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" roundtripDataSignature="AMtx7mjihW3ekpmO4j2IvLF+tK1zeHEv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9a6f3e38d3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9a6f3e38d3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g29a6f3e38d3_0_7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2083b693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2083b693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a2083b6937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2083b6937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2083b6937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a2083b6937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0b56e756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a0b56e756b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a0b56e756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a0b56e756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a0b56e756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Titel en object" type="obj">
  <p:cSld name="OBJEC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838200" y="1825625"/>
            <a:ext cx="10515600" cy="391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Leeg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Alleen titel" type="titleOnly">
  <p:cSld name="TITLE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Titeldia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ctrTitle"/>
          </p:nvPr>
        </p:nvSpPr>
        <p:spPr>
          <a:xfrm>
            <a:off x="409575" y="957263"/>
            <a:ext cx="9144000" cy="9890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subTitle"/>
          </p:nvPr>
        </p:nvSpPr>
        <p:spPr>
          <a:xfrm>
            <a:off x="409575" y="2251077"/>
            <a:ext cx="9144000" cy="874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409575" y="6199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Sectiekop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1"/>
          <p:cNvSpPr txBox="1"/>
          <p:nvPr>
            <p:ph idx="1" type="body"/>
          </p:nvPr>
        </p:nvSpPr>
        <p:spPr>
          <a:xfrm>
            <a:off x="831850" y="4589464"/>
            <a:ext cx="10515600" cy="1096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Inhoud van twee" type="twoObj">
  <p:cSld name="TWO_OBJECT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32"/>
          <p:cNvSpPr txBox="1"/>
          <p:nvPr>
            <p:ph idx="1" type="body"/>
          </p:nvPr>
        </p:nvSpPr>
        <p:spPr>
          <a:xfrm>
            <a:off x="838200" y="1825625"/>
            <a:ext cx="5181600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32"/>
          <p:cNvSpPr txBox="1"/>
          <p:nvPr>
            <p:ph idx="2" type="body"/>
          </p:nvPr>
        </p:nvSpPr>
        <p:spPr>
          <a:xfrm>
            <a:off x="6172200" y="1825625"/>
            <a:ext cx="5181600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Vergelijking" type="twoTxTwoObj">
  <p:cSld name="TWO_OBJECTS_WITH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8" name="Google Shape;108;p33"/>
          <p:cNvSpPr txBox="1"/>
          <p:nvPr>
            <p:ph idx="2" type="body"/>
          </p:nvPr>
        </p:nvSpPr>
        <p:spPr>
          <a:xfrm>
            <a:off x="839788" y="2505075"/>
            <a:ext cx="5157787" cy="32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0" name="Google Shape;110;p33"/>
          <p:cNvSpPr txBox="1"/>
          <p:nvPr>
            <p:ph idx="4" type="body"/>
          </p:nvPr>
        </p:nvSpPr>
        <p:spPr>
          <a:xfrm>
            <a:off x="6172200" y="2505075"/>
            <a:ext cx="5183188" cy="329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Inhoud met bijschrift" type="objTx">
  <p:cSld name="OBJECT_WITH_CAPTION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5183188" y="987426"/>
            <a:ext cx="6172200" cy="4713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4" name="Google Shape;114;p34"/>
          <p:cNvSpPr txBox="1"/>
          <p:nvPr>
            <p:ph idx="2" type="body"/>
          </p:nvPr>
        </p:nvSpPr>
        <p:spPr>
          <a:xfrm>
            <a:off x="839788" y="2057400"/>
            <a:ext cx="3932237" cy="3643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Afbeelding met bijschrift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5"/>
          <p:cNvSpPr/>
          <p:nvPr>
            <p:ph idx="2" type="pic"/>
          </p:nvPr>
        </p:nvSpPr>
        <p:spPr>
          <a:xfrm>
            <a:off x="5183188" y="987426"/>
            <a:ext cx="6172200" cy="4761734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35"/>
          <p:cNvSpPr txBox="1"/>
          <p:nvPr>
            <p:ph idx="1" type="body"/>
          </p:nvPr>
        </p:nvSpPr>
        <p:spPr>
          <a:xfrm>
            <a:off x="839788" y="2057400"/>
            <a:ext cx="3932237" cy="3691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Titel en verticale teks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6"/>
          <p:cNvSpPr txBox="1"/>
          <p:nvPr>
            <p:ph idx="1" type="body"/>
          </p:nvPr>
        </p:nvSpPr>
        <p:spPr>
          <a:xfrm rot="5400000">
            <a:off x="4139488" y="-1475663"/>
            <a:ext cx="3913023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T Verticale titel en tekst" type="vertTitleAndTx">
  <p:cSld name="VERTICAL_TITLE_AND_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 txBox="1"/>
          <p:nvPr>
            <p:ph type="title"/>
          </p:nvPr>
        </p:nvSpPr>
        <p:spPr>
          <a:xfrm>
            <a:off x="0" y="-92075"/>
            <a:ext cx="121920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6000"/>
              <a:buFont typeface="Calibri"/>
              <a:buNone/>
              <a:defRPr b="1" sz="6000">
                <a:solidFill>
                  <a:srgbClr val="00009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4288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838200" y="1825625"/>
            <a:ext cx="10515600" cy="391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fbeelding met Lettertype, tekst, symbool, logo&#10;&#10;Automatisch gegenereerde beschrijving" id="87" name="Google Shape;87;p16"/>
          <p:cNvPicPr preferRelativeResize="0"/>
          <p:nvPr/>
        </p:nvPicPr>
        <p:blipFill rotWithShape="1">
          <a:blip r:embed="rId1">
            <a:alphaModFix/>
          </a:blip>
          <a:srcRect b="36892" l="0" r="0" t="0"/>
          <a:stretch/>
        </p:blipFill>
        <p:spPr>
          <a:xfrm>
            <a:off x="10879215" y="5951900"/>
            <a:ext cx="949170" cy="720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29a6f3e38d3_0_72"/>
          <p:cNvPicPr preferRelativeResize="0"/>
          <p:nvPr/>
        </p:nvPicPr>
        <p:blipFill rotWithShape="1">
          <a:blip r:embed="rId3">
            <a:alphaModFix/>
          </a:blip>
          <a:srcRect b="3186" l="0" r="0" t="8552"/>
          <a:stretch/>
        </p:blipFill>
        <p:spPr>
          <a:xfrm>
            <a:off x="0" y="0"/>
            <a:ext cx="11640228" cy="6858000"/>
          </a:xfrm>
          <a:prstGeom prst="rect">
            <a:avLst/>
          </a:prstGeom>
          <a:noFill/>
          <a:ln cap="flat" cmpd="sng" w="76200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3" name="Google Shape;133;g29a6f3e38d3_0_72"/>
          <p:cNvSpPr/>
          <p:nvPr/>
        </p:nvSpPr>
        <p:spPr>
          <a:xfrm>
            <a:off x="5007200" y="515050"/>
            <a:ext cx="521700" cy="515100"/>
          </a:xfrm>
          <a:prstGeom prst="donut">
            <a:avLst>
              <a:gd fmla="val 25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9a6f3e38d3_0_72"/>
          <p:cNvSpPr/>
          <p:nvPr/>
        </p:nvSpPr>
        <p:spPr>
          <a:xfrm>
            <a:off x="4033400" y="2232200"/>
            <a:ext cx="521700" cy="515100"/>
          </a:xfrm>
          <a:prstGeom prst="donut">
            <a:avLst>
              <a:gd fmla="val 25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9a6f3e38d3_0_72"/>
          <p:cNvSpPr/>
          <p:nvPr/>
        </p:nvSpPr>
        <p:spPr>
          <a:xfrm>
            <a:off x="5996550" y="2232200"/>
            <a:ext cx="521700" cy="515100"/>
          </a:xfrm>
          <a:prstGeom prst="donut">
            <a:avLst>
              <a:gd fmla="val 25000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6" name="Google Shape;136;g29a6f3e38d3_0_72"/>
          <p:cNvCxnSpPr>
            <a:stCxn id="134" idx="6"/>
            <a:endCxn id="135" idx="2"/>
          </p:cNvCxnSpPr>
          <p:nvPr/>
        </p:nvCxnSpPr>
        <p:spPr>
          <a:xfrm>
            <a:off x="4555100" y="2489750"/>
            <a:ext cx="1441500" cy="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g29a6f3e38d3_0_72"/>
          <p:cNvCxnSpPr>
            <a:stCxn id="133" idx="5"/>
            <a:endCxn id="135" idx="0"/>
          </p:cNvCxnSpPr>
          <p:nvPr/>
        </p:nvCxnSpPr>
        <p:spPr>
          <a:xfrm>
            <a:off x="5452499" y="954715"/>
            <a:ext cx="804900" cy="12774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g29a6f3e38d3_0_72"/>
          <p:cNvCxnSpPr>
            <a:stCxn id="133" idx="3"/>
            <a:endCxn id="134" idx="0"/>
          </p:cNvCxnSpPr>
          <p:nvPr/>
        </p:nvCxnSpPr>
        <p:spPr>
          <a:xfrm flipH="1">
            <a:off x="4294301" y="954715"/>
            <a:ext cx="789300" cy="1277400"/>
          </a:xfrm>
          <a:prstGeom prst="straightConnector1">
            <a:avLst/>
          </a:prstGeom>
          <a:noFill/>
          <a:ln cap="flat" cmpd="sng" w="1524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g29a6f3e38d3_0_72"/>
          <p:cNvSpPr txBox="1"/>
          <p:nvPr/>
        </p:nvSpPr>
        <p:spPr>
          <a:xfrm>
            <a:off x="4294300" y="2519625"/>
            <a:ext cx="37554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Einstein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Telescope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Bjorn Vink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Nikhef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type="title"/>
          </p:nvPr>
        </p:nvSpPr>
        <p:spPr>
          <a:xfrm>
            <a:off x="0" y="0"/>
            <a:ext cx="12192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4400"/>
              <a:buFont typeface="Calibri"/>
              <a:buNone/>
            </a:pPr>
            <a:r>
              <a:rPr lang="nl-NL"/>
              <a:t>Completed, Ongoing &amp; Upcoming Geo-studies EMR</a:t>
            </a:r>
            <a:endParaRPr/>
          </a:p>
        </p:txBody>
      </p:sp>
      <p:sp>
        <p:nvSpPr>
          <p:cNvPr id="145" name="Google Shape;145;p4"/>
          <p:cNvSpPr txBox="1"/>
          <p:nvPr>
            <p:ph idx="1" type="body"/>
          </p:nvPr>
        </p:nvSpPr>
        <p:spPr>
          <a:xfrm>
            <a:off x="838200" y="1472550"/>
            <a:ext cx="10515600" cy="3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what has been done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ongoing surveys nov 2023 E-test briefly (ULiège,Uni Bonn)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upcoming borehole campaign and logging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1472800" y="3361025"/>
            <a:ext cx="4350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921411"/>
            <a:ext cx="12192000" cy="185174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5631700" y="6341475"/>
            <a:ext cx="6404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“Core Store Aubel “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a2083b6937_0_5"/>
          <p:cNvPicPr preferRelativeResize="0"/>
          <p:nvPr/>
        </p:nvPicPr>
        <p:blipFill rotWithShape="1">
          <a:blip r:embed="rId3">
            <a:alphaModFix/>
          </a:blip>
          <a:srcRect b="4164" l="8560" r="34481" t="8346"/>
          <a:stretch/>
        </p:blipFill>
        <p:spPr>
          <a:xfrm>
            <a:off x="0" y="551325"/>
            <a:ext cx="10949699" cy="63066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a2083b6937_0_5"/>
          <p:cNvSpPr txBox="1"/>
          <p:nvPr/>
        </p:nvSpPr>
        <p:spPr>
          <a:xfrm>
            <a:off x="0" y="0"/>
            <a:ext cx="1046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600">
                <a:solidFill>
                  <a:srgbClr val="0F9D58"/>
                </a:solidFill>
                <a:latin typeface="Calibri"/>
                <a:ea typeface="Calibri"/>
                <a:cs typeface="Calibri"/>
                <a:sym typeface="Calibri"/>
              </a:rPr>
              <a:t>                   </a:t>
            </a:r>
            <a:r>
              <a:rPr b="1" lang="nl-NL" sz="2400">
                <a:solidFill>
                  <a:srgbClr val="0F9D58"/>
                </a:solidFill>
                <a:latin typeface="Calibri"/>
                <a:ea typeface="Calibri"/>
                <a:cs typeface="Calibri"/>
                <a:sym typeface="Calibri"/>
              </a:rPr>
              <a:t>What has been done far past boreholes, for mining et cetera</a:t>
            </a:r>
            <a:endParaRPr b="1" sz="1000">
              <a:solidFill>
                <a:srgbClr val="0F9D58"/>
              </a:solidFill>
            </a:endParaRPr>
          </a:p>
        </p:txBody>
      </p:sp>
      <p:sp>
        <p:nvSpPr>
          <p:cNvPr id="156" name="Google Shape;156;g2a2083b6937_0_5"/>
          <p:cNvSpPr txBox="1"/>
          <p:nvPr/>
        </p:nvSpPr>
        <p:spPr>
          <a:xfrm rot="2496508">
            <a:off x="5505962" y="3681935"/>
            <a:ext cx="3872677" cy="6772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former zinc/lead mining area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deep boreholes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a2083b6937_0_5"/>
          <p:cNvSpPr txBox="1"/>
          <p:nvPr/>
        </p:nvSpPr>
        <p:spPr>
          <a:xfrm>
            <a:off x="3287800" y="4007225"/>
            <a:ext cx="38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a2083b6937_0_5"/>
          <p:cNvSpPr txBox="1"/>
          <p:nvPr/>
        </p:nvSpPr>
        <p:spPr>
          <a:xfrm rot="-2213685">
            <a:off x="2683819" y="2835143"/>
            <a:ext cx="3872760" cy="4463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Booze Val Dieu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a2083b6937_0_5"/>
          <p:cNvSpPr txBox="1"/>
          <p:nvPr/>
        </p:nvSpPr>
        <p:spPr>
          <a:xfrm rot="-1534590">
            <a:off x="5193465" y="4422437"/>
            <a:ext cx="3872686" cy="5234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quarries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boreholes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a2083b6937_0_5"/>
          <p:cNvSpPr txBox="1"/>
          <p:nvPr/>
        </p:nvSpPr>
        <p:spPr>
          <a:xfrm rot="-603070">
            <a:off x="1203529" y="5061645"/>
            <a:ext cx="3872738" cy="4000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Liège Soumagne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2a2083b6937_0_5"/>
          <p:cNvSpPr txBox="1"/>
          <p:nvPr/>
        </p:nvSpPr>
        <p:spPr>
          <a:xfrm>
            <a:off x="1095925" y="3344900"/>
            <a:ext cx="3872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Liège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a2083b6937_0_5"/>
          <p:cNvSpPr/>
          <p:nvPr/>
        </p:nvSpPr>
        <p:spPr>
          <a:xfrm rot="2699082">
            <a:off x="345063" y="2979968"/>
            <a:ext cx="1588020" cy="2385213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a2083b6937_0_5"/>
          <p:cNvSpPr txBox="1"/>
          <p:nvPr/>
        </p:nvSpPr>
        <p:spPr>
          <a:xfrm rot="-1030217">
            <a:off x="3852616" y="5446951"/>
            <a:ext cx="3872805" cy="3846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outcrops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a2083b6937_0_5"/>
          <p:cNvSpPr txBox="1"/>
          <p:nvPr/>
        </p:nvSpPr>
        <p:spPr>
          <a:xfrm>
            <a:off x="1792950" y="6243900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outcrops</a:t>
            </a:r>
            <a:endParaRPr/>
          </a:p>
        </p:txBody>
      </p:sp>
      <p:sp>
        <p:nvSpPr>
          <p:cNvPr id="165" name="Google Shape;165;g2a2083b6937_0_5"/>
          <p:cNvSpPr txBox="1"/>
          <p:nvPr/>
        </p:nvSpPr>
        <p:spPr>
          <a:xfrm rot="-1496881">
            <a:off x="7230041" y="4491780"/>
            <a:ext cx="3000030" cy="3848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outcrops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a2083b6937_0_15"/>
          <p:cNvPicPr preferRelativeResize="0"/>
          <p:nvPr/>
        </p:nvPicPr>
        <p:blipFill rotWithShape="1">
          <a:blip r:embed="rId3">
            <a:alphaModFix/>
          </a:blip>
          <a:srcRect b="3121" l="8560" r="34257" t="7441"/>
          <a:stretch/>
        </p:blipFill>
        <p:spPr>
          <a:xfrm>
            <a:off x="-13412" y="490825"/>
            <a:ext cx="10855322" cy="636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a2083b6937_0_15"/>
          <p:cNvSpPr txBox="1"/>
          <p:nvPr/>
        </p:nvSpPr>
        <p:spPr>
          <a:xfrm>
            <a:off x="0" y="0"/>
            <a:ext cx="108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9CCB"/>
                </a:solidFill>
                <a:latin typeface="Calibri"/>
                <a:ea typeface="Calibri"/>
                <a:cs typeface="Calibri"/>
                <a:sym typeface="Calibri"/>
              </a:rPr>
              <a:t>Planned boreholes first phase</a:t>
            </a:r>
            <a:endParaRPr b="1" sz="2400">
              <a:solidFill>
                <a:srgbClr val="009C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a2083b6937_0_15"/>
          <p:cNvSpPr txBox="1"/>
          <p:nvPr/>
        </p:nvSpPr>
        <p:spPr>
          <a:xfrm>
            <a:off x="2971800" y="221875"/>
            <a:ext cx="387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a2083b6937_0_15"/>
          <p:cNvSpPr txBox="1"/>
          <p:nvPr/>
        </p:nvSpPr>
        <p:spPr>
          <a:xfrm>
            <a:off x="3630700" y="941275"/>
            <a:ext cx="3872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E-test/pré-E-test</a:t>
            </a:r>
            <a:endParaRPr b="1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g2a2083b6937_0_15"/>
          <p:cNvCxnSpPr>
            <a:stCxn id="174" idx="1"/>
          </p:cNvCxnSpPr>
          <p:nvPr/>
        </p:nvCxnSpPr>
        <p:spPr>
          <a:xfrm>
            <a:off x="3630700" y="1141375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" name="Google Shape;176;g2a2083b6937_0_15"/>
          <p:cNvCxnSpPr/>
          <p:nvPr/>
        </p:nvCxnSpPr>
        <p:spPr>
          <a:xfrm flipH="1">
            <a:off x="3543350" y="1230400"/>
            <a:ext cx="215100" cy="14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g2a2083b6937_0_15"/>
          <p:cNvCxnSpPr/>
          <p:nvPr/>
        </p:nvCxnSpPr>
        <p:spPr>
          <a:xfrm>
            <a:off x="4511500" y="1223675"/>
            <a:ext cx="800100" cy="90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g2a2083b6937_0_15"/>
          <p:cNvCxnSpPr/>
          <p:nvPr/>
        </p:nvCxnSpPr>
        <p:spPr>
          <a:xfrm>
            <a:off x="4350125" y="1243850"/>
            <a:ext cx="457200" cy="92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g2a2083b6937_0_15"/>
          <p:cNvCxnSpPr/>
          <p:nvPr/>
        </p:nvCxnSpPr>
        <p:spPr>
          <a:xfrm>
            <a:off x="3845850" y="1257300"/>
            <a:ext cx="94200" cy="197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g2a2083b6937_0_15"/>
          <p:cNvSpPr txBox="1"/>
          <p:nvPr/>
        </p:nvSpPr>
        <p:spPr>
          <a:xfrm>
            <a:off x="1445550" y="242050"/>
            <a:ext cx="3872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2a2083b6937_0_15"/>
          <p:cNvSpPr txBox="1"/>
          <p:nvPr/>
        </p:nvSpPr>
        <p:spPr>
          <a:xfrm rot="-1313722">
            <a:off x="4833171" y="4544787"/>
            <a:ext cx="3872756" cy="5847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schedule seismic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(Belgium)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2" name="Google Shape;182;g2a2083b6937_0_15"/>
          <p:cNvCxnSpPr/>
          <p:nvPr/>
        </p:nvCxnSpPr>
        <p:spPr>
          <a:xfrm flipH="1" rot="10800000">
            <a:off x="2756650" y="2333050"/>
            <a:ext cx="2259000" cy="2023800"/>
          </a:xfrm>
          <a:prstGeom prst="straightConnector1">
            <a:avLst/>
          </a:prstGeom>
          <a:noFill/>
          <a:ln cap="flat" cmpd="sng" w="9525">
            <a:solidFill>
              <a:srgbClr val="98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83" name="Google Shape;183;g2a2083b6937_0_15"/>
          <p:cNvSpPr txBox="1"/>
          <p:nvPr/>
        </p:nvSpPr>
        <p:spPr>
          <a:xfrm rot="-2082809">
            <a:off x="3724826" y="3193713"/>
            <a:ext cx="652182" cy="36932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15 km</a:t>
            </a:r>
            <a:endParaRPr sz="1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a2083b6937_0_15"/>
          <p:cNvSpPr txBox="1"/>
          <p:nvPr/>
        </p:nvSpPr>
        <p:spPr>
          <a:xfrm>
            <a:off x="5210725" y="3987550"/>
            <a:ext cx="387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rgbClr val="009CCB"/>
                </a:solidFill>
                <a:latin typeface="Calibri"/>
                <a:ea typeface="Calibri"/>
                <a:cs typeface="Calibri"/>
                <a:sym typeface="Calibri"/>
              </a:rPr>
              <a:t>1st phase borehole</a:t>
            </a:r>
            <a:endParaRPr sz="1200">
              <a:solidFill>
                <a:srgbClr val="009CC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4400"/>
              <a:buFont typeface="Calibri"/>
              <a:buNone/>
            </a:pPr>
            <a:r>
              <a:rPr lang="nl-NL"/>
              <a:t>2024-2025 list upcoming surveys </a:t>
            </a:r>
            <a:endParaRPr/>
          </a:p>
        </p:txBody>
      </p:sp>
      <p:sp>
        <p:nvSpPr>
          <p:cNvPr id="190" name="Google Shape;190;p6"/>
          <p:cNvSpPr txBox="1"/>
          <p:nvPr>
            <p:ph idx="1" type="body"/>
          </p:nvPr>
        </p:nvSpPr>
        <p:spPr>
          <a:xfrm>
            <a:off x="0" y="1325700"/>
            <a:ext cx="10515600" cy="3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2 phases of 10 cored drillings, total ~6000 m length</a:t>
            </a:r>
            <a:endParaRPr sz="2400"/>
          </a:p>
          <a:p>
            <a:pPr indent="-165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nl-NL" sz="2400"/>
              <a:t> </a:t>
            </a:r>
            <a:r>
              <a:rPr lang="nl-NL" sz="2100"/>
              <a:t>5 to add deep seismometers [noise at ET-level], total = 8 </a:t>
            </a:r>
            <a:r>
              <a:rPr lang="nl-NL" sz="2100">
                <a:solidFill>
                  <a:srgbClr val="FF0000"/>
                </a:solidFill>
              </a:rPr>
              <a:t>*</a:t>
            </a:r>
            <a:endParaRPr sz="2100">
              <a:solidFill>
                <a:srgbClr val="FF0000"/>
              </a:solidFill>
            </a:endParaRPr>
          </a:p>
          <a:p>
            <a:pPr indent="-12065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nl-NL" sz="2100"/>
              <a:t>15 deep piëzometers [hydraulic head at ET-level], total ~20.</a:t>
            </a:r>
            <a:endParaRPr sz="21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Core storage at Aubel (</a:t>
            </a:r>
            <a:r>
              <a:rPr i="1" lang="nl-NL" sz="2400"/>
              <a:t>core workshops</a:t>
            </a:r>
            <a:r>
              <a:rPr lang="nl-NL" sz="2400"/>
              <a:t>)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Geophysical </a:t>
            </a:r>
            <a:r>
              <a:rPr lang="nl-NL" sz="2400"/>
              <a:t>surveys</a:t>
            </a:r>
            <a:r>
              <a:rPr lang="nl-NL" sz="2400"/>
              <a:t> (deep ERT, active &amp; passive seismic)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Microgravitation study area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Geohydrological testing  (borehole &amp; monitoring wells)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In borehole testing  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lab testing geomechanical properties</a:t>
            </a:r>
            <a:endParaRPr sz="24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nl-NL" sz="2400"/>
              <a:t>Seismic noise studies, railways, windmills, ET-cetera</a:t>
            </a:r>
            <a:r>
              <a:rPr lang="nl-NL" sz="2400">
                <a:solidFill>
                  <a:srgbClr val="FF0000"/>
                </a:solidFill>
              </a:rPr>
              <a:t>*</a:t>
            </a:r>
            <a:endParaRPr sz="2400">
              <a:solidFill>
                <a:srgbClr val="FF0000"/>
              </a:solidFill>
            </a:endParaRPr>
          </a:p>
        </p:txBody>
      </p:sp>
      <p:pic>
        <p:nvPicPr>
          <p:cNvPr id="191" name="Google Shape;19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0250" y="2306000"/>
            <a:ext cx="4561749" cy="3421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6"/>
          <p:cNvCxnSpPr/>
          <p:nvPr/>
        </p:nvCxnSpPr>
        <p:spPr>
          <a:xfrm>
            <a:off x="6774700" y="1909450"/>
            <a:ext cx="793200" cy="420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a0b56e756b_0_9"/>
          <p:cNvSpPr txBox="1"/>
          <p:nvPr>
            <p:ph type="title"/>
          </p:nvPr>
        </p:nvSpPr>
        <p:spPr>
          <a:xfrm>
            <a:off x="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2882"/>
              </a:buClr>
              <a:buSzPts val="4400"/>
              <a:buFont typeface="Calibri"/>
              <a:buNone/>
            </a:pPr>
            <a:r>
              <a:rPr lang="nl-NL"/>
              <a:t>Drilling</a:t>
            </a:r>
            <a:r>
              <a:rPr lang="nl-NL"/>
              <a:t> </a:t>
            </a:r>
            <a:endParaRPr/>
          </a:p>
        </p:txBody>
      </p:sp>
      <p:sp>
        <p:nvSpPr>
          <p:cNvPr id="198" name="Google Shape;198;g2a0b56e756b_0_9"/>
          <p:cNvSpPr txBox="1"/>
          <p:nvPr>
            <p:ph idx="1" type="body"/>
          </p:nvPr>
        </p:nvSpPr>
        <p:spPr>
          <a:xfrm>
            <a:off x="0" y="1325700"/>
            <a:ext cx="10515600" cy="39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1803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2400"/>
              <a:t>c</a:t>
            </a:r>
            <a:r>
              <a:rPr lang="nl-NL" sz="2400"/>
              <a:t>ore drilling also sampling for overburden for lab testing ;</a:t>
            </a:r>
            <a:endParaRPr sz="2400"/>
          </a:p>
          <a:p>
            <a:pPr indent="-1803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2400"/>
              <a:t>standard core sampling SQ: Փ = 146/102mm    PQ: Փ = 95/122,6 mm ;</a:t>
            </a:r>
            <a:endParaRPr sz="2400"/>
          </a:p>
          <a:p>
            <a:pPr indent="-1803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400"/>
              <a:t>in situ testing and borehole surveys feasible    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l-NL" sz="2700">
                <a:solidFill>
                  <a:schemeClr val="accent1"/>
                </a:solidFill>
              </a:rPr>
              <a:t>Holes finalized as deep s</a:t>
            </a:r>
            <a:r>
              <a:rPr b="1" lang="nl-NL" sz="2700">
                <a:solidFill>
                  <a:schemeClr val="accent1"/>
                </a:solidFill>
              </a:rPr>
              <a:t>eismic noise monitoringstation</a:t>
            </a:r>
            <a:endParaRPr b="1" sz="2700">
              <a:solidFill>
                <a:schemeClr val="accent1"/>
              </a:solidFill>
            </a:endParaRPr>
          </a:p>
          <a:p>
            <a:pPr indent="-1803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2400"/>
              <a:t>reaming in case needed  </a:t>
            </a:r>
            <a:endParaRPr sz="2400"/>
          </a:p>
          <a:p>
            <a:pPr indent="-1803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l-NL" sz="2400"/>
              <a:t>will be dry cemented boreholes</a:t>
            </a:r>
            <a:endParaRPr sz="2400"/>
          </a:p>
          <a:p>
            <a:pPr indent="-18034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nl-NL" sz="2400"/>
              <a:t>include glass fibre / DAS system depending evaluation Cottessen borehole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nl-NL" sz="2400">
                <a:solidFill>
                  <a:srgbClr val="009CCB"/>
                </a:solidFill>
              </a:rPr>
              <a:t>Other boreholes deep piezometer, level filter below 150m depending findings drilling.</a:t>
            </a:r>
            <a:endParaRPr b="1" sz="2400">
              <a:solidFill>
                <a:srgbClr val="009CCB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2a0b56e756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99491"/>
            <a:ext cx="10155100" cy="675850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a0b56e756b_0_0"/>
          <p:cNvSpPr txBox="1"/>
          <p:nvPr/>
        </p:nvSpPr>
        <p:spPr>
          <a:xfrm>
            <a:off x="3391250" y="99500"/>
            <a:ext cx="3695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07C2FB"/>
                </a:solidFill>
                <a:latin typeface="Calibri"/>
                <a:ea typeface="Calibri"/>
                <a:cs typeface="Calibri"/>
                <a:sym typeface="Calibri"/>
              </a:rPr>
              <a:t>Thanx 4 your attention</a:t>
            </a:r>
            <a:endParaRPr sz="2800">
              <a:solidFill>
                <a:srgbClr val="07C2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07C2F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rgbClr val="07C2F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rgbClr val="07C2FB"/>
                </a:solidFill>
                <a:latin typeface="Calibri"/>
                <a:ea typeface="Calibri"/>
                <a:cs typeface="Calibri"/>
                <a:sym typeface="Calibri"/>
              </a:rPr>
              <a:t>      Any Questions?</a:t>
            </a:r>
            <a:endParaRPr sz="2800">
              <a:solidFill>
                <a:srgbClr val="07C2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instein Telescope 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2023-11-05T20:30:33Z</dcterms:created>
  <dc:creator>Vis, G.J. (Geert-Jan)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NOC_ClusterType">
    <vt:lpwstr>1;#Project|fa11c4c9-105f-402c-bb40-9a56b4989397</vt:lpwstr>
  </property>
  <property fmtid="{D5CDD505-2E9C-101B-9397-08002B2CF9AE}" pid="3" name="TNOC_DocumentCategory">
    <vt:lpwstr/>
  </property>
  <property fmtid="{D5CDD505-2E9C-101B-9397-08002B2CF9AE}" pid="4" name="TNOC_DocumentSetType">
    <vt:lpwstr/>
  </property>
  <property fmtid="{D5CDD505-2E9C-101B-9397-08002B2CF9AE}" pid="5" name="_dlc_DocIdItemGuid">
    <vt:lpwstr>614a4482-beb5-4f20-b8af-cd59f1e76579</vt:lpwstr>
  </property>
  <property fmtid="{D5CDD505-2E9C-101B-9397-08002B2CF9AE}" pid="6" name="TNOC_DocumentClassification">
    <vt:lpwstr>5;#TNO Internal|1a23c89f-ef54-4907-86fd-8242403ff722</vt:lpwstr>
  </property>
  <property fmtid="{D5CDD505-2E9C-101B-9397-08002B2CF9AE}" pid="7" name="ContentTypeId">
    <vt:lpwstr>0x010100A35317DCC28344A7B82488658A034A5C0100B6D1C0FAD92CE1479E639EF2C7A5A0BB</vt:lpwstr>
  </property>
  <property fmtid="{D5CDD505-2E9C-101B-9397-08002B2CF9AE}" pid="8" name="TNOC_DocumentType">
    <vt:lpwstr/>
  </property>
</Properties>
</file>