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4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3940C2-3D49-4450-9072-2F625DD0CE8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84A6F1-BAA5-44BD-AE22-7435F581B459}">
      <dgm:prSet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Where we start? </a:t>
          </a:r>
        </a:p>
      </dgm:t>
    </dgm:pt>
    <dgm:pt modelId="{DF009102-5081-483C-85DF-79695C648E64}" type="parTrans" cxnId="{99BCAFAD-8D34-4828-BCD3-6BB60DF387A3}">
      <dgm:prSet/>
      <dgm:spPr/>
      <dgm:t>
        <a:bodyPr/>
        <a:lstStyle/>
        <a:p>
          <a:endParaRPr lang="en-US"/>
        </a:p>
      </dgm:t>
    </dgm:pt>
    <dgm:pt modelId="{F669FF1D-4303-44F4-8778-4943E841EA8F}" type="sibTrans" cxnId="{99BCAFAD-8D34-4828-BCD3-6BB60DF387A3}">
      <dgm:prSet/>
      <dgm:spPr/>
      <dgm:t>
        <a:bodyPr/>
        <a:lstStyle/>
        <a:p>
          <a:endParaRPr lang="en-US"/>
        </a:p>
      </dgm:t>
    </dgm:pt>
    <dgm:pt modelId="{48F6052A-E5DF-4B3E-8BAE-BEFAE1C42601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Existing passive array</a:t>
          </a:r>
        </a:p>
      </dgm:t>
    </dgm:pt>
    <dgm:pt modelId="{AFC92EA8-72D9-4C60-A2FB-11041262CBBC}" type="parTrans" cxnId="{923DD44D-698F-4930-8ECC-A7D5B68D7765}">
      <dgm:prSet/>
      <dgm:spPr/>
      <dgm:t>
        <a:bodyPr/>
        <a:lstStyle/>
        <a:p>
          <a:endParaRPr lang="en-US"/>
        </a:p>
      </dgm:t>
    </dgm:pt>
    <dgm:pt modelId="{A3872604-1C3C-4281-8CF0-B5368FDCDBED}" type="sibTrans" cxnId="{923DD44D-698F-4930-8ECC-A7D5B68D7765}">
      <dgm:prSet/>
      <dgm:spPr/>
      <dgm:t>
        <a:bodyPr/>
        <a:lstStyle/>
        <a:p>
          <a:endParaRPr lang="en-US"/>
        </a:p>
      </dgm:t>
    </dgm:pt>
    <dgm:pt modelId="{B3A40C46-F707-43D5-AF4B-8B1B32C8F2A8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Existing group/phase velocity maps</a:t>
          </a:r>
        </a:p>
      </dgm:t>
    </dgm:pt>
    <dgm:pt modelId="{65692E5F-DE09-41BD-814C-976A65FC795C}" type="parTrans" cxnId="{D7E3ED01-361B-43C4-87BE-4FA5F15D50CF}">
      <dgm:prSet/>
      <dgm:spPr/>
      <dgm:t>
        <a:bodyPr/>
        <a:lstStyle/>
        <a:p>
          <a:endParaRPr lang="en-US"/>
        </a:p>
      </dgm:t>
    </dgm:pt>
    <dgm:pt modelId="{481A23DE-B41E-4CC1-A69D-86542314536D}" type="sibTrans" cxnId="{D7E3ED01-361B-43C4-87BE-4FA5F15D50CF}">
      <dgm:prSet/>
      <dgm:spPr/>
      <dgm:t>
        <a:bodyPr/>
        <a:lstStyle/>
        <a:p>
          <a:endParaRPr lang="en-US"/>
        </a:p>
      </dgm:t>
    </dgm:pt>
    <dgm:pt modelId="{5D9ED308-1D3A-462E-8FCD-AD1C30060536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Existing Vs-depth maps</a:t>
          </a:r>
        </a:p>
      </dgm:t>
    </dgm:pt>
    <dgm:pt modelId="{413B4930-E333-44A6-9B44-BDB05D4F04F9}" type="parTrans" cxnId="{B0700067-B3E0-4BDB-9F87-FD98CC33A843}">
      <dgm:prSet/>
      <dgm:spPr/>
      <dgm:t>
        <a:bodyPr/>
        <a:lstStyle/>
        <a:p>
          <a:endParaRPr lang="en-US"/>
        </a:p>
      </dgm:t>
    </dgm:pt>
    <dgm:pt modelId="{6863FE9A-2A91-4C18-91CA-192A640C89F7}" type="sibTrans" cxnId="{B0700067-B3E0-4BDB-9F87-FD98CC33A843}">
      <dgm:prSet/>
      <dgm:spPr/>
      <dgm:t>
        <a:bodyPr/>
        <a:lstStyle/>
        <a:p>
          <a:endParaRPr lang="en-US"/>
        </a:p>
      </dgm:t>
    </dgm:pt>
    <dgm:pt modelId="{B84F6FE8-09C0-49EA-8144-31F2D4BEB8FA}">
      <dgm:prSet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Example Eigenfunction estimation</a:t>
          </a:r>
        </a:p>
      </dgm:t>
    </dgm:pt>
    <dgm:pt modelId="{606AA87B-1C60-4DD6-B6F0-879C47A97D6C}" type="parTrans" cxnId="{6AEC2CD8-3F60-479F-84D8-44B4E704C27D}">
      <dgm:prSet/>
      <dgm:spPr/>
      <dgm:t>
        <a:bodyPr/>
        <a:lstStyle/>
        <a:p>
          <a:endParaRPr lang="en-US"/>
        </a:p>
      </dgm:t>
    </dgm:pt>
    <dgm:pt modelId="{07837E1F-5B5F-420A-B0A7-32DD03A69EFB}" type="sibTrans" cxnId="{6AEC2CD8-3F60-479F-84D8-44B4E704C27D}">
      <dgm:prSet/>
      <dgm:spPr/>
      <dgm:t>
        <a:bodyPr/>
        <a:lstStyle/>
        <a:p>
          <a:endParaRPr lang="en-US"/>
        </a:p>
      </dgm:t>
    </dgm:pt>
    <dgm:pt modelId="{30B5B828-065F-4E74-9F70-7174743CD9D1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Fundamental and overtones</a:t>
          </a:r>
        </a:p>
      </dgm:t>
    </dgm:pt>
    <dgm:pt modelId="{C44DDDEE-13A6-4F8C-BE50-C881DDE6E829}" type="parTrans" cxnId="{3FB39767-450B-4FC6-9BC0-FFA282A7A6DC}">
      <dgm:prSet/>
      <dgm:spPr/>
      <dgm:t>
        <a:bodyPr/>
        <a:lstStyle/>
        <a:p>
          <a:endParaRPr lang="en-US"/>
        </a:p>
      </dgm:t>
    </dgm:pt>
    <dgm:pt modelId="{6E1CC15C-46D2-4566-8DE6-7E3DAF0A194D}" type="sibTrans" cxnId="{3FB39767-450B-4FC6-9BC0-FFA282A7A6DC}">
      <dgm:prSet/>
      <dgm:spPr/>
      <dgm:t>
        <a:bodyPr/>
        <a:lstStyle/>
        <a:p>
          <a:endParaRPr lang="en-US"/>
        </a:p>
      </dgm:t>
    </dgm:pt>
    <dgm:pt modelId="{1A7CBF67-4358-4EB7-8B88-39A8A6B67421}">
      <dgm:prSet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Determination of frequency band of interest</a:t>
          </a:r>
        </a:p>
      </dgm:t>
    </dgm:pt>
    <dgm:pt modelId="{F3E64DAB-FF22-447A-AA87-73740F33C0E7}" type="parTrans" cxnId="{88316209-0DBC-4352-A2D8-E00D052FB2B7}">
      <dgm:prSet/>
      <dgm:spPr/>
      <dgm:t>
        <a:bodyPr/>
        <a:lstStyle/>
        <a:p>
          <a:endParaRPr lang="en-US"/>
        </a:p>
      </dgm:t>
    </dgm:pt>
    <dgm:pt modelId="{5BF3701F-29C6-48D5-8B41-0566AC1B0ABE}" type="sibTrans" cxnId="{88316209-0DBC-4352-A2D8-E00D052FB2B7}">
      <dgm:prSet/>
      <dgm:spPr/>
      <dgm:t>
        <a:bodyPr/>
        <a:lstStyle/>
        <a:p>
          <a:endParaRPr lang="en-US"/>
        </a:p>
      </dgm:t>
    </dgm:pt>
    <dgm:pt modelId="{CE162825-9910-4FA3-ACC9-A0EE8FED92AD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Spatial distribution of Rayleigh-wave depth of penetration</a:t>
          </a:r>
        </a:p>
      </dgm:t>
    </dgm:pt>
    <dgm:pt modelId="{5A12CA4B-145F-44CB-94F1-87063CBF5759}" type="parTrans" cxnId="{A1CA3BC7-DBBB-47B6-A286-4CDF69DE241F}">
      <dgm:prSet/>
      <dgm:spPr/>
      <dgm:t>
        <a:bodyPr/>
        <a:lstStyle/>
        <a:p>
          <a:endParaRPr lang="en-US"/>
        </a:p>
      </dgm:t>
    </dgm:pt>
    <dgm:pt modelId="{CAF01B1A-C90A-4D5E-B6B9-AEB3DE39C3EB}" type="sibTrans" cxnId="{A1CA3BC7-DBBB-47B6-A286-4CDF69DE241F}">
      <dgm:prSet/>
      <dgm:spPr/>
      <dgm:t>
        <a:bodyPr/>
        <a:lstStyle/>
        <a:p>
          <a:endParaRPr lang="en-US"/>
        </a:p>
      </dgm:t>
    </dgm:pt>
    <dgm:pt modelId="{DA35DC9E-FE8D-4A06-B483-7FA1480A2771}">
      <dgm:prSet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Minimum sensor separation</a:t>
          </a:r>
        </a:p>
      </dgm:t>
    </dgm:pt>
    <dgm:pt modelId="{C8E84405-51C0-40DA-A900-0EDE38D04849}" type="parTrans" cxnId="{BE017893-D07D-4093-A2D6-7A6B8C8F39B1}">
      <dgm:prSet/>
      <dgm:spPr/>
      <dgm:t>
        <a:bodyPr/>
        <a:lstStyle/>
        <a:p>
          <a:endParaRPr lang="en-US"/>
        </a:p>
      </dgm:t>
    </dgm:pt>
    <dgm:pt modelId="{A1506BAC-6332-4499-8127-754EC49B5B89}" type="sibTrans" cxnId="{BE017893-D07D-4093-A2D6-7A6B8C8F39B1}">
      <dgm:prSet/>
      <dgm:spPr/>
      <dgm:t>
        <a:bodyPr/>
        <a:lstStyle/>
        <a:p>
          <a:endParaRPr lang="en-US"/>
        </a:p>
      </dgm:t>
    </dgm:pt>
    <dgm:pt modelId="{2D6896E8-D4C8-41AF-9C33-556895D61958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Avoid non-uniqueness/Local control of phase velocity estimates</a:t>
          </a:r>
        </a:p>
      </dgm:t>
    </dgm:pt>
    <dgm:pt modelId="{E4BB7FAA-BCA1-4EF4-B86D-7E773678A2B9}" type="parTrans" cxnId="{6F6A67F1-0F0E-4371-A44B-097295B80A81}">
      <dgm:prSet/>
      <dgm:spPr/>
      <dgm:t>
        <a:bodyPr/>
        <a:lstStyle/>
        <a:p>
          <a:endParaRPr lang="en-US"/>
        </a:p>
      </dgm:t>
    </dgm:pt>
    <dgm:pt modelId="{0DEFB9DC-A072-4E64-A254-6321065D7DD5}" type="sibTrans" cxnId="{6F6A67F1-0F0E-4371-A44B-097295B80A81}">
      <dgm:prSet/>
      <dgm:spPr/>
      <dgm:t>
        <a:bodyPr/>
        <a:lstStyle/>
        <a:p>
          <a:endParaRPr lang="en-US"/>
        </a:p>
      </dgm:t>
    </dgm:pt>
    <dgm:pt modelId="{B6A742FB-9D66-4708-9F93-9C1444BFEA54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Azimuthal averaging of cross-correlations</a:t>
          </a:r>
        </a:p>
      </dgm:t>
    </dgm:pt>
    <dgm:pt modelId="{654FBB10-9639-4690-BC2F-AFCA1A123925}" type="parTrans" cxnId="{3C776E83-4721-4E86-8DAB-4E5232F465C7}">
      <dgm:prSet/>
      <dgm:spPr/>
      <dgm:t>
        <a:bodyPr/>
        <a:lstStyle/>
        <a:p>
          <a:endParaRPr lang="en-US"/>
        </a:p>
      </dgm:t>
    </dgm:pt>
    <dgm:pt modelId="{AFACE9E4-4BBD-45A9-B77F-8209C20D4355}" type="sibTrans" cxnId="{3C776E83-4721-4E86-8DAB-4E5232F465C7}">
      <dgm:prSet/>
      <dgm:spPr/>
      <dgm:t>
        <a:bodyPr/>
        <a:lstStyle/>
        <a:p>
          <a:endParaRPr lang="en-US"/>
        </a:p>
      </dgm:t>
    </dgm:pt>
    <dgm:pt modelId="{FD471963-B141-4209-8738-3A5DDF45A761}">
      <dgm:prSet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Future array design</a:t>
          </a:r>
        </a:p>
      </dgm:t>
    </dgm:pt>
    <dgm:pt modelId="{418F139D-8020-4B5A-8432-E5D2D9BB3667}" type="parTrans" cxnId="{7B909CC8-D8BA-4F17-AABF-584F655D3C62}">
      <dgm:prSet/>
      <dgm:spPr/>
      <dgm:t>
        <a:bodyPr/>
        <a:lstStyle/>
        <a:p>
          <a:endParaRPr lang="en-US"/>
        </a:p>
      </dgm:t>
    </dgm:pt>
    <dgm:pt modelId="{ACE79439-33DE-4F89-B9D8-A6129A220171}" type="sibTrans" cxnId="{7B909CC8-D8BA-4F17-AABF-584F655D3C62}">
      <dgm:prSet/>
      <dgm:spPr/>
      <dgm:t>
        <a:bodyPr/>
        <a:lstStyle/>
        <a:p>
          <a:endParaRPr lang="en-US"/>
        </a:p>
      </dgm:t>
    </dgm:pt>
    <dgm:pt modelId="{88FCD216-F193-489E-A12B-1C84EA875FC2}" type="pres">
      <dgm:prSet presAssocID="{183940C2-3D49-4450-9072-2F625DD0CE85}" presName="Name0" presStyleCnt="0">
        <dgm:presLayoutVars>
          <dgm:dir/>
          <dgm:animLvl val="lvl"/>
          <dgm:resizeHandles val="exact"/>
        </dgm:presLayoutVars>
      </dgm:prSet>
      <dgm:spPr/>
    </dgm:pt>
    <dgm:pt modelId="{18D0AA62-7928-45D4-BE10-73BD89657E81}" type="pres">
      <dgm:prSet presAssocID="{BA84A6F1-BAA5-44BD-AE22-7435F581B459}" presName="linNode" presStyleCnt="0"/>
      <dgm:spPr/>
    </dgm:pt>
    <dgm:pt modelId="{5E3A39F5-6B0F-4323-9B01-E4BAFA4145F7}" type="pres">
      <dgm:prSet presAssocID="{BA84A6F1-BAA5-44BD-AE22-7435F581B459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999F34A5-3EF5-4A2B-9FAD-52E579F04F25}" type="pres">
      <dgm:prSet presAssocID="{BA84A6F1-BAA5-44BD-AE22-7435F581B459}" presName="descendantText" presStyleLbl="alignAccFollowNode1" presStyleIdx="0" presStyleCnt="4">
        <dgm:presLayoutVars>
          <dgm:bulletEnabled val="1"/>
        </dgm:presLayoutVars>
      </dgm:prSet>
      <dgm:spPr/>
    </dgm:pt>
    <dgm:pt modelId="{BDB92316-7369-45FD-BDAE-910F906BD85B}" type="pres">
      <dgm:prSet presAssocID="{F669FF1D-4303-44F4-8778-4943E841EA8F}" presName="sp" presStyleCnt="0"/>
      <dgm:spPr/>
    </dgm:pt>
    <dgm:pt modelId="{C92FBF9E-F2F9-4EEF-A72E-6884F5324D31}" type="pres">
      <dgm:prSet presAssocID="{B84F6FE8-09C0-49EA-8144-31F2D4BEB8FA}" presName="linNode" presStyleCnt="0"/>
      <dgm:spPr/>
    </dgm:pt>
    <dgm:pt modelId="{51757F2A-C8E2-4F26-8B62-81418B3B5D1E}" type="pres">
      <dgm:prSet presAssocID="{B84F6FE8-09C0-49EA-8144-31F2D4BEB8FA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4F421510-DC80-46D1-8686-D34D6EA2B560}" type="pres">
      <dgm:prSet presAssocID="{B84F6FE8-09C0-49EA-8144-31F2D4BEB8FA}" presName="descendantText" presStyleLbl="alignAccFollowNode1" presStyleIdx="1" presStyleCnt="4">
        <dgm:presLayoutVars>
          <dgm:bulletEnabled val="1"/>
        </dgm:presLayoutVars>
      </dgm:prSet>
      <dgm:spPr/>
    </dgm:pt>
    <dgm:pt modelId="{96E573E3-E594-4726-86E4-08817310A1CD}" type="pres">
      <dgm:prSet presAssocID="{07837E1F-5B5F-420A-B0A7-32DD03A69EFB}" presName="sp" presStyleCnt="0"/>
      <dgm:spPr/>
    </dgm:pt>
    <dgm:pt modelId="{F2D101BC-C80B-44B6-AF80-B3CE7A108975}" type="pres">
      <dgm:prSet presAssocID="{1A7CBF67-4358-4EB7-8B88-39A8A6B67421}" presName="linNode" presStyleCnt="0"/>
      <dgm:spPr/>
    </dgm:pt>
    <dgm:pt modelId="{E4EE2D7B-0849-48B4-986E-1933BBD91995}" type="pres">
      <dgm:prSet presAssocID="{1A7CBF67-4358-4EB7-8B88-39A8A6B67421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480759F2-A7E9-46E2-B698-FE833F9E315D}" type="pres">
      <dgm:prSet presAssocID="{1A7CBF67-4358-4EB7-8B88-39A8A6B67421}" presName="descendantText" presStyleLbl="alignAccFollowNode1" presStyleIdx="2" presStyleCnt="4">
        <dgm:presLayoutVars>
          <dgm:bulletEnabled val="1"/>
        </dgm:presLayoutVars>
      </dgm:prSet>
      <dgm:spPr/>
    </dgm:pt>
    <dgm:pt modelId="{B8293988-74D6-4E7A-B052-D703F7F54F11}" type="pres">
      <dgm:prSet presAssocID="{5BF3701F-29C6-48D5-8B41-0566AC1B0ABE}" presName="sp" presStyleCnt="0"/>
      <dgm:spPr/>
    </dgm:pt>
    <dgm:pt modelId="{9CBB26BF-8222-4793-8333-83F94E1FD51F}" type="pres">
      <dgm:prSet presAssocID="{DA35DC9E-FE8D-4A06-B483-7FA1480A2771}" presName="linNode" presStyleCnt="0"/>
      <dgm:spPr/>
    </dgm:pt>
    <dgm:pt modelId="{75CCA393-5F1E-4D0F-A856-4B964CF3E766}" type="pres">
      <dgm:prSet presAssocID="{DA35DC9E-FE8D-4A06-B483-7FA1480A2771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B3E03C60-60E8-458E-A4E4-980876DE20AC}" type="pres">
      <dgm:prSet presAssocID="{DA35DC9E-FE8D-4A06-B483-7FA1480A2771}" presName="descendantText" presStyleLbl="alignAccFollowNode1" presStyleIdx="3" presStyleCnt="4" custLinFactNeighborY="0">
        <dgm:presLayoutVars>
          <dgm:bulletEnabled val="1"/>
        </dgm:presLayoutVars>
      </dgm:prSet>
      <dgm:spPr/>
    </dgm:pt>
    <dgm:pt modelId="{9B769433-B288-466E-933E-3A2CE805F578}" type="pres">
      <dgm:prSet presAssocID="{A1506BAC-6332-4499-8127-754EC49B5B89}" presName="sp" presStyleCnt="0"/>
      <dgm:spPr/>
    </dgm:pt>
    <dgm:pt modelId="{AE75B3FD-4A56-4F66-81D4-35E3B78B4AA8}" type="pres">
      <dgm:prSet presAssocID="{FD471963-B141-4209-8738-3A5DDF45A761}" presName="linNode" presStyleCnt="0"/>
      <dgm:spPr/>
    </dgm:pt>
    <dgm:pt modelId="{AF72FBD7-C628-4A06-9FD5-5A30D4B90BC2}" type="pres">
      <dgm:prSet presAssocID="{FD471963-B141-4209-8738-3A5DDF45A761}" presName="parentText" presStyleLbl="node1" presStyleIdx="4" presStyleCnt="5">
        <dgm:presLayoutVars>
          <dgm:chMax val="1"/>
          <dgm:bulletEnabled val="1"/>
        </dgm:presLayoutVars>
      </dgm:prSet>
      <dgm:spPr/>
    </dgm:pt>
  </dgm:ptLst>
  <dgm:cxnLst>
    <dgm:cxn modelId="{D7E3ED01-361B-43C4-87BE-4FA5F15D50CF}" srcId="{BA84A6F1-BAA5-44BD-AE22-7435F581B459}" destId="{B3A40C46-F707-43D5-AF4B-8B1B32C8F2A8}" srcOrd="1" destOrd="0" parTransId="{65692E5F-DE09-41BD-814C-976A65FC795C}" sibTransId="{481A23DE-B41E-4CC1-A69D-86542314536D}"/>
    <dgm:cxn modelId="{2E7AA704-6EFC-417C-8B1F-CE1DB4A4A451}" type="presOf" srcId="{183940C2-3D49-4450-9072-2F625DD0CE85}" destId="{88FCD216-F193-489E-A12B-1C84EA875FC2}" srcOrd="0" destOrd="0" presId="urn:microsoft.com/office/officeart/2005/8/layout/vList5"/>
    <dgm:cxn modelId="{88316209-0DBC-4352-A2D8-E00D052FB2B7}" srcId="{183940C2-3D49-4450-9072-2F625DD0CE85}" destId="{1A7CBF67-4358-4EB7-8B88-39A8A6B67421}" srcOrd="2" destOrd="0" parTransId="{F3E64DAB-FF22-447A-AA87-73740F33C0E7}" sibTransId="{5BF3701F-29C6-48D5-8B41-0566AC1B0ABE}"/>
    <dgm:cxn modelId="{1D958311-499B-4F8D-A629-7D0C3E129987}" type="presOf" srcId="{FD471963-B141-4209-8738-3A5DDF45A761}" destId="{AF72FBD7-C628-4A06-9FD5-5A30D4B90BC2}" srcOrd="0" destOrd="0" presId="urn:microsoft.com/office/officeart/2005/8/layout/vList5"/>
    <dgm:cxn modelId="{17954A29-70EB-4BDC-AF62-AE2FEF698B93}" type="presOf" srcId="{B6A742FB-9D66-4708-9F93-9C1444BFEA54}" destId="{B3E03C60-60E8-458E-A4E4-980876DE20AC}" srcOrd="0" destOrd="1" presId="urn:microsoft.com/office/officeart/2005/8/layout/vList5"/>
    <dgm:cxn modelId="{13841741-AE2E-4C52-8D4C-2B9955A69781}" type="presOf" srcId="{2D6896E8-D4C8-41AF-9C33-556895D61958}" destId="{B3E03C60-60E8-458E-A4E4-980876DE20AC}" srcOrd="0" destOrd="0" presId="urn:microsoft.com/office/officeart/2005/8/layout/vList5"/>
    <dgm:cxn modelId="{B0700067-B3E0-4BDB-9F87-FD98CC33A843}" srcId="{BA84A6F1-BAA5-44BD-AE22-7435F581B459}" destId="{5D9ED308-1D3A-462E-8FCD-AD1C30060536}" srcOrd="2" destOrd="0" parTransId="{413B4930-E333-44A6-9B44-BDB05D4F04F9}" sibTransId="{6863FE9A-2A91-4C18-91CA-192A640C89F7}"/>
    <dgm:cxn modelId="{3FB39767-450B-4FC6-9BC0-FFA282A7A6DC}" srcId="{B84F6FE8-09C0-49EA-8144-31F2D4BEB8FA}" destId="{30B5B828-065F-4E74-9F70-7174743CD9D1}" srcOrd="0" destOrd="0" parTransId="{C44DDDEE-13A6-4F8C-BE50-C881DDE6E829}" sibTransId="{6E1CC15C-46D2-4566-8DE6-7E3DAF0A194D}"/>
    <dgm:cxn modelId="{923DD44D-698F-4930-8ECC-A7D5B68D7765}" srcId="{BA84A6F1-BAA5-44BD-AE22-7435F581B459}" destId="{48F6052A-E5DF-4B3E-8BAE-BEFAE1C42601}" srcOrd="0" destOrd="0" parTransId="{AFC92EA8-72D9-4C60-A2FB-11041262CBBC}" sibTransId="{A3872604-1C3C-4281-8CF0-B5368FDCDBED}"/>
    <dgm:cxn modelId="{FEEE2372-B9A9-408B-B146-A300EACE372D}" type="presOf" srcId="{CE162825-9910-4FA3-ACC9-A0EE8FED92AD}" destId="{480759F2-A7E9-46E2-B698-FE833F9E315D}" srcOrd="0" destOrd="0" presId="urn:microsoft.com/office/officeart/2005/8/layout/vList5"/>
    <dgm:cxn modelId="{A985297B-7B25-4BC3-8192-148C50FA1864}" type="presOf" srcId="{BA84A6F1-BAA5-44BD-AE22-7435F581B459}" destId="{5E3A39F5-6B0F-4323-9B01-E4BAFA4145F7}" srcOrd="0" destOrd="0" presId="urn:microsoft.com/office/officeart/2005/8/layout/vList5"/>
    <dgm:cxn modelId="{653E2D7F-9C35-42B1-988B-9D268AF1A2BF}" type="presOf" srcId="{B84F6FE8-09C0-49EA-8144-31F2D4BEB8FA}" destId="{51757F2A-C8E2-4F26-8B62-81418B3B5D1E}" srcOrd="0" destOrd="0" presId="urn:microsoft.com/office/officeart/2005/8/layout/vList5"/>
    <dgm:cxn modelId="{3C776E83-4721-4E86-8DAB-4E5232F465C7}" srcId="{DA35DC9E-FE8D-4A06-B483-7FA1480A2771}" destId="{B6A742FB-9D66-4708-9F93-9C1444BFEA54}" srcOrd="1" destOrd="0" parTransId="{654FBB10-9639-4690-BC2F-AFCA1A123925}" sibTransId="{AFACE9E4-4BBD-45A9-B77F-8209C20D4355}"/>
    <dgm:cxn modelId="{26661E87-F240-447B-BE9D-8FC610A356D7}" type="presOf" srcId="{DA35DC9E-FE8D-4A06-B483-7FA1480A2771}" destId="{75CCA393-5F1E-4D0F-A856-4B964CF3E766}" srcOrd="0" destOrd="0" presId="urn:microsoft.com/office/officeart/2005/8/layout/vList5"/>
    <dgm:cxn modelId="{B0FB0F93-F6BF-4833-8E9A-44C9B32C7683}" type="presOf" srcId="{30B5B828-065F-4E74-9F70-7174743CD9D1}" destId="{4F421510-DC80-46D1-8686-D34D6EA2B560}" srcOrd="0" destOrd="0" presId="urn:microsoft.com/office/officeart/2005/8/layout/vList5"/>
    <dgm:cxn modelId="{BE017893-D07D-4093-A2D6-7A6B8C8F39B1}" srcId="{183940C2-3D49-4450-9072-2F625DD0CE85}" destId="{DA35DC9E-FE8D-4A06-B483-7FA1480A2771}" srcOrd="3" destOrd="0" parTransId="{C8E84405-51C0-40DA-A900-0EDE38D04849}" sibTransId="{A1506BAC-6332-4499-8127-754EC49B5B89}"/>
    <dgm:cxn modelId="{2465D4AC-1A16-4E43-B6F3-69A47D90BD7F}" type="presOf" srcId="{48F6052A-E5DF-4B3E-8BAE-BEFAE1C42601}" destId="{999F34A5-3EF5-4A2B-9FAD-52E579F04F25}" srcOrd="0" destOrd="0" presId="urn:microsoft.com/office/officeart/2005/8/layout/vList5"/>
    <dgm:cxn modelId="{99BCAFAD-8D34-4828-BCD3-6BB60DF387A3}" srcId="{183940C2-3D49-4450-9072-2F625DD0CE85}" destId="{BA84A6F1-BAA5-44BD-AE22-7435F581B459}" srcOrd="0" destOrd="0" parTransId="{DF009102-5081-483C-85DF-79695C648E64}" sibTransId="{F669FF1D-4303-44F4-8778-4943E841EA8F}"/>
    <dgm:cxn modelId="{A1CA3BC7-DBBB-47B6-A286-4CDF69DE241F}" srcId="{1A7CBF67-4358-4EB7-8B88-39A8A6B67421}" destId="{CE162825-9910-4FA3-ACC9-A0EE8FED92AD}" srcOrd="0" destOrd="0" parTransId="{5A12CA4B-145F-44CB-94F1-87063CBF5759}" sibTransId="{CAF01B1A-C90A-4D5E-B6B9-AEB3DE39C3EB}"/>
    <dgm:cxn modelId="{7B909CC8-D8BA-4F17-AABF-584F655D3C62}" srcId="{183940C2-3D49-4450-9072-2F625DD0CE85}" destId="{FD471963-B141-4209-8738-3A5DDF45A761}" srcOrd="4" destOrd="0" parTransId="{418F139D-8020-4B5A-8432-E5D2D9BB3667}" sibTransId="{ACE79439-33DE-4F89-B9D8-A6129A220171}"/>
    <dgm:cxn modelId="{E6E782CE-24FC-4897-B7B5-39F586D0A9DC}" type="presOf" srcId="{5D9ED308-1D3A-462E-8FCD-AD1C30060536}" destId="{999F34A5-3EF5-4A2B-9FAD-52E579F04F25}" srcOrd="0" destOrd="2" presId="urn:microsoft.com/office/officeart/2005/8/layout/vList5"/>
    <dgm:cxn modelId="{861480D2-9A06-4660-8D21-31DC062F34E5}" type="presOf" srcId="{1A7CBF67-4358-4EB7-8B88-39A8A6B67421}" destId="{E4EE2D7B-0849-48B4-986E-1933BBD91995}" srcOrd="0" destOrd="0" presId="urn:microsoft.com/office/officeart/2005/8/layout/vList5"/>
    <dgm:cxn modelId="{6AEC2CD8-3F60-479F-84D8-44B4E704C27D}" srcId="{183940C2-3D49-4450-9072-2F625DD0CE85}" destId="{B84F6FE8-09C0-49EA-8144-31F2D4BEB8FA}" srcOrd="1" destOrd="0" parTransId="{606AA87B-1C60-4DD6-B6F0-879C47A97D6C}" sibTransId="{07837E1F-5B5F-420A-B0A7-32DD03A69EFB}"/>
    <dgm:cxn modelId="{6F6A67F1-0F0E-4371-A44B-097295B80A81}" srcId="{DA35DC9E-FE8D-4A06-B483-7FA1480A2771}" destId="{2D6896E8-D4C8-41AF-9C33-556895D61958}" srcOrd="0" destOrd="0" parTransId="{E4BB7FAA-BCA1-4EF4-B86D-7E773678A2B9}" sibTransId="{0DEFB9DC-A072-4E64-A254-6321065D7DD5}"/>
    <dgm:cxn modelId="{3F6E09FB-BCD0-4348-B631-22C0944CD381}" type="presOf" srcId="{B3A40C46-F707-43D5-AF4B-8B1B32C8F2A8}" destId="{999F34A5-3EF5-4A2B-9FAD-52E579F04F25}" srcOrd="0" destOrd="1" presId="urn:microsoft.com/office/officeart/2005/8/layout/vList5"/>
    <dgm:cxn modelId="{01002A25-9D87-4563-98E9-987B8E913EEF}" type="presParOf" srcId="{88FCD216-F193-489E-A12B-1C84EA875FC2}" destId="{18D0AA62-7928-45D4-BE10-73BD89657E81}" srcOrd="0" destOrd="0" presId="urn:microsoft.com/office/officeart/2005/8/layout/vList5"/>
    <dgm:cxn modelId="{E3CE205B-677A-4725-A803-5F531278D0B1}" type="presParOf" srcId="{18D0AA62-7928-45D4-BE10-73BD89657E81}" destId="{5E3A39F5-6B0F-4323-9B01-E4BAFA4145F7}" srcOrd="0" destOrd="0" presId="urn:microsoft.com/office/officeart/2005/8/layout/vList5"/>
    <dgm:cxn modelId="{7A79927C-3204-4C4C-AE74-6E2488CD3240}" type="presParOf" srcId="{18D0AA62-7928-45D4-BE10-73BD89657E81}" destId="{999F34A5-3EF5-4A2B-9FAD-52E579F04F25}" srcOrd="1" destOrd="0" presId="urn:microsoft.com/office/officeart/2005/8/layout/vList5"/>
    <dgm:cxn modelId="{AE4E4D32-A37F-487C-9029-597B7C9E1410}" type="presParOf" srcId="{88FCD216-F193-489E-A12B-1C84EA875FC2}" destId="{BDB92316-7369-45FD-BDAE-910F906BD85B}" srcOrd="1" destOrd="0" presId="urn:microsoft.com/office/officeart/2005/8/layout/vList5"/>
    <dgm:cxn modelId="{0455560A-2A29-453D-A00B-E761C161E92E}" type="presParOf" srcId="{88FCD216-F193-489E-A12B-1C84EA875FC2}" destId="{C92FBF9E-F2F9-4EEF-A72E-6884F5324D31}" srcOrd="2" destOrd="0" presId="urn:microsoft.com/office/officeart/2005/8/layout/vList5"/>
    <dgm:cxn modelId="{1D0935AC-87EC-43F5-8093-77716FD09FEF}" type="presParOf" srcId="{C92FBF9E-F2F9-4EEF-A72E-6884F5324D31}" destId="{51757F2A-C8E2-4F26-8B62-81418B3B5D1E}" srcOrd="0" destOrd="0" presId="urn:microsoft.com/office/officeart/2005/8/layout/vList5"/>
    <dgm:cxn modelId="{A328F30F-A2D2-4AC2-BEA9-220148F33761}" type="presParOf" srcId="{C92FBF9E-F2F9-4EEF-A72E-6884F5324D31}" destId="{4F421510-DC80-46D1-8686-D34D6EA2B560}" srcOrd="1" destOrd="0" presId="urn:microsoft.com/office/officeart/2005/8/layout/vList5"/>
    <dgm:cxn modelId="{15A9C95A-76BA-474F-881D-58ED3912728B}" type="presParOf" srcId="{88FCD216-F193-489E-A12B-1C84EA875FC2}" destId="{96E573E3-E594-4726-86E4-08817310A1CD}" srcOrd="3" destOrd="0" presId="urn:microsoft.com/office/officeart/2005/8/layout/vList5"/>
    <dgm:cxn modelId="{7C572EC7-316A-4DA4-96B6-9C9ABDDC0055}" type="presParOf" srcId="{88FCD216-F193-489E-A12B-1C84EA875FC2}" destId="{F2D101BC-C80B-44B6-AF80-B3CE7A108975}" srcOrd="4" destOrd="0" presId="urn:microsoft.com/office/officeart/2005/8/layout/vList5"/>
    <dgm:cxn modelId="{61EE87ED-FC9C-4C54-907D-A25856F7265C}" type="presParOf" srcId="{F2D101BC-C80B-44B6-AF80-B3CE7A108975}" destId="{E4EE2D7B-0849-48B4-986E-1933BBD91995}" srcOrd="0" destOrd="0" presId="urn:microsoft.com/office/officeart/2005/8/layout/vList5"/>
    <dgm:cxn modelId="{2F8C4A51-94B8-4908-98B2-07A36018258D}" type="presParOf" srcId="{F2D101BC-C80B-44B6-AF80-B3CE7A108975}" destId="{480759F2-A7E9-46E2-B698-FE833F9E315D}" srcOrd="1" destOrd="0" presId="urn:microsoft.com/office/officeart/2005/8/layout/vList5"/>
    <dgm:cxn modelId="{DF33CA7F-1D2F-4937-92B4-0EB0BD4AE07A}" type="presParOf" srcId="{88FCD216-F193-489E-A12B-1C84EA875FC2}" destId="{B8293988-74D6-4E7A-B052-D703F7F54F11}" srcOrd="5" destOrd="0" presId="urn:microsoft.com/office/officeart/2005/8/layout/vList5"/>
    <dgm:cxn modelId="{8CC08B15-D54B-493A-A2EF-A8A9BE46E175}" type="presParOf" srcId="{88FCD216-F193-489E-A12B-1C84EA875FC2}" destId="{9CBB26BF-8222-4793-8333-83F94E1FD51F}" srcOrd="6" destOrd="0" presId="urn:microsoft.com/office/officeart/2005/8/layout/vList5"/>
    <dgm:cxn modelId="{CF05AEBC-14B2-46FC-9132-C85C5C9395C6}" type="presParOf" srcId="{9CBB26BF-8222-4793-8333-83F94E1FD51F}" destId="{75CCA393-5F1E-4D0F-A856-4B964CF3E766}" srcOrd="0" destOrd="0" presId="urn:microsoft.com/office/officeart/2005/8/layout/vList5"/>
    <dgm:cxn modelId="{35A68D8F-771B-4A2F-98C5-87EDEF526E89}" type="presParOf" srcId="{9CBB26BF-8222-4793-8333-83F94E1FD51F}" destId="{B3E03C60-60E8-458E-A4E4-980876DE20AC}" srcOrd="1" destOrd="0" presId="urn:microsoft.com/office/officeart/2005/8/layout/vList5"/>
    <dgm:cxn modelId="{8A55D50E-2C9D-47A6-8CC4-78C42CA27748}" type="presParOf" srcId="{88FCD216-F193-489E-A12B-1C84EA875FC2}" destId="{9B769433-B288-466E-933E-3A2CE805F578}" srcOrd="7" destOrd="0" presId="urn:microsoft.com/office/officeart/2005/8/layout/vList5"/>
    <dgm:cxn modelId="{D533F195-C86E-41A7-AE32-2E19EC00DE12}" type="presParOf" srcId="{88FCD216-F193-489E-A12B-1C84EA875FC2}" destId="{AE75B3FD-4A56-4F66-81D4-35E3B78B4AA8}" srcOrd="8" destOrd="0" presId="urn:microsoft.com/office/officeart/2005/8/layout/vList5"/>
    <dgm:cxn modelId="{2D9513B2-DE13-4794-9535-AB344D9FF507}" type="presParOf" srcId="{AE75B3FD-4A56-4F66-81D4-35E3B78B4AA8}" destId="{AF72FBD7-C628-4A06-9FD5-5A30D4B90BC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9F34A5-3EF5-4A2B-9FAD-52E579F04F25}">
      <dsp:nvSpPr>
        <dsp:cNvPr id="0" name=""/>
        <dsp:cNvSpPr/>
      </dsp:nvSpPr>
      <dsp:spPr>
        <a:xfrm rot="5400000">
          <a:off x="6776087" y="-2876868"/>
          <a:ext cx="794464" cy="675135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Existing passive array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Existing group/phase velocity maps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Existing Vs-depth maps</a:t>
          </a:r>
        </a:p>
      </dsp:txBody>
      <dsp:txXfrm rot="-5400000">
        <a:off x="3797640" y="140362"/>
        <a:ext cx="6712576" cy="716898"/>
      </dsp:txXfrm>
    </dsp:sp>
    <dsp:sp modelId="{5E3A39F5-6B0F-4323-9B01-E4BAFA4145F7}">
      <dsp:nvSpPr>
        <dsp:cNvPr id="0" name=""/>
        <dsp:cNvSpPr/>
      </dsp:nvSpPr>
      <dsp:spPr>
        <a:xfrm>
          <a:off x="0" y="2271"/>
          <a:ext cx="3797639" cy="993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Where we start? </a:t>
          </a:r>
        </a:p>
      </dsp:txBody>
      <dsp:txXfrm>
        <a:off x="48478" y="50749"/>
        <a:ext cx="3700683" cy="896124"/>
      </dsp:txXfrm>
    </dsp:sp>
    <dsp:sp modelId="{4F421510-DC80-46D1-8686-D34D6EA2B560}">
      <dsp:nvSpPr>
        <dsp:cNvPr id="0" name=""/>
        <dsp:cNvSpPr/>
      </dsp:nvSpPr>
      <dsp:spPr>
        <a:xfrm rot="5400000">
          <a:off x="6776087" y="-1834133"/>
          <a:ext cx="794464" cy="675135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Fundamental and overtones</a:t>
          </a:r>
        </a:p>
      </dsp:txBody>
      <dsp:txXfrm rot="-5400000">
        <a:off x="3797640" y="1183097"/>
        <a:ext cx="6712576" cy="716898"/>
      </dsp:txXfrm>
    </dsp:sp>
    <dsp:sp modelId="{51757F2A-C8E2-4F26-8B62-81418B3B5D1E}">
      <dsp:nvSpPr>
        <dsp:cNvPr id="0" name=""/>
        <dsp:cNvSpPr/>
      </dsp:nvSpPr>
      <dsp:spPr>
        <a:xfrm>
          <a:off x="0" y="1045005"/>
          <a:ext cx="3797639" cy="993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Example Eigenfunction estimation</a:t>
          </a:r>
        </a:p>
      </dsp:txBody>
      <dsp:txXfrm>
        <a:off x="48478" y="1093483"/>
        <a:ext cx="3700683" cy="896124"/>
      </dsp:txXfrm>
    </dsp:sp>
    <dsp:sp modelId="{480759F2-A7E9-46E2-B698-FE833F9E315D}">
      <dsp:nvSpPr>
        <dsp:cNvPr id="0" name=""/>
        <dsp:cNvSpPr/>
      </dsp:nvSpPr>
      <dsp:spPr>
        <a:xfrm rot="5400000">
          <a:off x="6776087" y="-791399"/>
          <a:ext cx="794464" cy="675135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Spatial distribution of Rayleigh-wave depth of penetration</a:t>
          </a:r>
        </a:p>
      </dsp:txBody>
      <dsp:txXfrm rot="-5400000">
        <a:off x="3797640" y="2225831"/>
        <a:ext cx="6712576" cy="716898"/>
      </dsp:txXfrm>
    </dsp:sp>
    <dsp:sp modelId="{E4EE2D7B-0849-48B4-986E-1933BBD91995}">
      <dsp:nvSpPr>
        <dsp:cNvPr id="0" name=""/>
        <dsp:cNvSpPr/>
      </dsp:nvSpPr>
      <dsp:spPr>
        <a:xfrm>
          <a:off x="0" y="2087739"/>
          <a:ext cx="3797639" cy="993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Determination of frequency band of interest</a:t>
          </a:r>
        </a:p>
      </dsp:txBody>
      <dsp:txXfrm>
        <a:off x="48478" y="2136217"/>
        <a:ext cx="3700683" cy="896124"/>
      </dsp:txXfrm>
    </dsp:sp>
    <dsp:sp modelId="{B3E03C60-60E8-458E-A4E4-980876DE20AC}">
      <dsp:nvSpPr>
        <dsp:cNvPr id="0" name=""/>
        <dsp:cNvSpPr/>
      </dsp:nvSpPr>
      <dsp:spPr>
        <a:xfrm rot="5400000">
          <a:off x="6776087" y="251334"/>
          <a:ext cx="794464" cy="675135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Avoid non-uniqueness/Local control of phase velocity estimates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Azimuthal averaging of cross-correlations</a:t>
          </a:r>
        </a:p>
      </dsp:txBody>
      <dsp:txXfrm rot="-5400000">
        <a:off x="3797640" y="3268565"/>
        <a:ext cx="6712576" cy="716898"/>
      </dsp:txXfrm>
    </dsp:sp>
    <dsp:sp modelId="{75CCA393-5F1E-4D0F-A856-4B964CF3E766}">
      <dsp:nvSpPr>
        <dsp:cNvPr id="0" name=""/>
        <dsp:cNvSpPr/>
      </dsp:nvSpPr>
      <dsp:spPr>
        <a:xfrm>
          <a:off x="0" y="3130474"/>
          <a:ext cx="3797639" cy="993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Minimum sensor separation</a:t>
          </a:r>
        </a:p>
      </dsp:txBody>
      <dsp:txXfrm>
        <a:off x="48478" y="3178952"/>
        <a:ext cx="3700683" cy="896124"/>
      </dsp:txXfrm>
    </dsp:sp>
    <dsp:sp modelId="{AF72FBD7-C628-4A06-9FD5-5A30D4B90BC2}">
      <dsp:nvSpPr>
        <dsp:cNvPr id="0" name=""/>
        <dsp:cNvSpPr/>
      </dsp:nvSpPr>
      <dsp:spPr>
        <a:xfrm>
          <a:off x="0" y="4173208"/>
          <a:ext cx="3797639" cy="993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Future array design</a:t>
          </a:r>
        </a:p>
      </dsp:txBody>
      <dsp:txXfrm>
        <a:off x="48478" y="4221686"/>
        <a:ext cx="3700683" cy="8961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E1628-C596-40AD-8CE4-4DDFD13E9C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00E05-357E-4CF3-B194-21D05DF6F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39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7B6C7-3163-E0AE-4B34-9F393A43DC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7A241D-63AF-4FB7-704A-A7642B886D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759F8-899C-3171-4FE2-A048010AD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6/12/2023, skoley@nikhef.nl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05889-B192-ADB1-83A6-AAF09AD8B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Einstein Telescope Site Preparation Board Workshop, Amsterdam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204AF-A74B-E19B-0DF9-C149FB984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CFD5-A69A-4181-AAC9-AD3966EA0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5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48055-3220-C444-2F60-0A1A10FEA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F471CB-CF81-DED5-7441-F5DB95CB2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438D2-6D7D-D8B2-825B-A85382684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6/12/2023, skoley@nikhef.nl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A7A51-E68E-7016-AEA8-E664BBE6C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Einstein Telescope Site Preparation Board Workshop, Amsterdam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D716F-E37C-2FF3-8E3A-F86AD7956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CFD5-A69A-4181-AAC9-AD3966EA0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48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075924-6FF9-39A7-290A-56FD1F9655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8D46B7-7810-DD26-6F35-DFD819D084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EC21C-055A-0089-943B-3A067ACFE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6/12/2023, skoley@nikhef.nl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6C869-4511-CE41-6AD9-BECC8FE4E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Einstein Telescope Site Preparation Board Workshop, Amsterdam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171C5-63D8-51F9-9CCD-5258686FD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CFD5-A69A-4181-AAC9-AD3966EA0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66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F3002-0338-A69E-959D-0FD1CF650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C7F08-C701-C26B-D87D-1F68D880F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6ACE6-7310-DB51-8006-BEADAD94D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6/12/2023, skoley@nikhef.nl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58A81-5F55-3010-FF5D-04DCB88C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Einstein Telescope Site Preparation Board Workshop, Amsterdam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72636-09D9-1326-006E-B6BF4377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CFD5-A69A-4181-AAC9-AD3966EA0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86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261E2-058F-9EFD-5B61-62E0A8930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697D2-92D4-B1A1-6225-D7E8CA300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C5BF7-2501-EA65-53A5-0ED387126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6/12/2023, skoley@nikhef.nl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18E07-D5C1-AD4D-7FA3-AFDDFE963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Einstein Telescope Site Preparation Board Workshop, Amsterdam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07808-7079-6117-F888-71326A8F2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CFD5-A69A-4181-AAC9-AD3966EA0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18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D6749-BC79-CDAB-6F1E-AEBA5835C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5A105-A219-5866-BEB2-2660FF95C8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E5762A-BFD9-189F-9ED1-1A664E3E9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66460-90E8-BD78-72CF-5C0B9DF0D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6/12/2023, skoley@nikhef.nl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66CA84-DEED-4319-F4AE-FA89662C6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Einstein Telescope Site Preparation Board Workshop, Amsterdam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B843F-124D-A784-3541-97100A39B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CFD5-A69A-4181-AAC9-AD3966EA0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15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CDEA8-3074-A248-316E-6E6B5748F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1D388-58E1-109E-C87F-CA2C3F380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E8013-6F9F-A3C9-325E-276DCAE65E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C6F037-1906-DD36-51AD-F3B99D1062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DF7A0D-65C5-434F-DE3B-C77204BE04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83E87A-9051-36B1-584B-4DD502B65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6/12/2023, skoley@nikhef.nl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62A734-AE3A-BF59-68BC-8CD1BF3C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Einstein Telescope Site Preparation Board Workshop, Amsterdam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99A1BE-092D-EC2B-4948-08EEEFF9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CFD5-A69A-4181-AAC9-AD3966EA0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88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F7019-E2FA-AB0D-45A4-6C59FF2A7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2DA3B6-B06A-B96C-0B7E-963A3E5FC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6/12/2023, skoley@nikhef.nl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694338-05C1-BCE2-A65A-C62D53AF0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Einstein Telescope Site Preparation Board Workshop, Amsterdam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F7988F-50D3-058F-47C0-8B8539E51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CFD5-A69A-4181-AAC9-AD3966EA0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20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930F5-75A2-F4DA-08E1-99607D8C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6/12/2023, skoley@nikhef.nl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207B36-A99E-8492-3971-CC737CA15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Einstein Telescope Site Preparation Board Workshop, Amsterdam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0B6FD-7263-A65D-C2F5-635F2F133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CFD5-A69A-4181-AAC9-AD3966EA0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99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718F2-3DDD-2114-BA62-A57C636C8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568A4-AD82-DAA5-2F91-07D7B7E7E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5D585-0927-C95D-B1D8-30D40B4F7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2FFC5A-48D3-4808-B9F2-C09E07F5A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6/12/2023, skoley@nikhef.nl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5C8011-0ACA-3F9A-EDCA-0E9E77411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Einstein Telescope Site Preparation Board Workshop, Amsterdam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751FBE-B30D-8FA9-1C24-71D096246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CFD5-A69A-4181-AAC9-AD3966EA0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14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3A163-947E-91EE-DA8E-8B09BC973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0C1748-6887-906C-7446-E761F0A94C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E8A9C-894E-49C6-E22F-01EBA1589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E4C0FA-0777-D909-9A9F-CC9AB8D60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6/12/2023, skoley@nikhef.nl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EF866-57DA-A6B4-962F-AAFF568D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Einstein Telescope Site Preparation Board Workshop, Amsterdam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B2EC44-0B2C-E872-BFE8-AC331D702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CFD5-A69A-4181-AAC9-AD3966EA0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17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90032-2EAF-6983-ACDE-EF6D3DC8D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639B3-3D98-C1AE-6F14-F34851178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A61B2-6C54-5FAD-DF58-493893554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6/12/2023, skoley@nikhef.nl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D2100-5E10-C457-88D1-DB0E205DC8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3rd Einstein Telescope Site Preparation Board Workshop, Amsterdam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A46E4-8256-D635-9F01-47CD91A23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7CFD5-A69A-4181-AAC9-AD3966EA0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2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gro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hyperlink" Target="http://www.sisprobe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cademic.oup.com/gji/article/188/2/513/584852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s://academic.oup.com/gji/article/203/2/869/578005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cademic.oup.com/gji/article/169/3/1239/62643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nk.springer.com/chapter/10.1007/978-3-0348-8264-4_11" TargetMode="External"/><Relationship Id="rId5" Type="http://schemas.openxmlformats.org/officeDocument/2006/relationships/hyperlink" Target="https://pubs.geoscienceworld.org/ssa/bssa/article-abstract/59/1/427/101646/A-technique-for-the-analysis-of-transient-seismic" TargetMode="Externa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hyperlink" Target="https://pubs.geoscienceworld.org/geophysics/article-abstract/78/2/WA99/73963/Helmholtz-tomography-of-ambient-noise-surface-wave?redirectedFrom=fulltext" TargetMode="External"/><Relationship Id="rId4" Type="http://schemas.openxmlformats.org/officeDocument/2006/relationships/image" Target="../media/image26.png"/><Relationship Id="rId9" Type="http://schemas.openxmlformats.org/officeDocument/2006/relationships/hyperlink" Target="https://academic.oup.com/gji/article/218/3/1781/5498299?login=fals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hyperlink" Target="https://academic.oup.com/gji/article/138/2/479/59623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as.slu.edu/eqc/eqc_cps/CPS/CPS330/cps330o.pdf" TargetMode="External"/><Relationship Id="rId4" Type="http://schemas.openxmlformats.org/officeDocument/2006/relationships/hyperlink" Target="https://academic.oup.com/gji/article/170/1/217/598260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hyperlink" Target="https://academic.oup.com/gji/article/177/3/1091/625143" TargetMode="External"/><Relationship Id="rId7" Type="http://schemas.openxmlformats.org/officeDocument/2006/relationships/image" Target="../media/image40.JPG"/><Relationship Id="rId2" Type="http://schemas.openxmlformats.org/officeDocument/2006/relationships/hyperlink" Target="https://library.seg.org/doi/abs/10.1190/geo2012-0453.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10" Type="http://schemas.openxmlformats.org/officeDocument/2006/relationships/image" Target="../media/image44.png"/><Relationship Id="rId4" Type="http://schemas.openxmlformats.org/officeDocument/2006/relationships/hyperlink" Target="https://agupubs.onlinelibrary.wiley.com/doi/epdf/10.1029/2021GL097619" TargetMode="External"/><Relationship Id="rId9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10950-016-9612-6" TargetMode="External"/><Relationship Id="rId2" Type="http://schemas.openxmlformats.org/officeDocument/2006/relationships/hyperlink" Target="https://agupubs.onlinelibrary.wiley.com/doi/epdf/10.1029/2021GL09761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hyperlink" Target="https://library.seg.org/doi/abs/10.1190/geo2012-0364.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10950-016-9612-6" TargetMode="External"/><Relationship Id="rId2" Type="http://schemas.openxmlformats.org/officeDocument/2006/relationships/hyperlink" Target="https://agupubs.onlinelibrary.wiley.com/doi/pdf/10.1002/2015JB01187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ubs.geoscienceworld.org/ssa/bssa/article-abstract/92/6/2323/103026/A-Comparison-of-ESAC-and-FK-Methods-of-Estimating?redirectedFrom=fulltext" TargetMode="External"/><Relationship Id="rId2" Type="http://schemas.openxmlformats.org/officeDocument/2006/relationships/hyperlink" Target="https://oceanrep.geomar.de/id/eprint/43280/1/Aki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journals.aps.org/prl/abstract/10.1103/PhysRevLett.93.254301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hyperlink" Target="https://watermark.silverchair.com/166-2-732.pdf?token=AQECAHi208BE49Ooan9kkhW_Ercy7Dm3ZL_9Cf3qfKAc485ysgAAAswwggLIBgkqhkiG9w0BBwagggK5MIICtQIBADCCAq4GCSqGSIb3DQEHATAeBglghkgBZQMEAS4wEQQMzY80_UfwRxH_Q03IAgEQgIICf8h-fMc-835HIOuxnEIQHL5ZOaSpV15A_WHZwAy2Uo0HgMsj-lMbOurnkLFJIcgbPdOk79dyUTJn3cpYkXPU-0bLbtCiBaXyw2HML1OpaARCUk7JWRWVPWXViUgPxXdF86MzAuhg2AwKGJTIYJbyjQmHrcLbEZI5NxT3LgA9vfb4PIMO9NmxVN0z6tNCMXq3JKASkLLownul24mJ2_kw0y3rLBN6xcw6ymmyWvKJ_qQBtokZl0VAKmBdkm2QgVBFkm3epulPuZq1jYDbV580eJ5CwvkrbF0lGFf8vWUuAKTdsLyyPs4OEx9gtKyFZhIQIUzC8_SgsgVIBZi7SEPHoc4sw19pd6e0PEWwvmkRa5jgRwJjHfPW4jgfrWxGSLWaKR3Ui_iWqJNcRqVlXJSKd2AHcr1uwVmsUe0dn8oGoOD6heCkzUYTx-DanzwzAufA7L7Plu5eQpbtgXQ9B6cSd_bMq8opqAvALCVi_lQHN6Vu3JhsA15YFVB1hADyf5twI2slc5SrcZNRF7R8TphkZUTpEy1yH2lRg0bNVBy1eBO4S6akyouliUpxge-ozymYzDZmkBapJN_iZJqFL8Xq3EsLT_jxEzh4AHMiWpHoamkypWqp3bvecje9hT4OpiKNjN3mljqIl7pd71aNrXgZpGTNs41Ak0yGpVUAsivNtTKwdZRkY-Aims88k8bt_8PszCJdU0gZmW5RNQ8R8_n8aWLAw1qLmTLFhkRJRECfNPsvRpL4kMJKSYz7buYPi0Ekw6tB8kTmvfBiuAasBBeyaJW5PMPto-af9obJOu1yC2IbByO6S77uXNVtpCMTGMJyFEg5DZNmBJqdWZqw6EEqWA" TargetMode="External"/><Relationship Id="rId4" Type="http://schemas.openxmlformats.org/officeDocument/2006/relationships/hyperlink" Target="https://library.seg.org/doi/abs/10.1190/1.2212247" TargetMode="External"/><Relationship Id="rId9" Type="http://schemas.openxmlformats.org/officeDocument/2006/relationships/hyperlink" Target="https://academic.oup.com/gji/article/179/2/1113/662485?login=fals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cademic.oup.com/gji/article/206/2/980/2606017?login=false" TargetMode="External"/><Relationship Id="rId5" Type="http://schemas.openxmlformats.org/officeDocument/2006/relationships/hyperlink" Target="https://academic.oup.com/gji/article/218/3/1781/5498299?login=false" TargetMode="External"/><Relationship Id="rId4" Type="http://schemas.openxmlformats.org/officeDocument/2006/relationships/hyperlink" Target="https://academic.oup.com/gji/article/193/3/1627/608628?login=fals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ic.oup.com/gji/article/179/2/1113/662485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opscience.iop.org/article/10.1088/1361-6382/ac2b0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standing in a field&#10;&#10;Description automatically generated with medium confidence">
            <a:extLst>
              <a:ext uri="{FF2B5EF4-FFF2-40B4-BE49-F238E27FC236}">
                <a16:creationId xmlns:a16="http://schemas.microsoft.com/office/drawing/2014/main" id="{469C9C73-3E9C-CEF3-4348-810866ACE2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5" b="75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58D401-A96D-F757-1684-043CB76FB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657" y="91980"/>
            <a:ext cx="5944594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Prospects of passive seismic for shallow subsurface characterization at EMR</a:t>
            </a:r>
            <a:br>
              <a:rPr lang="en-US" sz="5200" dirty="0">
                <a:solidFill>
                  <a:srgbClr val="FFFFFF"/>
                </a:solidFill>
              </a:rPr>
            </a:br>
            <a:r>
              <a:rPr lang="en-US" sz="3600" i="1" dirty="0">
                <a:solidFill>
                  <a:srgbClr val="FFFFFF"/>
                </a:solidFill>
              </a:rPr>
              <a:t>- a candidate site for 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1A4166-E28A-BA7F-2426-13DBCDC3A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8254" y="3876899"/>
            <a:ext cx="4835237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S. Koley, X. Campman, S. </a:t>
            </a:r>
            <a:r>
              <a:rPr lang="en-US" dirty="0" err="1">
                <a:solidFill>
                  <a:srgbClr val="FFFFFF"/>
                </a:solidFill>
              </a:rPr>
              <a:t>Kadmiel</a:t>
            </a:r>
            <a:r>
              <a:rPr lang="en-US" dirty="0">
                <a:solidFill>
                  <a:srgbClr val="FFFFFF"/>
                </a:solidFill>
              </a:rPr>
              <a:t>, M. </a:t>
            </a:r>
            <a:r>
              <a:rPr lang="en-US" dirty="0" err="1">
                <a:solidFill>
                  <a:srgbClr val="FFFFFF"/>
                </a:solidFill>
              </a:rPr>
              <a:t>Kiehn</a:t>
            </a:r>
            <a:r>
              <a:rPr lang="en-US" dirty="0">
                <a:solidFill>
                  <a:srgbClr val="FFFFFF"/>
                </a:solidFill>
              </a:rPr>
              <a:t>, W. Walk, F. Linde, B. </a:t>
            </a:r>
            <a:r>
              <a:rPr lang="en-US" dirty="0" err="1">
                <a:solidFill>
                  <a:srgbClr val="FFFFFF"/>
                </a:solidFill>
              </a:rPr>
              <a:t>Vink</a:t>
            </a:r>
            <a:r>
              <a:rPr lang="en-US" dirty="0">
                <a:solidFill>
                  <a:srgbClr val="FFFFFF"/>
                </a:solidFill>
              </a:rPr>
              <a:t> et al.</a:t>
            </a:r>
          </a:p>
          <a:p>
            <a:r>
              <a:rPr lang="en-US" dirty="0">
                <a:solidFill>
                  <a:srgbClr val="FFFFFF"/>
                </a:solidFill>
              </a:rPr>
              <a:t>Additional credits: </a:t>
            </a:r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Fugro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Sisprobe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7FFCB-927D-309F-FE91-66804514A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6/12/2023, skoley@nikhef.nl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1ADBB7-7CDE-A3A3-E721-22FB4AC0A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Einstein Telescope Site Preparation Board Workshop, Amsterdam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1CA1E-AB75-2772-3E15-92561AB12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CFD5-A69A-4181-AAC9-AD3966EA096B}" type="slidenum">
              <a:rPr lang="en-US" smtClean="0"/>
              <a:t>1</a:t>
            </a:fld>
            <a:endParaRPr lang="en-US"/>
          </a:p>
        </p:txBody>
      </p:sp>
      <p:pic>
        <p:nvPicPr>
          <p:cNvPr id="10" name="Picture 9" descr="A red logo with a hexagon&#10;&#10;Description automatically generated">
            <a:extLst>
              <a:ext uri="{FF2B5EF4-FFF2-40B4-BE49-F238E27FC236}">
                <a16:creationId xmlns:a16="http://schemas.microsoft.com/office/drawing/2014/main" id="{6695E3DE-EAF3-3425-3541-18A28693F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657" y="6169891"/>
            <a:ext cx="1368287" cy="616766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30A221D6-6BC3-E6B4-9673-B84379B273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003" y="6164449"/>
            <a:ext cx="1646617" cy="62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33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C5C5-A07E-9FE7-2F6E-A9DB4EDF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III – How long we need to measure?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8767B-EBCF-9A7F-C19D-44D754EA2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6/12/2023, skoley@nikhef.nl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980CB-2906-DA6D-E7B5-CE75E5E3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Einstein Telescope Site Preparation Board Workshop, Amsterdam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190D0-51F4-2660-21DC-E7DFC445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CFD5-A69A-4181-AAC9-AD3966EA096B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A30436-4945-09E8-E185-64F8104B808B}"/>
              </a:ext>
            </a:extLst>
          </p:cNvPr>
          <p:cNvSpPr txBox="1"/>
          <p:nvPr/>
        </p:nvSpPr>
        <p:spPr>
          <a:xfrm>
            <a:off x="662709" y="914400"/>
            <a:ext cx="10866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propose a measurement time of at least 3 weeks – hourly or bihourly correlation evaluation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9A6F5-EB40-C790-ECEE-482C885B3C30}"/>
              </a:ext>
            </a:extLst>
          </p:cNvPr>
          <p:cNvSpPr txBox="1"/>
          <p:nvPr/>
        </p:nvSpPr>
        <p:spPr>
          <a:xfrm>
            <a:off x="667583" y="1800956"/>
            <a:ext cx="10211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can be time windows in which noise amplitudes are low, example for Passive II campaign (Feb 26 – March 31, 2021)</a:t>
            </a:r>
          </a:p>
        </p:txBody>
      </p:sp>
      <p:pic>
        <p:nvPicPr>
          <p:cNvPr id="12" name="Picture 11" descr="A green and yellow graph&#10;&#10;Description automatically generated">
            <a:extLst>
              <a:ext uri="{FF2B5EF4-FFF2-40B4-BE49-F238E27FC236}">
                <a16:creationId xmlns:a16="http://schemas.microsoft.com/office/drawing/2014/main" id="{0A2302CA-6CB1-4CFE-2C16-2D1C97D2BE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t="3030" r="3616" b="1991"/>
          <a:stretch/>
        </p:blipFill>
        <p:spPr>
          <a:xfrm>
            <a:off x="1392791" y="2346038"/>
            <a:ext cx="5170210" cy="3597562"/>
          </a:xfrm>
          <a:prstGeom prst="rect">
            <a:avLst/>
          </a:prstGeom>
        </p:spPr>
      </p:pic>
      <p:pic>
        <p:nvPicPr>
          <p:cNvPr id="16" name="Picture 15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680D95F8-6469-AFFD-4DC5-FAC4C248F6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" t="6600" r="5500"/>
          <a:stretch/>
        </p:blipFill>
        <p:spPr>
          <a:xfrm>
            <a:off x="6797964" y="3263933"/>
            <a:ext cx="4080812" cy="28089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B1A366E-4831-BBE8-BA59-CEA8563A53BB}"/>
              </a:ext>
            </a:extLst>
          </p:cNvPr>
          <p:cNvSpPr txBox="1"/>
          <p:nvPr/>
        </p:nvSpPr>
        <p:spPr>
          <a:xfrm>
            <a:off x="662709" y="1224001"/>
            <a:ext cx="10668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Unlike theoretical works where noise sources move-around with time – reality is that the cross-correlations are stationary (hourly)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Implies that the noise is already mixed or diffused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2502B32-B931-85E9-EFE0-935D695CDF87}"/>
              </a:ext>
            </a:extLst>
          </p:cNvPr>
          <p:cNvCxnSpPr/>
          <p:nvPr/>
        </p:nvCxnSpPr>
        <p:spPr>
          <a:xfrm>
            <a:off x="2951018" y="3429000"/>
            <a:ext cx="0" cy="2223655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5272E059-609F-8CF6-386E-68A8251D56B7}"/>
              </a:ext>
            </a:extLst>
          </p:cNvPr>
          <p:cNvSpPr/>
          <p:nvPr/>
        </p:nvSpPr>
        <p:spPr>
          <a:xfrm>
            <a:off x="3131126" y="4327237"/>
            <a:ext cx="1427007" cy="64192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05400D-4B69-14E0-1F20-B242E299F7B6}"/>
              </a:ext>
            </a:extLst>
          </p:cNvPr>
          <p:cNvSpPr txBox="1"/>
          <p:nvPr/>
        </p:nvSpPr>
        <p:spPr>
          <a:xfrm>
            <a:off x="6493994" y="2291644"/>
            <a:ext cx="42332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Tomography with weekly stacks improves the error estimates (similar approach for low frequencies in </a:t>
            </a: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Goutorbe et al., 2015</a:t>
            </a: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6" name="Picture 25" descr="A diagram of a cluster of dots&#10;&#10;Description automatically generated with medium confidence">
            <a:extLst>
              <a:ext uri="{FF2B5EF4-FFF2-40B4-BE49-F238E27FC236}">
                <a16:creationId xmlns:a16="http://schemas.microsoft.com/office/drawing/2014/main" id="{9575E660-F386-9140-B056-50467B2AC4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" r="7175"/>
          <a:stretch/>
        </p:blipFill>
        <p:spPr>
          <a:xfrm>
            <a:off x="194753" y="2291644"/>
            <a:ext cx="1575813" cy="1087477"/>
          </a:xfrm>
          <a:prstGeom prst="rect">
            <a:avLst/>
          </a:prstGeom>
        </p:spPr>
      </p:pic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672265EF-A3E6-003E-EEF1-2B7427F36D9C}"/>
              </a:ext>
            </a:extLst>
          </p:cNvPr>
          <p:cNvSpPr/>
          <p:nvPr/>
        </p:nvSpPr>
        <p:spPr>
          <a:xfrm>
            <a:off x="484910" y="2502456"/>
            <a:ext cx="163945" cy="13914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BC1964A-57DC-B8AE-B876-80DF9A9185C5}"/>
              </a:ext>
            </a:extLst>
          </p:cNvPr>
          <p:cNvCxnSpPr>
            <a:stCxn id="27" idx="3"/>
          </p:cNvCxnSpPr>
          <p:nvPr/>
        </p:nvCxnSpPr>
        <p:spPr>
          <a:xfrm>
            <a:off x="617544" y="2641602"/>
            <a:ext cx="1012674" cy="290483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5A9101F-AE4E-A2B5-8BFC-9185D479BE51}"/>
              </a:ext>
            </a:extLst>
          </p:cNvPr>
          <p:cNvCxnSpPr>
            <a:cxnSpLocks/>
          </p:cNvCxnSpPr>
          <p:nvPr/>
        </p:nvCxnSpPr>
        <p:spPr>
          <a:xfrm>
            <a:off x="617544" y="2549238"/>
            <a:ext cx="1153022" cy="90227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565E2EF-DDB9-90C9-9E59-84BAE80AC8F3}"/>
              </a:ext>
            </a:extLst>
          </p:cNvPr>
          <p:cNvSpPr txBox="1"/>
          <p:nvPr/>
        </p:nvSpPr>
        <p:spPr>
          <a:xfrm>
            <a:off x="161012" y="3424715"/>
            <a:ext cx="913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Station separation ~ 500 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B0DBBF5-5E8C-E51B-C1D8-D04FA8B8611B}"/>
              </a:ext>
            </a:extLst>
          </p:cNvPr>
          <p:cNvSpPr txBox="1"/>
          <p:nvPr/>
        </p:nvSpPr>
        <p:spPr>
          <a:xfrm>
            <a:off x="8098287" y="6294673"/>
            <a:ext cx="32327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Related Literature: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Seats 2012</a:t>
            </a:r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41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3" grpId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C5C5-A07E-9FE7-2F6E-A9DB4EDF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IV – Noise correlations are seldom symmetric!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8767B-EBCF-9A7F-C19D-44D754EA2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6/12/2023, skoley@nikhef.nl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980CB-2906-DA6D-E7B5-CE75E5E3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Einstein Telescope Site Preparation Board Workshop, Amsterdam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190D0-51F4-2660-21DC-E7DFC445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CFD5-A69A-4181-AAC9-AD3966EA096B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A30436-4945-09E8-E185-64F8104B808B}"/>
              </a:ext>
            </a:extLst>
          </p:cNvPr>
          <p:cNvSpPr txBox="1"/>
          <p:nvPr/>
        </p:nvSpPr>
        <p:spPr>
          <a:xfrm>
            <a:off x="662709" y="914400"/>
            <a:ext cx="10866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straight ray tomography approaches rely on accurate selection of frequency dependent travel-times between station pairs – problematic for anisotropic noise distribution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9A6F5-EB40-C790-ECEE-482C885B3C30}"/>
              </a:ext>
            </a:extLst>
          </p:cNvPr>
          <p:cNvSpPr txBox="1"/>
          <p:nvPr/>
        </p:nvSpPr>
        <p:spPr>
          <a:xfrm>
            <a:off x="723002" y="1558708"/>
            <a:ext cx="9051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example Frequency-Time Analysis (</a:t>
            </a: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Bensen et al 2007</a:t>
            </a: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for a station pair from Passive I Array are shown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D6662584-DB3A-3EDA-C5FC-5DDCF6DB2B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" r="7754"/>
          <a:stretch/>
        </p:blipFill>
        <p:spPr>
          <a:xfrm>
            <a:off x="375975" y="3711122"/>
            <a:ext cx="5877044" cy="23276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0B76C7-76AC-A144-A308-002DD5479CE7}"/>
              </a:ext>
            </a:extLst>
          </p:cNvPr>
          <p:cNvSpPr txBox="1"/>
          <p:nvPr/>
        </p:nvSpPr>
        <p:spPr>
          <a:xfrm>
            <a:off x="330457" y="2223727"/>
            <a:ext cx="5765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travel-time for the causal and the acausal times are not the same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5D0A20-1DA4-2E53-02B5-DBDB8A12D843}"/>
              </a:ext>
            </a:extLst>
          </p:cNvPr>
          <p:cNvSpPr txBox="1"/>
          <p:nvPr/>
        </p:nvSpPr>
        <p:spPr>
          <a:xfrm>
            <a:off x="330458" y="2854852"/>
            <a:ext cx="56962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observation of body-waves at higher frequencies for the causal part of cross-correlation (almost zero travel-time)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 – wrong travel-time selection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F9509C3-70A8-AEE8-EE34-75F3B66AF31D}"/>
              </a:ext>
            </a:extLst>
          </p:cNvPr>
          <p:cNvSpPr/>
          <p:nvPr/>
        </p:nvSpPr>
        <p:spPr>
          <a:xfrm>
            <a:off x="891309" y="4211782"/>
            <a:ext cx="1584036" cy="660400"/>
          </a:xfrm>
          <a:custGeom>
            <a:avLst/>
            <a:gdLst>
              <a:gd name="connsiteX0" fmla="*/ 0 w 1667164"/>
              <a:gd name="connsiteY0" fmla="*/ 0 h 716278"/>
              <a:gd name="connsiteX1" fmla="*/ 55418 w 1667164"/>
              <a:gd name="connsiteY1" fmla="*/ 143163 h 716278"/>
              <a:gd name="connsiteX2" fmla="*/ 263236 w 1667164"/>
              <a:gd name="connsiteY2" fmla="*/ 60036 h 716278"/>
              <a:gd name="connsiteX3" fmla="*/ 415636 w 1667164"/>
              <a:gd name="connsiteY3" fmla="*/ 604982 h 716278"/>
              <a:gd name="connsiteX4" fmla="*/ 526473 w 1667164"/>
              <a:gd name="connsiteY4" fmla="*/ 701963 h 716278"/>
              <a:gd name="connsiteX5" fmla="*/ 725055 w 1667164"/>
              <a:gd name="connsiteY5" fmla="*/ 401782 h 716278"/>
              <a:gd name="connsiteX6" fmla="*/ 1034473 w 1667164"/>
              <a:gd name="connsiteY6" fmla="*/ 304800 h 716278"/>
              <a:gd name="connsiteX7" fmla="*/ 1667164 w 1667164"/>
              <a:gd name="connsiteY7" fmla="*/ 212436 h 716278"/>
              <a:gd name="connsiteX8" fmla="*/ 1667164 w 1667164"/>
              <a:gd name="connsiteY8" fmla="*/ 212436 h 7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7164" h="716278">
                <a:moveTo>
                  <a:pt x="0" y="0"/>
                </a:moveTo>
                <a:cubicBezTo>
                  <a:pt x="5772" y="66578"/>
                  <a:pt x="11545" y="133157"/>
                  <a:pt x="55418" y="143163"/>
                </a:cubicBezTo>
                <a:cubicBezTo>
                  <a:pt x="99291" y="153169"/>
                  <a:pt x="203200" y="-16934"/>
                  <a:pt x="263236" y="60036"/>
                </a:cubicBezTo>
                <a:cubicBezTo>
                  <a:pt x="323272" y="137006"/>
                  <a:pt x="371763" y="497994"/>
                  <a:pt x="415636" y="604982"/>
                </a:cubicBezTo>
                <a:cubicBezTo>
                  <a:pt x="459509" y="711970"/>
                  <a:pt x="474903" y="735830"/>
                  <a:pt x="526473" y="701963"/>
                </a:cubicBezTo>
                <a:cubicBezTo>
                  <a:pt x="578043" y="668096"/>
                  <a:pt x="640388" y="467976"/>
                  <a:pt x="725055" y="401782"/>
                </a:cubicBezTo>
                <a:cubicBezTo>
                  <a:pt x="809722" y="335588"/>
                  <a:pt x="877455" y="336358"/>
                  <a:pt x="1034473" y="304800"/>
                </a:cubicBezTo>
                <a:cubicBezTo>
                  <a:pt x="1191491" y="273242"/>
                  <a:pt x="1667164" y="212436"/>
                  <a:pt x="1667164" y="212436"/>
                </a:cubicBezTo>
                <a:lnTo>
                  <a:pt x="1667164" y="212436"/>
                </a:lnTo>
              </a:path>
            </a:pathLst>
          </a:cu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F63DE54F-BE3A-4E0B-766A-2AE92A586387}"/>
              </a:ext>
            </a:extLst>
          </p:cNvPr>
          <p:cNvSpPr/>
          <p:nvPr/>
        </p:nvSpPr>
        <p:spPr>
          <a:xfrm>
            <a:off x="4553527" y="4059382"/>
            <a:ext cx="221673" cy="28632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ED24030E-82F0-F5B2-7E91-DF3EF0A7A2AA}"/>
              </a:ext>
            </a:extLst>
          </p:cNvPr>
          <p:cNvSpPr/>
          <p:nvPr/>
        </p:nvSpPr>
        <p:spPr>
          <a:xfrm>
            <a:off x="4858327" y="4084940"/>
            <a:ext cx="221673" cy="28632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CA040C64-F0DA-822D-D085-5495E1DCC1F3}"/>
              </a:ext>
            </a:extLst>
          </p:cNvPr>
          <p:cNvSpPr/>
          <p:nvPr/>
        </p:nvSpPr>
        <p:spPr>
          <a:xfrm>
            <a:off x="5163127" y="4084939"/>
            <a:ext cx="221673" cy="28632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C5D65BC7-E111-7BB8-7B32-58D29B0319F5}"/>
              </a:ext>
            </a:extLst>
          </p:cNvPr>
          <p:cNvSpPr/>
          <p:nvPr/>
        </p:nvSpPr>
        <p:spPr>
          <a:xfrm>
            <a:off x="5454117" y="4084939"/>
            <a:ext cx="221673" cy="28632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2D94EC85-EE45-5A4A-45E8-30B48382E0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" r="7616"/>
          <a:stretch/>
        </p:blipFill>
        <p:spPr>
          <a:xfrm>
            <a:off x="6179216" y="3733223"/>
            <a:ext cx="5746558" cy="227791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2DCE73A-97BB-D231-845E-F3195F614424}"/>
              </a:ext>
            </a:extLst>
          </p:cNvPr>
          <p:cNvSpPr txBox="1"/>
          <p:nvPr/>
        </p:nvSpPr>
        <p:spPr>
          <a:xfrm>
            <a:off x="5955403" y="2201740"/>
            <a:ext cx="57655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a station-pair separation of more than 400 m, mode mixing and poor convergence of cross-correlation to the Empirical Green’s function is highly probable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station-spacing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proposed earlier ~ 150 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FA3220-B8D7-7FCA-80DC-50013360C3A0}"/>
              </a:ext>
            </a:extLst>
          </p:cNvPr>
          <p:cNvSpPr txBox="1"/>
          <p:nvPr/>
        </p:nvSpPr>
        <p:spPr>
          <a:xfrm>
            <a:off x="7924799" y="6188455"/>
            <a:ext cx="32327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Related Literature: </a:t>
            </a:r>
            <a:r>
              <a:rPr lang="en-US" sz="1200" b="1" i="1" dirty="0" err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Dziewonski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 et al, 1969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1200" b="1" i="1" dirty="0" err="1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Levshin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&amp; </a:t>
            </a:r>
            <a:r>
              <a:rPr lang="en-US" sz="1200" b="1" i="1" dirty="0" err="1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Ritzwoller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, 2001</a:t>
            </a:r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7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3" grpId="0" animBg="1"/>
      <p:bldP spid="14" grpId="0" animBg="1"/>
      <p:bldP spid="15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C5C5-A07E-9FE7-2F6E-A9DB4EDF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Straight-ray tomography results from Passive Array 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8767B-EBCF-9A7F-C19D-44D754EA2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6/12/2023, skoley@nikhef.nl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980CB-2906-DA6D-E7B5-CE75E5E3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Einstein Telescope Site Preparation Board Workshop, Amsterdam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190D0-51F4-2660-21DC-E7DFC445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CFD5-A69A-4181-AAC9-AD3966EA096B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A30436-4945-09E8-E185-64F8104B808B}"/>
              </a:ext>
            </a:extLst>
          </p:cNvPr>
          <p:cNvSpPr txBox="1"/>
          <p:nvPr/>
        </p:nvSpPr>
        <p:spPr>
          <a:xfrm>
            <a:off x="662709" y="914400"/>
            <a:ext cx="10624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Straight ray tomography was performed using Rayleigh wave dispersion in the frequency band 1.0 – 2.5 Hz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9A6F5-EB40-C790-ECEE-482C885B3C30}"/>
              </a:ext>
            </a:extLst>
          </p:cNvPr>
          <p:cNvSpPr txBox="1"/>
          <p:nvPr/>
        </p:nvSpPr>
        <p:spPr>
          <a:xfrm>
            <a:off x="723002" y="1558708"/>
            <a:ext cx="5780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faults were identified and each on dominant at different depths</a:t>
            </a:r>
          </a:p>
        </p:txBody>
      </p:sp>
      <p:pic>
        <p:nvPicPr>
          <p:cNvPr id="12" name="Picture 11" descr="Chart, surface chart&#10;&#10;Description automatically generated">
            <a:extLst>
              <a:ext uri="{FF2B5EF4-FFF2-40B4-BE49-F238E27FC236}">
                <a16:creationId xmlns:a16="http://schemas.microsoft.com/office/drawing/2014/main" id="{63F6C6C0-6A8E-F1A8-FD82-8FE7BBDB03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" t="1524" r="6287"/>
          <a:stretch/>
        </p:blipFill>
        <p:spPr>
          <a:xfrm>
            <a:off x="603717" y="2743938"/>
            <a:ext cx="2582829" cy="1770046"/>
          </a:xfrm>
          <a:prstGeom prst="rect">
            <a:avLst/>
          </a:prstGeom>
        </p:spPr>
      </p:pic>
      <p:pic>
        <p:nvPicPr>
          <p:cNvPr id="16" name="Picture 15" descr="Chart, surface chart&#10;&#10;Description automatically generated">
            <a:extLst>
              <a:ext uri="{FF2B5EF4-FFF2-40B4-BE49-F238E27FC236}">
                <a16:creationId xmlns:a16="http://schemas.microsoft.com/office/drawing/2014/main" id="{AAC4201A-B4CE-562E-870E-86C9C240D5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2210" r="5751"/>
          <a:stretch/>
        </p:blipFill>
        <p:spPr>
          <a:xfrm>
            <a:off x="3289220" y="2793990"/>
            <a:ext cx="2460844" cy="1667631"/>
          </a:xfrm>
          <a:prstGeom prst="rect">
            <a:avLst/>
          </a:prstGeom>
        </p:spPr>
      </p:pic>
      <p:pic>
        <p:nvPicPr>
          <p:cNvPr id="18" name="Picture 17" descr="Chart&#10;&#10;Description automatically generated">
            <a:extLst>
              <a:ext uri="{FF2B5EF4-FFF2-40B4-BE49-F238E27FC236}">
                <a16:creationId xmlns:a16="http://schemas.microsoft.com/office/drawing/2014/main" id="{6AB04541-1032-15F4-CFF4-FA0052E62E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" t="1524" r="5806"/>
          <a:stretch/>
        </p:blipFill>
        <p:spPr>
          <a:xfrm>
            <a:off x="5786582" y="2743938"/>
            <a:ext cx="2499244" cy="1716404"/>
          </a:xfrm>
          <a:prstGeom prst="rect">
            <a:avLst/>
          </a:prstGeom>
        </p:spPr>
      </p:pic>
      <p:pic>
        <p:nvPicPr>
          <p:cNvPr id="21" name="Picture 20" descr="Chart, surface chart&#10;&#10;Description automatically generated">
            <a:extLst>
              <a:ext uri="{FF2B5EF4-FFF2-40B4-BE49-F238E27FC236}">
                <a16:creationId xmlns:a16="http://schemas.microsoft.com/office/drawing/2014/main" id="{1F6EB651-DB99-1877-E109-522158BEB9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" t="1524" r="5564"/>
          <a:stretch/>
        </p:blipFill>
        <p:spPr>
          <a:xfrm>
            <a:off x="603717" y="4511673"/>
            <a:ext cx="2619774" cy="1800136"/>
          </a:xfrm>
          <a:prstGeom prst="rect">
            <a:avLst/>
          </a:prstGeom>
        </p:spPr>
      </p:pic>
      <p:pic>
        <p:nvPicPr>
          <p:cNvPr id="22" name="Picture 21" descr="Surface chart&#10;&#10;Description automatically generated">
            <a:extLst>
              <a:ext uri="{FF2B5EF4-FFF2-40B4-BE49-F238E27FC236}">
                <a16:creationId xmlns:a16="http://schemas.microsoft.com/office/drawing/2014/main" id="{62F96D23-7E04-10DC-63F5-68DBB2FD5F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" t="1371" r="5968" b="1"/>
          <a:stretch/>
        </p:blipFill>
        <p:spPr>
          <a:xfrm>
            <a:off x="3289220" y="4560354"/>
            <a:ext cx="2497362" cy="1734353"/>
          </a:xfrm>
          <a:prstGeom prst="rect">
            <a:avLst/>
          </a:prstGeom>
        </p:spPr>
      </p:pic>
      <p:pic>
        <p:nvPicPr>
          <p:cNvPr id="23" name="Picture 22" descr="Chart, surface chart&#10;&#10;Description automatically generated">
            <a:extLst>
              <a:ext uri="{FF2B5EF4-FFF2-40B4-BE49-F238E27FC236}">
                <a16:creationId xmlns:a16="http://schemas.microsoft.com/office/drawing/2014/main" id="{815E3D36-0D16-C0D8-D7F0-43921FD3DE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" t="1295" r="6126"/>
          <a:stretch/>
        </p:blipFill>
        <p:spPr>
          <a:xfrm>
            <a:off x="5788464" y="4490519"/>
            <a:ext cx="2497362" cy="17375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42C0F0C-96AF-804C-722F-8D5427F1832E}"/>
              </a:ext>
            </a:extLst>
          </p:cNvPr>
          <p:cNvSpPr txBox="1"/>
          <p:nvPr/>
        </p:nvSpPr>
        <p:spPr>
          <a:xfrm>
            <a:off x="723002" y="1911026"/>
            <a:ext cx="1747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Geul</a:t>
            </a: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valley fault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00F088-E7C7-6167-F035-9F639014CDCF}"/>
              </a:ext>
            </a:extLst>
          </p:cNvPr>
          <p:cNvSpPr txBox="1"/>
          <p:nvPr/>
        </p:nvSpPr>
        <p:spPr>
          <a:xfrm>
            <a:off x="723002" y="2263344"/>
            <a:ext cx="3057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Another West-East trending fault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0238291-85EE-2827-2257-17011DD10195}"/>
              </a:ext>
            </a:extLst>
          </p:cNvPr>
          <p:cNvCxnSpPr/>
          <p:nvPr/>
        </p:nvCxnSpPr>
        <p:spPr>
          <a:xfrm>
            <a:off x="1163782" y="2904836"/>
            <a:ext cx="544945" cy="13716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EF49F15-6A11-134A-A484-6E75F47CD111}"/>
              </a:ext>
            </a:extLst>
          </p:cNvPr>
          <p:cNvCxnSpPr>
            <a:cxnSpLocks/>
          </p:cNvCxnSpPr>
          <p:nvPr/>
        </p:nvCxnSpPr>
        <p:spPr>
          <a:xfrm>
            <a:off x="1708727" y="2904836"/>
            <a:ext cx="761869" cy="131156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659A469-27D4-C3C2-80FB-384A42B96836}"/>
              </a:ext>
            </a:extLst>
          </p:cNvPr>
          <p:cNvCxnSpPr/>
          <p:nvPr/>
        </p:nvCxnSpPr>
        <p:spPr>
          <a:xfrm>
            <a:off x="3851202" y="2952566"/>
            <a:ext cx="544945" cy="13716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AB10E38-EAA8-D927-7823-4D8E276F2214}"/>
              </a:ext>
            </a:extLst>
          </p:cNvPr>
          <p:cNvCxnSpPr>
            <a:cxnSpLocks/>
          </p:cNvCxnSpPr>
          <p:nvPr/>
        </p:nvCxnSpPr>
        <p:spPr>
          <a:xfrm>
            <a:off x="4396147" y="2952566"/>
            <a:ext cx="761869" cy="131156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2EBAE23-1256-C77C-7A49-6DE0901C7CDC}"/>
              </a:ext>
            </a:extLst>
          </p:cNvPr>
          <p:cNvCxnSpPr/>
          <p:nvPr/>
        </p:nvCxnSpPr>
        <p:spPr>
          <a:xfrm>
            <a:off x="6363854" y="2918257"/>
            <a:ext cx="544945" cy="13716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D37447E-EC00-B045-3FDF-765A6D236AF7}"/>
              </a:ext>
            </a:extLst>
          </p:cNvPr>
          <p:cNvCxnSpPr>
            <a:cxnSpLocks/>
          </p:cNvCxnSpPr>
          <p:nvPr/>
        </p:nvCxnSpPr>
        <p:spPr>
          <a:xfrm>
            <a:off x="6908799" y="2918257"/>
            <a:ext cx="761869" cy="131156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D3FAFD0-6140-B234-174F-F5FF75BBED15}"/>
              </a:ext>
            </a:extLst>
          </p:cNvPr>
          <p:cNvCxnSpPr/>
          <p:nvPr/>
        </p:nvCxnSpPr>
        <p:spPr>
          <a:xfrm>
            <a:off x="1163782" y="4705637"/>
            <a:ext cx="544945" cy="13716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CC03C9D-A982-F4A5-12A2-DA9D7F55A5D9}"/>
              </a:ext>
            </a:extLst>
          </p:cNvPr>
          <p:cNvCxnSpPr>
            <a:cxnSpLocks/>
          </p:cNvCxnSpPr>
          <p:nvPr/>
        </p:nvCxnSpPr>
        <p:spPr>
          <a:xfrm>
            <a:off x="1708727" y="4705637"/>
            <a:ext cx="761869" cy="131156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F6DD026-9D7E-2F7A-35EC-18C05929469A}"/>
              </a:ext>
            </a:extLst>
          </p:cNvPr>
          <p:cNvCxnSpPr/>
          <p:nvPr/>
        </p:nvCxnSpPr>
        <p:spPr>
          <a:xfrm>
            <a:off x="3851202" y="4725720"/>
            <a:ext cx="544945" cy="13716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7FA5CCF-040F-F99B-7B1E-D248876C0510}"/>
              </a:ext>
            </a:extLst>
          </p:cNvPr>
          <p:cNvCxnSpPr>
            <a:cxnSpLocks/>
          </p:cNvCxnSpPr>
          <p:nvPr/>
        </p:nvCxnSpPr>
        <p:spPr>
          <a:xfrm>
            <a:off x="4396147" y="4725720"/>
            <a:ext cx="761869" cy="131156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C03390F-5718-CFD6-B2EC-025005ABD368}"/>
              </a:ext>
            </a:extLst>
          </p:cNvPr>
          <p:cNvCxnSpPr/>
          <p:nvPr/>
        </p:nvCxnSpPr>
        <p:spPr>
          <a:xfrm>
            <a:off x="6363854" y="4683083"/>
            <a:ext cx="544945" cy="13716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55B45AE-AAE4-26A7-9DC3-D2AA5B5ABB27}"/>
              </a:ext>
            </a:extLst>
          </p:cNvPr>
          <p:cNvCxnSpPr>
            <a:cxnSpLocks/>
          </p:cNvCxnSpPr>
          <p:nvPr/>
        </p:nvCxnSpPr>
        <p:spPr>
          <a:xfrm>
            <a:off x="6908799" y="4683083"/>
            <a:ext cx="761869" cy="131156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FB6F839-420E-B90B-DFBF-4BFBC59192ED}"/>
              </a:ext>
            </a:extLst>
          </p:cNvPr>
          <p:cNvCxnSpPr>
            <a:cxnSpLocks/>
          </p:cNvCxnSpPr>
          <p:nvPr/>
        </p:nvCxnSpPr>
        <p:spPr>
          <a:xfrm flipV="1">
            <a:off x="806130" y="3096256"/>
            <a:ext cx="1553761" cy="32802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F89A653-C7A8-E6FD-9522-E412D807B259}"/>
              </a:ext>
            </a:extLst>
          </p:cNvPr>
          <p:cNvCxnSpPr>
            <a:cxnSpLocks/>
          </p:cNvCxnSpPr>
          <p:nvPr/>
        </p:nvCxnSpPr>
        <p:spPr>
          <a:xfrm flipV="1">
            <a:off x="1111987" y="3481911"/>
            <a:ext cx="1553761" cy="32802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C88F627-BCCD-60A2-4CB2-13B3CD562343}"/>
              </a:ext>
            </a:extLst>
          </p:cNvPr>
          <p:cNvCxnSpPr>
            <a:cxnSpLocks/>
          </p:cNvCxnSpPr>
          <p:nvPr/>
        </p:nvCxnSpPr>
        <p:spPr>
          <a:xfrm flipV="1">
            <a:off x="3485399" y="3096256"/>
            <a:ext cx="1553761" cy="32802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261D515-0063-6195-7637-F1128117B1C5}"/>
              </a:ext>
            </a:extLst>
          </p:cNvPr>
          <p:cNvCxnSpPr>
            <a:cxnSpLocks/>
          </p:cNvCxnSpPr>
          <p:nvPr/>
        </p:nvCxnSpPr>
        <p:spPr>
          <a:xfrm flipV="1">
            <a:off x="3791256" y="3481911"/>
            <a:ext cx="1553761" cy="32802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A4E9B94-B408-2233-678D-D3BB4BAD8CCF}"/>
              </a:ext>
            </a:extLst>
          </p:cNvPr>
          <p:cNvCxnSpPr>
            <a:cxnSpLocks/>
          </p:cNvCxnSpPr>
          <p:nvPr/>
        </p:nvCxnSpPr>
        <p:spPr>
          <a:xfrm flipV="1">
            <a:off x="6057997" y="3076366"/>
            <a:ext cx="1553761" cy="32802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6E7ED3B-87E4-1E2B-3508-9C7844E7B0EA}"/>
              </a:ext>
            </a:extLst>
          </p:cNvPr>
          <p:cNvCxnSpPr>
            <a:cxnSpLocks/>
          </p:cNvCxnSpPr>
          <p:nvPr/>
        </p:nvCxnSpPr>
        <p:spPr>
          <a:xfrm flipV="1">
            <a:off x="6363854" y="3462021"/>
            <a:ext cx="1553761" cy="32802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0ECCA56-5B0A-E03C-0274-D05CDED35CCB}"/>
              </a:ext>
            </a:extLst>
          </p:cNvPr>
          <p:cNvCxnSpPr>
            <a:cxnSpLocks/>
          </p:cNvCxnSpPr>
          <p:nvPr/>
        </p:nvCxnSpPr>
        <p:spPr>
          <a:xfrm flipV="1">
            <a:off x="935439" y="4806364"/>
            <a:ext cx="1553761" cy="32802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7397E30-9FEC-AC2E-4EFD-D17DA13683BF}"/>
              </a:ext>
            </a:extLst>
          </p:cNvPr>
          <p:cNvCxnSpPr>
            <a:cxnSpLocks/>
          </p:cNvCxnSpPr>
          <p:nvPr/>
        </p:nvCxnSpPr>
        <p:spPr>
          <a:xfrm flipV="1">
            <a:off x="3500412" y="4887491"/>
            <a:ext cx="1553761" cy="32802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05A46CA-10DF-5773-8051-C9568D2F3103}"/>
              </a:ext>
            </a:extLst>
          </p:cNvPr>
          <p:cNvCxnSpPr>
            <a:cxnSpLocks/>
          </p:cNvCxnSpPr>
          <p:nvPr/>
        </p:nvCxnSpPr>
        <p:spPr>
          <a:xfrm flipV="1">
            <a:off x="6065385" y="4788203"/>
            <a:ext cx="1553761" cy="32802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D9485C8F-7E9A-A9ED-FB40-E1E501D3365A}"/>
              </a:ext>
            </a:extLst>
          </p:cNvPr>
          <p:cNvSpPr txBox="1"/>
          <p:nvPr/>
        </p:nvSpPr>
        <p:spPr>
          <a:xfrm>
            <a:off x="8197273" y="1508587"/>
            <a:ext cx="33851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limitations of the study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spatial resolution of between 200 – 300 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Ray Count (&lt;20 %)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Shallow vertical resolution of 50 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probe higher frequencies</a:t>
            </a:r>
          </a:p>
        </p:txBody>
      </p:sp>
      <p:pic>
        <p:nvPicPr>
          <p:cNvPr id="56" name="Picture 55" descr="Chart, bar chart, histogram&#10;&#10;Description automatically generated">
            <a:extLst>
              <a:ext uri="{FF2B5EF4-FFF2-40B4-BE49-F238E27FC236}">
                <a16:creationId xmlns:a16="http://schemas.microsoft.com/office/drawing/2014/main" id="{B35F0A22-4D6D-4EBA-567E-CC8E13DFB87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2923" r="5712"/>
          <a:stretch/>
        </p:blipFill>
        <p:spPr>
          <a:xfrm>
            <a:off x="8462560" y="3437832"/>
            <a:ext cx="3092938" cy="2856875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E50BF47B-CC92-9740-468D-B25119C56C75}"/>
              </a:ext>
            </a:extLst>
          </p:cNvPr>
          <p:cNvSpPr txBox="1"/>
          <p:nvPr/>
        </p:nvSpPr>
        <p:spPr>
          <a:xfrm>
            <a:off x="7998259" y="6311809"/>
            <a:ext cx="2832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Related Literature: </a:t>
            </a:r>
            <a:r>
              <a:rPr lang="en-US" sz="1200" b="1" i="1" dirty="0" err="1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Chmiel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 et al 2018</a:t>
            </a:r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i="1" dirty="0" err="1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Mordret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 et al 2013</a:t>
            </a:r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71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C5C5-A07E-9FE7-2F6E-A9DB4EDF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Straight-ray tomography results from Passive Array I (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Sisprobe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8767B-EBCF-9A7F-C19D-44D754EA2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6/12/2023, skoley@nikhef.nl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980CB-2906-DA6D-E7B5-CE75E5E3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Einstein Telescope Site Preparation Board Workshop, Amsterdam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190D0-51F4-2660-21DC-E7DFC445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CFD5-A69A-4181-AAC9-AD3966EA096B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A30436-4945-09E8-E185-64F8104B808B}"/>
              </a:ext>
            </a:extLst>
          </p:cNvPr>
          <p:cNvSpPr txBox="1"/>
          <p:nvPr/>
        </p:nvSpPr>
        <p:spPr>
          <a:xfrm>
            <a:off x="662709" y="914400"/>
            <a:ext cx="10624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domain group-velocity to velocity-depth conversion using stochastic search approach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9A6F5-EB40-C790-ECEE-482C885B3C30}"/>
              </a:ext>
            </a:extLst>
          </p:cNvPr>
          <p:cNvSpPr txBox="1"/>
          <p:nvPr/>
        </p:nvSpPr>
        <p:spPr>
          <a:xfrm>
            <a:off x="662709" y="1362059"/>
            <a:ext cx="109702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</a:rPr>
              <a:t>Inversion performed using local group velocity at the cell and the global phase velocity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</a:rPr>
              <a:t>A 5-layer model used as the starting point shown in the figure below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00B0F0"/>
                </a:solidFill>
              </a:rPr>
              <a:t>Sisprobe</a:t>
            </a:r>
            <a:r>
              <a:rPr lang="en-US" sz="1400" dirty="0">
                <a:solidFill>
                  <a:srgbClr val="00B0F0"/>
                </a:solidFill>
              </a:rPr>
              <a:t> uses a stochastic search algorithm (</a:t>
            </a:r>
            <a:r>
              <a:rPr lang="en-US" sz="1400" dirty="0" err="1">
                <a:solidFill>
                  <a:srgbClr val="00B0F0"/>
                </a:solidFill>
              </a:rPr>
              <a:t>e.g</a:t>
            </a:r>
            <a:r>
              <a:rPr lang="en-US" sz="1400" dirty="0">
                <a:solidFill>
                  <a:srgbClr val="00B0F0"/>
                </a:solidFill>
              </a:rPr>
              <a:t>, NA)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50BF47B-CC92-9740-468D-B25119C56C75}"/>
              </a:ext>
            </a:extLst>
          </p:cNvPr>
          <p:cNvSpPr txBox="1"/>
          <p:nvPr/>
        </p:nvSpPr>
        <p:spPr>
          <a:xfrm>
            <a:off x="7998259" y="6311809"/>
            <a:ext cx="2807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Related Literature: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Sambridge, 1999</a:t>
            </a:r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text, colorfulness, screenshot, rectangle&#10;&#10;Description automatically generated">
            <a:extLst>
              <a:ext uri="{FF2B5EF4-FFF2-40B4-BE49-F238E27FC236}">
                <a16:creationId xmlns:a16="http://schemas.microsoft.com/office/drawing/2014/main" id="{B2EBEBEA-4B7C-4A62-A754-F71538E89C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1"/>
          <a:stretch/>
        </p:blipFill>
        <p:spPr>
          <a:xfrm>
            <a:off x="8425609" y="2431239"/>
            <a:ext cx="3314660" cy="3432911"/>
          </a:xfrm>
          <a:prstGeom prst="rect">
            <a:avLst/>
          </a:prstGeom>
        </p:spPr>
      </p:pic>
      <p:pic>
        <p:nvPicPr>
          <p:cNvPr id="8" name="Picture 7" descr="A picture containing text, map, diagram, line&#10;&#10;Description automatically generated">
            <a:extLst>
              <a:ext uri="{FF2B5EF4-FFF2-40B4-BE49-F238E27FC236}">
                <a16:creationId xmlns:a16="http://schemas.microsoft.com/office/drawing/2014/main" id="{1A20F192-B0AF-0AC8-A488-277B09660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921" y="2475780"/>
            <a:ext cx="3533180" cy="1788687"/>
          </a:xfrm>
          <a:prstGeom prst="rect">
            <a:avLst/>
          </a:prstGeom>
        </p:spPr>
      </p:pic>
      <p:pic>
        <p:nvPicPr>
          <p:cNvPr id="9" name="Picture 8" descr="A picture containing text, screenshot, colorfulness, software&#10;&#10;Description automatically generated">
            <a:extLst>
              <a:ext uri="{FF2B5EF4-FFF2-40B4-BE49-F238E27FC236}">
                <a16:creationId xmlns:a16="http://schemas.microsoft.com/office/drawing/2014/main" id="{0BD916CF-9C8F-2122-8082-69AB1FD00D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2"/>
          <a:stretch/>
        </p:blipFill>
        <p:spPr>
          <a:xfrm>
            <a:off x="5154802" y="4309008"/>
            <a:ext cx="3236930" cy="15551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62CD234-3B25-3B1A-56FA-E290E14A07B5}"/>
              </a:ext>
            </a:extLst>
          </p:cNvPr>
          <p:cNvSpPr/>
          <p:nvPr/>
        </p:nvSpPr>
        <p:spPr>
          <a:xfrm>
            <a:off x="4956922" y="2431239"/>
            <a:ext cx="6783348" cy="343291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diagram, screenshot, font&#10;&#10;Description automatically generated">
            <a:extLst>
              <a:ext uri="{FF2B5EF4-FFF2-40B4-BE49-F238E27FC236}">
                <a16:creationId xmlns:a16="http://schemas.microsoft.com/office/drawing/2014/main" id="{FF6245B5-C1A6-92BB-6977-4B1FA7802E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81" y="4216300"/>
            <a:ext cx="4029267" cy="1563639"/>
          </a:xfrm>
          <a:prstGeom prst="rect">
            <a:avLst/>
          </a:prstGeom>
        </p:spPr>
      </p:pic>
      <p:pic>
        <p:nvPicPr>
          <p:cNvPr id="13" name="Picture 12" descr="A picture containing text, map, atlas, screenshot&#10;&#10;Description automatically generated">
            <a:extLst>
              <a:ext uri="{FF2B5EF4-FFF2-40B4-BE49-F238E27FC236}">
                <a16:creationId xmlns:a16="http://schemas.microsoft.com/office/drawing/2014/main" id="{E7406FC1-4E62-B110-05D6-592B3912C6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370" y="2637504"/>
            <a:ext cx="2272887" cy="1472902"/>
          </a:xfrm>
          <a:prstGeom prst="rect">
            <a:avLst/>
          </a:prstGeom>
        </p:spPr>
      </p:pic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052B8107-7FDF-761D-6C96-5BFF7B511598}"/>
              </a:ext>
            </a:extLst>
          </p:cNvPr>
          <p:cNvCxnSpPr>
            <a:cxnSpLocks/>
          </p:cNvCxnSpPr>
          <p:nvPr/>
        </p:nvCxnSpPr>
        <p:spPr>
          <a:xfrm rot="16200000" flipH="1">
            <a:off x="2873829" y="3266374"/>
            <a:ext cx="1350487" cy="1306945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C3535A52-3D95-E43F-BF46-C32BF3BAB1CF}"/>
              </a:ext>
            </a:extLst>
          </p:cNvPr>
          <p:cNvCxnSpPr/>
          <p:nvPr/>
        </p:nvCxnSpPr>
        <p:spPr>
          <a:xfrm rot="5400000">
            <a:off x="2059535" y="3618521"/>
            <a:ext cx="900545" cy="600013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148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C5C5-A07E-9FE7-2F6E-A9DB4EDF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V – Rayleigh wave Eigenfunction and frequency band of interest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8767B-EBCF-9A7F-C19D-44D754EA2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6/12/2023, skoley@nikhef.nl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980CB-2906-DA6D-E7B5-CE75E5E3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Einstein Telescope Site Preparation Board Workshop, Amsterdam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190D0-51F4-2660-21DC-E7DFC445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CFD5-A69A-4181-AAC9-AD3966EA096B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A30436-4945-09E8-E185-64F8104B808B}"/>
              </a:ext>
            </a:extLst>
          </p:cNvPr>
          <p:cNvSpPr txBox="1"/>
          <p:nvPr/>
        </p:nvSpPr>
        <p:spPr>
          <a:xfrm>
            <a:off x="662709" y="914400"/>
            <a:ext cx="10624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Vs depth models from Passive I array, we calculate the Rayleigh wave Eigenfunctions at different frequencies – shows the sensitivity of Rayleigh waves to different depth of penetration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9A6F5-EB40-C790-ECEE-482C885B3C30}"/>
              </a:ext>
            </a:extLst>
          </p:cNvPr>
          <p:cNvSpPr txBox="1"/>
          <p:nvPr/>
        </p:nvSpPr>
        <p:spPr>
          <a:xfrm>
            <a:off x="723001" y="1558708"/>
            <a:ext cx="107808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Frequencies below 2.5 Hz are mostly sensitive to depths greater than 50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probe at least to 4 Hz or 5 Hz to have a strong constraint on shallower 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that frequencies below 2.5 Hz depend on shallower structures but to a lesser extent</a:t>
            </a:r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DF396825-FB57-E9F7-15EE-48F449D89A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7" r="8244"/>
          <a:stretch/>
        </p:blipFill>
        <p:spPr>
          <a:xfrm>
            <a:off x="3521782" y="2788864"/>
            <a:ext cx="8391997" cy="3330532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4E548F17-0B03-464C-0291-0220966DD5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" r="8388"/>
          <a:stretch/>
        </p:blipFill>
        <p:spPr>
          <a:xfrm>
            <a:off x="211426" y="2788864"/>
            <a:ext cx="3136755" cy="2318125"/>
          </a:xfrm>
          <a:prstGeom prst="rect">
            <a:avLst/>
          </a:prstGeom>
        </p:spPr>
      </p:pic>
      <p:sp>
        <p:nvSpPr>
          <p:cNvPr id="10" name="Arrow: Bent 9">
            <a:extLst>
              <a:ext uri="{FF2B5EF4-FFF2-40B4-BE49-F238E27FC236}">
                <a16:creationId xmlns:a16="http://schemas.microsoft.com/office/drawing/2014/main" id="{0D9B3F16-DBD0-5629-33A1-F7E21A129CF2}"/>
              </a:ext>
            </a:extLst>
          </p:cNvPr>
          <p:cNvSpPr/>
          <p:nvPr/>
        </p:nvSpPr>
        <p:spPr>
          <a:xfrm flipV="1">
            <a:off x="1810327" y="5117716"/>
            <a:ext cx="1602509" cy="625103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FFBD6F-CB08-B423-823B-A2EA20D75E2D}"/>
              </a:ext>
            </a:extLst>
          </p:cNvPr>
          <p:cNvSpPr txBox="1"/>
          <p:nvPr/>
        </p:nvSpPr>
        <p:spPr>
          <a:xfrm>
            <a:off x="1707936" y="5720520"/>
            <a:ext cx="2061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Eigenfunction calculation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77E49F-B31C-9B1D-5288-7122EC350209}"/>
              </a:ext>
            </a:extLst>
          </p:cNvPr>
          <p:cNvSpPr txBox="1"/>
          <p:nvPr/>
        </p:nvSpPr>
        <p:spPr>
          <a:xfrm>
            <a:off x="8095673" y="6285004"/>
            <a:ext cx="3283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Related Literature: </a:t>
            </a:r>
            <a:r>
              <a:rPr lang="en-US" sz="1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Cercato</a:t>
            </a:r>
            <a:r>
              <a:rPr lang="en-US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, 2007</a:t>
            </a:r>
            <a:r>
              <a:rPr lang="en-US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CPS 330</a:t>
            </a:r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071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C5C5-A07E-9FE7-2F6E-A9DB4EDF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Improvements: Moving towards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Eikonal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phase-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traveltime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tomography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8767B-EBCF-9A7F-C19D-44D754EA2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6/12/2023, skoley@nikhef.nl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980CB-2906-DA6D-E7B5-CE75E5E3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Einstein Telescope Site Preparation Board Workshop, Amsterdam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190D0-51F4-2660-21DC-E7DFC445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CFD5-A69A-4181-AAC9-AD3966EA096B}" type="slidenum">
              <a:rPr lang="en-US" smtClean="0"/>
              <a:t>15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A30436-4945-09E8-E185-64F8104B808B}"/>
              </a:ext>
            </a:extLst>
          </p:cNvPr>
          <p:cNvSpPr txBox="1"/>
          <p:nvPr/>
        </p:nvSpPr>
        <p:spPr>
          <a:xfrm>
            <a:off x="662709" y="914400"/>
            <a:ext cx="10624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Eikonal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tomography works on virtual source-receiver gather and evaluates the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traveltime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gradient at each grid-point: gives local estimate of velocity and direction of propagation of the wavefront (</a:t>
            </a:r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Lin et al., 2013</a:t>
            </a:r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endParaRPr lang="en-US" sz="1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9A6F5-EB40-C790-ECEE-482C885B3C30}"/>
              </a:ext>
            </a:extLst>
          </p:cNvPr>
          <p:cNvSpPr txBox="1"/>
          <p:nvPr/>
        </p:nvSpPr>
        <p:spPr>
          <a:xfrm>
            <a:off x="723001" y="1558708"/>
            <a:ext cx="3858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handle anisotropic noise illumination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Gives an estimate of local anisotropy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77E49F-B31C-9B1D-5288-7122EC350209}"/>
              </a:ext>
            </a:extLst>
          </p:cNvPr>
          <p:cNvSpPr txBox="1"/>
          <p:nvPr/>
        </p:nvSpPr>
        <p:spPr>
          <a:xfrm>
            <a:off x="8095673" y="6285004"/>
            <a:ext cx="3692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Related Literature: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Lin et al 2009,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Fu et al, 2022</a:t>
            </a:r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map of a city&#10;&#10;Description automatically generated">
            <a:extLst>
              <a:ext uri="{FF2B5EF4-FFF2-40B4-BE49-F238E27FC236}">
                <a16:creationId xmlns:a16="http://schemas.microsoft.com/office/drawing/2014/main" id="{156DA2F4-63C6-E046-190D-5F07C79665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2201247"/>
            <a:ext cx="3365789" cy="2283481"/>
          </a:xfrm>
          <a:prstGeom prst="rect">
            <a:avLst/>
          </a:prstGeom>
        </p:spPr>
      </p:pic>
      <p:pic>
        <p:nvPicPr>
          <p:cNvPr id="15" name="Picture 14" descr="A diagram of a nuclear power plant&#10;&#10;Description automatically generated with medium confidence">
            <a:extLst>
              <a:ext uri="{FF2B5EF4-FFF2-40B4-BE49-F238E27FC236}">
                <a16:creationId xmlns:a16="http://schemas.microsoft.com/office/drawing/2014/main" id="{48CDD0CF-E203-52D6-7EB9-86017ED75E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370" y="2158316"/>
            <a:ext cx="1699491" cy="2541368"/>
          </a:xfrm>
          <a:prstGeom prst="rect">
            <a:avLst/>
          </a:prstGeom>
        </p:spPr>
      </p:pic>
      <p:pic>
        <p:nvPicPr>
          <p:cNvPr id="18" name="Picture 17" descr="A map of the state of alaska&#10;&#10;Description automatically generated with medium confidence">
            <a:extLst>
              <a:ext uri="{FF2B5EF4-FFF2-40B4-BE49-F238E27FC236}">
                <a16:creationId xmlns:a16="http://schemas.microsoft.com/office/drawing/2014/main" id="{DA15EFB3-059A-5C90-DFFC-8FD0104A90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267" y="2158316"/>
            <a:ext cx="1641475" cy="25362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50E6A5-BB64-5399-3175-2E2DFA3125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436" y="2201247"/>
            <a:ext cx="1673793" cy="2477582"/>
          </a:xfrm>
          <a:prstGeom prst="rect">
            <a:avLst/>
          </a:prstGeom>
        </p:spPr>
      </p:pic>
      <p:pic>
        <p:nvPicPr>
          <p:cNvPr id="22" name="Picture 21" descr="A map of a temperature&#10;&#10;Description automatically generated with medium confidence">
            <a:extLst>
              <a:ext uri="{FF2B5EF4-FFF2-40B4-BE49-F238E27FC236}">
                <a16:creationId xmlns:a16="http://schemas.microsoft.com/office/drawing/2014/main" id="{3E0F138C-5CE7-E751-B01A-98E80AA38C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559" y="2201247"/>
            <a:ext cx="1641475" cy="25482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4D009E0-730D-4F1F-5118-F5D4EBB3B1D8}"/>
                  </a:ext>
                </a:extLst>
              </p:cNvPr>
              <p:cNvSpPr txBox="1"/>
              <p:nvPr/>
            </p:nvSpPr>
            <p:spPr>
              <a:xfrm>
                <a:off x="280683" y="4665602"/>
                <a:ext cx="2573353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 array of 5204 vertical component stations covering an area of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7×10</m:t>
                    </m:r>
                  </m:oMath>
                </a14:m>
                <a:r>
                  <a:rPr lang="en-US" sz="14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sq. km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Recording time – 3 months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4D009E0-730D-4F1F-5118-F5D4EBB3B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83" y="4665602"/>
                <a:ext cx="2573353" cy="1384995"/>
              </a:xfrm>
              <a:prstGeom prst="rect">
                <a:avLst/>
              </a:prstGeom>
              <a:blipFill>
                <a:blip r:embed="rId10"/>
                <a:stretch>
                  <a:fillRect l="-237" t="-439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Arrow: Curved Up 25">
            <a:extLst>
              <a:ext uri="{FF2B5EF4-FFF2-40B4-BE49-F238E27FC236}">
                <a16:creationId xmlns:a16="http://schemas.microsoft.com/office/drawing/2014/main" id="{85F4F93F-8E3C-291D-751C-3BA76FBB9F24}"/>
              </a:ext>
            </a:extLst>
          </p:cNvPr>
          <p:cNvSpPr/>
          <p:nvPr/>
        </p:nvSpPr>
        <p:spPr>
          <a:xfrm>
            <a:off x="3048000" y="4705928"/>
            <a:ext cx="1985818" cy="692727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C20AB6A-F68D-9278-197A-E7EB6DB80DB4}"/>
              </a:ext>
            </a:extLst>
          </p:cNvPr>
          <p:cNvSpPr/>
          <p:nvPr/>
        </p:nvSpPr>
        <p:spPr>
          <a:xfrm>
            <a:off x="3218872" y="5449455"/>
            <a:ext cx="1750291" cy="7527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200" dirty="0"/>
              <a:t>Pick travel times from virtual gather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200" dirty="0"/>
              <a:t>Ignore bad picks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CDA291F-D8CA-178C-0134-3737A818B6E2}"/>
              </a:ext>
            </a:extLst>
          </p:cNvPr>
          <p:cNvSpPr/>
          <p:nvPr/>
        </p:nvSpPr>
        <p:spPr>
          <a:xfrm>
            <a:off x="5472548" y="5445855"/>
            <a:ext cx="1750291" cy="7527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Phase travel time – phase velocity</a:t>
            </a:r>
          </a:p>
        </p:txBody>
      </p:sp>
      <p:sp>
        <p:nvSpPr>
          <p:cNvPr id="29" name="Arrow: Curved Up 28">
            <a:extLst>
              <a:ext uri="{FF2B5EF4-FFF2-40B4-BE49-F238E27FC236}">
                <a16:creationId xmlns:a16="http://schemas.microsoft.com/office/drawing/2014/main" id="{9063631D-895E-71BF-08E9-B2245B27F01B}"/>
              </a:ext>
            </a:extLst>
          </p:cNvPr>
          <p:cNvSpPr/>
          <p:nvPr/>
        </p:nvSpPr>
        <p:spPr>
          <a:xfrm>
            <a:off x="5330496" y="4684843"/>
            <a:ext cx="1985818" cy="692727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Arrow: Curved Up 29">
            <a:extLst>
              <a:ext uri="{FF2B5EF4-FFF2-40B4-BE49-F238E27FC236}">
                <a16:creationId xmlns:a16="http://schemas.microsoft.com/office/drawing/2014/main" id="{21666A3F-5AE5-62C8-46C7-8F0D4F63FF4E}"/>
              </a:ext>
            </a:extLst>
          </p:cNvPr>
          <p:cNvSpPr/>
          <p:nvPr/>
        </p:nvSpPr>
        <p:spPr>
          <a:xfrm>
            <a:off x="7436387" y="4678829"/>
            <a:ext cx="1985818" cy="692727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6BA30A8-9606-7116-0B6F-FAD25F920539}"/>
              </a:ext>
            </a:extLst>
          </p:cNvPr>
          <p:cNvSpPr/>
          <p:nvPr/>
        </p:nvSpPr>
        <p:spPr>
          <a:xfrm>
            <a:off x="7587675" y="5454211"/>
            <a:ext cx="1750291" cy="7527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Repeat for many virtual gathers</a:t>
            </a:r>
          </a:p>
        </p:txBody>
      </p:sp>
      <p:sp>
        <p:nvSpPr>
          <p:cNvPr id="32" name="Arrow: Curved Up 31">
            <a:extLst>
              <a:ext uri="{FF2B5EF4-FFF2-40B4-BE49-F238E27FC236}">
                <a16:creationId xmlns:a16="http://schemas.microsoft.com/office/drawing/2014/main" id="{DAF10B14-5C58-F2C2-C771-230E4D7741AB}"/>
              </a:ext>
            </a:extLst>
          </p:cNvPr>
          <p:cNvSpPr/>
          <p:nvPr/>
        </p:nvSpPr>
        <p:spPr>
          <a:xfrm>
            <a:off x="9477623" y="4717170"/>
            <a:ext cx="1985818" cy="692727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8F1A03B-B970-9193-2387-37E4D9936B4E}"/>
              </a:ext>
            </a:extLst>
          </p:cNvPr>
          <p:cNvSpPr/>
          <p:nvPr/>
        </p:nvSpPr>
        <p:spPr>
          <a:xfrm>
            <a:off x="9628653" y="5441573"/>
            <a:ext cx="1750291" cy="7527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Phase velocity – Vs depth inversion</a:t>
            </a:r>
          </a:p>
        </p:txBody>
      </p:sp>
    </p:spTree>
    <p:extLst>
      <p:ext uri="{BB962C8B-B14F-4D97-AF65-F5344CB8AC3E}">
        <p14:creationId xmlns:p14="http://schemas.microsoft.com/office/powerpoint/2010/main" val="36646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C5C5-A07E-9FE7-2F6E-A9DB4EDF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Improvements: A double-beamforming based subarray approach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8767B-EBCF-9A7F-C19D-44D754EA2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6/12/2023, skoley@nikhef.nl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980CB-2906-DA6D-E7B5-CE75E5E3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Einstein Telescope Site Preparation Board Workshop, Amsterdam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190D0-51F4-2660-21DC-E7DFC445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CFD5-A69A-4181-AAC9-AD3966EA096B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A30436-4945-09E8-E185-64F8104B808B}"/>
              </a:ext>
            </a:extLst>
          </p:cNvPr>
          <p:cNvSpPr txBox="1"/>
          <p:nvPr/>
        </p:nvSpPr>
        <p:spPr>
          <a:xfrm>
            <a:off x="662709" y="914400"/>
            <a:ext cx="10624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subarray based approach gives a local control on the phase velocity estimate, alleviating problems with cycle skipping, source phase ambiguity, local understanding of wave propagation before tomography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9A6F5-EB40-C790-ECEE-482C885B3C30}"/>
              </a:ext>
            </a:extLst>
          </p:cNvPr>
          <p:cNvSpPr txBox="1"/>
          <p:nvPr/>
        </p:nvSpPr>
        <p:spPr>
          <a:xfrm>
            <a:off x="662709" y="1654491"/>
            <a:ext cx="3858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strong dispersion is observed for the source along azimuth 90 – 130 degrees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77E49F-B31C-9B1D-5288-7122EC350209}"/>
              </a:ext>
            </a:extLst>
          </p:cNvPr>
          <p:cNvSpPr txBox="1"/>
          <p:nvPr/>
        </p:nvSpPr>
        <p:spPr>
          <a:xfrm>
            <a:off x="8095673" y="6285004"/>
            <a:ext cx="4128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Related Literature: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Fu et al., 2022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Ruigrok et al., 2017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  <a:p>
            <a:r>
              <a:rPr lang="en-US" sz="1200" b="1" i="1" dirty="0" err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Boue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et al., 2013</a:t>
            </a:r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diagram of a distance along longitude&#10;&#10;Description automatically generated">
            <a:extLst>
              <a:ext uri="{FF2B5EF4-FFF2-40B4-BE49-F238E27FC236}">
                <a16:creationId xmlns:a16="http://schemas.microsoft.com/office/drawing/2014/main" id="{1DAA18F7-9141-FEBE-FC79-27CF4BA3D4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r="5477"/>
          <a:stretch/>
        </p:blipFill>
        <p:spPr>
          <a:xfrm>
            <a:off x="384340" y="2580669"/>
            <a:ext cx="3952674" cy="2622840"/>
          </a:xfrm>
          <a:prstGeom prst="rect">
            <a:avLst/>
          </a:prstGeom>
        </p:spPr>
      </p:pic>
      <p:pic>
        <p:nvPicPr>
          <p:cNvPr id="10" name="Picture 9" descr="A group of blue and yellow images&#10;&#10;Description automatically generated with medium confidence">
            <a:extLst>
              <a:ext uri="{FF2B5EF4-FFF2-40B4-BE49-F238E27FC236}">
                <a16:creationId xmlns:a16="http://schemas.microsoft.com/office/drawing/2014/main" id="{D9E09348-2963-CE0E-ABB6-617234C715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" t="2761" r="2265"/>
          <a:stretch/>
        </p:blipFill>
        <p:spPr>
          <a:xfrm>
            <a:off x="4880264" y="1583314"/>
            <a:ext cx="6546272" cy="468889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585673-7ABF-F3F0-B8A2-5B4435214108}"/>
              </a:ext>
            </a:extLst>
          </p:cNvPr>
          <p:cNvCxnSpPr/>
          <p:nvPr/>
        </p:nvCxnSpPr>
        <p:spPr>
          <a:xfrm flipV="1">
            <a:off x="1741055" y="1787236"/>
            <a:ext cx="3445163" cy="1560946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D8B056-829E-AEF6-F5CB-434E0A93C397}"/>
              </a:ext>
            </a:extLst>
          </p:cNvPr>
          <p:cNvCxnSpPr>
            <a:cxnSpLocks/>
          </p:cNvCxnSpPr>
          <p:nvPr/>
        </p:nvCxnSpPr>
        <p:spPr>
          <a:xfrm>
            <a:off x="1838036" y="3846923"/>
            <a:ext cx="3286450" cy="1855327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rrow: Up 22">
            <a:extLst>
              <a:ext uri="{FF2B5EF4-FFF2-40B4-BE49-F238E27FC236}">
                <a16:creationId xmlns:a16="http://schemas.microsoft.com/office/drawing/2014/main" id="{196C14A5-EAB5-D20A-D393-D801F2C2AB47}"/>
              </a:ext>
            </a:extLst>
          </p:cNvPr>
          <p:cNvSpPr/>
          <p:nvPr/>
        </p:nvSpPr>
        <p:spPr>
          <a:xfrm>
            <a:off x="5729468" y="2652015"/>
            <a:ext cx="334205" cy="30569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id="{A6914D52-BDD0-C2FF-3FF6-590E4AACE7BD}"/>
              </a:ext>
            </a:extLst>
          </p:cNvPr>
          <p:cNvSpPr/>
          <p:nvPr/>
        </p:nvSpPr>
        <p:spPr>
          <a:xfrm>
            <a:off x="7700547" y="2660780"/>
            <a:ext cx="334205" cy="30569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Up 33">
            <a:extLst>
              <a:ext uri="{FF2B5EF4-FFF2-40B4-BE49-F238E27FC236}">
                <a16:creationId xmlns:a16="http://schemas.microsoft.com/office/drawing/2014/main" id="{A93E5EA0-593C-C8A4-EB5F-C7B74DA4D823}"/>
              </a:ext>
            </a:extLst>
          </p:cNvPr>
          <p:cNvSpPr/>
          <p:nvPr/>
        </p:nvSpPr>
        <p:spPr>
          <a:xfrm>
            <a:off x="9738932" y="2716669"/>
            <a:ext cx="334205" cy="30569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Up 34">
            <a:extLst>
              <a:ext uri="{FF2B5EF4-FFF2-40B4-BE49-F238E27FC236}">
                <a16:creationId xmlns:a16="http://schemas.microsoft.com/office/drawing/2014/main" id="{A63B254A-B9EC-5F91-D159-C604561910AA}"/>
              </a:ext>
            </a:extLst>
          </p:cNvPr>
          <p:cNvSpPr/>
          <p:nvPr/>
        </p:nvSpPr>
        <p:spPr>
          <a:xfrm>
            <a:off x="5640567" y="4984919"/>
            <a:ext cx="334205" cy="30569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Up 35">
            <a:extLst>
              <a:ext uri="{FF2B5EF4-FFF2-40B4-BE49-F238E27FC236}">
                <a16:creationId xmlns:a16="http://schemas.microsoft.com/office/drawing/2014/main" id="{9E7F2BB9-3EFD-5645-D27D-4A3CCED847EB}"/>
              </a:ext>
            </a:extLst>
          </p:cNvPr>
          <p:cNvSpPr/>
          <p:nvPr/>
        </p:nvSpPr>
        <p:spPr>
          <a:xfrm>
            <a:off x="7683265" y="5137766"/>
            <a:ext cx="334205" cy="30569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Up 36">
            <a:extLst>
              <a:ext uri="{FF2B5EF4-FFF2-40B4-BE49-F238E27FC236}">
                <a16:creationId xmlns:a16="http://schemas.microsoft.com/office/drawing/2014/main" id="{8917903E-D7E4-A078-26AA-69A9586E87D7}"/>
              </a:ext>
            </a:extLst>
          </p:cNvPr>
          <p:cNvSpPr/>
          <p:nvPr/>
        </p:nvSpPr>
        <p:spPr>
          <a:xfrm>
            <a:off x="9738932" y="5214505"/>
            <a:ext cx="334205" cy="30569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03DBB6-6A29-40ED-D2CA-9E2F6FA75F3D}"/>
              </a:ext>
            </a:extLst>
          </p:cNvPr>
          <p:cNvSpPr txBox="1"/>
          <p:nvPr/>
        </p:nvSpPr>
        <p:spPr>
          <a:xfrm>
            <a:off x="1621832" y="5343587"/>
            <a:ext cx="1740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Passive Seismic II Array</a:t>
            </a:r>
          </a:p>
        </p:txBody>
      </p:sp>
    </p:spTree>
    <p:extLst>
      <p:ext uri="{BB962C8B-B14F-4D97-AF65-F5344CB8AC3E}">
        <p14:creationId xmlns:p14="http://schemas.microsoft.com/office/powerpoint/2010/main" val="118484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25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C5C5-A07E-9FE7-2F6E-A9DB4EDF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Improvements: subarray approach and body-wave tomography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8767B-EBCF-9A7F-C19D-44D754EA2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6/12/2023, skoley@nikhef.nl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980CB-2906-DA6D-E7B5-CE75E5E3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Einstein Telescope Site Preparation Board Workshop, Amsterdam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190D0-51F4-2660-21DC-E7DFC445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CFD5-A69A-4181-AAC9-AD3966EA096B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A30436-4945-09E8-E185-64F8104B808B}"/>
              </a:ext>
            </a:extLst>
          </p:cNvPr>
          <p:cNvSpPr txBox="1"/>
          <p:nvPr/>
        </p:nvSpPr>
        <p:spPr>
          <a:xfrm>
            <a:off x="662709" y="914400"/>
            <a:ext cx="10624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subarray based approach gives a local control on the phase velocity estimate, alleviating problems with cycle skipping, source phase ambiguity, local understanding of wave propagation before tomography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9A6F5-EB40-C790-ECEE-482C885B3C30}"/>
              </a:ext>
            </a:extLst>
          </p:cNvPr>
          <p:cNvSpPr txBox="1"/>
          <p:nvPr/>
        </p:nvSpPr>
        <p:spPr>
          <a:xfrm>
            <a:off x="502314" y="1643956"/>
            <a:ext cx="3858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same noise source is non-dispersive in an adjacent subarray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 thin covering of soft-soil – depth to hard rock too less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77E49F-B31C-9B1D-5288-7122EC350209}"/>
              </a:ext>
            </a:extLst>
          </p:cNvPr>
          <p:cNvSpPr txBox="1"/>
          <p:nvPr/>
        </p:nvSpPr>
        <p:spPr>
          <a:xfrm>
            <a:off x="8095673" y="6285004"/>
            <a:ext cx="4267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Related Literature: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Nakata et al, 2015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Ruigrok et al 2017</a:t>
            </a:r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id="{A6914D52-BDD0-C2FF-3FF6-590E4AACE7BD}"/>
              </a:ext>
            </a:extLst>
          </p:cNvPr>
          <p:cNvSpPr/>
          <p:nvPr/>
        </p:nvSpPr>
        <p:spPr>
          <a:xfrm>
            <a:off x="5419437" y="2443358"/>
            <a:ext cx="334205" cy="30569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diagram of a distance along longitude&#10;&#10;Description automatically generated">
            <a:extLst>
              <a:ext uri="{FF2B5EF4-FFF2-40B4-BE49-F238E27FC236}">
                <a16:creationId xmlns:a16="http://schemas.microsoft.com/office/drawing/2014/main" id="{B2CAC4B3-8BA9-0EAA-2F5F-C775BE498E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t="5324" r="5796"/>
          <a:stretch/>
        </p:blipFill>
        <p:spPr>
          <a:xfrm>
            <a:off x="502314" y="2679861"/>
            <a:ext cx="3834700" cy="258206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D8B056-829E-AEF6-F5CB-434E0A93C397}"/>
              </a:ext>
            </a:extLst>
          </p:cNvPr>
          <p:cNvCxnSpPr>
            <a:cxnSpLocks/>
          </p:cNvCxnSpPr>
          <p:nvPr/>
        </p:nvCxnSpPr>
        <p:spPr>
          <a:xfrm>
            <a:off x="1847273" y="4322618"/>
            <a:ext cx="3277213" cy="1379632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585673-7ABF-F3F0-B8A2-5B4435214108}"/>
              </a:ext>
            </a:extLst>
          </p:cNvPr>
          <p:cNvCxnSpPr>
            <a:cxnSpLocks/>
          </p:cNvCxnSpPr>
          <p:nvPr/>
        </p:nvCxnSpPr>
        <p:spPr>
          <a:xfrm flipV="1">
            <a:off x="1847273" y="1787236"/>
            <a:ext cx="3338945" cy="2033232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group of images of different colors&#10;&#10;Description automatically generated">
            <a:extLst>
              <a:ext uri="{FF2B5EF4-FFF2-40B4-BE49-F238E27FC236}">
                <a16:creationId xmlns:a16="http://schemas.microsoft.com/office/drawing/2014/main" id="{2B071380-FD88-D71A-7B39-EB0A45920F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 t="3165" r="2574"/>
          <a:stretch/>
        </p:blipFill>
        <p:spPr>
          <a:xfrm>
            <a:off x="4957617" y="1688684"/>
            <a:ext cx="6294582" cy="4488037"/>
          </a:xfrm>
          <a:prstGeom prst="rect">
            <a:avLst/>
          </a:prstGeom>
        </p:spPr>
      </p:pic>
      <p:sp>
        <p:nvSpPr>
          <p:cNvPr id="34" name="Arrow: Up 33">
            <a:extLst>
              <a:ext uri="{FF2B5EF4-FFF2-40B4-BE49-F238E27FC236}">
                <a16:creationId xmlns:a16="http://schemas.microsoft.com/office/drawing/2014/main" id="{A93E5EA0-593C-C8A4-EB5F-C7B74DA4D823}"/>
              </a:ext>
            </a:extLst>
          </p:cNvPr>
          <p:cNvSpPr/>
          <p:nvPr/>
        </p:nvSpPr>
        <p:spPr>
          <a:xfrm>
            <a:off x="9425337" y="2338874"/>
            <a:ext cx="334205" cy="30569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Up 36">
            <a:extLst>
              <a:ext uri="{FF2B5EF4-FFF2-40B4-BE49-F238E27FC236}">
                <a16:creationId xmlns:a16="http://schemas.microsoft.com/office/drawing/2014/main" id="{8917903E-D7E4-A078-26AA-69A9586E87D7}"/>
              </a:ext>
            </a:extLst>
          </p:cNvPr>
          <p:cNvSpPr/>
          <p:nvPr/>
        </p:nvSpPr>
        <p:spPr>
          <a:xfrm>
            <a:off x="7368858" y="2389727"/>
            <a:ext cx="334205" cy="30569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Up 35">
            <a:extLst>
              <a:ext uri="{FF2B5EF4-FFF2-40B4-BE49-F238E27FC236}">
                <a16:creationId xmlns:a16="http://schemas.microsoft.com/office/drawing/2014/main" id="{9E7F2BB9-3EFD-5645-D27D-4A3CCED847EB}"/>
              </a:ext>
            </a:extLst>
          </p:cNvPr>
          <p:cNvSpPr/>
          <p:nvPr/>
        </p:nvSpPr>
        <p:spPr>
          <a:xfrm>
            <a:off x="5431239" y="2335075"/>
            <a:ext cx="334205" cy="30569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Up 34">
            <a:extLst>
              <a:ext uri="{FF2B5EF4-FFF2-40B4-BE49-F238E27FC236}">
                <a16:creationId xmlns:a16="http://schemas.microsoft.com/office/drawing/2014/main" id="{A63B254A-B9EC-5F91-D159-C604561910AA}"/>
              </a:ext>
            </a:extLst>
          </p:cNvPr>
          <p:cNvSpPr/>
          <p:nvPr/>
        </p:nvSpPr>
        <p:spPr>
          <a:xfrm>
            <a:off x="5431239" y="4517726"/>
            <a:ext cx="334205" cy="30569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Up 22">
            <a:extLst>
              <a:ext uri="{FF2B5EF4-FFF2-40B4-BE49-F238E27FC236}">
                <a16:creationId xmlns:a16="http://schemas.microsoft.com/office/drawing/2014/main" id="{196C14A5-EAB5-D20A-D393-D801F2C2AB47}"/>
              </a:ext>
            </a:extLst>
          </p:cNvPr>
          <p:cNvSpPr/>
          <p:nvPr/>
        </p:nvSpPr>
        <p:spPr>
          <a:xfrm>
            <a:off x="7447358" y="4638302"/>
            <a:ext cx="334205" cy="30569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E48D2EF0-4CFE-6724-4151-8A02047E98C3}"/>
              </a:ext>
            </a:extLst>
          </p:cNvPr>
          <p:cNvSpPr/>
          <p:nvPr/>
        </p:nvSpPr>
        <p:spPr>
          <a:xfrm>
            <a:off x="9425336" y="4583311"/>
            <a:ext cx="334205" cy="30569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91EEB9-54FF-8B34-7BEE-69C4BE95D914}"/>
              </a:ext>
            </a:extLst>
          </p:cNvPr>
          <p:cNvSpPr txBox="1"/>
          <p:nvPr/>
        </p:nvSpPr>
        <p:spPr>
          <a:xfrm>
            <a:off x="1621832" y="5343587"/>
            <a:ext cx="1740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Passive Seismic II Array</a:t>
            </a:r>
          </a:p>
        </p:txBody>
      </p:sp>
    </p:spTree>
    <p:extLst>
      <p:ext uri="{BB962C8B-B14F-4D97-AF65-F5344CB8AC3E}">
        <p14:creationId xmlns:p14="http://schemas.microsoft.com/office/powerpoint/2010/main" val="420703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4" grpId="0" animBg="1"/>
      <p:bldP spid="37" grpId="0" animBg="1"/>
      <p:bldP spid="36" grpId="0" animBg="1"/>
      <p:bldP spid="35" grpId="0" animBg="1"/>
      <p:bldP spid="23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C5C5-A07E-9FE7-2F6E-A9DB4EDF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Next?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8767B-EBCF-9A7F-C19D-44D754EA2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6/12/2023, skoley@nikhef.nl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980CB-2906-DA6D-E7B5-CE75E5E3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Einstein Telescope Site Preparation Board Workshop, Amsterdam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190D0-51F4-2660-21DC-E7DFC445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CFD5-A69A-4181-AAC9-AD3966EA096B}" type="slidenum">
              <a:rPr lang="en-US" smtClean="0"/>
              <a:t>18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9A6F5-EB40-C790-ECEE-482C885B3C30}"/>
              </a:ext>
            </a:extLst>
          </p:cNvPr>
          <p:cNvSpPr txBox="1"/>
          <p:nvPr/>
        </p:nvSpPr>
        <p:spPr>
          <a:xfrm>
            <a:off x="608532" y="914400"/>
            <a:ext cx="69942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arrays with 400 3-component stations and nominal separation of 150 m – tomographic resolution below 50 m, depth resolution – 10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to have a variable node separation in areas like forests to ensure that beamforming can be done up to high frequencies (Fail-safe)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Rings of increasing radii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squares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frequencies in the band 1.5 – 6 Hz, even if we can go to 5 Hz, we will have the shallowest layer at depths between 20-30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several overlapping arrays for ET</a:t>
            </a:r>
          </a:p>
          <a:p>
            <a:endParaRPr lang="en-US" sz="16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Deploy 3-component stations strategically and use the Rayleigh-ellipticity, Love wave and Rayleigh wave tomography</a:t>
            </a:r>
          </a:p>
          <a:p>
            <a:endParaRPr lang="en-US" sz="16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to have a symmetrical azimuthal coverage of stations at fixed distances around a central station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enhance local velocity control while doing tomography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Eikonal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tomography while computing the local </a:t>
            </a:r>
            <a:r>
              <a:rPr lang="en-US" sz="16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traveltime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gradient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77E49F-B31C-9B1D-5288-7122EC350209}"/>
              </a:ext>
            </a:extLst>
          </p:cNvPr>
          <p:cNvSpPr txBox="1"/>
          <p:nvPr/>
        </p:nvSpPr>
        <p:spPr>
          <a:xfrm>
            <a:off x="8095673" y="6285004"/>
            <a:ext cx="35212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Related Literature: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Aki 1957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Ohori et al., 2001</a:t>
            </a:r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8ED2475E-38B9-6590-8358-69384EBC6C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4782" r="6690"/>
          <a:stretch/>
        </p:blipFill>
        <p:spPr>
          <a:xfrm>
            <a:off x="8363076" y="593291"/>
            <a:ext cx="2383433" cy="1583332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CB0C8C0E-FD51-B2EA-4733-E864A683C5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" t="5168" r="7636"/>
          <a:stretch/>
        </p:blipFill>
        <p:spPr>
          <a:xfrm>
            <a:off x="8330598" y="2496279"/>
            <a:ext cx="2554457" cy="1734534"/>
          </a:xfrm>
          <a:prstGeom prst="rect">
            <a:avLst/>
          </a:prstGeom>
        </p:spPr>
      </p:pic>
      <p:pic>
        <p:nvPicPr>
          <p:cNvPr id="10" name="Picture 9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FF99CC0C-4524-5F99-081E-E1D6A58DF6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915" y="4367327"/>
            <a:ext cx="2768631" cy="1654205"/>
          </a:xfrm>
          <a:prstGeom prst="rect">
            <a:avLst/>
          </a:prstGeom>
        </p:spPr>
      </p:pic>
      <p:sp>
        <p:nvSpPr>
          <p:cNvPr id="11" name="Arrow: Bent-Up 10">
            <a:extLst>
              <a:ext uri="{FF2B5EF4-FFF2-40B4-BE49-F238E27FC236}">
                <a16:creationId xmlns:a16="http://schemas.microsoft.com/office/drawing/2014/main" id="{26407C40-4D04-E373-0F7D-5935387548B3}"/>
              </a:ext>
            </a:extLst>
          </p:cNvPr>
          <p:cNvSpPr/>
          <p:nvPr/>
        </p:nvSpPr>
        <p:spPr>
          <a:xfrm rot="10800000">
            <a:off x="7662793" y="1790381"/>
            <a:ext cx="529862" cy="3257291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F630C3F-7BE1-F664-4C8F-59D66F88A424}"/>
              </a:ext>
            </a:extLst>
          </p:cNvPr>
          <p:cNvSpPr/>
          <p:nvPr/>
        </p:nvSpPr>
        <p:spPr>
          <a:xfrm>
            <a:off x="641927" y="4784436"/>
            <a:ext cx="6921605" cy="1392943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Curved Left 14">
            <a:extLst>
              <a:ext uri="{FF2B5EF4-FFF2-40B4-BE49-F238E27FC236}">
                <a16:creationId xmlns:a16="http://schemas.microsoft.com/office/drawing/2014/main" id="{FBEEBE0D-C9B0-1218-6092-FA6D004D9655}"/>
              </a:ext>
            </a:extLst>
          </p:cNvPr>
          <p:cNvSpPr/>
          <p:nvPr/>
        </p:nvSpPr>
        <p:spPr>
          <a:xfrm>
            <a:off x="10806545" y="1256145"/>
            <a:ext cx="609600" cy="1734534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E3A650A-22DA-BBBF-8ED1-29357A36E0EE}"/>
              </a:ext>
            </a:extLst>
          </p:cNvPr>
          <p:cNvSpPr/>
          <p:nvPr/>
        </p:nvSpPr>
        <p:spPr>
          <a:xfrm>
            <a:off x="10852728" y="1838036"/>
            <a:ext cx="969818" cy="53613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Aki’s</a:t>
            </a:r>
          </a:p>
          <a:p>
            <a:pPr algn="ctr"/>
            <a:r>
              <a:rPr lang="en-US" sz="1200" dirty="0"/>
              <a:t>principle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CC2910D-2897-72EE-DC27-A5DFF79FB463}"/>
              </a:ext>
            </a:extLst>
          </p:cNvPr>
          <p:cNvSpPr/>
          <p:nvPr/>
        </p:nvSpPr>
        <p:spPr>
          <a:xfrm>
            <a:off x="9887527" y="5006834"/>
            <a:ext cx="670863" cy="600613"/>
          </a:xfrm>
          <a:prstGeom prst="ellipse">
            <a:avLst/>
          </a:prstGeom>
          <a:noFill/>
          <a:ln w="539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75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85C5C5-A07E-9FE7-2F6E-A9DB4EDF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 !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980CB-2906-DA6D-E7B5-CE75E5E3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3rd Einstein Telescope Site Preparation Board Workshop, Amsterdam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8767B-EBCF-9A7F-C19D-44D754EA2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46837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t>6/12/2023, skoley@nikhef.nl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190D0-51F4-2660-21DC-E7DFC445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46837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EA7CFD5-A69A-4181-AAC9-AD3966EA096B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300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C5C5-A07E-9FE7-2F6E-A9DB4EDF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 of the talk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8767B-EBCF-9A7F-C19D-44D754EA2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6/12/2023, skoley@nikhef.nl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980CB-2906-DA6D-E7B5-CE75E5E3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Einstein Telescope Site Preparation Board Workshop, Amsterdam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190D0-51F4-2660-21DC-E7DFC445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CFD5-A69A-4181-AAC9-AD3966EA096B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A4ED22BD-7291-FC9B-23A2-7168F30183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503901"/>
              </p:ext>
            </p:extLst>
          </p:nvPr>
        </p:nvGraphicFramePr>
        <p:xfrm>
          <a:off x="525401" y="1031757"/>
          <a:ext cx="10548999" cy="5168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1989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C5C5-A07E-9FE7-2F6E-A9DB4EDF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ambient seismic noise interferometry works?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8767B-EBCF-9A7F-C19D-44D754EA2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6/12/2023, skoley@nikhef.nl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980CB-2906-DA6D-E7B5-CE75E5E3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Einstein Telescope Site Preparation Board Workshop, Amsterdam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190D0-51F4-2660-21DC-E7DFC445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CFD5-A69A-4181-AAC9-AD3966EA096B}" type="slidenum">
              <a:rPr lang="en-US" smtClean="0"/>
              <a:t>3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FD67FF-C73B-74C9-EA67-0ABAEB8A8DAD}"/>
              </a:ext>
            </a:extLst>
          </p:cNvPr>
          <p:cNvSpPr/>
          <p:nvPr/>
        </p:nvSpPr>
        <p:spPr>
          <a:xfrm>
            <a:off x="1034472" y="1112981"/>
            <a:ext cx="1911927" cy="9328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Acquire seismic noise with an array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A3C2AA-C23B-F8B5-1FB5-C9E2BB29006C}"/>
              </a:ext>
            </a:extLst>
          </p:cNvPr>
          <p:cNvSpPr/>
          <p:nvPr/>
        </p:nvSpPr>
        <p:spPr>
          <a:xfrm>
            <a:off x="1034472" y="2702501"/>
            <a:ext cx="1911927" cy="9328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Pre-processing before cross-correlations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3A6778B-8B37-150C-7BC9-4A48B9099C1E}"/>
              </a:ext>
            </a:extLst>
          </p:cNvPr>
          <p:cNvSpPr/>
          <p:nvPr/>
        </p:nvSpPr>
        <p:spPr>
          <a:xfrm>
            <a:off x="3044534" y="2354042"/>
            <a:ext cx="1413164" cy="17218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20603D-9DF5-7329-45FD-F782902513F5}"/>
              </a:ext>
            </a:extLst>
          </p:cNvPr>
          <p:cNvSpPr/>
          <p:nvPr/>
        </p:nvSpPr>
        <p:spPr>
          <a:xfrm>
            <a:off x="3127661" y="2519482"/>
            <a:ext cx="1246909" cy="6578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Temporal normalization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304FF1-A69B-36B4-815A-D2498732864E}"/>
              </a:ext>
            </a:extLst>
          </p:cNvPr>
          <p:cNvSpPr/>
          <p:nvPr/>
        </p:nvSpPr>
        <p:spPr>
          <a:xfrm>
            <a:off x="3297382" y="3342730"/>
            <a:ext cx="912092" cy="5091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Spectral whitening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6CF73F-61A1-D0C5-4749-C6A874399C8E}"/>
              </a:ext>
            </a:extLst>
          </p:cNvPr>
          <p:cNvSpPr/>
          <p:nvPr/>
        </p:nvSpPr>
        <p:spPr>
          <a:xfrm>
            <a:off x="936335" y="4692938"/>
            <a:ext cx="2108199" cy="9328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Noise cross-correlation between station-pairs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EF45FD-F589-DAE2-CEF1-A2532E20FBAC}"/>
              </a:ext>
            </a:extLst>
          </p:cNvPr>
          <p:cNvSpPr/>
          <p:nvPr/>
        </p:nvSpPr>
        <p:spPr>
          <a:xfrm>
            <a:off x="4779818" y="4653390"/>
            <a:ext cx="2108199" cy="9328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Stacked cross-correlation between station-pairs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1680319-E225-8628-5A69-11CA23E94E0F}"/>
                  </a:ext>
                </a:extLst>
              </p:cNvPr>
              <p:cNvSpPr/>
              <p:nvPr/>
            </p:nvSpPr>
            <p:spPr>
              <a:xfrm>
                <a:off x="3158834" y="5586263"/>
                <a:ext cx="1506683" cy="703478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Linear, Robust,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400" i="0" dirty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1400" i="0" dirty="0" smtClean="0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m:rPr>
                            <m:sty m:val="p"/>
                          </m:rPr>
                          <a:rPr lang="en-US" sz="1400" b="0" i="0" dirty="0" smtClean="0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</m:oMath>
                </a14:m>
                <a:r>
                  <a:rPr lang="en-US" sz="1400" dirty="0"/>
                  <a:t> root, phase-weighted etc.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1680319-E225-8628-5A69-11CA23E94E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8834" y="5586263"/>
                <a:ext cx="1506683" cy="703478"/>
              </a:xfrm>
              <a:prstGeom prst="rect">
                <a:avLst/>
              </a:prstGeom>
              <a:blipFill>
                <a:blip r:embed="rId2"/>
                <a:stretch>
                  <a:fillRect t="-2542" b="-1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81F36E7E-966A-905D-F5AC-6C5B6412BDB5}"/>
              </a:ext>
            </a:extLst>
          </p:cNvPr>
          <p:cNvSpPr/>
          <p:nvPr/>
        </p:nvSpPr>
        <p:spPr>
          <a:xfrm>
            <a:off x="7204362" y="3999633"/>
            <a:ext cx="1685637" cy="6021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Surface waves – Rayleigh/Love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6A8C27-4421-B71C-A76D-98C9AFCB6B92}"/>
              </a:ext>
            </a:extLst>
          </p:cNvPr>
          <p:cNvSpPr/>
          <p:nvPr/>
        </p:nvSpPr>
        <p:spPr>
          <a:xfrm>
            <a:off x="7072744" y="5586263"/>
            <a:ext cx="1948874" cy="7034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Body waves/leaky modes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F60781-C03F-1374-5FA0-90B4D6778116}"/>
              </a:ext>
            </a:extLst>
          </p:cNvPr>
          <p:cNvSpPr/>
          <p:nvPr/>
        </p:nvSpPr>
        <p:spPr>
          <a:xfrm>
            <a:off x="9542318" y="5564795"/>
            <a:ext cx="1948874" cy="7034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Body-wave tomography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B964D5-D599-0792-2752-C4EE228F72F6}"/>
              </a:ext>
            </a:extLst>
          </p:cNvPr>
          <p:cNvSpPr/>
          <p:nvPr/>
        </p:nvSpPr>
        <p:spPr>
          <a:xfrm>
            <a:off x="9542318" y="3999632"/>
            <a:ext cx="1685637" cy="6021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Surface-wave dispersion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1125F4-2825-D419-4509-4C90DD802AE1}"/>
              </a:ext>
            </a:extLst>
          </p:cNvPr>
          <p:cNvSpPr/>
          <p:nvPr/>
        </p:nvSpPr>
        <p:spPr>
          <a:xfrm>
            <a:off x="9542316" y="2575189"/>
            <a:ext cx="1685637" cy="6021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Surface-wave tomography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9A0E01-E568-FD54-809B-D34FBE405B59}"/>
              </a:ext>
            </a:extLst>
          </p:cNvPr>
          <p:cNvSpPr/>
          <p:nvPr/>
        </p:nvSpPr>
        <p:spPr>
          <a:xfrm>
            <a:off x="9542317" y="1058070"/>
            <a:ext cx="1685637" cy="6021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3-D subsurface model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06CF039-B67C-5686-7E00-35406F0676D3}"/>
              </a:ext>
            </a:extLst>
          </p:cNvPr>
          <p:cNvSpPr/>
          <p:nvPr/>
        </p:nvSpPr>
        <p:spPr>
          <a:xfrm>
            <a:off x="7013859" y="1082386"/>
            <a:ext cx="1685637" cy="6021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 and improve array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540F86-739D-DC15-6598-9EA240FAABE9}"/>
              </a:ext>
            </a:extLst>
          </p:cNvPr>
          <p:cNvSpPr/>
          <p:nvPr/>
        </p:nvSpPr>
        <p:spPr>
          <a:xfrm>
            <a:off x="4549483" y="1084630"/>
            <a:ext cx="1685637" cy="6021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Iterate – new campaign</a:t>
            </a: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C8B07909-FF06-3BEF-ADAD-2378CA9B8D26}"/>
              </a:ext>
            </a:extLst>
          </p:cNvPr>
          <p:cNvSpPr/>
          <p:nvPr/>
        </p:nvSpPr>
        <p:spPr>
          <a:xfrm>
            <a:off x="1773384" y="2133600"/>
            <a:ext cx="429490" cy="52928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70E1F69A-66D1-5386-AB41-F62A14A4475E}"/>
              </a:ext>
            </a:extLst>
          </p:cNvPr>
          <p:cNvSpPr/>
          <p:nvPr/>
        </p:nvSpPr>
        <p:spPr>
          <a:xfrm>
            <a:off x="1773384" y="3735999"/>
            <a:ext cx="429490" cy="71592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0A4E7673-E879-73B4-ED30-556DAB605B57}"/>
              </a:ext>
            </a:extLst>
          </p:cNvPr>
          <p:cNvSpPr/>
          <p:nvPr/>
        </p:nvSpPr>
        <p:spPr>
          <a:xfrm>
            <a:off x="3158834" y="4941455"/>
            <a:ext cx="1506683" cy="42079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Bent 31">
            <a:extLst>
              <a:ext uri="{FF2B5EF4-FFF2-40B4-BE49-F238E27FC236}">
                <a16:creationId xmlns:a16="http://schemas.microsoft.com/office/drawing/2014/main" id="{A95EC93F-6972-B431-C8B5-201EF1027398}"/>
              </a:ext>
            </a:extLst>
          </p:cNvPr>
          <p:cNvSpPr/>
          <p:nvPr/>
        </p:nvSpPr>
        <p:spPr>
          <a:xfrm rot="5400000">
            <a:off x="7302432" y="4700994"/>
            <a:ext cx="519962" cy="1269719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Arrow: Bent 34">
            <a:extLst>
              <a:ext uri="{FF2B5EF4-FFF2-40B4-BE49-F238E27FC236}">
                <a16:creationId xmlns:a16="http://schemas.microsoft.com/office/drawing/2014/main" id="{B8591ADC-3CF1-66B4-2674-761C29E63E0E}"/>
              </a:ext>
            </a:extLst>
          </p:cNvPr>
          <p:cNvSpPr/>
          <p:nvPr/>
        </p:nvSpPr>
        <p:spPr>
          <a:xfrm rot="16200000" flipV="1">
            <a:off x="7302432" y="4226854"/>
            <a:ext cx="519962" cy="1269719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B34DBFD2-28B5-5A21-865F-C9CB9F927AAC}"/>
              </a:ext>
            </a:extLst>
          </p:cNvPr>
          <p:cNvSpPr/>
          <p:nvPr/>
        </p:nvSpPr>
        <p:spPr>
          <a:xfrm>
            <a:off x="9080500" y="5754573"/>
            <a:ext cx="447676" cy="32392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5587A51E-BB81-EA1F-BF56-A34B652284E5}"/>
              </a:ext>
            </a:extLst>
          </p:cNvPr>
          <p:cNvSpPr/>
          <p:nvPr/>
        </p:nvSpPr>
        <p:spPr>
          <a:xfrm>
            <a:off x="9021618" y="4174736"/>
            <a:ext cx="447675" cy="32392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Up 37">
            <a:extLst>
              <a:ext uri="{FF2B5EF4-FFF2-40B4-BE49-F238E27FC236}">
                <a16:creationId xmlns:a16="http://schemas.microsoft.com/office/drawing/2014/main" id="{1E173785-02CF-953A-A76F-2A83C6D581EE}"/>
              </a:ext>
            </a:extLst>
          </p:cNvPr>
          <p:cNvSpPr/>
          <p:nvPr/>
        </p:nvSpPr>
        <p:spPr>
          <a:xfrm>
            <a:off x="10192902" y="3337490"/>
            <a:ext cx="384464" cy="54998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Up 38">
            <a:extLst>
              <a:ext uri="{FF2B5EF4-FFF2-40B4-BE49-F238E27FC236}">
                <a16:creationId xmlns:a16="http://schemas.microsoft.com/office/drawing/2014/main" id="{019826FF-AD68-8E96-827A-0E0F5071807C}"/>
              </a:ext>
            </a:extLst>
          </p:cNvPr>
          <p:cNvSpPr/>
          <p:nvPr/>
        </p:nvSpPr>
        <p:spPr>
          <a:xfrm>
            <a:off x="10192902" y="1848256"/>
            <a:ext cx="384464" cy="54998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Left 39">
            <a:extLst>
              <a:ext uri="{FF2B5EF4-FFF2-40B4-BE49-F238E27FC236}">
                <a16:creationId xmlns:a16="http://schemas.microsoft.com/office/drawing/2014/main" id="{71691561-37C8-807F-AFD0-E492F43C1EE9}"/>
              </a:ext>
            </a:extLst>
          </p:cNvPr>
          <p:cNvSpPr/>
          <p:nvPr/>
        </p:nvSpPr>
        <p:spPr>
          <a:xfrm>
            <a:off x="8796482" y="1211513"/>
            <a:ext cx="568036" cy="36209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Left 40">
            <a:extLst>
              <a:ext uri="{FF2B5EF4-FFF2-40B4-BE49-F238E27FC236}">
                <a16:creationId xmlns:a16="http://schemas.microsoft.com/office/drawing/2014/main" id="{52DD8BDC-1F3C-B6AC-3AA4-ED07B751243D}"/>
              </a:ext>
            </a:extLst>
          </p:cNvPr>
          <p:cNvSpPr/>
          <p:nvPr/>
        </p:nvSpPr>
        <p:spPr>
          <a:xfrm>
            <a:off x="6340471" y="1178074"/>
            <a:ext cx="568036" cy="36209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Left 41">
            <a:extLst>
              <a:ext uri="{FF2B5EF4-FFF2-40B4-BE49-F238E27FC236}">
                <a16:creationId xmlns:a16="http://schemas.microsoft.com/office/drawing/2014/main" id="{AAE14B6B-5A90-FC3A-DD58-1C56905F747C}"/>
              </a:ext>
            </a:extLst>
          </p:cNvPr>
          <p:cNvSpPr/>
          <p:nvPr/>
        </p:nvSpPr>
        <p:spPr>
          <a:xfrm>
            <a:off x="3120734" y="1178074"/>
            <a:ext cx="1300020" cy="42718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5E53450-66F8-6021-9C53-3F9FAF838516}"/>
              </a:ext>
            </a:extLst>
          </p:cNvPr>
          <p:cNvSpPr/>
          <p:nvPr/>
        </p:nvSpPr>
        <p:spPr>
          <a:xfrm>
            <a:off x="303064" y="3833318"/>
            <a:ext cx="912092" cy="5091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Array analysis</a:t>
            </a:r>
          </a:p>
        </p:txBody>
      </p:sp>
      <p:sp>
        <p:nvSpPr>
          <p:cNvPr id="46" name="Arrow: Bent 45">
            <a:extLst>
              <a:ext uri="{FF2B5EF4-FFF2-40B4-BE49-F238E27FC236}">
                <a16:creationId xmlns:a16="http://schemas.microsoft.com/office/drawing/2014/main" id="{B1D7534B-7FC3-6948-3A04-D82852C4BB97}"/>
              </a:ext>
            </a:extLst>
          </p:cNvPr>
          <p:cNvSpPr/>
          <p:nvPr/>
        </p:nvSpPr>
        <p:spPr>
          <a:xfrm rot="10800000">
            <a:off x="1313291" y="3720450"/>
            <a:ext cx="545523" cy="519963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8" name="Picture 47" descr="A map with red triangles&#10;&#10;Description automatically generated">
            <a:extLst>
              <a:ext uri="{FF2B5EF4-FFF2-40B4-BE49-F238E27FC236}">
                <a16:creationId xmlns:a16="http://schemas.microsoft.com/office/drawing/2014/main" id="{3DF29684-2F91-1F66-6EAB-7B6DD30D0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195" y="1785230"/>
            <a:ext cx="3060268" cy="2179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01C09A98-E667-E6E4-2FFE-FB581803FB58}"/>
              </a:ext>
            </a:extLst>
          </p:cNvPr>
          <p:cNvSpPr/>
          <p:nvPr/>
        </p:nvSpPr>
        <p:spPr>
          <a:xfrm>
            <a:off x="6968836" y="3689927"/>
            <a:ext cx="595746" cy="9236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E03C5D2-F029-988B-5B39-A06EE1B9146C}"/>
              </a:ext>
            </a:extLst>
          </p:cNvPr>
          <p:cNvSpPr/>
          <p:nvPr/>
        </p:nvSpPr>
        <p:spPr>
          <a:xfrm>
            <a:off x="6968837" y="3689927"/>
            <a:ext cx="202790" cy="923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01383B4-1B74-0A01-99FD-60E07A6C6DF3}"/>
              </a:ext>
            </a:extLst>
          </p:cNvPr>
          <p:cNvSpPr/>
          <p:nvPr/>
        </p:nvSpPr>
        <p:spPr>
          <a:xfrm>
            <a:off x="7359623" y="3687967"/>
            <a:ext cx="202790" cy="923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3CA5C61-AB75-5F32-3637-D6FE8C405079}"/>
              </a:ext>
            </a:extLst>
          </p:cNvPr>
          <p:cNvSpPr txBox="1"/>
          <p:nvPr/>
        </p:nvSpPr>
        <p:spPr>
          <a:xfrm>
            <a:off x="7019181" y="3426045"/>
            <a:ext cx="545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 km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188E8DC-CB3C-4FA8-E5FA-04409E1FD496}"/>
              </a:ext>
            </a:extLst>
          </p:cNvPr>
          <p:cNvCxnSpPr/>
          <p:nvPr/>
        </p:nvCxnSpPr>
        <p:spPr>
          <a:xfrm flipV="1">
            <a:off x="7840068" y="2098295"/>
            <a:ext cx="0" cy="3432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63FA6666-548D-9582-FB36-3E7C79F4410E}"/>
              </a:ext>
            </a:extLst>
          </p:cNvPr>
          <p:cNvSpPr txBox="1"/>
          <p:nvPr/>
        </p:nvSpPr>
        <p:spPr>
          <a:xfrm>
            <a:off x="7790717" y="2101920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189727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C5C5-A07E-9FE7-2F6E-A9DB4EDF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and when ambient seismic noise interferometry works?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8767B-EBCF-9A7F-C19D-44D754EA2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6/12/2023, skoley@nikhef.nl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980CB-2906-DA6D-E7B5-CE75E5E3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Einstein Telescope Site Preparation Board Workshop, Amsterdam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190D0-51F4-2660-21DC-E7DFC445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CFD5-A69A-4181-AAC9-AD3966EA096B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0A30436-4945-09E8-E185-64F8104B808B}"/>
                  </a:ext>
                </a:extLst>
              </p:cNvPr>
              <p:cNvSpPr txBox="1"/>
              <p:nvPr/>
            </p:nvSpPr>
            <p:spPr>
              <a:xfrm>
                <a:off x="662709" y="914400"/>
                <a:ext cx="108665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Ensemble average </a:t>
                </a:r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seismic noise correlations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𝐴𝐵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16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over a sufficiently long measurement period </a:t>
                </a:r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approximates to the Green’s function of the propagation medium (EGF)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0A30436-4945-09E8-E185-64F8104B8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09" y="914400"/>
                <a:ext cx="10866582" cy="584775"/>
              </a:xfrm>
              <a:prstGeom prst="rect">
                <a:avLst/>
              </a:prstGeom>
              <a:blipFill>
                <a:blip r:embed="rId2"/>
                <a:stretch>
                  <a:fillRect l="-337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3531C0-A6E5-338C-CC8D-CEA68038994B}"/>
                  </a:ext>
                </a:extLst>
              </p:cNvPr>
              <p:cNvSpPr txBox="1"/>
              <p:nvPr/>
            </p:nvSpPr>
            <p:spPr>
              <a:xfrm>
                <a:off x="408983" y="1582091"/>
                <a:ext cx="11332611" cy="44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EGF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sub>
                    </m:sSub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(−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  <a:hlinkClick r:id="rId3"/>
                  </a:rPr>
                  <a:t>Wapenaar 2004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  <a:hlinkClick r:id="rId4"/>
                  </a:rPr>
                  <a:t>Weaver and </a:t>
                </a:r>
                <a:r>
                  <a:rPr lang="en-US" sz="1600" dirty="0" err="1">
                    <a:latin typeface="Arial" panose="020B0604020202020204" pitchFamily="34" charset="0"/>
                    <a:cs typeface="Arial" panose="020B0604020202020204" pitchFamily="34" charset="0"/>
                    <a:hlinkClick r:id="rId4"/>
                  </a:rPr>
                  <a:t>Lobkis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  <a:hlinkClick r:id="rId4"/>
                  </a:rPr>
                  <a:t> 2006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3531C0-A6E5-338C-CC8D-CEA6803899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83" y="1582091"/>
                <a:ext cx="11332611" cy="446982"/>
              </a:xfrm>
              <a:prstGeom prst="rect">
                <a:avLst/>
              </a:prstGeom>
              <a:blipFill>
                <a:blip r:embed="rId5"/>
                <a:stretch>
                  <a:fillRect l="-215"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110C9419-6FEA-15C1-EB0E-3469930470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0" r="5232"/>
          <a:stretch/>
        </p:blipFill>
        <p:spPr>
          <a:xfrm>
            <a:off x="408983" y="2250687"/>
            <a:ext cx="3444433" cy="2840998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AE87989C-D4FC-42AC-EB85-0DC026DB1C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" r="8356"/>
          <a:stretch/>
        </p:blipFill>
        <p:spPr>
          <a:xfrm>
            <a:off x="4746474" y="2165175"/>
            <a:ext cx="7188064" cy="2837310"/>
          </a:xfrm>
          <a:prstGeom prst="rect">
            <a:avLst/>
          </a:prstGeom>
        </p:spPr>
      </p:pic>
      <p:sp>
        <p:nvSpPr>
          <p:cNvPr id="30" name="Arrow: Right 29">
            <a:extLst>
              <a:ext uri="{FF2B5EF4-FFF2-40B4-BE49-F238E27FC236}">
                <a16:creationId xmlns:a16="http://schemas.microsoft.com/office/drawing/2014/main" id="{496D26C4-1A52-DCA0-CAE9-836C66B6E34C}"/>
              </a:ext>
            </a:extLst>
          </p:cNvPr>
          <p:cNvSpPr/>
          <p:nvPr/>
        </p:nvSpPr>
        <p:spPr>
          <a:xfrm>
            <a:off x="3853416" y="3362036"/>
            <a:ext cx="787857" cy="44698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U-Turn 30">
            <a:extLst>
              <a:ext uri="{FF2B5EF4-FFF2-40B4-BE49-F238E27FC236}">
                <a16:creationId xmlns:a16="http://schemas.microsoft.com/office/drawing/2014/main" id="{86A33F64-9C01-F3F9-3D17-D1C346FC55B4}"/>
              </a:ext>
            </a:extLst>
          </p:cNvPr>
          <p:cNvSpPr/>
          <p:nvPr/>
        </p:nvSpPr>
        <p:spPr>
          <a:xfrm>
            <a:off x="7772400" y="1982182"/>
            <a:ext cx="1662545" cy="446982"/>
          </a:xfrm>
          <a:prstGeom prst="utur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07D737-F3BF-F6B9-959F-E35460A040CC}"/>
              </a:ext>
            </a:extLst>
          </p:cNvPr>
          <p:cNvSpPr txBox="1"/>
          <p:nvPr/>
        </p:nvSpPr>
        <p:spPr>
          <a:xfrm flipH="1">
            <a:off x="408982" y="5106632"/>
            <a:ext cx="375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Isotropic distribution </a:t>
            </a: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noise sources</a:t>
            </a:r>
          </a:p>
          <a:p>
            <a:endParaRPr lang="en-US" sz="1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Sufficiently long measurement time </a:t>
            </a: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might mimic isotropic distribution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BC23DC-D94C-009C-7CDC-3C7CA86222B3}"/>
              </a:ext>
            </a:extLst>
          </p:cNvPr>
          <p:cNvSpPr txBox="1"/>
          <p:nvPr/>
        </p:nvSpPr>
        <p:spPr>
          <a:xfrm>
            <a:off x="5652654" y="2243777"/>
            <a:ext cx="1675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 signals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713A61-A11B-0042-A236-BB5B1356E2E4}"/>
              </a:ext>
            </a:extLst>
          </p:cNvPr>
          <p:cNvSpPr txBox="1"/>
          <p:nvPr/>
        </p:nvSpPr>
        <p:spPr>
          <a:xfrm>
            <a:off x="7837054" y="1696833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azimuthal sum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B4CBE2D-2F20-E2FF-0294-608EB22D9D6B}"/>
                  </a:ext>
                </a:extLst>
              </p:cNvPr>
              <p:cNvSpPr txBox="1"/>
              <p:nvPr/>
            </p:nvSpPr>
            <p:spPr>
              <a:xfrm flipH="1">
                <a:off x="8581237" y="4742308"/>
                <a:ext cx="3327077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Phases cancel for: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400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180</m:t>
                    </m:r>
                    <m:r>
                      <a:rPr lang="en-US" sz="1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FZ</m:t>
                        </m:r>
                      </m:sub>
                    </m:sSub>
                    <m:r>
                      <a:rPr lang="en-US" sz="1400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1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&gt;0+</m:t>
                    </m:r>
                    <m:sSub>
                      <m:sSubPr>
                        <m:ctrlPr>
                          <a:rPr lang="en-US" sz="1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𝐹𝑍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and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400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360−</m:t>
                    </m:r>
                    <m:sSub>
                      <m:sSubPr>
                        <m:ctrlPr>
                          <a:rPr lang="en-US" sz="1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FZ</m:t>
                        </m:r>
                      </m:sub>
                    </m:sSub>
                    <m:r>
                      <a:rPr lang="en-US" sz="1400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&gt;</m:t>
                    </m:r>
                    <m:r>
                      <a:rPr lang="en-US" sz="1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1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&gt;180+</m:t>
                    </m:r>
                    <m:sSub>
                      <m:sSubPr>
                        <m:ctrlPr>
                          <a:rPr lang="en-US" sz="1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𝐹𝑍</m:t>
                        </m:r>
                      </m:sub>
                    </m:sSub>
                  </m:oMath>
                </a14:m>
                <a:endParaRPr lang="en-US" sz="1400" b="0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endParaRPr lang="en-US" sz="1400" b="0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𝐹𝑍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the Fresnel angle where constructive interference occurs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B4CBE2D-2F20-E2FF-0294-608EB22D9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581237" y="4742308"/>
                <a:ext cx="3327077" cy="1384995"/>
              </a:xfrm>
              <a:prstGeom prst="rect">
                <a:avLst/>
              </a:prstGeom>
              <a:blipFill>
                <a:blip r:embed="rId8"/>
                <a:stretch>
                  <a:fillRect l="-367" t="-881" b="-3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B3715545-AFF3-2C01-408E-21479311D7AC}"/>
              </a:ext>
            </a:extLst>
          </p:cNvPr>
          <p:cNvSpPr txBox="1"/>
          <p:nvPr/>
        </p:nvSpPr>
        <p:spPr>
          <a:xfrm>
            <a:off x="8153400" y="6262042"/>
            <a:ext cx="3455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Related Literature: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Yao and van der </a:t>
            </a:r>
            <a:r>
              <a:rPr lang="en-US" sz="1200" b="1" i="1" dirty="0" err="1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Hilst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 2009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Yao, van der </a:t>
            </a:r>
            <a:r>
              <a:rPr lang="en-US" sz="1200" b="1" i="1" dirty="0" err="1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Hilst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, de Hoop, 2006</a:t>
            </a:r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736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C5C5-A07E-9FE7-2F6E-A9DB4EDF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 stand at the EMR site – Two passive seismic arrays so far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8767B-EBCF-9A7F-C19D-44D754EA2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6/12/2023, skoley@nikhef.nl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980CB-2906-DA6D-E7B5-CE75E5E3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Einstein Telescope Site Preparation Board Workshop, Amsterdam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190D0-51F4-2660-21DC-E7DFC445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CFD5-A69A-4181-AAC9-AD3966EA096B}" type="slidenum">
              <a:rPr lang="en-US" smtClean="0"/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A30436-4945-09E8-E185-64F8104B808B}"/>
              </a:ext>
            </a:extLst>
          </p:cNvPr>
          <p:cNvSpPr txBox="1"/>
          <p:nvPr/>
        </p:nvSpPr>
        <p:spPr>
          <a:xfrm>
            <a:off x="662709" y="914400"/>
            <a:ext cx="10866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reconnaissance passive-seismic arrays of 5 Hz vertical component geophones were deployed between 2020-2021-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noise wavefield and subsurface characteristics for targeted arrays</a:t>
            </a:r>
          </a:p>
        </p:txBody>
      </p:sp>
      <p:pic>
        <p:nvPicPr>
          <p:cNvPr id="11" name="Picture 10" descr="A diagram of a number of dots&#10;&#10;Description automatically generated with medium confidence">
            <a:extLst>
              <a:ext uri="{FF2B5EF4-FFF2-40B4-BE49-F238E27FC236}">
                <a16:creationId xmlns:a16="http://schemas.microsoft.com/office/drawing/2014/main" id="{FFB12353-C91D-CE11-E608-E27D7C7568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" r="6411"/>
          <a:stretch/>
        </p:blipFill>
        <p:spPr>
          <a:xfrm>
            <a:off x="785109" y="1855994"/>
            <a:ext cx="5387091" cy="3687312"/>
          </a:xfrm>
          <a:prstGeom prst="rect">
            <a:avLst/>
          </a:prstGeom>
        </p:spPr>
      </p:pic>
      <p:pic>
        <p:nvPicPr>
          <p:cNvPr id="13" name="Picture 12" descr="A diagram of a cluster of dots&#10;&#10;Description automatically generated with medium confidence">
            <a:extLst>
              <a:ext uri="{FF2B5EF4-FFF2-40B4-BE49-F238E27FC236}">
                <a16:creationId xmlns:a16="http://schemas.microsoft.com/office/drawing/2014/main" id="{76008AD2-573A-F034-7EEF-FADAF2BBCA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" r="6932"/>
          <a:stretch/>
        </p:blipFill>
        <p:spPr>
          <a:xfrm>
            <a:off x="6251325" y="1855994"/>
            <a:ext cx="5357103" cy="36873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EEC940-3984-EDF3-20DA-8AA8FEE7F225}"/>
              </a:ext>
            </a:extLst>
          </p:cNvPr>
          <p:cNvSpPr txBox="1"/>
          <p:nvPr/>
        </p:nvSpPr>
        <p:spPr>
          <a:xfrm>
            <a:off x="998883" y="5626662"/>
            <a:ext cx="11002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that an elevation difference of 200 m might not matter for low-frequency (&lt; 3 Hz)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wavelengths &gt;&gt; elevation difference</a:t>
            </a:r>
          </a:p>
        </p:txBody>
      </p:sp>
    </p:spTree>
    <p:extLst>
      <p:ext uri="{BB962C8B-B14F-4D97-AF65-F5344CB8AC3E}">
        <p14:creationId xmlns:p14="http://schemas.microsoft.com/office/powerpoint/2010/main" val="3318294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C5C5-A07E-9FE7-2F6E-A9DB4EDF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quality for the two arrays – correlation gathers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8767B-EBCF-9A7F-C19D-44D754EA2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6/12/2023, skoley@nikhef.nl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980CB-2906-DA6D-E7B5-CE75E5E3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Einstein Telescope Site Preparation Board Workshop, Amsterdam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190D0-51F4-2660-21DC-E7DFC445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CFD5-A69A-4181-AAC9-AD3966EA096B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A30436-4945-09E8-E185-64F8104B808B}"/>
              </a:ext>
            </a:extLst>
          </p:cNvPr>
          <p:cNvSpPr txBox="1"/>
          <p:nvPr/>
        </p:nvSpPr>
        <p:spPr>
          <a:xfrm>
            <a:off x="662709" y="914400"/>
            <a:ext cx="10866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passive correlation gathers show dominant ballistic surface waves in the frequency band 0.5 – 3 Hz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black and white image of a cross-correlation lag&#10;&#10;Description automatically generated">
            <a:extLst>
              <a:ext uri="{FF2B5EF4-FFF2-40B4-BE49-F238E27FC236}">
                <a16:creationId xmlns:a16="http://schemas.microsoft.com/office/drawing/2014/main" id="{82F11CB1-175B-D912-AF34-868AC188EE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" t="2896" r="6994"/>
          <a:stretch/>
        </p:blipFill>
        <p:spPr>
          <a:xfrm>
            <a:off x="932873" y="1834955"/>
            <a:ext cx="5453887" cy="4045527"/>
          </a:xfrm>
          <a:prstGeom prst="rect">
            <a:avLst/>
          </a:prstGeom>
        </p:spPr>
      </p:pic>
      <p:pic>
        <p:nvPicPr>
          <p:cNvPr id="10" name="Picture 9" descr="A black and white image of a graph&#10;&#10;Description automatically generated">
            <a:extLst>
              <a:ext uri="{FF2B5EF4-FFF2-40B4-BE49-F238E27FC236}">
                <a16:creationId xmlns:a16="http://schemas.microsoft.com/office/drawing/2014/main" id="{5046AD54-EAF9-E05B-D328-874B280DEE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t="2761" r="7211"/>
          <a:stretch/>
        </p:blipFill>
        <p:spPr>
          <a:xfrm>
            <a:off x="6299199" y="1897723"/>
            <a:ext cx="5367347" cy="39827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FFCC0E-6E6A-F45C-FA5D-CF18DD97CD9C}"/>
              </a:ext>
            </a:extLst>
          </p:cNvPr>
          <p:cNvSpPr txBox="1"/>
          <p:nvPr/>
        </p:nvSpPr>
        <p:spPr>
          <a:xfrm>
            <a:off x="985029" y="5884483"/>
            <a:ext cx="11002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a strange acoustic like arrival propagating approximately at 330 m/s – To be understood (low-velocity zone)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CFEE1DF-ABBC-B300-89BD-69DBA10FB1D3}"/>
              </a:ext>
            </a:extLst>
          </p:cNvPr>
          <p:cNvCxnSpPr/>
          <p:nvPr/>
        </p:nvCxnSpPr>
        <p:spPr>
          <a:xfrm flipH="1">
            <a:off x="1320800" y="2041238"/>
            <a:ext cx="2339016" cy="11868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0FF01E4-AD31-6CED-E84B-C82F63D62843}"/>
              </a:ext>
            </a:extLst>
          </p:cNvPr>
          <p:cNvCxnSpPr>
            <a:cxnSpLocks/>
          </p:cNvCxnSpPr>
          <p:nvPr/>
        </p:nvCxnSpPr>
        <p:spPr>
          <a:xfrm flipH="1">
            <a:off x="6594764" y="2110510"/>
            <a:ext cx="2281195" cy="7375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6B2D274-F33B-3FCA-33E1-6A2C582C334B}"/>
              </a:ext>
            </a:extLst>
          </p:cNvPr>
          <p:cNvSpPr txBox="1"/>
          <p:nvPr/>
        </p:nvSpPr>
        <p:spPr>
          <a:xfrm>
            <a:off x="718127" y="1246804"/>
            <a:ext cx="10866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Propagating approximately between1.5 – 3.5 km/s – dispersion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Azimuthal averaging makes the correlations time-symmetric – not symmetric for one pair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5F728DD-302E-2364-52B7-23C52CAFB784}"/>
              </a:ext>
            </a:extLst>
          </p:cNvPr>
          <p:cNvCxnSpPr>
            <a:cxnSpLocks/>
          </p:cNvCxnSpPr>
          <p:nvPr/>
        </p:nvCxnSpPr>
        <p:spPr>
          <a:xfrm flipH="1">
            <a:off x="3389745" y="2077851"/>
            <a:ext cx="378691" cy="332542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1B15E58-1423-2412-F231-D37EF6A26640}"/>
              </a:ext>
            </a:extLst>
          </p:cNvPr>
          <p:cNvCxnSpPr>
            <a:cxnSpLocks/>
          </p:cNvCxnSpPr>
          <p:nvPr/>
        </p:nvCxnSpPr>
        <p:spPr>
          <a:xfrm flipH="1">
            <a:off x="2490308" y="2041238"/>
            <a:ext cx="1245801" cy="332509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4A6DC81-861C-AFF1-06C3-0B74BAF52A4A}"/>
              </a:ext>
            </a:extLst>
          </p:cNvPr>
          <p:cNvCxnSpPr>
            <a:cxnSpLocks/>
          </p:cNvCxnSpPr>
          <p:nvPr/>
        </p:nvCxnSpPr>
        <p:spPr>
          <a:xfrm flipH="1">
            <a:off x="7370618" y="2120604"/>
            <a:ext cx="1655524" cy="328267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2BB37AF-B17A-CE52-8013-12B17F1998B3}"/>
              </a:ext>
            </a:extLst>
          </p:cNvPr>
          <p:cNvCxnSpPr>
            <a:cxnSpLocks/>
          </p:cNvCxnSpPr>
          <p:nvPr/>
        </p:nvCxnSpPr>
        <p:spPr>
          <a:xfrm flipH="1">
            <a:off x="8220781" y="2110510"/>
            <a:ext cx="881654" cy="334063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540351D-458C-D446-402C-6D4A7B79F087}"/>
              </a:ext>
            </a:extLst>
          </p:cNvPr>
          <p:cNvSpPr txBox="1"/>
          <p:nvPr/>
        </p:nvSpPr>
        <p:spPr>
          <a:xfrm>
            <a:off x="10077831" y="1508414"/>
            <a:ext cx="156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Summed azimuthally in 50 m distance bins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EC2896-2CDD-4244-1A58-E2526B4CAA0E}"/>
              </a:ext>
            </a:extLst>
          </p:cNvPr>
          <p:cNvSpPr txBox="1"/>
          <p:nvPr/>
        </p:nvSpPr>
        <p:spPr>
          <a:xfrm>
            <a:off x="7850230" y="6305723"/>
            <a:ext cx="3455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Related Literature: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Mordret et al 2013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Chmiel et al 2019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Roux et al 2016</a:t>
            </a:r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34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C5C5-A07E-9FE7-2F6E-A9DB4EDF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quality for the two arrays – frequency-wavenumber characteristics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8767B-EBCF-9A7F-C19D-44D754EA2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6/12/2023, skoley@nikhef.nl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980CB-2906-DA6D-E7B5-CE75E5E3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Einstein Telescope Site Preparation Board Workshop, Amsterdam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190D0-51F4-2660-21DC-E7DFC445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CFD5-A69A-4181-AAC9-AD3966EA096B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0A30436-4945-09E8-E185-64F8104B808B}"/>
                  </a:ext>
                </a:extLst>
              </p:cNvPr>
              <p:cNvSpPr txBox="1"/>
              <p:nvPr/>
            </p:nvSpPr>
            <p:spPr>
              <a:xfrm>
                <a:off x="662709" y="914400"/>
                <a:ext cx="1086658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Phase dispersion (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𝝎</m:t>
                    </m:r>
                    <m:r>
                      <a:rPr lang="en-US" sz="16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sz="16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𝒌</m:t>
                    </m:r>
                  </m:oMath>
                </a14:m>
                <a:r>
                  <a:rPr lang="en-US" sz="16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can be understood from frequency-wavenumber transform</a:t>
                </a:r>
              </a:p>
              <a:p>
                <a:endParaRPr lang="en-US" sz="16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Both arrays show similar dispersion</a:t>
                </a:r>
              </a:p>
              <a:p>
                <a:endParaRPr lang="en-US" sz="1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Passive I which has maximum station-separation of 7 kms show much stronger coherence (up to 3 Hz) than Passive II (~2.5 Hz) which is about 12 kms in aperture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0A30436-4945-09E8-E185-64F8104B8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09" y="914400"/>
                <a:ext cx="10866582" cy="1446550"/>
              </a:xfrm>
              <a:prstGeom prst="rect">
                <a:avLst/>
              </a:prstGeom>
              <a:blipFill>
                <a:blip r:embed="rId2"/>
                <a:stretch>
                  <a:fillRect l="-337" t="-1266" b="-3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blue and yellow image of a wave number&#10;&#10;Description automatically generated">
            <a:extLst>
              <a:ext uri="{FF2B5EF4-FFF2-40B4-BE49-F238E27FC236}">
                <a16:creationId xmlns:a16="http://schemas.microsoft.com/office/drawing/2014/main" id="{365F4047-5BC0-557F-CE88-F5F26B3A68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t="1991" r="7964"/>
          <a:stretch/>
        </p:blipFill>
        <p:spPr>
          <a:xfrm>
            <a:off x="905886" y="2451767"/>
            <a:ext cx="5190114" cy="3807403"/>
          </a:xfrm>
          <a:prstGeom prst="rect">
            <a:avLst/>
          </a:prstGeom>
        </p:spPr>
      </p:pic>
      <p:pic>
        <p:nvPicPr>
          <p:cNvPr id="13" name="Picture 12" descr="A blue and yellow image of a wave&#10;&#10;Description automatically generated">
            <a:extLst>
              <a:ext uri="{FF2B5EF4-FFF2-40B4-BE49-F238E27FC236}">
                <a16:creationId xmlns:a16="http://schemas.microsoft.com/office/drawing/2014/main" id="{98900B55-20EF-4042-1EFC-6E8D011EB5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" t="1991" r="7875"/>
          <a:stretch/>
        </p:blipFill>
        <p:spPr>
          <a:xfrm>
            <a:off x="6146457" y="2451767"/>
            <a:ext cx="5131678" cy="375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91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C5C5-A07E-9FE7-2F6E-A9DB4EDF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I – correlation vs distance attenuation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8767B-EBCF-9A7F-C19D-44D754EA2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6/12/2023, skoley@nikhef.nl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980CB-2906-DA6D-E7B5-CE75E5E3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Einstein Telescope Site Preparation Board Workshop, Amsterdam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190D0-51F4-2660-21DC-E7DFC445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CFD5-A69A-4181-AAC9-AD3966EA096B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A30436-4945-09E8-E185-64F8104B808B}"/>
              </a:ext>
            </a:extLst>
          </p:cNvPr>
          <p:cNvSpPr txBox="1"/>
          <p:nvPr/>
        </p:nvSpPr>
        <p:spPr>
          <a:xfrm>
            <a:off x="662709" y="914400"/>
            <a:ext cx="1086658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analysis uses noise up to 3 Hz due to lack of significant correlation between distant stations at greater frequencies: however, we need to move to higher frequencies (why?)</a:t>
            </a:r>
          </a:p>
          <a:p>
            <a:endParaRPr lang="en-US" sz="1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station spacing of about 150 m would ensure good correlation between stations (Passive 1 – nominal separation 250 m, passive II – nominal separation 450 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denser station spacing will also enable double beamforming or traditional beamforming – a fall back in case tomography fails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76C17E9F-7213-03C4-0830-238EA2A747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t="2362" r="6282"/>
          <a:stretch/>
        </p:blipFill>
        <p:spPr>
          <a:xfrm>
            <a:off x="3357748" y="2803391"/>
            <a:ext cx="4002243" cy="2868499"/>
          </a:xfrm>
          <a:prstGeom prst="rect">
            <a:avLst/>
          </a:prstGeom>
        </p:spPr>
      </p:pic>
      <p:pic>
        <p:nvPicPr>
          <p:cNvPr id="8" name="Picture 7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2D1E3C0D-5931-BF43-5258-28733ACCDE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t="2057" r="7283"/>
          <a:stretch/>
        </p:blipFill>
        <p:spPr>
          <a:xfrm>
            <a:off x="7464286" y="2803391"/>
            <a:ext cx="3853673" cy="2868499"/>
          </a:xfrm>
          <a:prstGeom prst="rect">
            <a:avLst/>
          </a:prstGeom>
        </p:spPr>
      </p:pic>
      <p:pic>
        <p:nvPicPr>
          <p:cNvPr id="11" name="Picture 10" descr="A diagram of a number of dots&#10;&#10;Description automatically generated with medium confidence">
            <a:extLst>
              <a:ext uri="{FF2B5EF4-FFF2-40B4-BE49-F238E27FC236}">
                <a16:creationId xmlns:a16="http://schemas.microsoft.com/office/drawing/2014/main" id="{F56767B5-7E77-3B1C-BE47-4732AAE162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" r="6742"/>
          <a:stretch/>
        </p:blipFill>
        <p:spPr>
          <a:xfrm>
            <a:off x="422413" y="2845070"/>
            <a:ext cx="2264127" cy="1555241"/>
          </a:xfrm>
          <a:prstGeom prst="rect">
            <a:avLst/>
          </a:prstGeom>
        </p:spPr>
      </p:pic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22247D6B-A69D-708C-5634-5E44383F9457}"/>
              </a:ext>
            </a:extLst>
          </p:cNvPr>
          <p:cNvSpPr/>
          <p:nvPr/>
        </p:nvSpPr>
        <p:spPr>
          <a:xfrm>
            <a:off x="1485900" y="3319670"/>
            <a:ext cx="183874" cy="17890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0BFE868-BAA3-B666-A832-ECC5CC2C5BC8}"/>
              </a:ext>
            </a:extLst>
          </p:cNvPr>
          <p:cNvCxnSpPr/>
          <p:nvPr/>
        </p:nvCxnSpPr>
        <p:spPr>
          <a:xfrm flipV="1">
            <a:off x="1630218" y="2941782"/>
            <a:ext cx="1842655" cy="377888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E76D50-DEB1-BED6-5648-91D235141B82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1634657" y="3498574"/>
            <a:ext cx="1838216" cy="1777135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379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C5C5-A07E-9FE7-2F6E-A9DB4EDF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II – Distribution of noise sources is anisotropic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8767B-EBCF-9A7F-C19D-44D754EA2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6/12/2023, skoley@nikhef.nl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980CB-2906-DA6D-E7B5-CE75E5E3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3rd Einstein Telescope Site Preparation Board Workshop, Amsterdam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190D0-51F4-2660-21DC-E7DFC445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CFD5-A69A-4181-AAC9-AD3966EA096B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A30436-4945-09E8-E185-64F8104B808B}"/>
              </a:ext>
            </a:extLst>
          </p:cNvPr>
          <p:cNvSpPr txBox="1"/>
          <p:nvPr/>
        </p:nvSpPr>
        <p:spPr>
          <a:xfrm>
            <a:off x="662709" y="914400"/>
            <a:ext cx="10866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use a Bartlett Beamformer to determine velocity and direction of propagation of the coherent part of noise</a:t>
            </a: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77805E2-1373-9021-E835-275AD48158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3"/>
          <a:stretch/>
        </p:blipFill>
        <p:spPr>
          <a:xfrm>
            <a:off x="308604" y="2753325"/>
            <a:ext cx="11647801" cy="32670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F0C887-ECDC-EBF6-3D5B-73C8F7079BDB}"/>
              </a:ext>
            </a:extLst>
          </p:cNvPr>
          <p:cNvSpPr txBox="1"/>
          <p:nvPr/>
        </p:nvSpPr>
        <p:spPr>
          <a:xfrm>
            <a:off x="662709" y="1865746"/>
            <a:ext cx="10799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of coherent noise at frequencies &gt; 2 Hz</a:t>
            </a:r>
          </a:p>
          <a:p>
            <a:endParaRPr lang="en-US" sz="1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Accurate EGF construction still possible: If noise direction along the Fresnel zone of the line joining station pairs: 𝜋/4 phase error (</a:t>
            </a: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Yao &amp; van der </a:t>
            </a:r>
            <a:r>
              <a:rPr lang="en-US" sz="1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Hilst</a:t>
            </a: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, 2009</a:t>
            </a: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05029F9D-9CF0-A10A-8FE6-BD915E838BC8}"/>
              </a:ext>
            </a:extLst>
          </p:cNvPr>
          <p:cNvSpPr/>
          <p:nvPr/>
        </p:nvSpPr>
        <p:spPr>
          <a:xfrm rot="19150080">
            <a:off x="3075709" y="3528291"/>
            <a:ext cx="369455" cy="28170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07C5F838-9140-F32D-F75F-CBE579EC70BE}"/>
              </a:ext>
            </a:extLst>
          </p:cNvPr>
          <p:cNvSpPr/>
          <p:nvPr/>
        </p:nvSpPr>
        <p:spPr>
          <a:xfrm rot="19150080">
            <a:off x="6922654" y="3339220"/>
            <a:ext cx="369455" cy="28170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9A6F5-EB40-C790-ECEE-482C885B3C30}"/>
              </a:ext>
            </a:extLst>
          </p:cNvPr>
          <p:cNvSpPr txBox="1"/>
          <p:nvPr/>
        </p:nvSpPr>
        <p:spPr>
          <a:xfrm>
            <a:off x="651388" y="1389994"/>
            <a:ext cx="5218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Dominant propagation is North-Eastern, existence of modes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71E8B7-F22C-4E08-E703-756567D50C7E}"/>
              </a:ext>
            </a:extLst>
          </p:cNvPr>
          <p:cNvSpPr txBox="1"/>
          <p:nvPr/>
        </p:nvSpPr>
        <p:spPr>
          <a:xfrm>
            <a:off x="8192722" y="6273225"/>
            <a:ext cx="3455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Related Literature: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Koley et al 2022</a:t>
            </a:r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12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 animBg="1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1554</TotalTime>
  <Words>1940</Words>
  <Application>Microsoft Office PowerPoint</Application>
  <PresentationFormat>Widescreen</PresentationFormat>
  <Paragraphs>227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Office Theme</vt:lpstr>
      <vt:lpstr>Prospects of passive seismic for shallow subsurface characterization at EMR - a candidate site for ET</vt:lpstr>
      <vt:lpstr>Scope of the talk</vt:lpstr>
      <vt:lpstr>How ambient seismic noise interferometry works?</vt:lpstr>
      <vt:lpstr>Why and when ambient seismic noise interferometry works?</vt:lpstr>
      <vt:lpstr>Where we stand at the EMR site – Two passive seismic arrays so far</vt:lpstr>
      <vt:lpstr>Data quality for the two arrays – correlation gathers</vt:lpstr>
      <vt:lpstr>Data quality for the two arrays – frequency-wavenumber characteristics</vt:lpstr>
      <vt:lpstr>Learning I – correlation vs distance attenuation</vt:lpstr>
      <vt:lpstr>Learning II – Distribution of noise sources is anisotropic</vt:lpstr>
      <vt:lpstr>Learning III – How long we need to measure?</vt:lpstr>
      <vt:lpstr>Learning IV – Noise correlations are seldom symmetric!</vt:lpstr>
      <vt:lpstr>Straight-ray tomography results from Passive Array I</vt:lpstr>
      <vt:lpstr>Straight-ray tomography results from Passive Array I (Sisprobe)</vt:lpstr>
      <vt:lpstr>Learning V – Rayleigh wave Eigenfunction and frequency band of interest</vt:lpstr>
      <vt:lpstr>Improvements: Moving towards Eikonal phase-traveltime tomography</vt:lpstr>
      <vt:lpstr>Improvements: A double-beamforming based subarray approach</vt:lpstr>
      <vt:lpstr>Improvements: subarray approach and body-wave tomography</vt:lpstr>
      <vt:lpstr>What’s Next?</vt:lpstr>
      <vt:lpstr>Thank you ! 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Soumen Koley</dc:creator>
  <cp:lastModifiedBy>Soumen Koley</cp:lastModifiedBy>
  <cp:revision>77</cp:revision>
  <dcterms:created xsi:type="dcterms:W3CDTF">2023-12-03T23:09:08Z</dcterms:created>
  <dcterms:modified xsi:type="dcterms:W3CDTF">2023-12-06T05:19:04Z</dcterms:modified>
</cp:coreProperties>
</file>