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7"/>
    <p:restoredTop sz="96081"/>
  </p:normalViewPr>
  <p:slideViewPr>
    <p:cSldViewPr snapToGrid="0">
      <p:cViewPr varScale="1">
        <p:scale>
          <a:sx n="120" d="100"/>
          <a:sy n="120" d="100"/>
        </p:scale>
        <p:origin x="4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656A7-58BF-CA4E-9385-B66A4C74216D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49E7C-2100-B74A-A72A-0E81C1D6E7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621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7df140332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7df140332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56571-CBA6-9F37-4FA4-3A87004A49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C382E8-6ED2-0147-B441-72B0158519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E4D1E-CBBC-580C-2EEC-43E1C7743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1977-D41D-FA47-B6F6-22A23CC97523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E16FB-98E7-4B41-27E6-7B529FBE1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C8868-6EBB-E49D-2F44-183076D4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4F38-54C4-284C-B7D8-AEA350D693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770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6BCAB-9832-4EBE-AFA1-A3D1D86C1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01864B-F360-80DC-CA0E-873894BB2E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DD721-3B83-A437-CC31-1B4500310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1977-D41D-FA47-B6F6-22A23CC97523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DCAC1-741D-4DCE-68D2-6E3B35F07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E16E8E-949F-5B3D-6EF2-9E8CAE80D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4F38-54C4-284C-B7D8-AEA350D693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7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42FE6E-3849-8205-3F5E-5B82D31718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F6E808-DE50-F217-EEAD-55BC34792B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6B234-0967-099A-70AA-183BB83EB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1977-D41D-FA47-B6F6-22A23CC97523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DA8430-88D9-203F-47E7-39070C2F6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51D26-7121-5D79-1DBF-C9E306E8E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4F38-54C4-284C-B7D8-AEA350D693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130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00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28EAE-7EB2-3388-7304-84AEA2F5C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46BA6-E66D-4678-D8C5-35FBFA4E6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4868D-79E9-BE89-DAFD-CF88939D6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1977-D41D-FA47-B6F6-22A23CC97523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5A937-CB0E-BABD-B1D6-E06EEB910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822CE-9013-1406-D6A1-700B2E569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4F38-54C4-284C-B7D8-AEA350D693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576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3BA98-043B-9B10-107E-E8688F003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850B0E-057C-E9AA-8925-3E3ECB5AC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0C0EB-C53C-CADF-F19C-2B46CB772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1977-D41D-FA47-B6F6-22A23CC97523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0CB09-F9CB-993F-45AB-79DADD973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57AE4-932D-1EF0-BBE0-A54C01CEC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4F38-54C4-284C-B7D8-AEA350D693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780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F6209-038D-E7CF-FE23-8BAD7A737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8EBC4-F10D-C788-63C1-F404183635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CBB726-D7EA-F528-B695-0C37E615A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BAE527-00B7-C5B5-781B-2D9D3711B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1977-D41D-FA47-B6F6-22A23CC97523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5EFD12-DDD9-EE7D-B162-3F2380E30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521F87-17D0-D3EA-3822-3842D7A76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4F38-54C4-284C-B7D8-AEA350D693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132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29D5E-45E8-0DA0-92C3-E7881F27D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3FF84C-D3C5-2847-3AED-13BA93454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62F2B8-AFD3-510D-239E-8439F96B57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CB172D-8DF6-4F7A-0A8A-2D31FE8857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E14181-E8B5-376F-F8ED-8C4EB97356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179BA4-1DD2-0BEF-AC92-9987A5BC2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1977-D41D-FA47-B6F6-22A23CC97523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C9EEBF-F853-2C31-CA7E-EBA44DD05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0B6F6D-7253-F8F9-131E-B0DE64969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4F38-54C4-284C-B7D8-AEA350D693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581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694DA-67E3-3282-2FA5-AC93F4943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E298D7-BAFA-745A-5718-4DCB05592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1977-D41D-FA47-B6F6-22A23CC97523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CFC9A9-C4C7-DCCC-1C5F-86175583B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5B5B0E-4ABB-F21F-D340-2989F50A1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4F38-54C4-284C-B7D8-AEA350D693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89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119512-DFF1-BB0B-B05C-42D1F80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1977-D41D-FA47-B6F6-22A23CC97523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1BEDEE-100F-7E1A-FE46-29F55CAC9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B15C3D-270C-5BA2-F624-743B2AFDD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4F38-54C4-284C-B7D8-AEA350D693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70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4720E-FFD9-086C-74CE-05541F009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A40C2-60B5-53C3-CB7C-698774764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3A6172-D69B-7F10-A42B-7C9C33DFA1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0B0956-073C-7477-D6D2-821676D88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1977-D41D-FA47-B6F6-22A23CC97523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A07D6B-3C98-F644-4BC3-2D7AD9DD2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4A5BE0-9543-E6EA-2A1B-9F3441A2E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4F38-54C4-284C-B7D8-AEA350D693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997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F42CF-AF1D-8DD0-E37A-90912221F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8CD1B1-CE64-1BF8-0D99-DBBF667F72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7E88D7-9FB5-6141-7EF1-69381BA468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3452DE-3C71-53BA-C5CA-F4AC2A3E9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C1977-D41D-FA47-B6F6-22A23CC97523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54B88E-C57C-FEC9-8F6C-1A50B3B4E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CB3996-F5B7-C755-948A-31009FFFE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E4F38-54C4-284C-B7D8-AEA350D693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37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77DA1A-0A9F-DAA2-EBB6-6C5EE46E4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BF922D-45EB-D485-A54A-F99B01478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245C8-B1EE-FB34-6172-43306F12FE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C1977-D41D-FA47-B6F6-22A23CC97523}" type="datetimeFigureOut">
              <a:rPr lang="en-GB" smtClean="0"/>
              <a:t>04/10/2023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5BB8F-93E9-427F-295A-D2448874B2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6B5DD-AECA-F13F-4545-239A8BA705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E4F38-54C4-284C-B7D8-AEA350D693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642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cern.ch/category/68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m.doidge@cern.ch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9E3E3-C2E2-A22B-D113-FBC2D64FE8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WLCG TTT &amp; </a:t>
            </a:r>
            <a:r>
              <a:rPr lang="en-GB" dirty="0" err="1"/>
              <a:t>AuthZ</a:t>
            </a:r>
            <a:r>
              <a:rPr lang="en-GB" dirty="0"/>
              <a:t> Updates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75E947-B620-F869-C324-1B930EDA1F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8089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-GB"/>
              <a:t>Token Trust and Traceability (TTT) WG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85000" lnSpcReduction="20000"/>
          </a:bodyPr>
          <a:lstStyle/>
          <a:p>
            <a:pPr indent="-411470">
              <a:buSzPct val="100000"/>
            </a:pPr>
            <a:r>
              <a:rPr lang="en-GB"/>
              <a:t>Instantiated in August 2023, intended to fill a role similar to the previous Traceability and Isolation WG.</a:t>
            </a:r>
            <a:endParaRPr/>
          </a:p>
          <a:p>
            <a:pPr lvl="1" indent="-387764">
              <a:buSzPct val="100000"/>
            </a:pPr>
            <a:r>
              <a:rPr lang="en-GB"/>
              <a:t>And drawing from the findings of that group.</a:t>
            </a:r>
            <a:endParaRPr/>
          </a:p>
          <a:p>
            <a:pPr lvl="1" indent="-387764">
              <a:buSzPct val="100000"/>
            </a:pPr>
            <a:r>
              <a:rPr lang="en-GB"/>
              <a:t>Working alongside members of the AuthZ WG, meetings within the </a:t>
            </a:r>
            <a:r>
              <a:rPr lang="en-GB" u="sng">
                <a:solidFill>
                  <a:schemeClr val="hlink"/>
                </a:solidFill>
                <a:hlinkClick r:id="rId3"/>
              </a:rPr>
              <a:t>Security Group in Indico</a:t>
            </a:r>
            <a:r>
              <a:rPr lang="en-GB"/>
              <a:t>.</a:t>
            </a:r>
            <a:endParaRPr/>
          </a:p>
          <a:p>
            <a:pPr indent="-411470">
              <a:buSzPct val="100000"/>
            </a:pPr>
            <a:r>
              <a:rPr lang="en-GB"/>
              <a:t>Meeting approximately once a month.</a:t>
            </a:r>
            <a:endParaRPr/>
          </a:p>
          <a:p>
            <a:pPr lvl="1" indent="-387764">
              <a:buSzPct val="100000"/>
            </a:pPr>
            <a:r>
              <a:rPr lang="en-GB"/>
              <a:t>No regular slot yet.</a:t>
            </a:r>
            <a:endParaRPr/>
          </a:p>
          <a:p>
            <a:pPr indent="-411470">
              <a:buSzPct val="100000"/>
            </a:pPr>
            <a:r>
              <a:rPr lang="en-GB"/>
              <a:t>Aiming to bring together collaborators from a range of communities</a:t>
            </a:r>
            <a:endParaRPr/>
          </a:p>
          <a:p>
            <a:pPr lvl="1" indent="-387764">
              <a:buSzPct val="100000"/>
            </a:pPr>
            <a:r>
              <a:rPr lang="en-GB"/>
              <a:t>WLCG, EGI, DUNE, approaching SKA, others</a:t>
            </a:r>
            <a:endParaRPr/>
          </a:p>
          <a:p>
            <a:pPr indent="-411470">
              <a:buSzPct val="100000"/>
            </a:pPr>
            <a:r>
              <a:rPr lang="en-GB"/>
              <a:t>Intended to cover the Token side of the authz coin - Federated Identity provision is important but mostly out of scope.</a:t>
            </a:r>
            <a:endParaRPr/>
          </a:p>
          <a:p>
            <a:pPr lvl="1" indent="-387764">
              <a:buSzPct val="100000"/>
            </a:pPr>
            <a:r>
              <a:rPr lang="en-GB"/>
              <a:t>As is the user-side experience.</a:t>
            </a:r>
            <a:endParaRPr/>
          </a:p>
          <a:p>
            <a:pPr indent="-411470">
              <a:buSzPct val="100000"/>
            </a:pPr>
            <a:r>
              <a:rPr lang="en-GB"/>
              <a:t>Goal is to produce tangible outputs</a:t>
            </a:r>
            <a:endParaRPr/>
          </a:p>
          <a:p>
            <a:pPr lvl="1" indent="-387764">
              <a:buSzPct val="100000"/>
            </a:pPr>
            <a:r>
              <a:rPr lang="en-GB"/>
              <a:t>Policy: Consider what is Best Practice. Risk Identification and Analysis. Building Trust in Tokens.</a:t>
            </a:r>
            <a:endParaRPr/>
          </a:p>
          <a:p>
            <a:pPr lvl="1" indent="-387764">
              <a:buSzPct val="100000"/>
            </a:pPr>
            <a:r>
              <a:rPr lang="en-GB"/>
              <a:t>Documentation: Write down the above. And also produce “How-Tos”, guides and manuals.</a:t>
            </a:r>
            <a:endParaRPr/>
          </a:p>
          <a:p>
            <a:pPr lvl="2" indent="-387764">
              <a:buSzPct val="100000"/>
            </a:pPr>
            <a:r>
              <a:rPr lang="en-GB"/>
              <a:t>e.g. “Understanding Token Flows for Admins”, “Token Job Tracing”, “Incident Response and Forensics in a Token-based environment.”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-GB" sz="2267"/>
              <a:t>Want to know more? Contact </a:t>
            </a:r>
            <a:r>
              <a:rPr lang="en-GB" sz="2267" u="sng">
                <a:solidFill>
                  <a:schemeClr val="hlink"/>
                </a:solidFill>
                <a:hlinkClick r:id="rId4"/>
              </a:rPr>
              <a:t>Matt Doidge,</a:t>
            </a:r>
            <a:r>
              <a:rPr lang="en-GB" sz="2267"/>
              <a:t> or look up the cern egroup </a:t>
            </a:r>
            <a:r>
              <a:rPr lang="en-GB" sz="2267">
                <a:solidFill>
                  <a:schemeClr val="dk1"/>
                </a:solidFill>
              </a:rPr>
              <a:t>token-trust-and-traceability-wg.</a:t>
            </a:r>
            <a:endParaRPr sz="2267">
              <a:solidFill>
                <a:schemeClr val="dk1"/>
              </a:solidFill>
            </a:endParaRPr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BCAE0-21CC-2540-2623-4E0CA73FD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Token Transition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9D154-AE7B-00C5-84F4-51B5C2EFA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effectLst/>
                <a:latin typeface="Arial" panose="020B0604020202020204" pitchFamily="34" charset="0"/>
              </a:rPr>
              <a:t>M.3 (Feb 2023): VOMS-Admin is switched off for one or more experiments</a:t>
            </a:r>
            <a:br>
              <a:rPr lang="en-GB" dirty="0"/>
            </a:br>
            <a:r>
              <a:rPr lang="en-GB" dirty="0">
                <a:effectLst/>
                <a:latin typeface="Arial" panose="020B0604020202020204" pitchFamily="34" charset="0"/>
              </a:rPr>
              <a:t>Supporting work underway, but pushed back to allow for further IAM development to improve on VO use-cases and concerns.</a:t>
            </a:r>
          </a:p>
          <a:p>
            <a:endParaRPr lang="en-GB" dirty="0">
              <a:effectLst/>
              <a:latin typeface="Arial" panose="020B0604020202020204" pitchFamily="34" charset="0"/>
            </a:endParaRPr>
          </a:p>
          <a:p>
            <a:r>
              <a:rPr lang="en-GB" b="1" dirty="0">
                <a:effectLst/>
                <a:latin typeface="Arial" panose="020B0604020202020204" pitchFamily="34" charset="0"/>
              </a:rPr>
              <a:t>M.4 (Mar 2023): </a:t>
            </a:r>
            <a:r>
              <a:rPr lang="en-GB" b="1" dirty="0" err="1">
                <a:effectLst/>
                <a:latin typeface="Arial" panose="020B0604020202020204" pitchFamily="34" charset="0"/>
              </a:rPr>
              <a:t>HTCondor</a:t>
            </a:r>
            <a:r>
              <a:rPr lang="en-GB" b="1" dirty="0">
                <a:effectLst/>
                <a:latin typeface="Arial" panose="020B0604020202020204" pitchFamily="34" charset="0"/>
              </a:rPr>
              <a:t> installations at EGI sites have been upgraded to supported</a:t>
            </a:r>
            <a:br>
              <a:rPr lang="en-GB" b="1" dirty="0"/>
            </a:br>
            <a:r>
              <a:rPr lang="en-GB" b="1" dirty="0">
                <a:effectLst/>
                <a:latin typeface="Arial" panose="020B0604020202020204" pitchFamily="34" charset="0"/>
              </a:rPr>
              <a:t>versions &gt; 9.0.x</a:t>
            </a:r>
            <a:br>
              <a:rPr lang="en-GB" dirty="0"/>
            </a:br>
            <a:r>
              <a:rPr lang="en-GB" dirty="0">
                <a:effectLst/>
                <a:latin typeface="Arial" panose="020B0604020202020204" pitchFamily="34" charset="0"/>
              </a:rPr>
              <a:t>Work in progress, but milestone postponed to the end of autumn 2023 or even early 2024.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8269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BCAE0-21CC-2540-2623-4E0CA73FD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Token Transition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9D154-AE7B-00C5-84F4-51B5C2EFA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>
                <a:effectLst/>
                <a:latin typeface="Arial" panose="020B0604020202020204" pitchFamily="34" charset="0"/>
              </a:rPr>
              <a:t>M.5 (Mar 2023): End of </a:t>
            </a:r>
            <a:r>
              <a:rPr lang="en-GB" b="1" dirty="0" err="1">
                <a:effectLst/>
                <a:latin typeface="Arial" panose="020B0604020202020204" pitchFamily="34" charset="0"/>
              </a:rPr>
              <a:t>HTCondor</a:t>
            </a:r>
            <a:r>
              <a:rPr lang="en-GB" b="1" dirty="0">
                <a:effectLst/>
                <a:latin typeface="Arial" panose="020B0604020202020204" pitchFamily="34" charset="0"/>
              </a:rPr>
              <a:t> support for GSI Auth</a:t>
            </a:r>
            <a:br>
              <a:rPr lang="en-GB" dirty="0"/>
            </a:br>
            <a:r>
              <a:rPr lang="en-GB" dirty="0">
                <a:effectLst/>
                <a:latin typeface="Arial" panose="020B0604020202020204" pitchFamily="34" charset="0"/>
              </a:rPr>
              <a:t>Was postponed to May. Officially there is no supported version featuring GSI as of that month. The </a:t>
            </a:r>
            <a:r>
              <a:rPr lang="en-GB" dirty="0" err="1">
                <a:effectLst/>
                <a:latin typeface="Arial" panose="020B0604020202020204" pitchFamily="34" charset="0"/>
              </a:rPr>
              <a:t>HTCondor</a:t>
            </a:r>
            <a:r>
              <a:rPr lang="en-GB" dirty="0">
                <a:effectLst/>
                <a:latin typeface="Arial" panose="020B0604020202020204" pitchFamily="34" charset="0"/>
              </a:rPr>
              <a:t> team have provided newer 9.0.x versions as stepping stones for EGI sites toward supported versions &gt;= 10.x. EGI and WLCG Operations will run campaigns to help sites get there in the next months.</a:t>
            </a:r>
          </a:p>
          <a:p>
            <a:endParaRPr lang="en-GB" dirty="0">
              <a:effectLst/>
              <a:latin typeface="Arial" panose="020B0604020202020204" pitchFamily="34" charset="0"/>
            </a:endParaRPr>
          </a:p>
          <a:p>
            <a:r>
              <a:rPr lang="en-GB" b="1" dirty="0">
                <a:effectLst/>
                <a:latin typeface="Arial" panose="020B0604020202020204" pitchFamily="34" charset="0"/>
              </a:rPr>
              <a:t>M.6 (Mar 2023): Some storage endpoints provide support for tokens</a:t>
            </a:r>
            <a:br>
              <a:rPr lang="en-GB" dirty="0"/>
            </a:br>
            <a:r>
              <a:rPr lang="en-GB" dirty="0">
                <a:effectLst/>
                <a:latin typeface="Arial" panose="020B0604020202020204" pitchFamily="34" charset="0"/>
              </a:rPr>
              <a:t>A steadily increasing number of CMS production storage services already pass token tests. ATLAS also have a number of early adopters and aim for all their big sites to be ready by DC24.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1716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BCAE0-21CC-2540-2623-4E0CA73FD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Token Transition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9D154-AE7B-00C5-84F4-51B5C2EFA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>
                <a:effectLst/>
                <a:latin typeface="Arial" panose="020B0604020202020204" pitchFamily="34" charset="0"/>
              </a:rPr>
              <a:t>M.7 (Feb 2024): </a:t>
            </a:r>
            <a:r>
              <a:rPr lang="en-GB" b="1" dirty="0" err="1">
                <a:effectLst/>
                <a:latin typeface="Arial" panose="020B0604020202020204" pitchFamily="34" charset="0"/>
              </a:rPr>
              <a:t>Rucio</a:t>
            </a:r>
            <a:r>
              <a:rPr lang="en-GB" b="1" dirty="0">
                <a:effectLst/>
                <a:latin typeface="Arial" panose="020B0604020202020204" pitchFamily="34" charset="0"/>
              </a:rPr>
              <a:t>, DIRAC, and FTS have sufficient token support in released versions to perform DC24 using token authorization.</a:t>
            </a:r>
            <a:br>
              <a:rPr lang="en-GB" dirty="0"/>
            </a:br>
            <a:r>
              <a:rPr lang="en-GB" dirty="0">
                <a:effectLst/>
                <a:latin typeface="Arial" panose="020B0604020202020204" pitchFamily="34" charset="0"/>
              </a:rPr>
              <a:t>Currently work in progress.</a:t>
            </a:r>
          </a:p>
          <a:p>
            <a:endParaRPr lang="en-GB" dirty="0">
              <a:effectLst/>
              <a:latin typeface="Arial" panose="020B0604020202020204" pitchFamily="34" charset="0"/>
            </a:endParaRPr>
          </a:p>
          <a:p>
            <a:r>
              <a:rPr lang="en-GB" b="1" dirty="0">
                <a:effectLst/>
                <a:latin typeface="Arial" panose="020B0604020202020204" pitchFamily="34" charset="0"/>
              </a:rPr>
              <a:t>M.8 (Mar 2024): Sufficient storage endpoints support tokens to allow DC24 to be done using only tokens.</a:t>
            </a:r>
            <a:br>
              <a:rPr lang="en-GB" dirty="0"/>
            </a:br>
            <a:r>
              <a:rPr lang="en-GB" dirty="0">
                <a:effectLst/>
                <a:latin typeface="Arial" panose="020B0604020202020204" pitchFamily="34" charset="0"/>
              </a:rPr>
              <a:t>Having WLCG token support ready in time for DC24 is a major current emphasis. It remains to be seen if, for a given experiment, all data transfers can be done with tokens. It looks much more likely and in fact would be sufficient that large fractions will be making use of tokens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9633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BCAE0-21CC-2540-2623-4E0CA73FD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Token Transition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9D154-AE7B-00C5-84F4-51B5C2EFA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effectLst/>
                <a:latin typeface="Arial" panose="020B0604020202020204" pitchFamily="34" charset="0"/>
              </a:rPr>
              <a:t>M.9 (Mar 2025): Grid jobs use tokens for reading and </a:t>
            </a:r>
            <a:r>
              <a:rPr lang="en-GB" b="1" dirty="0" err="1">
                <a:effectLst/>
                <a:latin typeface="Arial" panose="020B0604020202020204" pitchFamily="34" charset="0"/>
              </a:rPr>
              <a:t>stageout</a:t>
            </a:r>
            <a:r>
              <a:rPr lang="en-GB" b="1" dirty="0">
                <a:effectLst/>
                <a:latin typeface="Arial" panose="020B0604020202020204" pitchFamily="34" charset="0"/>
              </a:rPr>
              <a:t>.</a:t>
            </a:r>
            <a:br>
              <a:rPr lang="en-GB" dirty="0"/>
            </a:br>
            <a:r>
              <a:rPr lang="en-GB" dirty="0">
                <a:effectLst/>
                <a:latin typeface="Arial" panose="020B0604020202020204" pitchFamily="34" charset="0"/>
              </a:rPr>
              <a:t>Requiring changes also inside the job pilots.</a:t>
            </a:r>
          </a:p>
          <a:p>
            <a:endParaRPr lang="en-GB" dirty="0">
              <a:effectLst/>
              <a:latin typeface="Arial" panose="020B0604020202020204" pitchFamily="34" charset="0"/>
            </a:endParaRPr>
          </a:p>
          <a:p>
            <a:r>
              <a:rPr lang="en-GB" b="1" dirty="0">
                <a:effectLst/>
                <a:latin typeface="Arial" panose="020B0604020202020204" pitchFamily="34" charset="0"/>
              </a:rPr>
              <a:t>M.10 (Mar 2026): Users no longer need X.509 certificates</a:t>
            </a:r>
            <a:br>
              <a:rPr lang="en-GB" dirty="0"/>
            </a:br>
            <a:r>
              <a:rPr lang="en-GB" dirty="0">
                <a:effectLst/>
                <a:latin typeface="Arial" panose="020B0604020202020204" pitchFamily="34" charset="0"/>
              </a:rPr>
              <a:t>There is a longer gap between M.9 (Mar 25) and M.10 (Mar 26), so as to allow the development of utilities and workflows to ensure a smooth user transition. Users should need to know nothing about tokens.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9073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02ADA-09C5-BBA9-6C8A-8DFBDE5B3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  <a:latin typeface="Arial" panose="020B0604020202020204" pitchFamily="34" charset="0"/>
              </a:rPr>
              <a:t>The main milestones at this time are…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08BAC-B14A-26B1-426C-FF786AC67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89921" cy="3480022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>
                <a:effectLst/>
                <a:latin typeface="Arial" panose="020B0604020202020204" pitchFamily="34" charset="0"/>
              </a:rPr>
              <a:t>The switch to </a:t>
            </a:r>
            <a:r>
              <a:rPr lang="en-GB" b="1" dirty="0" err="1">
                <a:effectLst/>
                <a:latin typeface="Arial" panose="020B0604020202020204" pitchFamily="34" charset="0"/>
              </a:rPr>
              <a:t>HTCondor</a:t>
            </a:r>
            <a:r>
              <a:rPr lang="en-GB" b="1" dirty="0">
                <a:effectLst/>
                <a:latin typeface="Arial" panose="020B0604020202020204" pitchFamily="34" charset="0"/>
              </a:rPr>
              <a:t> CE versions that no longer support GSI</a:t>
            </a:r>
            <a:br>
              <a:rPr lang="en-GB" dirty="0"/>
            </a:br>
            <a:r>
              <a:rPr lang="en-GB" dirty="0">
                <a:effectLst/>
                <a:latin typeface="Arial" panose="020B0604020202020204" pitchFamily="34" charset="0"/>
              </a:rPr>
              <a:t>Several scenarios are required in order to smooth the transition for legacy use cases.</a:t>
            </a:r>
          </a:p>
          <a:p>
            <a:endParaRPr lang="en-GB" dirty="0">
              <a:effectLst/>
              <a:latin typeface="Arial" panose="020B0604020202020204" pitchFamily="34" charset="0"/>
            </a:endParaRPr>
          </a:p>
          <a:p>
            <a:r>
              <a:rPr lang="en-GB" b="1" dirty="0">
                <a:effectLst/>
                <a:latin typeface="Arial" panose="020B0604020202020204" pitchFamily="34" charset="0"/>
              </a:rPr>
              <a:t>Integration and deployment ready to run DC24 using tokens to a large extent</a:t>
            </a:r>
            <a:br>
              <a:rPr lang="en-GB" dirty="0"/>
            </a:br>
            <a:r>
              <a:rPr lang="en-GB" dirty="0">
                <a:effectLst/>
                <a:latin typeface="Arial" panose="020B0604020202020204" pitchFamily="34" charset="0"/>
              </a:rPr>
              <a:t>Aim for production-quality infrastructure at the largest sites (preferably all T0/1 plus the big T2 sites).</a:t>
            </a:r>
          </a:p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A7D2FE-7BBB-609A-9358-C45C8A2AA700}"/>
              </a:ext>
            </a:extLst>
          </p:cNvPr>
          <p:cNvSpPr txBox="1"/>
          <p:nvPr/>
        </p:nvSpPr>
        <p:spPr>
          <a:xfrm>
            <a:off x="7028121" y="2551837"/>
            <a:ext cx="4325679" cy="175432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0" indent="0">
              <a:buNone/>
            </a:pPr>
            <a:r>
              <a:rPr lang="en-GB" dirty="0">
                <a:effectLst/>
                <a:latin typeface="Arial" panose="020B0604020202020204" pitchFamily="34" charset="0"/>
              </a:rPr>
              <a:t>Notable work is underway to meet these objectives, including the implementation of the required level of token support across the </a:t>
            </a:r>
            <a:r>
              <a:rPr lang="en-GB" dirty="0" err="1">
                <a:effectLst/>
                <a:latin typeface="Arial" panose="020B0604020202020204" pitchFamily="34" charset="0"/>
              </a:rPr>
              <a:t>Rucio</a:t>
            </a:r>
            <a:r>
              <a:rPr lang="en-GB" dirty="0">
                <a:effectLst/>
                <a:latin typeface="Arial" panose="020B0604020202020204" pitchFamily="34" charset="0"/>
              </a:rPr>
              <a:t>, DIRAC, and FTS services, as well as a sufficient level of storage endpoints. 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980511-03D3-CD7E-EA43-59649831E1EF}"/>
              </a:ext>
            </a:extLst>
          </p:cNvPr>
          <p:cNvSpPr txBox="1"/>
          <p:nvPr/>
        </p:nvSpPr>
        <p:spPr>
          <a:xfrm>
            <a:off x="838200" y="5305647"/>
            <a:ext cx="105156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effectLst/>
                <a:latin typeface="Arial" panose="020B0604020202020204" pitchFamily="34" charset="0"/>
              </a:rPr>
              <a:t>Demonstration of data transfers using tokens during DC24 is a key step in achieving the ultimate transition goal, where user certificates are no longer required across the full breadth of the WLCG.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17334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12F52-33AD-761A-8DD3-DD9A287CC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Unified Token Profile?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5A495-E849-A357-E7DA-DF960DD11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6866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756</Words>
  <Application>Microsoft Macintosh PowerPoint</Application>
  <PresentationFormat>Widescreen</PresentationFormat>
  <Paragraphs>39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WLCG TTT &amp; AuthZ Updates</vt:lpstr>
      <vt:lpstr>Token Trust and Traceability (TTT) WG</vt:lpstr>
      <vt:lpstr>Token Transition</vt:lpstr>
      <vt:lpstr>Token Transition</vt:lpstr>
      <vt:lpstr>Token Transition</vt:lpstr>
      <vt:lpstr>Token Transition</vt:lpstr>
      <vt:lpstr>The main milestones at this time are…</vt:lpstr>
      <vt:lpstr>Unified Token Profile?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WLCG TTT &amp; AuthZ Updates</dc:title>
  <dc:creator>Dack, Thomas (STFC,RAL,SC)</dc:creator>
  <cp:lastModifiedBy>Dack, Thomas (STFC,RAL,SC)</cp:lastModifiedBy>
  <cp:revision>1</cp:revision>
  <dcterms:created xsi:type="dcterms:W3CDTF">2023-10-04T09:28:15Z</dcterms:created>
  <dcterms:modified xsi:type="dcterms:W3CDTF">2023-10-04T13:42:19Z</dcterms:modified>
</cp:coreProperties>
</file>