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88" r:id="rId5"/>
    <p:sldId id="290" r:id="rId6"/>
    <p:sldId id="295" r:id="rId7"/>
    <p:sldId id="296" r:id="rId8"/>
    <p:sldId id="289" r:id="rId9"/>
    <p:sldId id="297" r:id="rId10"/>
    <p:sldId id="292" r:id="rId11"/>
    <p:sldId id="293" r:id="rId12"/>
    <p:sldId id="294" r:id="rId13"/>
    <p:sldId id="299" r:id="rId14"/>
    <p:sldId id="301" r:id="rId15"/>
    <p:sldId id="291" r:id="rId16"/>
    <p:sldId id="300" r:id="rId17"/>
    <p:sldId id="298" r:id="rId18"/>
    <p:sldId id="287" r:id="rId1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varScale="1">
        <p:scale>
          <a:sx n="104" d="100"/>
          <a:sy n="104" d="100"/>
        </p:scale>
        <p:origin x="306" y="114"/>
      </p:cViewPr>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30/09/2023</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4" r:id="rId13"/>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smtClean="0"/>
              <a:t>TNC23 Workshop </a:t>
            </a:r>
            <a:r>
              <a:rPr lang="en-US" i="1" dirty="0"/>
              <a:t>Standing on the shoulders of giants</a:t>
            </a:r>
            <a:endParaRPr lang="en-GB" i="1" dirty="0"/>
          </a:p>
        </p:txBody>
      </p:sp>
      <p:sp>
        <p:nvSpPr>
          <p:cNvPr id="8" name="Text Placeholder 7"/>
          <p:cNvSpPr>
            <a:spLocks noGrp="1"/>
          </p:cNvSpPr>
          <p:nvPr>
            <p:ph type="body" sz="quarter" idx="17"/>
          </p:nvPr>
        </p:nvSpPr>
        <p:spPr>
          <a:xfrm>
            <a:off x="1240257" y="2915530"/>
            <a:ext cx="6683727" cy="503459"/>
          </a:xfrm>
        </p:spPr>
        <p:txBody>
          <a:bodyPr>
            <a:normAutofit fontScale="85000" lnSpcReduction="10000"/>
          </a:bodyPr>
          <a:lstStyle/>
          <a:p>
            <a:r>
              <a:rPr lang="en-GB" dirty="0" smtClean="0"/>
              <a:t>a preliminary insight in potential developments in the AARC Community</a:t>
            </a:r>
            <a:endParaRPr lang="en-GB" dirty="0"/>
          </a:p>
        </p:txBody>
      </p:sp>
      <p:sp>
        <p:nvSpPr>
          <p:cNvPr id="7" name="Text Placeholder 6"/>
          <p:cNvSpPr>
            <a:spLocks noGrp="1"/>
          </p:cNvSpPr>
          <p:nvPr>
            <p:ph type="body" sz="quarter" idx="14"/>
          </p:nvPr>
        </p:nvSpPr>
        <p:spPr/>
        <p:txBody>
          <a:bodyPr/>
          <a:lstStyle/>
          <a:p>
            <a:r>
              <a:rPr lang="en-GB" dirty="0" smtClean="0"/>
              <a:t>and all that I can see </a:t>
            </a:r>
            <a:r>
              <a:rPr lang="en-US" dirty="0"/>
              <a:t>is just another … AARC TREE</a:t>
            </a:r>
            <a:r>
              <a:rPr lang="en-US" dirty="0" smtClean="0"/>
              <a:t>!</a:t>
            </a:r>
            <a:endParaRPr lang="en-US" dirty="0"/>
          </a:p>
        </p:txBody>
      </p:sp>
      <p:sp>
        <p:nvSpPr>
          <p:cNvPr id="9" name="Text Placeholder 8"/>
          <p:cNvSpPr>
            <a:spLocks noGrp="1"/>
          </p:cNvSpPr>
          <p:nvPr>
            <p:ph type="body" sz="quarter" idx="18"/>
          </p:nvPr>
        </p:nvSpPr>
        <p:spPr/>
        <p:txBody>
          <a:bodyPr/>
          <a:lstStyle/>
          <a:p>
            <a:r>
              <a:rPr lang="en-GB" dirty="0" smtClean="0"/>
              <a:t>June 2023</a:t>
            </a:r>
            <a:endParaRPr lang="en-GB" dirty="0"/>
          </a:p>
        </p:txBody>
      </p:sp>
      <p:sp>
        <p:nvSpPr>
          <p:cNvPr id="10" name="Text Placeholder 9"/>
          <p:cNvSpPr>
            <a:spLocks noGrp="1"/>
          </p:cNvSpPr>
          <p:nvPr>
            <p:ph type="body" sz="quarter" idx="19"/>
          </p:nvPr>
        </p:nvSpPr>
        <p:spPr/>
        <p:txBody>
          <a:bodyPr>
            <a:normAutofit lnSpcReduction="10000"/>
          </a:bodyPr>
          <a:lstStyle/>
          <a:p>
            <a:r>
              <a:rPr lang="en-GB" dirty="0" smtClean="0"/>
              <a:t>AARC Policy Area Coordinator</a:t>
            </a:r>
            <a:endParaRPr lang="en-GB" dirty="0"/>
          </a:p>
        </p:txBody>
      </p:sp>
      <p:sp>
        <p:nvSpPr>
          <p:cNvPr id="11" name="Text Placeholder 10"/>
          <p:cNvSpPr>
            <a:spLocks noGrp="1"/>
          </p:cNvSpPr>
          <p:nvPr>
            <p:ph type="body" sz="quarter" idx="20"/>
          </p:nvPr>
        </p:nvSpPr>
        <p:spPr/>
        <p:txBody>
          <a:bodyPr>
            <a:normAutofit lnSpcReduction="10000"/>
          </a:bodyPr>
          <a:lstStyle/>
          <a:p>
            <a:r>
              <a:rPr lang="en-GB" dirty="0" smtClean="0"/>
              <a:t>Nikhef Physics Data Processing programme and UM Dept. Advanced Computing Sciences</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6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nSpc>
                <a:spcPct val="110000"/>
              </a:lnSpc>
              <a:buNone/>
            </a:pPr>
            <a:r>
              <a:rPr lang="en-US" sz="2000" b="1" dirty="0" smtClean="0"/>
              <a:t>Research-infrastructure </a:t>
            </a:r>
            <a:r>
              <a:rPr lang="en-US" sz="2000" b="1" dirty="0"/>
              <a:t>alignment and policy </a:t>
            </a:r>
            <a:r>
              <a:rPr lang="en-US" sz="2000" b="1" dirty="0" err="1"/>
              <a:t>harmonisation</a:t>
            </a:r>
            <a:endParaRPr lang="en-US" sz="2000" b="1" dirty="0"/>
          </a:p>
          <a:p>
            <a:pPr>
              <a:lnSpc>
                <a:spcPct val="110000"/>
              </a:lnSpc>
            </a:pPr>
            <a:r>
              <a:rPr lang="en-US" sz="2000" dirty="0" smtClean="0">
                <a:solidFill>
                  <a:srgbClr val="F6791C"/>
                </a:solidFill>
              </a:rPr>
              <a:t>Operational </a:t>
            </a:r>
            <a:r>
              <a:rPr lang="en-US" sz="2000" dirty="0">
                <a:solidFill>
                  <a:srgbClr val="F6791C"/>
                </a:solidFill>
              </a:rPr>
              <a:t>Trust for Community and Infrastructure BPA Proxies</a:t>
            </a:r>
          </a:p>
          <a:p>
            <a:pPr>
              <a:lnSpc>
                <a:spcPct val="110000"/>
              </a:lnSpc>
            </a:pPr>
            <a:r>
              <a:rPr lang="en-US" sz="2000" dirty="0" err="1">
                <a:solidFill>
                  <a:srgbClr val="F6791C"/>
                </a:solidFill>
              </a:rPr>
              <a:t>Snctfi</a:t>
            </a:r>
            <a:r>
              <a:rPr lang="en-US" sz="2000" dirty="0">
                <a:solidFill>
                  <a:srgbClr val="F6791C"/>
                </a:solidFill>
              </a:rPr>
              <a:t> - increasing acceptance of research infrastructure proxies with R&amp;E identity providers and sources of authentication</a:t>
            </a: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experience</a:t>
            </a:r>
          </a:p>
          <a:p>
            <a:pPr marL="0" indent="0">
              <a:lnSpc>
                <a:spcPct val="110000"/>
              </a:lnSpc>
              <a:buNone/>
            </a:pPr>
            <a:r>
              <a:rPr lang="en-US" sz="2000" b="1" dirty="0"/>
              <a:t>User-centric trust alignment and policy </a:t>
            </a:r>
            <a:r>
              <a:rPr lang="en-US" sz="2000" b="1" dirty="0" err="1"/>
              <a:t>harmonisation</a:t>
            </a:r>
            <a:endParaRPr lang="en-US" sz="2000" b="1" dirty="0"/>
          </a:p>
          <a:p>
            <a:pPr>
              <a:lnSpc>
                <a:spcPct val="110000"/>
              </a:lnSpc>
            </a:pPr>
            <a:r>
              <a:rPr lang="en-US" sz="2000" dirty="0">
                <a:solidFill>
                  <a:srgbClr val="F6791C"/>
                </a:solidFill>
              </a:rPr>
              <a:t>Lightweight community management policy template</a:t>
            </a:r>
          </a:p>
          <a:p>
            <a:pPr>
              <a:lnSpc>
                <a:spcPct val="110000"/>
              </a:lnSpc>
            </a:pPr>
            <a:r>
              <a:rPr lang="en-US" sz="2000" dirty="0">
                <a:solidFill>
                  <a:srgbClr val="F6791C"/>
                </a:solidFill>
              </a:rPr>
              <a:t>Guideline 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a:lnSpc>
                <a:spcPct val="110000"/>
              </a:lnSpc>
            </a:pPr>
            <a:r>
              <a:rPr lang="en-US" sz="2000" dirty="0">
                <a:solidFill>
                  <a:srgbClr val="F6791C"/>
                </a:solidFill>
              </a:rPr>
              <a:t>FIM4R policy workshop series on validation of the restructured policy framework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a:t>
            </a:r>
            <a:r>
              <a:rPr lang="en-US" sz="2000" dirty="0">
                <a:solidFill>
                  <a:srgbClr val="F6791C"/>
                </a:solidFill>
              </a:rPr>
              <a:t>together with the new ‘BPA</a:t>
            </a:r>
            <a:r>
              <a:rPr lang="en-US" sz="2000" dirty="0" smtClean="0">
                <a:solidFill>
                  <a:srgbClr val="F6791C"/>
                </a:solidFill>
              </a:rPr>
              <a:t>’)</a:t>
            </a:r>
            <a:endParaRPr lang="en-US" sz="2000"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and evolved AARC policy development</a:t>
            </a:r>
            <a:endParaRPr lang="en-GB" dirty="0"/>
          </a:p>
        </p:txBody>
      </p:sp>
    </p:spTree>
    <p:extLst>
      <p:ext uri="{BB962C8B-B14F-4D97-AF65-F5344CB8AC3E}">
        <p14:creationId xmlns:p14="http://schemas.microsoft.com/office/powerpoint/2010/main" val="187802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7492928" cy="4737633"/>
          </a:xfrm>
        </p:spPr>
        <p:txBody>
          <a:bodyPr/>
          <a:lstStyle/>
          <a:p>
            <a:pPr marL="0" indent="0">
              <a:buNone/>
            </a:pPr>
            <a:r>
              <a:rPr lang="en-GB" dirty="0" smtClean="0"/>
              <a:t>In today’s BPA, the proxy links both sides by being opaque, both for attributes as well as for trust</a:t>
            </a:r>
          </a:p>
          <a:p>
            <a:endParaRPr lang="en-GB" dirty="0" smtClean="0"/>
          </a:p>
          <a:p>
            <a:r>
              <a:rPr lang="en-GB" dirty="0" smtClean="0"/>
              <a:t>does it have to be that way?</a:t>
            </a:r>
          </a:p>
          <a:p>
            <a:r>
              <a:rPr lang="en-GB" dirty="0" smtClean="0"/>
              <a:t>separate claims/attribute transformation from trust bridging?</a:t>
            </a:r>
          </a:p>
          <a:p>
            <a:r>
              <a:rPr lang="en-GB" dirty="0" smtClean="0"/>
              <a:t>can </a:t>
            </a:r>
            <a:r>
              <a:rPr lang="en-GB" dirty="0" err="1" smtClean="0"/>
              <a:t>OIDCfed</a:t>
            </a:r>
            <a:r>
              <a:rPr lang="en-GB" dirty="0" smtClean="0"/>
              <a:t> structures convey trust transparently?</a:t>
            </a:r>
          </a:p>
          <a:p>
            <a:r>
              <a:rPr lang="en-GB" dirty="0" smtClean="0"/>
              <a:t>can we do more that way? or would it just confuse everyone?</a:t>
            </a:r>
          </a:p>
          <a:p>
            <a:r>
              <a:rPr lang="en-GB" dirty="0" smtClean="0"/>
              <a:t>easier to bridge trust across sectors this way? </a:t>
            </a:r>
            <a:br>
              <a:rPr lang="en-GB" dirty="0" smtClean="0"/>
            </a:br>
            <a:r>
              <a:rPr lang="en-GB" dirty="0" err="1" smtClean="0"/>
              <a:t>edu</a:t>
            </a:r>
            <a:r>
              <a:rPr lang="en-GB" dirty="0" smtClean="0"/>
              <a:t>, </a:t>
            </a:r>
            <a:r>
              <a:rPr lang="en-GB" dirty="0" err="1" smtClean="0"/>
              <a:t>gov</a:t>
            </a:r>
            <a:r>
              <a:rPr lang="en-GB" dirty="0" smtClean="0"/>
              <a:t>, and private?</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Just one of the many topics to try …</a:t>
            </a:r>
            <a:endParaRPr lang="en-GB" dirty="0"/>
          </a:p>
        </p:txBody>
      </p:sp>
      <p:pic>
        <p:nvPicPr>
          <p:cNvPr id="5" name="Picture 4"/>
          <p:cNvPicPr>
            <a:picLocks noChangeAspect="1"/>
          </p:cNvPicPr>
          <p:nvPr/>
        </p:nvPicPr>
        <p:blipFill>
          <a:blip r:embed="rId2"/>
          <a:stretch>
            <a:fillRect/>
          </a:stretch>
        </p:blipFill>
        <p:spPr>
          <a:xfrm>
            <a:off x="7937430" y="1439333"/>
            <a:ext cx="3699148" cy="4772014"/>
          </a:xfrm>
          <a:prstGeom prst="rect">
            <a:avLst/>
          </a:prstGeom>
        </p:spPr>
      </p:pic>
    </p:spTree>
    <p:extLst>
      <p:ext uri="{BB962C8B-B14F-4D97-AF65-F5344CB8AC3E}">
        <p14:creationId xmlns:p14="http://schemas.microsoft.com/office/powerpoint/2010/main" val="228885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5646" y="1527657"/>
            <a:ext cx="4605051" cy="4560983"/>
          </a:xfrm>
        </p:spPr>
      </p:pic>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smtClean="0"/>
              <a:t>A proven methodology</a:t>
            </a:r>
            <a:endParaRPr lang="en-GB" dirty="0"/>
          </a:p>
        </p:txBody>
      </p:sp>
      <p:sp>
        <p:nvSpPr>
          <p:cNvPr id="9" name="Content Placeholder 1"/>
          <p:cNvSpPr txBox="1">
            <a:spLocks/>
          </p:cNvSpPr>
          <p:nvPr/>
        </p:nvSpPr>
        <p:spPr>
          <a:xfrm>
            <a:off x="5515896" y="2320413"/>
            <a:ext cx="6422675" cy="3856553"/>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Provide guidance based on a </a:t>
            </a:r>
            <a:br>
              <a:rPr lang="en-GB" dirty="0" smtClean="0"/>
            </a:br>
            <a:r>
              <a:rPr lang="en-GB" dirty="0" smtClean="0"/>
              <a:t>broad and open community process: </a:t>
            </a:r>
            <a:br>
              <a:rPr lang="en-GB" dirty="0" smtClean="0"/>
            </a:br>
            <a:r>
              <a:rPr lang="en-GB" dirty="0" smtClean="0"/>
              <a:t>FIM4R, EOSC, AEGIS, WISE, REFEDS, IGTF, </a:t>
            </a:r>
            <a:r>
              <a:rPr lang="en-GB" dirty="0" err="1" smtClean="0"/>
              <a:t>AppInt</a:t>
            </a:r>
            <a:r>
              <a:rPr lang="en-GB" dirty="0" smtClean="0"/>
              <a:t>, …</a:t>
            </a:r>
          </a:p>
          <a:p>
            <a:r>
              <a:rPr lang="en-GB" dirty="0" smtClean="0"/>
              <a:t>Experts gather in open, dedicated teams</a:t>
            </a:r>
          </a:p>
          <a:p>
            <a:r>
              <a:rPr lang="en-GB" dirty="0" smtClean="0"/>
              <a:t>Iterative stakeholder engagement</a:t>
            </a:r>
          </a:p>
          <a:p>
            <a:r>
              <a:rPr lang="en-GB" dirty="0" smtClean="0"/>
              <a:t>practical validation in use cases of </a:t>
            </a:r>
            <a:br>
              <a:rPr lang="en-GB" dirty="0" smtClean="0"/>
            </a:br>
            <a:r>
              <a:rPr lang="en-GB" dirty="0" smtClean="0"/>
              <a:t>the research and e-</a:t>
            </a:r>
            <a:r>
              <a:rPr lang="en-GB" dirty="0" err="1" smtClean="0"/>
              <a:t>infras</a:t>
            </a:r>
            <a:r>
              <a:rPr lang="en-GB" dirty="0" smtClean="0"/>
              <a:t>, e.g. through AEGIS</a:t>
            </a:r>
            <a:endParaRPr lang="en-GB" dirty="0"/>
          </a:p>
        </p:txBody>
      </p:sp>
    </p:spTree>
    <p:extLst>
      <p:ext uri="{BB962C8B-B14F-4D97-AF65-F5344CB8AC3E}">
        <p14:creationId xmlns:p14="http://schemas.microsoft.com/office/powerpoint/2010/main" val="407223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757682" cy="4737633"/>
          </a:xfrm>
        </p:spPr>
        <p:txBody>
          <a:bodyPr>
            <a:normAutofit/>
          </a:bodyPr>
          <a:lstStyle/>
          <a:p>
            <a:pPr marL="0" indent="0">
              <a:buNone/>
            </a:pPr>
            <a:r>
              <a:rPr lang="en-US" b="1" dirty="0"/>
              <a:t>Use Cases Collection and </a:t>
            </a:r>
            <a:r>
              <a:rPr lang="en-US" b="1" dirty="0" smtClean="0"/>
              <a:t>Analysis</a:t>
            </a:r>
          </a:p>
          <a:p>
            <a:r>
              <a:rPr lang="en-US" dirty="0" smtClean="0"/>
              <a:t>with the large ESFRI RIs, clusters, and national nodes to </a:t>
            </a:r>
            <a:br>
              <a:rPr lang="en-US" dirty="0" smtClean="0"/>
            </a:br>
            <a:r>
              <a:rPr lang="en-US" dirty="0" smtClean="0"/>
              <a:t>validate BPA effectiveness and </a:t>
            </a:r>
            <a:br>
              <a:rPr lang="en-US" dirty="0" smtClean="0"/>
            </a:br>
            <a:r>
              <a:rPr lang="en-US" dirty="0" smtClean="0"/>
              <a:t>act as a flywheel to increase its application</a:t>
            </a:r>
          </a:p>
          <a:p>
            <a:pPr marL="0" indent="0">
              <a:buNone/>
            </a:pPr>
            <a:r>
              <a:rPr lang="en-US" dirty="0" smtClean="0"/>
              <a:t>followed by </a:t>
            </a:r>
            <a:r>
              <a:rPr lang="en-GB" dirty="0"/>
              <a:t>a</a:t>
            </a:r>
            <a:r>
              <a:rPr lang="en-GB" dirty="0" smtClean="0"/>
              <a:t>doption </a:t>
            </a:r>
            <a:r>
              <a:rPr lang="en-GB" dirty="0"/>
              <a:t>and </a:t>
            </a:r>
            <a:r>
              <a:rPr lang="en-GB" dirty="0" smtClean="0"/>
              <a:t>validation</a:t>
            </a:r>
          </a:p>
          <a:p>
            <a:pPr marL="0" indent="0">
              <a:buNone/>
            </a:pPr>
            <a:endParaRPr lang="en-GB" sz="1200" b="1" dirty="0"/>
          </a:p>
          <a:p>
            <a:pPr marL="0" indent="0">
              <a:buNone/>
            </a:pPr>
            <a:r>
              <a:rPr lang="en-GB" b="1" dirty="0"/>
              <a:t>Compendium &amp; </a:t>
            </a:r>
            <a:r>
              <a:rPr lang="en-GB" b="1" dirty="0" smtClean="0"/>
              <a:t>Recommendations</a:t>
            </a:r>
          </a:p>
          <a:p>
            <a:r>
              <a:rPr lang="en-GB" dirty="0" smtClean="0"/>
              <a:t>have the validators and use cases have a broader impact by promoting them as ‘community good practice’ examples – and telling the world about it. </a:t>
            </a:r>
          </a:p>
          <a:p>
            <a:pPr marL="0" indent="0">
              <a:buNone/>
            </a:pPr>
            <a:r>
              <a:rPr lang="en-GB" b="1" dirty="0" smtClean="0">
                <a:solidFill>
                  <a:srgbClr val="F6791C"/>
                </a:solidFill>
              </a:rPr>
              <a:t>The ‘Compendium’ model helped us before </a:t>
            </a:r>
            <a:r>
              <a:rPr lang="en-GB" dirty="0" smtClean="0">
                <a:solidFill>
                  <a:srgbClr val="F6791C"/>
                </a:solidFill>
                <a:sym typeface="Wingdings" panose="05000000000000000000" pitchFamily="2" charset="2"/>
              </a:rPr>
              <a:t></a:t>
            </a:r>
            <a:endParaRPr lang="en-GB" dirty="0" smtClean="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We need our collaborators and stakeholders … and thus: you!</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1870" y="1900216"/>
            <a:ext cx="1114811" cy="3533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733" y="2751924"/>
            <a:ext cx="2062569" cy="129094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5648" y="2841895"/>
            <a:ext cx="1152031" cy="11510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4987" y="2499744"/>
            <a:ext cx="1331187" cy="42717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0110" y="3330851"/>
            <a:ext cx="432981" cy="42937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8471" y="1915658"/>
            <a:ext cx="675826" cy="675826"/>
          </a:xfrm>
          <a:prstGeom prst="rect">
            <a:avLst/>
          </a:prstGeom>
        </p:spPr>
      </p:pic>
      <p:pic>
        <p:nvPicPr>
          <p:cNvPr id="11" name="Picture 1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1870" y="4171432"/>
            <a:ext cx="1276293" cy="729310"/>
          </a:xfrm>
          <a:prstGeom prst="rect">
            <a:avLst/>
          </a:prstGeom>
        </p:spPr>
      </p:pic>
      <p:pic>
        <p:nvPicPr>
          <p:cNvPr id="12" name="Picture 1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09346" y="4094196"/>
            <a:ext cx="1363648" cy="441891"/>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66321" y="2353970"/>
            <a:ext cx="906673" cy="266562"/>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9130" y="4397034"/>
            <a:ext cx="938682" cy="428725"/>
          </a:xfrm>
          <a:prstGeom prst="rect">
            <a:avLst/>
          </a:prstGeom>
        </p:spPr>
      </p:pic>
      <p:sp>
        <p:nvSpPr>
          <p:cNvPr id="16" name="TextBox 15"/>
          <p:cNvSpPr txBox="1"/>
          <p:nvPr/>
        </p:nvSpPr>
        <p:spPr>
          <a:xfrm>
            <a:off x="7685265" y="5658605"/>
            <a:ext cx="3797189" cy="646331"/>
          </a:xfrm>
          <a:prstGeom prst="rect">
            <a:avLst/>
          </a:prstGeom>
          <a:noFill/>
        </p:spPr>
        <p:txBody>
          <a:bodyPr wrap="square" rtlCol="0">
            <a:spAutoFit/>
          </a:bodyPr>
          <a:lstStyle/>
          <a:p>
            <a:pPr algn="ctr"/>
            <a:r>
              <a:rPr lang="en-GB" i="1" dirty="0" smtClean="0">
                <a:solidFill>
                  <a:srgbClr val="F6791C"/>
                </a:solidFill>
              </a:rPr>
              <a:t>just some of the RIs that are looking for a BPA with enhanced effectiveness</a:t>
            </a:r>
            <a:endParaRPr lang="en-GB" i="1" dirty="0">
              <a:solidFill>
                <a:srgbClr val="F6791C"/>
              </a:solidFill>
            </a:endParaRPr>
          </a:p>
        </p:txBody>
      </p:sp>
    </p:spTree>
    <p:extLst>
      <p:ext uri="{BB962C8B-B14F-4D97-AF65-F5344CB8AC3E}">
        <p14:creationId xmlns:p14="http://schemas.microsoft.com/office/powerpoint/2010/main" val="268812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786759"/>
            <a:ext cx="10909300" cy="4390207"/>
          </a:xfrm>
        </p:spPr>
        <p:txBody>
          <a:bodyPr>
            <a:normAutofit/>
          </a:bodyPr>
          <a:lstStyle/>
          <a:p>
            <a:r>
              <a:rPr lang="en-GB" b="1" dirty="0"/>
              <a:t>Updated AARC </a:t>
            </a:r>
            <a:r>
              <a:rPr lang="en-GB" b="1" dirty="0" smtClean="0"/>
              <a:t>Blueprint architecture </a:t>
            </a:r>
            <a:r>
              <a:rPr lang="en-GB" dirty="0"/>
              <a:t>for emerging </a:t>
            </a:r>
            <a:r>
              <a:rPr lang="en-GB" dirty="0" smtClean="0"/>
              <a:t>technologies </a:t>
            </a:r>
            <a:r>
              <a:rPr lang="en-US" dirty="0" smtClean="0"/>
              <a:t>and </a:t>
            </a:r>
            <a:br>
              <a:rPr lang="en-US" dirty="0" smtClean="0"/>
            </a:br>
            <a:r>
              <a:rPr lang="en-US" dirty="0" smtClean="0"/>
              <a:t>services </a:t>
            </a:r>
            <a:r>
              <a:rPr lang="en-US" dirty="0"/>
              <a:t>in </a:t>
            </a:r>
            <a:r>
              <a:rPr lang="en-US" dirty="0" smtClean="0"/>
              <a:t>pan-European research </a:t>
            </a:r>
            <a:r>
              <a:rPr lang="en-GB" dirty="0" smtClean="0"/>
              <a:t>infrastructures</a:t>
            </a:r>
          </a:p>
          <a:p>
            <a:pPr lvl="1"/>
            <a:r>
              <a:rPr lang="en-US" sz="2000" dirty="0"/>
              <a:t>Up-to-date guidance on implementing the architecture of </a:t>
            </a:r>
            <a:r>
              <a:rPr lang="en-US" sz="2000" dirty="0" smtClean="0"/>
              <a:t>their </a:t>
            </a:r>
            <a:r>
              <a:rPr lang="en-GB" sz="2000" dirty="0" smtClean="0"/>
              <a:t>Authentication </a:t>
            </a:r>
            <a:r>
              <a:rPr lang="en-GB" sz="2000" dirty="0"/>
              <a:t>and Authorisation Infrastructure service </a:t>
            </a:r>
            <a:r>
              <a:rPr lang="en-GB" sz="2000" dirty="0" smtClean="0"/>
              <a:t>components, </a:t>
            </a:r>
            <a:r>
              <a:rPr lang="en-US" sz="2000" dirty="0" smtClean="0"/>
              <a:t>incorporating </a:t>
            </a:r>
            <a:r>
              <a:rPr lang="en-US" sz="2000" dirty="0"/>
              <a:t>new requirements, use cases and new </a:t>
            </a:r>
            <a:r>
              <a:rPr lang="en-US" sz="2000" dirty="0" smtClean="0"/>
              <a:t>technologies.</a:t>
            </a:r>
            <a:endParaRPr lang="en-GB" dirty="0" smtClean="0"/>
          </a:p>
          <a:p>
            <a:r>
              <a:rPr lang="en-GB" dirty="0" smtClean="0"/>
              <a:t>Recommendations for a </a:t>
            </a:r>
            <a:r>
              <a:rPr lang="en-GB" b="1" dirty="0" smtClean="0"/>
              <a:t>common </a:t>
            </a:r>
            <a:r>
              <a:rPr lang="en-US" b="1" dirty="0" smtClean="0"/>
              <a:t>long-term strategy for AAI services and </a:t>
            </a:r>
            <a:r>
              <a:rPr lang="en-GB" b="1" dirty="0" smtClean="0"/>
              <a:t>best practices</a:t>
            </a:r>
          </a:p>
          <a:p>
            <a:pPr lvl="1"/>
            <a:r>
              <a:rPr lang="en-US" sz="2000" dirty="0"/>
              <a:t>AARC TREE best practices and recommendations </a:t>
            </a:r>
            <a:r>
              <a:rPr lang="en-US" sz="2000" dirty="0" smtClean="0"/>
              <a:t>with new technical approaches </a:t>
            </a:r>
            <a:r>
              <a:rPr lang="en-US" sz="2000" dirty="0"/>
              <a:t>and </a:t>
            </a:r>
            <a:r>
              <a:rPr lang="en-US" sz="2000" dirty="0" smtClean="0"/>
              <a:t>collaboration </a:t>
            </a:r>
            <a:r>
              <a:rPr lang="en-US" sz="2000" dirty="0"/>
              <a:t>in </a:t>
            </a:r>
            <a:r>
              <a:rPr lang="en-US" sz="2000" dirty="0" smtClean="0"/>
              <a:t>its implementation </a:t>
            </a:r>
            <a:r>
              <a:rPr lang="en-US" sz="2000" dirty="0"/>
              <a:t>across </a:t>
            </a:r>
            <a:r>
              <a:rPr lang="en-US" sz="2000" dirty="0" smtClean="0"/>
              <a:t>scientific </a:t>
            </a:r>
            <a:r>
              <a:rPr lang="en-GB" sz="2000" dirty="0" smtClean="0"/>
              <a:t>domains</a:t>
            </a:r>
            <a:endParaRPr lang="en-GB" dirty="0" smtClean="0"/>
          </a:p>
          <a:p>
            <a:r>
              <a:rPr lang="en-GB" dirty="0" smtClean="0"/>
              <a:t>Updated </a:t>
            </a:r>
            <a:r>
              <a:rPr lang="en-GB" b="1" dirty="0" smtClean="0"/>
              <a:t>interoperability framework</a:t>
            </a:r>
          </a:p>
          <a:p>
            <a:pPr lvl="1"/>
            <a:r>
              <a:rPr lang="en-US" dirty="0"/>
              <a:t>Framework to </a:t>
            </a:r>
            <a:r>
              <a:rPr lang="en-US" dirty="0" err="1"/>
              <a:t>harmonise</a:t>
            </a:r>
            <a:r>
              <a:rPr lang="en-US" dirty="0"/>
              <a:t> AAI policies to empower identity </a:t>
            </a:r>
            <a:r>
              <a:rPr lang="en-US" dirty="0" smtClean="0"/>
              <a:t>providers, service </a:t>
            </a:r>
            <a:r>
              <a:rPr lang="en-US" dirty="0"/>
              <a:t>providers and user communities to identify interoperable </a:t>
            </a:r>
            <a:r>
              <a:rPr lang="en-US" dirty="0" smtClean="0"/>
              <a:t>policies for </a:t>
            </a:r>
            <a:r>
              <a:rPr lang="en-US" dirty="0"/>
              <a:t>the open science vision.</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smtClean="0"/>
              <a:t>What would be the presents under a (funded) AARC Tree?</a:t>
            </a:r>
            <a:endParaRPr lang="en-GB" dirty="0"/>
          </a:p>
        </p:txBody>
      </p:sp>
    </p:spTree>
    <p:extLst>
      <p:ext uri="{BB962C8B-B14F-4D97-AF65-F5344CB8AC3E}">
        <p14:creationId xmlns:p14="http://schemas.microsoft.com/office/powerpoint/2010/main" val="300342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6" name="Text Placeholder 5"/>
          <p:cNvSpPr>
            <a:spLocks noGrp="1"/>
          </p:cNvSpPr>
          <p:nvPr>
            <p:ph type="body" sz="quarter" idx="12"/>
          </p:nvPr>
        </p:nvSpPr>
        <p:spPr>
          <a:xfrm>
            <a:off x="1089061" y="6038851"/>
            <a:ext cx="9793738" cy="514350"/>
          </a:xfrm>
          <a:solidFill>
            <a:srgbClr val="003F5E"/>
          </a:solidFill>
          <a:ln w="28575">
            <a:solidFill>
              <a:srgbClr val="F6791C"/>
            </a:solidFill>
          </a:ln>
        </p:spPr>
        <p:txBody>
          <a:bodyPr>
            <a:noAutofit/>
          </a:bodyPr>
          <a:lstStyle/>
          <a:p>
            <a:pPr algn="ctr"/>
            <a:r>
              <a:rPr lang="en-GB" sz="1400" b="1" dirty="0" smtClean="0"/>
              <a:t>Any and all information in this document SHOULD NOT be construed as an endorsement of any particular organisation or plan. </a:t>
            </a:r>
            <a:br>
              <a:rPr lang="en-GB" sz="1400" b="1" dirty="0" smtClean="0"/>
            </a:br>
            <a:r>
              <a:rPr lang="en-GB" sz="1400" b="1" dirty="0" smtClean="0"/>
              <a:t>All information subject to change without notice. Information presented here MUST NOT be quoted out of context. (RFC 2119)</a:t>
            </a:r>
            <a:endParaRPr lang="en-GB" sz="14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061" y="340871"/>
            <a:ext cx="2997960" cy="2643771"/>
          </a:xfrm>
          <a:prstGeom prst="rect">
            <a:avLst/>
          </a:prstGeom>
          <a:ln>
            <a:solidFill>
              <a:srgbClr val="F6791C"/>
            </a:solidFill>
          </a:ln>
        </p:spPr>
      </p:pic>
      <p:sp>
        <p:nvSpPr>
          <p:cNvPr id="4" name="TextBox 3"/>
          <p:cNvSpPr txBox="1"/>
          <p:nvPr/>
        </p:nvSpPr>
        <p:spPr>
          <a:xfrm>
            <a:off x="-71919" y="6642556"/>
            <a:ext cx="5131533" cy="215444"/>
          </a:xfrm>
          <a:prstGeom prst="rect">
            <a:avLst/>
          </a:prstGeom>
          <a:noFill/>
        </p:spPr>
        <p:txBody>
          <a:bodyPr wrap="none" rtlCol="0">
            <a:spAutoFit/>
          </a:bodyPr>
          <a:lstStyle/>
          <a:p>
            <a:r>
              <a:rPr lang="en-GB" sz="800" dirty="0" smtClean="0">
                <a:solidFill>
                  <a:srgbClr val="F6791C"/>
                </a:solidFill>
              </a:rPr>
              <a:t>Lemon tree image: </a:t>
            </a:r>
            <a:r>
              <a:rPr lang="en-GB" sz="800" dirty="0" err="1" smtClean="0">
                <a:solidFill>
                  <a:srgbClr val="F6791C"/>
                </a:solidFill>
              </a:rPr>
              <a:t>Tomwsulcer</a:t>
            </a:r>
            <a:r>
              <a:rPr lang="en-GB" sz="800" dirty="0">
                <a:solidFill>
                  <a:srgbClr val="F6791C"/>
                </a:solidFill>
              </a:rPr>
              <a:t>, https://commons.wikimedia.org/wiki/File:Lemon_Tree_in_Santa_Clara_California.jpg</a:t>
            </a:r>
          </a:p>
        </p:txBody>
      </p:sp>
    </p:spTree>
    <p:extLst>
      <p:ext uri="{BB962C8B-B14F-4D97-AF65-F5344CB8AC3E}">
        <p14:creationId xmlns:p14="http://schemas.microsoft.com/office/powerpoint/2010/main" val="44192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Arguably the best remembered picture from our AARC community</a:t>
            </a:r>
            <a:endParaRPr lang="en-GB" dirty="0"/>
          </a:p>
        </p:txBody>
      </p:sp>
      <p:pic>
        <p:nvPicPr>
          <p:cNvPr id="5" name="Picture 4"/>
          <p:cNvPicPr>
            <a:picLocks noChangeAspect="1"/>
          </p:cNvPicPr>
          <p:nvPr/>
        </p:nvPicPr>
        <p:blipFill>
          <a:blip r:embed="rId2"/>
          <a:stretch>
            <a:fillRect/>
          </a:stretch>
        </p:blipFill>
        <p:spPr>
          <a:xfrm>
            <a:off x="2787879" y="1256042"/>
            <a:ext cx="6407491" cy="5054284"/>
          </a:xfrm>
          <a:prstGeom prst="rect">
            <a:avLst/>
          </a:prstGeom>
        </p:spPr>
      </p:pic>
    </p:spTree>
    <p:extLst>
      <p:ext uri="{BB962C8B-B14F-4D97-AF65-F5344CB8AC3E}">
        <p14:creationId xmlns:p14="http://schemas.microsoft.com/office/powerpoint/2010/main" val="162562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654281" cy="4737633"/>
          </a:xfrm>
        </p:spPr>
        <p:txBody>
          <a:bodyPr/>
          <a:lstStyle/>
          <a:p>
            <a:pPr marL="0" indent="0">
              <a:buNone/>
            </a:pPr>
            <a:r>
              <a:rPr lang="en-GB" b="1" dirty="0" smtClean="0"/>
              <a:t>EOSC AAI was one of the triggers to extend the BPA</a:t>
            </a:r>
            <a:br>
              <a:rPr lang="en-GB" b="1" dirty="0" smtClean="0"/>
            </a:br>
            <a:r>
              <a:rPr lang="en-GB" b="1" dirty="0" smtClean="0"/>
              <a:t>but is and will not be the only one!</a:t>
            </a:r>
          </a:p>
          <a:p>
            <a:pPr marL="0" indent="0">
              <a:buNone/>
            </a:pPr>
            <a:endParaRPr lang="en-GB" dirty="0" smtClean="0"/>
          </a:p>
          <a:p>
            <a:r>
              <a:rPr lang="en-GB" dirty="0" smtClean="0"/>
              <a:t>2019 “BPA Reloaded” (AARC-G045) lead us </a:t>
            </a:r>
            <a:br>
              <a:rPr lang="en-GB" dirty="0" smtClean="0"/>
            </a:br>
            <a:r>
              <a:rPr lang="en-GB" dirty="0" smtClean="0"/>
              <a:t>to composite proxy architectures</a:t>
            </a:r>
          </a:p>
          <a:p>
            <a:endParaRPr lang="en-GB" dirty="0" smtClean="0"/>
          </a:p>
          <a:p>
            <a:r>
              <a:rPr lang="en-GB" dirty="0" smtClean="0"/>
              <a:t>and as we see the need grow for </a:t>
            </a:r>
            <a:br>
              <a:rPr lang="en-GB" dirty="0" smtClean="0"/>
            </a:br>
            <a:r>
              <a:rPr lang="en-GB" dirty="0" smtClean="0"/>
              <a:t>multiple instances of community and e-Infra proxies </a:t>
            </a:r>
            <a:br>
              <a:rPr lang="en-GB" dirty="0" smtClean="0"/>
            </a:br>
            <a:r>
              <a:rPr lang="en-GB" dirty="0" smtClean="0"/>
              <a:t>to work together, we end up with …</a:t>
            </a:r>
            <a:br>
              <a:rPr lang="en-GB" dirty="0" smtClean="0"/>
            </a:br>
            <a:r>
              <a:rPr lang="en-GB" dirty="0" smtClean="0"/>
              <a:t>				… a federation of proxies ?! </a:t>
            </a:r>
            <a:r>
              <a:rPr lang="en-GB" dirty="0" smtClean="0">
                <a:sym typeface="Wingdings" panose="05000000000000000000" pitchFamily="2" charset="2"/>
              </a:rPr>
              <a:t></a:t>
            </a:r>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Beyond a single BPA proxy – complexities in composite infrastructure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8783" y="1478454"/>
            <a:ext cx="4493951" cy="4737633"/>
          </a:xfrm>
          <a:prstGeom prst="rect">
            <a:avLst/>
          </a:prstGeom>
          <a:solidFill>
            <a:srgbClr val="FFFFFF"/>
          </a:solidFill>
          <a:effectLst>
            <a:glow rad="101600">
              <a:srgbClr val="6F2575">
                <a:alpha val="60000"/>
              </a:srgbClr>
            </a:glow>
          </a:effectLst>
        </p:spPr>
      </p:pic>
      <p:sp>
        <p:nvSpPr>
          <p:cNvPr id="6" name="TextBox 5"/>
          <p:cNvSpPr txBox="1"/>
          <p:nvPr/>
        </p:nvSpPr>
        <p:spPr>
          <a:xfrm>
            <a:off x="5772166" y="6406019"/>
            <a:ext cx="5820568" cy="523220"/>
          </a:xfrm>
          <a:prstGeom prst="rect">
            <a:avLst/>
          </a:prstGeom>
          <a:noFill/>
        </p:spPr>
        <p:txBody>
          <a:bodyPr wrap="none" rtlCol="0">
            <a:spAutoFit/>
          </a:bodyPr>
          <a:lstStyle/>
          <a:p>
            <a:r>
              <a:rPr lang="en-GB" sz="1400" dirty="0">
                <a:solidFill>
                  <a:srgbClr val="F6791C"/>
                </a:solidFill>
              </a:rPr>
              <a:t>AARC G045 https://aarc-community.org/guidelines/aarc-g045</a:t>
            </a:r>
            <a:r>
              <a:rPr lang="en-GB" sz="1400" dirty="0" smtClean="0">
                <a:solidFill>
                  <a:srgbClr val="F6791C"/>
                </a:solidFill>
              </a:rPr>
              <a:t>/</a:t>
            </a:r>
            <a:br>
              <a:rPr lang="en-GB" sz="1400" dirty="0" smtClean="0">
                <a:solidFill>
                  <a:srgbClr val="F6791C"/>
                </a:solidFill>
              </a:rPr>
            </a:br>
            <a:r>
              <a:rPr lang="en-GB" sz="1400" dirty="0" smtClean="0">
                <a:solidFill>
                  <a:srgbClr val="F6791C"/>
                </a:solidFill>
              </a:rPr>
              <a:t>and EOSC </a:t>
            </a:r>
            <a:r>
              <a:rPr lang="en-GB" sz="1400" dirty="0">
                <a:solidFill>
                  <a:srgbClr val="F6791C"/>
                </a:solidFill>
              </a:rPr>
              <a:t>AAI Task Force report – ISBN 978-92-76-28113-9, DOI:10.2777/8702</a:t>
            </a:r>
          </a:p>
        </p:txBody>
      </p:sp>
    </p:spTree>
    <p:extLst>
      <p:ext uri="{BB962C8B-B14F-4D97-AF65-F5344CB8AC3E}">
        <p14:creationId xmlns:p14="http://schemas.microsoft.com/office/powerpoint/2010/main" val="274070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smtClean="0"/>
              <a:t>And an AARC beyond Sirtfi, </a:t>
            </a:r>
            <a:r>
              <a:rPr lang="en-GB" dirty="0" err="1" smtClean="0"/>
              <a:t>RCauth</a:t>
            </a:r>
            <a:r>
              <a:rPr lang="en-GB" dirty="0" smtClean="0"/>
              <a:t>, and the Policy Development Kit?</a:t>
            </a:r>
            <a:endParaRPr lang="en-GB" dirty="0"/>
          </a:p>
        </p:txBody>
      </p:sp>
      <p:pic>
        <p:nvPicPr>
          <p:cNvPr id="6" name="Picture 5"/>
          <p:cNvPicPr>
            <a:picLocks noChangeAspect="1"/>
          </p:cNvPicPr>
          <p:nvPr/>
        </p:nvPicPr>
        <p:blipFill>
          <a:blip r:embed="rId2"/>
          <a:stretch>
            <a:fillRect/>
          </a:stretch>
        </p:blipFill>
        <p:spPr>
          <a:xfrm>
            <a:off x="8706339" y="1401908"/>
            <a:ext cx="3241494" cy="24804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862046" y="2031088"/>
            <a:ext cx="3572410" cy="43345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94" y="4517911"/>
            <a:ext cx="2413569" cy="1556752"/>
          </a:xfrm>
          <a:prstGeom prst="rect">
            <a:avLst/>
          </a:prstGeom>
        </p:spPr>
      </p:pic>
      <p:pic>
        <p:nvPicPr>
          <p:cNvPr id="9" name="Content Placeholder 4"/>
          <p:cNvPicPr>
            <a:picLocks noGrp="1" noChangeAspect="1"/>
          </p:cNvPicPr>
          <p:nvPr>
            <p:ph idx="1"/>
          </p:nvPr>
        </p:nvPicPr>
        <p:blipFill>
          <a:blip r:embed="rId5"/>
          <a:stretch>
            <a:fillRect/>
          </a:stretch>
        </p:blipFill>
        <p:spPr>
          <a:xfrm>
            <a:off x="4909542" y="3749526"/>
            <a:ext cx="5587678" cy="2623272"/>
          </a:xfrm>
          <a:prstGeom prst="rect">
            <a:avLst/>
          </a:prstGeom>
        </p:spPr>
      </p:pic>
      <p:pic>
        <p:nvPicPr>
          <p:cNvPr id="10" name="Picture 9"/>
          <p:cNvPicPr>
            <a:picLocks noChangeAspect="1"/>
          </p:cNvPicPr>
          <p:nvPr/>
        </p:nvPicPr>
        <p:blipFill>
          <a:blip r:embed="rId6"/>
          <a:stretch>
            <a:fillRect/>
          </a:stretch>
        </p:blipFill>
        <p:spPr>
          <a:xfrm>
            <a:off x="7630049" y="5630223"/>
            <a:ext cx="4105422" cy="597238"/>
          </a:xfrm>
          <a:prstGeom prst="rect">
            <a:avLst/>
          </a:prstGeom>
          <a:effectLst>
            <a:glow rad="101600">
              <a:srgbClr val="003F5E">
                <a:alpha val="60000"/>
              </a:srgbClr>
            </a:glow>
          </a:effectLst>
        </p:spPr>
      </p:pic>
      <p:pic>
        <p:nvPicPr>
          <p:cNvPr id="13" name="Picture 12"/>
          <p:cNvPicPr>
            <a:picLocks noChangeAspect="1"/>
          </p:cNvPicPr>
          <p:nvPr/>
        </p:nvPicPr>
        <p:blipFill>
          <a:blip r:embed="rId7"/>
          <a:stretch>
            <a:fillRect/>
          </a:stretch>
        </p:blipFill>
        <p:spPr>
          <a:xfrm>
            <a:off x="4591708" y="3073903"/>
            <a:ext cx="1920412" cy="3062936"/>
          </a:xfrm>
          <a:prstGeom prst="rect">
            <a:avLst/>
          </a:prstGeom>
          <a:ln>
            <a:solidFill>
              <a:srgbClr val="F6791C"/>
            </a:solidFill>
          </a:ln>
        </p:spPr>
      </p:pic>
      <p:grpSp>
        <p:nvGrpSpPr>
          <p:cNvPr id="14" name="Group 13"/>
          <p:cNvGrpSpPr/>
          <p:nvPr/>
        </p:nvGrpSpPr>
        <p:grpSpPr>
          <a:xfrm>
            <a:off x="4789273" y="2030928"/>
            <a:ext cx="2564927" cy="1248148"/>
            <a:chOff x="4565338" y="1505326"/>
            <a:chExt cx="2383232" cy="1145407"/>
          </a:xfrm>
        </p:grpSpPr>
        <p:pic>
          <p:nvPicPr>
            <p:cNvPr id="11" name="Picture 10"/>
            <p:cNvPicPr>
              <a:picLocks noChangeAspect="1"/>
            </p:cNvPicPr>
            <p:nvPr/>
          </p:nvPicPr>
          <p:blipFill>
            <a:blip r:embed="rId8"/>
            <a:stretch>
              <a:fillRect/>
            </a:stretch>
          </p:blipFill>
          <p:spPr>
            <a:xfrm>
              <a:off x="4565338" y="1505326"/>
              <a:ext cx="2383232" cy="1145407"/>
            </a:xfrm>
            <a:prstGeom prst="rect">
              <a:avLst/>
            </a:prstGeom>
            <a:ln>
              <a:solidFill>
                <a:srgbClr val="F6791C"/>
              </a:solidFill>
            </a:ln>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3009" y="1870051"/>
              <a:ext cx="845688" cy="411568"/>
            </a:xfrm>
            <a:prstGeom prst="rect">
              <a:avLst/>
            </a:prstGeom>
            <a:solidFill>
              <a:schemeClr val="bg2"/>
            </a:solidFill>
          </p:spPr>
        </p:pic>
      </p:grpSp>
      <p:sp>
        <p:nvSpPr>
          <p:cNvPr id="2" name="TextBox 1"/>
          <p:cNvSpPr txBox="1"/>
          <p:nvPr/>
        </p:nvSpPr>
        <p:spPr>
          <a:xfrm>
            <a:off x="7966040" y="6407740"/>
            <a:ext cx="3433440" cy="369332"/>
          </a:xfrm>
          <a:prstGeom prst="rect">
            <a:avLst/>
          </a:prstGeom>
          <a:noFill/>
        </p:spPr>
        <p:txBody>
          <a:bodyPr wrap="none" rtlCol="0">
            <a:spAutoFit/>
          </a:bodyPr>
          <a:lstStyle/>
          <a:p>
            <a:r>
              <a:rPr lang="en-GB" dirty="0">
                <a:solidFill>
                  <a:srgbClr val="F6791C"/>
                </a:solidFill>
              </a:rPr>
              <a:t>https://aarc-community.org/policy</a:t>
            </a:r>
          </a:p>
        </p:txBody>
      </p:sp>
      <p:pic>
        <p:nvPicPr>
          <p:cNvPr id="5" name="Picture 2" descr="https://aarc-project.eu/wp-content/uploads/2016/05/federated_incide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6239" y="2138372"/>
            <a:ext cx="3241494" cy="140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3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322132" cy="4737633"/>
          </a:xfrm>
        </p:spPr>
        <p:txBody>
          <a:bodyPr>
            <a:normAutofit lnSpcReduction="10000"/>
          </a:bodyPr>
          <a:lstStyle/>
          <a:p>
            <a:pPr marL="0" indent="0">
              <a:spcBef>
                <a:spcPts val="0"/>
              </a:spcBef>
              <a:buNone/>
            </a:pPr>
            <a:r>
              <a:rPr lang="en-GB" dirty="0" smtClean="0"/>
              <a:t>Work on structuring AAI is far from over – and the </a:t>
            </a:r>
            <a:r>
              <a:rPr lang="en-GB" b="1" dirty="0" smtClean="0"/>
              <a:t>AARC community &amp; AEGIS </a:t>
            </a:r>
            <a:r>
              <a:rPr lang="en-GB" dirty="0" smtClean="0"/>
              <a:t>provide the framework:</a:t>
            </a:r>
          </a:p>
          <a:p>
            <a:pPr>
              <a:spcBef>
                <a:spcPts val="0"/>
              </a:spcBef>
            </a:pPr>
            <a:r>
              <a:rPr lang="en-GB" b="1" dirty="0" smtClean="0"/>
              <a:t>architecture</a:t>
            </a:r>
            <a:r>
              <a:rPr lang="en-GB" dirty="0" smtClean="0"/>
              <a:t> guidelines: primary group membership, service account information, entity categories, composite BPA proxy models</a:t>
            </a:r>
          </a:p>
          <a:p>
            <a:pPr>
              <a:spcBef>
                <a:spcPts val="0"/>
              </a:spcBef>
            </a:pPr>
            <a:r>
              <a:rPr lang="en-GB" b="1" dirty="0" smtClean="0"/>
              <a:t>policy </a:t>
            </a:r>
            <a:r>
              <a:rPr lang="en-GB" dirty="0" smtClean="0"/>
              <a:t>developments: ‘AAOPS’, trust federation </a:t>
            </a:r>
            <a:br>
              <a:rPr lang="en-GB" dirty="0" smtClean="0"/>
            </a:br>
            <a:r>
              <a:rPr lang="en-GB" dirty="0" smtClean="0"/>
              <a:t>‘across proxies’, assurance, and community formation in the Policy Development Kit</a:t>
            </a:r>
          </a:p>
          <a:p>
            <a:pPr>
              <a:spcBef>
                <a:spcPts val="0"/>
              </a:spcBef>
            </a:pPr>
            <a:endParaRPr lang="en-GB" dirty="0"/>
          </a:p>
          <a:p>
            <a:pPr marL="0" indent="0">
              <a:spcBef>
                <a:spcPts val="0"/>
              </a:spcBef>
              <a:buNone/>
            </a:pPr>
            <a:r>
              <a:rPr lang="en-GB" dirty="0" smtClean="0"/>
              <a:t>Today supported by a range of </a:t>
            </a:r>
            <a:br>
              <a:rPr lang="en-GB" dirty="0" smtClean="0"/>
            </a:br>
            <a:r>
              <a:rPr lang="en-GB" dirty="0" smtClean="0"/>
              <a:t>(inter)national infrastructures and </a:t>
            </a:r>
            <a:br>
              <a:rPr lang="en-GB" dirty="0" smtClean="0"/>
            </a:br>
            <a:r>
              <a:rPr lang="en-GB" dirty="0" smtClean="0"/>
              <a:t>projects (like ‘GN51 </a:t>
            </a:r>
            <a:r>
              <a:rPr lang="en-GB" dirty="0" err="1" smtClean="0"/>
              <a:t>EnCo</a:t>
            </a:r>
            <a:r>
              <a:rPr lang="en-GB" dirty="0" smtClean="0"/>
              <a:t>’ &amp; ‘EOSC’)</a:t>
            </a:r>
            <a:endParaRPr lang="en-GB" dirty="0"/>
          </a:p>
          <a:p>
            <a:pPr marL="0" indent="0">
              <a:spcBef>
                <a:spcPts val="0"/>
              </a:spcBef>
              <a:buNone/>
            </a:pPr>
            <a:r>
              <a:rPr lang="en-GB" b="1" dirty="0" smtClean="0"/>
              <a:t>Using WISE, IGTF, REFEDS, </a:t>
            </a:r>
            <a:br>
              <a:rPr lang="en-GB" b="1" dirty="0" smtClean="0"/>
            </a:br>
            <a:r>
              <a:rPr lang="en-GB" b="1" dirty="0" smtClean="0"/>
              <a:t>as open venues to convene and work</a:t>
            </a:r>
            <a:endParaRPr lang="en-GB"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Our AARC Community</a:t>
            </a:r>
            <a:endParaRPr lang="en-GB" dirty="0"/>
          </a:p>
        </p:txBody>
      </p:sp>
      <p:pic>
        <p:nvPicPr>
          <p:cNvPr id="5" name="Picture 4"/>
          <p:cNvPicPr>
            <a:picLocks noChangeAspect="1"/>
          </p:cNvPicPr>
          <p:nvPr/>
        </p:nvPicPr>
        <p:blipFill>
          <a:blip r:embed="rId2"/>
          <a:stretch>
            <a:fillRect/>
          </a:stretch>
        </p:blipFill>
        <p:spPr>
          <a:xfrm>
            <a:off x="6766634" y="1439332"/>
            <a:ext cx="5036200" cy="4737633"/>
          </a:xfrm>
          <a:prstGeom prst="rect">
            <a:avLst/>
          </a:prstGeom>
          <a:ln>
            <a:solidFill>
              <a:srgbClr val="003F5E"/>
            </a:solidFill>
          </a:ln>
        </p:spPr>
      </p:pic>
      <p:pic>
        <p:nvPicPr>
          <p:cNvPr id="6" name="Picture 5"/>
          <p:cNvPicPr>
            <a:picLocks noChangeAspect="1"/>
          </p:cNvPicPr>
          <p:nvPr/>
        </p:nvPicPr>
        <p:blipFill>
          <a:blip r:embed="rId3"/>
          <a:stretch>
            <a:fillRect/>
          </a:stretch>
        </p:blipFill>
        <p:spPr>
          <a:xfrm>
            <a:off x="4955872" y="4345269"/>
            <a:ext cx="5692985" cy="1762563"/>
          </a:xfrm>
          <a:prstGeom prst="rect">
            <a:avLst/>
          </a:prstGeom>
          <a:ln>
            <a:solidFill>
              <a:srgbClr val="003F5E"/>
            </a:solidFill>
          </a:ln>
        </p:spPr>
      </p:pic>
      <p:sp>
        <p:nvSpPr>
          <p:cNvPr id="7" name="TextBox 6"/>
          <p:cNvSpPr txBox="1"/>
          <p:nvPr/>
        </p:nvSpPr>
        <p:spPr>
          <a:xfrm>
            <a:off x="6761190" y="6406019"/>
            <a:ext cx="2957413" cy="369332"/>
          </a:xfrm>
          <a:prstGeom prst="rect">
            <a:avLst/>
          </a:prstGeom>
          <a:noFill/>
        </p:spPr>
        <p:txBody>
          <a:bodyPr wrap="none" rtlCol="0">
            <a:spAutoFit/>
          </a:bodyPr>
          <a:lstStyle/>
          <a:p>
            <a:r>
              <a:rPr lang="en-GB" b="1" dirty="0" smtClean="0"/>
              <a:t>https://aarc-community.org/</a:t>
            </a:r>
            <a:endParaRPr lang="en-GB" b="1" dirty="0"/>
          </a:p>
        </p:txBody>
      </p:sp>
    </p:spTree>
    <p:extLst>
      <p:ext uri="{BB962C8B-B14F-4D97-AF65-F5344CB8AC3E}">
        <p14:creationId xmlns:p14="http://schemas.microsoft.com/office/powerpoint/2010/main" val="281181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1695236"/>
            <a:ext cx="10909300" cy="2825393"/>
          </a:xfrm>
        </p:spPr>
        <p:txBody>
          <a:bodyPr>
            <a:noAutofit/>
          </a:bodyPr>
          <a:lstStyle/>
          <a:p>
            <a:r>
              <a:rPr lang="en-GB" sz="2400" dirty="0" smtClean="0"/>
              <a:t>meta-federations of research infrastructures and horizontal providers</a:t>
            </a:r>
          </a:p>
          <a:p>
            <a:r>
              <a:rPr lang="en-GB" sz="2400" dirty="0" smtClean="0"/>
              <a:t>interoperability with broader provider base, and not limited to </a:t>
            </a:r>
            <a:r>
              <a:rPr lang="en-GB" sz="2400" i="1" dirty="0" smtClean="0"/>
              <a:t>just</a:t>
            </a:r>
            <a:r>
              <a:rPr lang="en-GB" sz="2400" dirty="0" smtClean="0"/>
              <a:t> EU Wallets or SSI</a:t>
            </a:r>
          </a:p>
          <a:p>
            <a:r>
              <a:rPr lang="en-GB" sz="2400" dirty="0"/>
              <a:t>need better uptake and integration of the BPA, and in more Research Infrastructures</a:t>
            </a:r>
          </a:p>
          <a:p>
            <a:r>
              <a:rPr lang="en-GB" sz="2400" dirty="0" smtClean="0"/>
              <a:t>a </a:t>
            </a:r>
            <a:r>
              <a:rPr lang="en-GB" sz="2400" dirty="0"/>
              <a:t>need for assurance (in FIM4R and beyond), </a:t>
            </a:r>
            <a:r>
              <a:rPr lang="en-GB" sz="2400" dirty="0" smtClean="0"/>
              <a:t/>
            </a:r>
            <a:br>
              <a:rPr lang="en-GB" sz="2400" dirty="0" smtClean="0"/>
            </a:br>
            <a:r>
              <a:rPr lang="en-GB" sz="2400" dirty="0" smtClean="0"/>
              <a:t>without </a:t>
            </a:r>
            <a:r>
              <a:rPr lang="en-GB" sz="2400" dirty="0"/>
              <a:t>a ubiquitous source in </a:t>
            </a:r>
            <a:r>
              <a:rPr lang="en-GB" sz="2400" dirty="0" smtClean="0"/>
              <a:t>R&amp;E … but </a:t>
            </a:r>
            <a:r>
              <a:rPr lang="en-GB" sz="2400" dirty="0"/>
              <a:t>with </a:t>
            </a:r>
            <a:r>
              <a:rPr lang="en-GB" sz="2400" dirty="0" smtClean="0"/>
              <a:t>govt. </a:t>
            </a:r>
            <a:r>
              <a:rPr lang="en-GB" sz="2400" dirty="0" err="1" smtClean="0"/>
              <a:t>eID</a:t>
            </a:r>
            <a:r>
              <a:rPr lang="en-GB" sz="2400" dirty="0" smtClean="0"/>
              <a:t> </a:t>
            </a:r>
            <a:r>
              <a:rPr lang="en-GB" sz="2400" dirty="0"/>
              <a:t>capabilities for some</a:t>
            </a:r>
          </a:p>
          <a:p>
            <a:r>
              <a:rPr lang="en-GB" sz="2400" dirty="0" smtClean="0"/>
              <a:t>plus all the things we just heard about before!</a:t>
            </a:r>
            <a:endParaRPr lang="en-GB" sz="24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So what are we facing now?!</a:t>
            </a:r>
            <a:endParaRPr lang="en-GB" dirty="0"/>
          </a:p>
        </p:txBody>
      </p:sp>
      <p:sp>
        <p:nvSpPr>
          <p:cNvPr id="5" name="TextBox 4"/>
          <p:cNvSpPr txBox="1"/>
          <p:nvPr/>
        </p:nvSpPr>
        <p:spPr>
          <a:xfrm>
            <a:off x="1245152" y="4966704"/>
            <a:ext cx="9641999" cy="523220"/>
          </a:xfrm>
          <a:prstGeom prst="rect">
            <a:avLst/>
          </a:prstGeom>
          <a:noFill/>
        </p:spPr>
        <p:txBody>
          <a:bodyPr wrap="none" rtlCol="0">
            <a:spAutoFit/>
          </a:bodyPr>
          <a:lstStyle/>
          <a:p>
            <a:pPr algn="ctr"/>
            <a:r>
              <a:rPr lang="en-GB" sz="2800" b="1" dirty="0" smtClean="0">
                <a:solidFill>
                  <a:srgbClr val="F6791C"/>
                </a:solidFill>
              </a:rPr>
              <a:t>It’s time to enhance the effectiveness of the AARC BPA and PDK</a:t>
            </a:r>
            <a:endParaRPr lang="en-GB" sz="2800" b="1" dirty="0">
              <a:solidFill>
                <a:srgbClr val="F6791C"/>
              </a:solidFill>
            </a:endParaRPr>
          </a:p>
        </p:txBody>
      </p:sp>
      <p:sp>
        <p:nvSpPr>
          <p:cNvPr id="7" name="Rectangle 6"/>
          <p:cNvSpPr/>
          <p:nvPr/>
        </p:nvSpPr>
        <p:spPr>
          <a:xfrm>
            <a:off x="455646" y="5636578"/>
            <a:ext cx="11347187" cy="769441"/>
          </a:xfrm>
          <a:prstGeom prst="rect">
            <a:avLst/>
          </a:prstGeom>
        </p:spPr>
        <p:txBody>
          <a:bodyPr wrap="square">
            <a:spAutoFit/>
          </a:bodyPr>
          <a:lstStyle/>
          <a:p>
            <a:pPr lvl="0" algn="ctr" defTabSz="685800">
              <a:spcAft>
                <a:spcPts val="900"/>
              </a:spcAft>
            </a:pPr>
            <a:r>
              <a:rPr lang="en-GB" sz="2200" i="1" dirty="0">
                <a:solidFill>
                  <a:srgbClr val="004360"/>
                </a:solidFill>
                <a:ea typeface="Verdana" panose="020B0604030504040204" pitchFamily="34" charset="0"/>
              </a:rPr>
              <a:t>leverage AARC’s structuring effect to ease interoperation across thematic </a:t>
            </a:r>
            <a:r>
              <a:rPr lang="en-GB" sz="2200" i="1" dirty="0" smtClean="0">
                <a:solidFill>
                  <a:srgbClr val="004360"/>
                </a:solidFill>
                <a:ea typeface="Verdana" panose="020B0604030504040204" pitchFamily="34" charset="0"/>
              </a:rPr>
              <a:t>areas, and </a:t>
            </a:r>
            <a:br>
              <a:rPr lang="en-GB" sz="2200" i="1" dirty="0" smtClean="0">
                <a:solidFill>
                  <a:srgbClr val="004360"/>
                </a:solidFill>
                <a:ea typeface="Verdana" panose="020B0604030504040204" pitchFamily="34" charset="0"/>
              </a:rPr>
            </a:br>
            <a:r>
              <a:rPr lang="en-GB" sz="2200" i="1" dirty="0" smtClean="0">
                <a:solidFill>
                  <a:srgbClr val="004360"/>
                </a:solidFill>
                <a:ea typeface="Verdana" panose="020B0604030504040204" pitchFamily="34" charset="0"/>
              </a:rPr>
              <a:t>increase impact </a:t>
            </a:r>
            <a:r>
              <a:rPr lang="en-GB" sz="2200" i="1" dirty="0">
                <a:solidFill>
                  <a:srgbClr val="004360"/>
                </a:solidFill>
                <a:ea typeface="Verdana" panose="020B0604030504040204" pitchFamily="34" charset="0"/>
              </a:rPr>
              <a:t>of the BPA in new communities (within and outside of EOSC</a:t>
            </a:r>
            <a:r>
              <a:rPr lang="en-GB" sz="2200" i="1" dirty="0" smtClean="0">
                <a:solidFill>
                  <a:srgbClr val="004360"/>
                </a:solidFill>
                <a:ea typeface="Verdana" panose="020B0604030504040204" pitchFamily="34" charset="0"/>
              </a:rPr>
              <a:t>)</a:t>
            </a:r>
            <a:endParaRPr lang="en-GB" sz="2200" i="1" dirty="0">
              <a:solidFill>
                <a:srgbClr val="004360"/>
              </a:solidFill>
              <a:ea typeface="Verdana" panose="020B0604030504040204" pitchFamily="34" charset="0"/>
            </a:endParaRPr>
          </a:p>
        </p:txBody>
      </p:sp>
    </p:spTree>
    <p:extLst>
      <p:ext uri="{BB962C8B-B14F-4D97-AF65-F5344CB8AC3E}">
        <p14:creationId xmlns:p14="http://schemas.microsoft.com/office/powerpoint/2010/main" val="375117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b="1" dirty="0" smtClean="0"/>
              <a:t>Research </a:t>
            </a:r>
            <a:r>
              <a:rPr lang="en-US" b="1" dirty="0"/>
              <a:t>Infrastructures and </a:t>
            </a:r>
            <a:r>
              <a:rPr lang="en-US" b="1" dirty="0" smtClean="0"/>
              <a:t>e-Infrastructures</a:t>
            </a:r>
            <a:r>
              <a:rPr lang="en-US" dirty="0" smtClean="0"/>
              <a:t>, both national </a:t>
            </a:r>
            <a:r>
              <a:rPr lang="en-US" dirty="0"/>
              <a:t>and international facilities</a:t>
            </a:r>
          </a:p>
          <a:p>
            <a:r>
              <a:rPr lang="en-US" dirty="0" smtClean="0"/>
              <a:t>providers of </a:t>
            </a:r>
            <a:r>
              <a:rPr lang="en-US" dirty="0"/>
              <a:t>resources and services for research </a:t>
            </a:r>
            <a:r>
              <a:rPr lang="en-US" dirty="0" smtClean="0"/>
              <a:t>communities, ERICs, ESFRIs, and </a:t>
            </a:r>
            <a:r>
              <a:rPr lang="en-US" dirty="0"/>
              <a:t>other </a:t>
            </a:r>
            <a:r>
              <a:rPr lang="en-US" dirty="0" smtClean="0"/>
              <a:t>(data) sources</a:t>
            </a:r>
            <a:endParaRPr lang="en-US" dirty="0"/>
          </a:p>
          <a:p>
            <a:pPr marL="0" indent="0">
              <a:buNone/>
            </a:pPr>
            <a:r>
              <a:rPr lang="en-US" b="1" dirty="0" smtClean="0"/>
              <a:t>Research Communities</a:t>
            </a:r>
            <a:endParaRPr lang="en-US" dirty="0"/>
          </a:p>
          <a:p>
            <a:r>
              <a:rPr lang="en-US" dirty="0" smtClean="0"/>
              <a:t>scientific communities, collaborations </a:t>
            </a:r>
            <a:r>
              <a:rPr lang="en-US" dirty="0"/>
              <a:t>and individual researchers, </a:t>
            </a:r>
            <a:r>
              <a:rPr lang="en-US" dirty="0" smtClean="0"/>
              <a:t>(so including our mid-sized groups)</a:t>
            </a:r>
            <a:endParaRPr lang="en-US" dirty="0"/>
          </a:p>
          <a:p>
            <a:pPr marL="0" indent="0">
              <a:buNone/>
            </a:pPr>
            <a:r>
              <a:rPr lang="en-US" b="1" dirty="0" smtClean="0"/>
              <a:t>EU </a:t>
            </a:r>
            <a:r>
              <a:rPr lang="en-US" b="1" dirty="0"/>
              <a:t>and global </a:t>
            </a:r>
            <a:r>
              <a:rPr lang="en-US" b="1" dirty="0" smtClean="0"/>
              <a:t>initiatives</a:t>
            </a:r>
            <a:endParaRPr lang="en-US" dirty="0" smtClean="0"/>
          </a:p>
          <a:p>
            <a:r>
              <a:rPr lang="en-US" dirty="0" smtClean="0"/>
              <a:t>International </a:t>
            </a:r>
            <a:r>
              <a:rPr lang="en-US" dirty="0"/>
              <a:t>Data Spaces Association (IDSA), </a:t>
            </a:r>
            <a:r>
              <a:rPr lang="en-US" dirty="0" smtClean="0"/>
              <a:t>GAIA-X, EU ID Wallets</a:t>
            </a:r>
            <a:r>
              <a:rPr lang="en-US" dirty="0"/>
              <a:t>, </a:t>
            </a:r>
            <a:r>
              <a:rPr lang="en-US" dirty="0" smtClean="0"/>
              <a:t>FIM for </a:t>
            </a:r>
            <a:r>
              <a:rPr lang="en-US" dirty="0"/>
              <a:t>Research (FIM4R</a:t>
            </a:r>
            <a:r>
              <a:rPr lang="en-US" dirty="0" smtClean="0"/>
              <a:t>), &amp;c</a:t>
            </a:r>
            <a:endParaRPr lang="en-US" dirty="0"/>
          </a:p>
          <a:p>
            <a:pPr marL="0" indent="0">
              <a:buNone/>
            </a:pPr>
            <a:r>
              <a:rPr lang="en-US" b="1" dirty="0" smtClean="0"/>
              <a:t>Service </a:t>
            </a:r>
            <a:r>
              <a:rPr lang="en-US" b="1" dirty="0"/>
              <a:t>and resource providers</a:t>
            </a:r>
            <a:r>
              <a:rPr lang="en-US" dirty="0"/>
              <a:t>: </a:t>
            </a:r>
            <a:endParaRPr lang="en-US" dirty="0" smtClean="0"/>
          </a:p>
          <a:p>
            <a:r>
              <a:rPr lang="en-US" dirty="0" smtClean="0"/>
              <a:t>AAI and other providers interested in offering </a:t>
            </a:r>
            <a:r>
              <a:rPr lang="en-US" dirty="0"/>
              <a:t>their services and resources to </a:t>
            </a:r>
            <a:r>
              <a:rPr lang="en-US" dirty="0" smtClean="0"/>
              <a:t>researchers</a:t>
            </a:r>
            <a:endParaRPr lang="en-US" dirty="0"/>
          </a:p>
          <a:p>
            <a:pPr marL="0" indent="0">
              <a:buNone/>
            </a:pPr>
            <a:r>
              <a:rPr lang="en-US" b="1" dirty="0" smtClean="0"/>
              <a:t>EOSC Ecosystem</a:t>
            </a:r>
            <a:endParaRPr lang="en-US" dirty="0"/>
          </a:p>
          <a:p>
            <a:r>
              <a:rPr lang="en-US" dirty="0" smtClean="0"/>
              <a:t>EOSC </a:t>
            </a:r>
            <a:r>
              <a:rPr lang="en-US" dirty="0"/>
              <a:t>related initiatives like </a:t>
            </a:r>
            <a:r>
              <a:rPr lang="en-US" dirty="0" smtClean="0"/>
              <a:t>EOSC </a:t>
            </a:r>
            <a:r>
              <a:rPr lang="en-US" dirty="0"/>
              <a:t>Association Task </a:t>
            </a:r>
            <a:r>
              <a:rPr lang="en-US" dirty="0" smtClean="0"/>
              <a:t>Forces and other EOSC projects</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Who should sit under the AARC TREE … and who do we need on board</a:t>
            </a:r>
            <a:endParaRPr lang="en-GB" dirty="0"/>
          </a:p>
        </p:txBody>
      </p:sp>
    </p:spTree>
    <p:extLst>
      <p:ext uri="{BB962C8B-B14F-4D97-AF65-F5344CB8AC3E}">
        <p14:creationId xmlns:p14="http://schemas.microsoft.com/office/powerpoint/2010/main" val="198582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Growing an AARC TREE</a:t>
            </a:r>
            <a:endParaRPr lang="en-GB" dirty="0"/>
          </a:p>
        </p:txBody>
      </p:sp>
      <p:pic>
        <p:nvPicPr>
          <p:cNvPr id="5" name="image3.png"/>
          <p:cNvPicPr>
            <a:picLocks noGrp="1"/>
          </p:cNvPicPr>
          <p:nvPr>
            <p:ph idx="1"/>
          </p:nvPr>
        </p:nvPicPr>
        <p:blipFill rotWithShape="1">
          <a:blip r:embed="rId2"/>
          <a:srcRect l="10561" r="605"/>
          <a:stretch/>
        </p:blipFill>
        <p:spPr>
          <a:xfrm>
            <a:off x="2651760" y="1439863"/>
            <a:ext cx="7315200" cy="4737100"/>
          </a:xfrm>
          <a:prstGeom prst="rect">
            <a:avLst/>
          </a:prstGeom>
          <a:ln/>
        </p:spPr>
      </p:pic>
    </p:spTree>
    <p:extLst>
      <p:ext uri="{BB962C8B-B14F-4D97-AF65-F5344CB8AC3E}">
        <p14:creationId xmlns:p14="http://schemas.microsoft.com/office/powerpoint/2010/main" val="417246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498969" cy="4966686"/>
          </a:xfrm>
        </p:spPr>
        <p:txBody>
          <a:bodyPr>
            <a:normAutofit fontScale="92500" lnSpcReduction="10000"/>
          </a:bodyPr>
          <a:lstStyle/>
          <a:p>
            <a:pPr marL="0" indent="0">
              <a:buNone/>
            </a:pPr>
            <a:r>
              <a:rPr lang="en-US" b="1" dirty="0" smtClean="0"/>
              <a:t>Evolution </a:t>
            </a:r>
            <a:r>
              <a:rPr lang="en-US" b="1" dirty="0"/>
              <a:t>of the AARC Blueprint Architecture</a:t>
            </a:r>
          </a:p>
          <a:p>
            <a:r>
              <a:rPr lang="en-US" dirty="0" smtClean="0">
                <a:solidFill>
                  <a:srgbClr val="F6791C"/>
                </a:solidFill>
              </a:rPr>
              <a:t>including a more prominent role for </a:t>
            </a:r>
            <a:r>
              <a:rPr lang="en-US" dirty="0" err="1" smtClean="0">
                <a:solidFill>
                  <a:srgbClr val="F6791C"/>
                </a:solidFill>
              </a:rPr>
              <a:t>OpenID</a:t>
            </a:r>
            <a:r>
              <a:rPr lang="en-US" dirty="0" smtClean="0">
                <a:solidFill>
                  <a:srgbClr val="F6791C"/>
                </a:solidFill>
              </a:rPr>
              <a:t> Connect federation</a:t>
            </a:r>
            <a:endParaRPr lang="en-US" dirty="0">
              <a:solidFill>
                <a:srgbClr val="F6791C"/>
              </a:solidFill>
            </a:endParaRPr>
          </a:p>
          <a:p>
            <a:r>
              <a:rPr lang="en-US" dirty="0" smtClean="0">
                <a:solidFill>
                  <a:srgbClr val="F6791C"/>
                </a:solidFill>
              </a:rPr>
              <a:t>federated authorization mechanisms</a:t>
            </a:r>
            <a:endParaRPr lang="en-US" dirty="0">
              <a:solidFill>
                <a:srgbClr val="F6791C"/>
              </a:solidFill>
            </a:endParaRPr>
          </a:p>
          <a:p>
            <a:pPr marL="0" indent="0">
              <a:buNone/>
            </a:pPr>
            <a:r>
              <a:rPr lang="en-US" b="1" dirty="0" err="1" smtClean="0"/>
              <a:t>Harmonisation</a:t>
            </a:r>
            <a:r>
              <a:rPr lang="en-US" b="1" dirty="0" smtClean="0"/>
              <a:t> </a:t>
            </a:r>
            <a:r>
              <a:rPr lang="en-US" b="1" dirty="0"/>
              <a:t>of community user attributes</a:t>
            </a:r>
            <a:endParaRPr lang="en-US" b="1" dirty="0" smtClean="0"/>
          </a:p>
          <a:p>
            <a:r>
              <a:rPr lang="en-US" dirty="0" smtClean="0">
                <a:solidFill>
                  <a:srgbClr val="F6791C"/>
                </a:solidFill>
              </a:rPr>
              <a:t>application integration across different protocols</a:t>
            </a:r>
          </a:p>
          <a:p>
            <a:pPr marL="0" lvl="0" indent="0">
              <a:buNone/>
            </a:pPr>
            <a:r>
              <a:rPr lang="en-GB" b="1" dirty="0" err="1"/>
              <a:t>OpenID</a:t>
            </a:r>
            <a:r>
              <a:rPr lang="en-GB" b="1" dirty="0"/>
              <a:t> Connect </a:t>
            </a:r>
            <a:r>
              <a:rPr lang="en-GB" b="1" dirty="0" smtClean="0"/>
              <a:t>Federations</a:t>
            </a:r>
          </a:p>
          <a:p>
            <a:r>
              <a:rPr lang="en-US" dirty="0">
                <a:solidFill>
                  <a:srgbClr val="F6791C"/>
                </a:solidFill>
              </a:rPr>
              <a:t>d</a:t>
            </a:r>
            <a:r>
              <a:rPr lang="en-US" dirty="0" smtClean="0">
                <a:solidFill>
                  <a:srgbClr val="F6791C"/>
                </a:solidFill>
              </a:rPr>
              <a:t>eployment profile of the specification</a:t>
            </a:r>
          </a:p>
          <a:p>
            <a:r>
              <a:rPr lang="en-US" dirty="0">
                <a:solidFill>
                  <a:srgbClr val="F6791C"/>
                </a:solidFill>
              </a:rPr>
              <a:t>a</a:t>
            </a:r>
            <a:r>
              <a:rPr lang="en-US" dirty="0" smtClean="0">
                <a:solidFill>
                  <a:srgbClr val="F6791C"/>
                </a:solidFill>
              </a:rPr>
              <a:t>ddressing the challenges we face now in the heterogeneous EOSC AAI ecosystem</a:t>
            </a:r>
          </a:p>
          <a:p>
            <a:pPr marL="0" lvl="0" indent="0">
              <a:buNone/>
            </a:pPr>
            <a:r>
              <a:rPr lang="en-GB" b="1" dirty="0"/>
              <a:t>Authorisation for Federated Resources</a:t>
            </a:r>
            <a:endParaRPr lang="en-US" b="1" dirty="0"/>
          </a:p>
          <a:p>
            <a:r>
              <a:rPr lang="en-GB" dirty="0" smtClean="0">
                <a:solidFill>
                  <a:srgbClr val="F6791C"/>
                </a:solidFill>
              </a:rPr>
              <a:t>authorization policy interoperability</a:t>
            </a:r>
          </a:p>
          <a:p>
            <a:pPr marL="0" lvl="0" indent="0">
              <a:buNone/>
            </a:pPr>
            <a:r>
              <a:rPr lang="en-GB" b="1" dirty="0"/>
              <a:t>Decentralised </a:t>
            </a:r>
            <a:r>
              <a:rPr lang="en-GB" b="1" dirty="0" smtClean="0"/>
              <a:t>Identities</a:t>
            </a:r>
          </a:p>
          <a:p>
            <a:r>
              <a:rPr lang="en-GB" dirty="0" smtClean="0">
                <a:solidFill>
                  <a:srgbClr val="F6791C"/>
                </a:solidFill>
              </a:rPr>
              <a:t>EU Digital Identity Wallet, </a:t>
            </a:r>
            <a:r>
              <a:rPr lang="en-US" dirty="0" smtClean="0">
                <a:solidFill>
                  <a:srgbClr val="F6791C"/>
                </a:solidFill>
              </a:rPr>
              <a:t>distributed </a:t>
            </a:r>
            <a:r>
              <a:rPr lang="en-US" dirty="0">
                <a:solidFill>
                  <a:srgbClr val="F6791C"/>
                </a:solidFill>
              </a:rPr>
              <a:t>Identifiers, </a:t>
            </a:r>
            <a:r>
              <a:rPr lang="en-US" dirty="0" smtClean="0">
                <a:solidFill>
                  <a:srgbClr val="F6791C"/>
                </a:solidFill>
              </a:rPr>
              <a:t>verifiable creds &amp; presentations</a:t>
            </a:r>
            <a:r>
              <a:rPr lang="en-US" dirty="0">
                <a:solidFill>
                  <a:srgbClr val="F6791C"/>
                </a:solidFill>
              </a:rPr>
              <a:t>, </a:t>
            </a:r>
            <a:r>
              <a:rPr lang="en-US" dirty="0" err="1" smtClean="0">
                <a:solidFill>
                  <a:srgbClr val="F6791C"/>
                </a:solidFill>
              </a:rPr>
              <a:t>decentralised</a:t>
            </a:r>
            <a:r>
              <a:rPr lang="en-US" dirty="0" smtClean="0">
                <a:solidFill>
                  <a:srgbClr val="F6791C"/>
                </a:solidFill>
              </a:rPr>
              <a:t> storage</a:t>
            </a:r>
            <a:endParaRPr lang="en-GB"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sprouting an evolved architecture</a:t>
            </a:r>
            <a:endParaRPr lang="en-GB" dirty="0"/>
          </a:p>
        </p:txBody>
      </p:sp>
    </p:spTree>
    <p:extLst>
      <p:ext uri="{BB962C8B-B14F-4D97-AF65-F5344CB8AC3E}">
        <p14:creationId xmlns:p14="http://schemas.microsoft.com/office/powerpoint/2010/main" val="2249402003"/>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A3960-760A-4B61-8C8B-DBF90F37C8C8}">
  <ds:schemaRefs>
    <ds:schemaRef ds:uri="http://purl.org/dc/dcmitype/"/>
    <ds:schemaRef ds:uri="http://www.w3.org/XML/1998/namespac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148</TotalTime>
  <Words>1126</Words>
  <Application>Microsoft Office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Verdana</vt:lpstr>
      <vt:lpstr>Wingdings</vt:lpstr>
      <vt:lpstr>GEANT Association</vt:lpstr>
      <vt:lpstr>PowerPoint Presentation</vt:lpstr>
      <vt:lpstr>Arguably the best remembered picture from our AARC community</vt:lpstr>
      <vt:lpstr>Beyond a single BPA proxy – complexities in composite infrastructure</vt:lpstr>
      <vt:lpstr>And an AARC beyond Sirtfi, RCauth, and the Policy Development Kit?</vt:lpstr>
      <vt:lpstr>Our AARC Community</vt:lpstr>
      <vt:lpstr>So what are we facing now?!</vt:lpstr>
      <vt:lpstr>Who should sit under the AARC TREE … and who do we need on board</vt:lpstr>
      <vt:lpstr>Growing an AARC TREE</vt:lpstr>
      <vt:lpstr>sprouting an evolved architecture</vt:lpstr>
      <vt:lpstr>and evolved AARC policy development</vt:lpstr>
      <vt:lpstr>Just one of the many topics to try …</vt:lpstr>
      <vt:lpstr>A proven methodology</vt:lpstr>
      <vt:lpstr>We need our collaborators and stakeholders … and thus: you!</vt:lpstr>
      <vt:lpstr>What would be the presents under a (funded) AARC Tree?</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66</cp:revision>
  <cp:lastPrinted>2015-05-01T10:30:08Z</cp:lastPrinted>
  <dcterms:created xsi:type="dcterms:W3CDTF">2023-05-21T08:45:07Z</dcterms:created>
  <dcterms:modified xsi:type="dcterms:W3CDTF">2023-09-30T18:12:37Z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