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68" r:id="rId16"/>
    <p:sldId id="269" r:id="rId17"/>
  </p:sldIdLst>
  <p:sldSz cx="5765800" cy="3244850"/>
  <p:notesSz cx="5765800" cy="3244850"/>
  <p:embeddedFontLst>
    <p:embeddedFont>
      <p:font typeface="Arial Black" panose="020B0604020202020204" pitchFamily="3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nsolas" panose="020B0609020204030204" pitchFamily="49" charset="0"/>
      <p:regular r:id="rId25"/>
      <p:bold r:id="rId26"/>
      <p:italic r:id="rId27"/>
      <p:boldItalic r:id="rId28"/>
    </p:embeddedFont>
    <p:embeddedFont>
      <p:font typeface="Fira Sans" panose="020B0503050000020004" pitchFamily="34" charset="0"/>
      <p:regular r:id="rId29"/>
      <p:bold r:id="rId30"/>
      <p:italic r:id="rId31"/>
      <p:boldItalic r:id="rId32"/>
    </p:embeddedFont>
    <p:embeddedFont>
      <p:font typeface="Roboto Mono" pitchFamily="49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h/UU3vSYmiFEsRm/LwvQn4PuEy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4648"/>
  </p:normalViewPr>
  <p:slideViewPr>
    <p:cSldViewPr snapToGrid="0">
      <p:cViewPr varScale="1">
        <p:scale>
          <a:sx n="246" d="100"/>
          <a:sy n="246" d="100"/>
        </p:scale>
        <p:origin x="224" y="17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49872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265488" y="0"/>
            <a:ext cx="249872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911350" y="406400"/>
            <a:ext cx="1943100" cy="1093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3082925"/>
            <a:ext cx="249872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96fb0e96d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196fb0e96df_0_102:notes"/>
          <p:cNvSpPr txBox="1">
            <a:spLocks noGrp="1"/>
          </p:cNvSpPr>
          <p:nvPr>
            <p:ph type="body" idx="1"/>
          </p:nvPr>
        </p:nvSpPr>
        <p:spPr>
          <a:xfrm>
            <a:off x="576263" y="1562100"/>
            <a:ext cx="4613400" cy="1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163" name="Google Shape;163;g196fb0e96df_0_102:notes"/>
          <p:cNvSpPr txBox="1">
            <a:spLocks noGrp="1"/>
          </p:cNvSpPr>
          <p:nvPr>
            <p:ph type="sldNum" idx="12"/>
          </p:nvPr>
        </p:nvSpPr>
        <p:spPr>
          <a:xfrm>
            <a:off x="3265488" y="3082925"/>
            <a:ext cx="24987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96fb0e96df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196fb0e96df_0_115:notes"/>
          <p:cNvSpPr txBox="1">
            <a:spLocks noGrp="1"/>
          </p:cNvSpPr>
          <p:nvPr>
            <p:ph type="body" idx="1"/>
          </p:nvPr>
        </p:nvSpPr>
        <p:spPr>
          <a:xfrm>
            <a:off x="576263" y="1562100"/>
            <a:ext cx="4613400" cy="1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173" name="Google Shape;173;g196fb0e96df_0_115:notes"/>
          <p:cNvSpPr txBox="1">
            <a:spLocks noGrp="1"/>
          </p:cNvSpPr>
          <p:nvPr>
            <p:ph type="sldNum" idx="12"/>
          </p:nvPr>
        </p:nvSpPr>
        <p:spPr>
          <a:xfrm>
            <a:off x="3265488" y="3082925"/>
            <a:ext cx="24987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96fb0e96df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196fb0e96df_0_127:notes"/>
          <p:cNvSpPr txBox="1">
            <a:spLocks noGrp="1"/>
          </p:cNvSpPr>
          <p:nvPr>
            <p:ph type="body" idx="1"/>
          </p:nvPr>
        </p:nvSpPr>
        <p:spPr>
          <a:xfrm>
            <a:off x="576263" y="1562100"/>
            <a:ext cx="4613400" cy="1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183" name="Google Shape;183;g196fb0e96df_0_127:notes"/>
          <p:cNvSpPr txBox="1">
            <a:spLocks noGrp="1"/>
          </p:cNvSpPr>
          <p:nvPr>
            <p:ph type="sldNum" idx="12"/>
          </p:nvPr>
        </p:nvSpPr>
        <p:spPr>
          <a:xfrm>
            <a:off x="3265488" y="3082925"/>
            <a:ext cx="24987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96fb0e96df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196fb0e96df_0_127:notes"/>
          <p:cNvSpPr txBox="1">
            <a:spLocks noGrp="1"/>
          </p:cNvSpPr>
          <p:nvPr>
            <p:ph type="body" idx="1"/>
          </p:nvPr>
        </p:nvSpPr>
        <p:spPr>
          <a:xfrm>
            <a:off x="576263" y="1562100"/>
            <a:ext cx="4613400" cy="1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183" name="Google Shape;183;g196fb0e96df_0_127:notes"/>
          <p:cNvSpPr txBox="1">
            <a:spLocks noGrp="1"/>
          </p:cNvSpPr>
          <p:nvPr>
            <p:ph type="sldNum" idx="12"/>
          </p:nvPr>
        </p:nvSpPr>
        <p:spPr>
          <a:xfrm>
            <a:off x="3265488" y="3082925"/>
            <a:ext cx="24987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0336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96fb0e96df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196fb0e96df_0_127:notes"/>
          <p:cNvSpPr txBox="1">
            <a:spLocks noGrp="1"/>
          </p:cNvSpPr>
          <p:nvPr>
            <p:ph type="body" idx="1"/>
          </p:nvPr>
        </p:nvSpPr>
        <p:spPr>
          <a:xfrm>
            <a:off x="576263" y="1562100"/>
            <a:ext cx="4613400" cy="1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183" name="Google Shape;183;g196fb0e96df_0_127:notes"/>
          <p:cNvSpPr txBox="1">
            <a:spLocks noGrp="1"/>
          </p:cNvSpPr>
          <p:nvPr>
            <p:ph type="sldNum" idx="12"/>
          </p:nvPr>
        </p:nvSpPr>
        <p:spPr>
          <a:xfrm>
            <a:off x="3265488" y="3082925"/>
            <a:ext cx="24987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4365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97a50bfd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197a50bfde9_0_0:notes"/>
          <p:cNvSpPr txBox="1">
            <a:spLocks noGrp="1"/>
          </p:cNvSpPr>
          <p:nvPr>
            <p:ph type="body" idx="1"/>
          </p:nvPr>
        </p:nvSpPr>
        <p:spPr>
          <a:xfrm>
            <a:off x="576263" y="1562100"/>
            <a:ext cx="4613400" cy="1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195" name="Google Shape;195;g197a50bfde9_0_0:notes"/>
          <p:cNvSpPr txBox="1">
            <a:spLocks noGrp="1"/>
          </p:cNvSpPr>
          <p:nvPr>
            <p:ph type="sldNum" idx="12"/>
          </p:nvPr>
        </p:nvSpPr>
        <p:spPr>
          <a:xfrm>
            <a:off x="3265488" y="3082925"/>
            <a:ext cx="24987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96fb0e96df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196fb0e96df_0_139:notes"/>
          <p:cNvSpPr txBox="1">
            <a:spLocks noGrp="1"/>
          </p:cNvSpPr>
          <p:nvPr>
            <p:ph type="body" idx="1"/>
          </p:nvPr>
        </p:nvSpPr>
        <p:spPr>
          <a:xfrm>
            <a:off x="576263" y="1562100"/>
            <a:ext cx="4613400" cy="1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204" name="Google Shape;204;g196fb0e96df_0_139:notes"/>
          <p:cNvSpPr txBox="1">
            <a:spLocks noGrp="1"/>
          </p:cNvSpPr>
          <p:nvPr>
            <p:ph type="sldNum" idx="12"/>
          </p:nvPr>
        </p:nvSpPr>
        <p:spPr>
          <a:xfrm>
            <a:off x="3265488" y="3082925"/>
            <a:ext cx="24987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47fbe05594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g147fbe05594_0_44:notes"/>
          <p:cNvSpPr txBox="1">
            <a:spLocks noGrp="1"/>
          </p:cNvSpPr>
          <p:nvPr>
            <p:ph type="body" idx="1"/>
          </p:nvPr>
        </p:nvSpPr>
        <p:spPr>
          <a:xfrm>
            <a:off x="576263" y="1562100"/>
            <a:ext cx="4613400" cy="1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65" name="Google Shape;65;g147fbe05594_0_44:notes"/>
          <p:cNvSpPr txBox="1">
            <a:spLocks noGrp="1"/>
          </p:cNvSpPr>
          <p:nvPr>
            <p:ph type="sldNum" idx="12"/>
          </p:nvPr>
        </p:nvSpPr>
        <p:spPr>
          <a:xfrm>
            <a:off x="3265488" y="3082925"/>
            <a:ext cx="24987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96fb0e96d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g196fb0e96df_0_2:notes"/>
          <p:cNvSpPr txBox="1">
            <a:spLocks noGrp="1"/>
          </p:cNvSpPr>
          <p:nvPr>
            <p:ph type="body" idx="1"/>
          </p:nvPr>
        </p:nvSpPr>
        <p:spPr>
          <a:xfrm>
            <a:off x="576263" y="1562100"/>
            <a:ext cx="4613400" cy="1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76" name="Google Shape;76;g196fb0e96df_0_2:notes"/>
          <p:cNvSpPr txBox="1">
            <a:spLocks noGrp="1"/>
          </p:cNvSpPr>
          <p:nvPr>
            <p:ph type="sldNum" idx="12"/>
          </p:nvPr>
        </p:nvSpPr>
        <p:spPr>
          <a:xfrm>
            <a:off x="3265488" y="3082925"/>
            <a:ext cx="24987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96fb0e96d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196fb0e96df_0_13:notes"/>
          <p:cNvSpPr txBox="1">
            <a:spLocks noGrp="1"/>
          </p:cNvSpPr>
          <p:nvPr>
            <p:ph type="body" idx="1"/>
          </p:nvPr>
        </p:nvSpPr>
        <p:spPr>
          <a:xfrm>
            <a:off x="576263" y="1562100"/>
            <a:ext cx="4613400" cy="1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88" name="Google Shape;88;g196fb0e96df_0_13:notes"/>
          <p:cNvSpPr txBox="1">
            <a:spLocks noGrp="1"/>
          </p:cNvSpPr>
          <p:nvPr>
            <p:ph type="sldNum" idx="12"/>
          </p:nvPr>
        </p:nvSpPr>
        <p:spPr>
          <a:xfrm>
            <a:off x="3265488" y="3082925"/>
            <a:ext cx="24987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96fb0e96d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196fb0e96df_0_28:notes"/>
          <p:cNvSpPr txBox="1">
            <a:spLocks noGrp="1"/>
          </p:cNvSpPr>
          <p:nvPr>
            <p:ph type="body" idx="1"/>
          </p:nvPr>
        </p:nvSpPr>
        <p:spPr>
          <a:xfrm>
            <a:off x="576263" y="1562100"/>
            <a:ext cx="4613400" cy="1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102" name="Google Shape;102;g196fb0e96df_0_28:notes"/>
          <p:cNvSpPr txBox="1">
            <a:spLocks noGrp="1"/>
          </p:cNvSpPr>
          <p:nvPr>
            <p:ph type="sldNum" idx="12"/>
          </p:nvPr>
        </p:nvSpPr>
        <p:spPr>
          <a:xfrm>
            <a:off x="3265488" y="3082925"/>
            <a:ext cx="24987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96fb0e96d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196fb0e96df_0_46:notes"/>
          <p:cNvSpPr txBox="1">
            <a:spLocks noGrp="1"/>
          </p:cNvSpPr>
          <p:nvPr>
            <p:ph type="body" idx="1"/>
          </p:nvPr>
        </p:nvSpPr>
        <p:spPr>
          <a:xfrm>
            <a:off x="576263" y="1562100"/>
            <a:ext cx="4613400" cy="1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117" name="Google Shape;117;g196fb0e96df_0_46:notes"/>
          <p:cNvSpPr txBox="1">
            <a:spLocks noGrp="1"/>
          </p:cNvSpPr>
          <p:nvPr>
            <p:ph type="sldNum" idx="12"/>
          </p:nvPr>
        </p:nvSpPr>
        <p:spPr>
          <a:xfrm>
            <a:off x="3265488" y="3082925"/>
            <a:ext cx="24987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96fb0e96df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196fb0e96df_0_61:notes"/>
          <p:cNvSpPr txBox="1">
            <a:spLocks noGrp="1"/>
          </p:cNvSpPr>
          <p:nvPr>
            <p:ph type="body" idx="1"/>
          </p:nvPr>
        </p:nvSpPr>
        <p:spPr>
          <a:xfrm>
            <a:off x="576263" y="1562100"/>
            <a:ext cx="4613400" cy="1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128" name="Google Shape;128;g196fb0e96df_0_61:notes"/>
          <p:cNvSpPr txBox="1">
            <a:spLocks noGrp="1"/>
          </p:cNvSpPr>
          <p:nvPr>
            <p:ph type="sldNum" idx="12"/>
          </p:nvPr>
        </p:nvSpPr>
        <p:spPr>
          <a:xfrm>
            <a:off x="3265488" y="3082925"/>
            <a:ext cx="24987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96fb0e96df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196fb0e96df_0_73:notes"/>
          <p:cNvSpPr txBox="1">
            <a:spLocks noGrp="1"/>
          </p:cNvSpPr>
          <p:nvPr>
            <p:ph type="body" idx="1"/>
          </p:nvPr>
        </p:nvSpPr>
        <p:spPr>
          <a:xfrm>
            <a:off x="576263" y="1562100"/>
            <a:ext cx="4613400" cy="1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139" name="Google Shape;139;g196fb0e96df_0_73:notes"/>
          <p:cNvSpPr txBox="1">
            <a:spLocks noGrp="1"/>
          </p:cNvSpPr>
          <p:nvPr>
            <p:ph type="sldNum" idx="12"/>
          </p:nvPr>
        </p:nvSpPr>
        <p:spPr>
          <a:xfrm>
            <a:off x="3265488" y="3082925"/>
            <a:ext cx="24987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96fb0e96d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196fb0e96df_0_89:notes"/>
          <p:cNvSpPr txBox="1">
            <a:spLocks noGrp="1"/>
          </p:cNvSpPr>
          <p:nvPr>
            <p:ph type="body" idx="1"/>
          </p:nvPr>
        </p:nvSpPr>
        <p:spPr>
          <a:xfrm>
            <a:off x="576263" y="1562100"/>
            <a:ext cx="4613400" cy="1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150" name="Google Shape;150;g196fb0e96df_0_89:notes"/>
          <p:cNvSpPr txBox="1">
            <a:spLocks noGrp="1"/>
          </p:cNvSpPr>
          <p:nvPr>
            <p:ph type="sldNum" idx="12"/>
          </p:nvPr>
        </p:nvSpPr>
        <p:spPr>
          <a:xfrm>
            <a:off x="3265488" y="3082925"/>
            <a:ext cx="24987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obj">
  <p:cSld name="OBJECT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/>
          <p:nvPr/>
        </p:nvSpPr>
        <p:spPr>
          <a:xfrm>
            <a:off x="0" y="251959"/>
            <a:ext cx="5760085" cy="828040"/>
          </a:xfrm>
          <a:custGeom>
            <a:avLst/>
            <a:gdLst/>
            <a:ahLst/>
            <a:cxnLst/>
            <a:rect l="l" t="t" r="r" b="b"/>
            <a:pathLst>
              <a:path w="5760085" h="828040" extrusionOk="0">
                <a:moveTo>
                  <a:pt x="0" y="828012"/>
                </a:moveTo>
                <a:lnTo>
                  <a:pt x="0" y="0"/>
                </a:lnTo>
                <a:lnTo>
                  <a:pt x="5760073" y="0"/>
                </a:lnTo>
                <a:lnTo>
                  <a:pt x="5760073" y="828012"/>
                </a:lnTo>
                <a:lnTo>
                  <a:pt x="0" y="8280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3"/>
          <p:cNvSpPr/>
          <p:nvPr/>
        </p:nvSpPr>
        <p:spPr>
          <a:xfrm>
            <a:off x="0" y="3086995"/>
            <a:ext cx="1440180" cy="0"/>
          </a:xfrm>
          <a:custGeom>
            <a:avLst/>
            <a:gdLst/>
            <a:ahLst/>
            <a:cxnLst/>
            <a:rect l="l" t="t" r="r" b="b"/>
            <a:pathLst>
              <a:path w="1440180" h="120000" extrusionOk="0">
                <a:moveTo>
                  <a:pt x="0" y="0"/>
                </a:moveTo>
                <a:lnTo>
                  <a:pt x="1440018" y="0"/>
                </a:lnTo>
              </a:path>
            </a:pathLst>
          </a:custGeom>
          <a:noFill/>
          <a:ln w="53975" cap="flat" cmpd="sng">
            <a:solidFill>
              <a:srgbClr val="BA33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3"/>
          <p:cNvSpPr/>
          <p:nvPr/>
        </p:nvSpPr>
        <p:spPr>
          <a:xfrm>
            <a:off x="1440018" y="3086995"/>
            <a:ext cx="1440180" cy="0"/>
          </a:xfrm>
          <a:custGeom>
            <a:avLst/>
            <a:gdLst/>
            <a:ahLst/>
            <a:cxnLst/>
            <a:rect l="l" t="t" r="r" b="b"/>
            <a:pathLst>
              <a:path w="1440180" h="120000" extrusionOk="0">
                <a:moveTo>
                  <a:pt x="0" y="0"/>
                </a:moveTo>
                <a:lnTo>
                  <a:pt x="1440018" y="0"/>
                </a:lnTo>
              </a:path>
            </a:pathLst>
          </a:custGeom>
          <a:noFill/>
          <a:ln w="53975" cap="flat" cmpd="sng">
            <a:solidFill>
              <a:srgbClr val="DED1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3"/>
          <p:cNvSpPr/>
          <p:nvPr/>
        </p:nvSpPr>
        <p:spPr>
          <a:xfrm>
            <a:off x="2880036" y="3086995"/>
            <a:ext cx="1440180" cy="0"/>
          </a:xfrm>
          <a:custGeom>
            <a:avLst/>
            <a:gdLst/>
            <a:ahLst/>
            <a:cxnLst/>
            <a:rect l="l" t="t" r="r" b="b"/>
            <a:pathLst>
              <a:path w="1440179" h="120000" extrusionOk="0">
                <a:moveTo>
                  <a:pt x="0" y="0"/>
                </a:moveTo>
                <a:lnTo>
                  <a:pt x="1440018" y="0"/>
                </a:lnTo>
              </a:path>
            </a:pathLst>
          </a:custGeom>
          <a:noFill/>
          <a:ln w="53975" cap="flat" cmpd="sng">
            <a:solidFill>
              <a:srgbClr val="5E2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3"/>
          <p:cNvSpPr/>
          <p:nvPr/>
        </p:nvSpPr>
        <p:spPr>
          <a:xfrm>
            <a:off x="4320055" y="3086995"/>
            <a:ext cx="1440180" cy="0"/>
          </a:xfrm>
          <a:custGeom>
            <a:avLst/>
            <a:gdLst/>
            <a:ahLst/>
            <a:cxnLst/>
            <a:rect l="l" t="t" r="r" b="b"/>
            <a:pathLst>
              <a:path w="1440179" h="120000" extrusionOk="0">
                <a:moveTo>
                  <a:pt x="0" y="0"/>
                </a:moveTo>
                <a:lnTo>
                  <a:pt x="1440018" y="0"/>
                </a:lnTo>
              </a:path>
            </a:pathLst>
          </a:custGeom>
          <a:noFill/>
          <a:ln w="53975" cap="flat" cmpd="sng">
            <a:solidFill>
              <a:srgbClr val="4AA7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3"/>
          <p:cNvSpPr txBox="1">
            <a:spLocks noGrp="1"/>
          </p:cNvSpPr>
          <p:nvPr>
            <p:ph type="ctrTitle"/>
          </p:nvPr>
        </p:nvSpPr>
        <p:spPr>
          <a:xfrm>
            <a:off x="671245" y="471437"/>
            <a:ext cx="4423308" cy="58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ubTitle" idx="1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ftr" idx="11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ldNum" idx="12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347294" y="112811"/>
            <a:ext cx="170688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1"/>
          </p:nvPr>
        </p:nvSpPr>
        <p:spPr>
          <a:xfrm>
            <a:off x="588391" y="587270"/>
            <a:ext cx="2612390" cy="1341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ftr" idx="11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dt" idx="10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347294" y="112811"/>
            <a:ext cx="170688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1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2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ftr" idx="11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dt" idx="10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347294" y="112811"/>
            <a:ext cx="170688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dt" idx="10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ftr" idx="11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0" y="0"/>
            <a:ext cx="252095" cy="108585"/>
          </a:xfrm>
          <a:custGeom>
            <a:avLst/>
            <a:gdLst/>
            <a:ahLst/>
            <a:cxnLst/>
            <a:rect l="l" t="t" r="r" b="b"/>
            <a:pathLst>
              <a:path w="252095" h="108585" extrusionOk="0">
                <a:moveTo>
                  <a:pt x="0" y="107959"/>
                </a:moveTo>
                <a:lnTo>
                  <a:pt x="252001" y="107959"/>
                </a:lnTo>
                <a:lnTo>
                  <a:pt x="252001" y="0"/>
                </a:lnTo>
                <a:lnTo>
                  <a:pt x="0" y="0"/>
                </a:lnTo>
                <a:lnTo>
                  <a:pt x="0" y="1079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2"/>
          <p:cNvSpPr/>
          <p:nvPr/>
        </p:nvSpPr>
        <p:spPr>
          <a:xfrm>
            <a:off x="0" y="359961"/>
            <a:ext cx="252095" cy="2880360"/>
          </a:xfrm>
          <a:custGeom>
            <a:avLst/>
            <a:gdLst/>
            <a:ahLst/>
            <a:cxnLst/>
            <a:rect l="l" t="t" r="r" b="b"/>
            <a:pathLst>
              <a:path w="252095" h="2880360" extrusionOk="0">
                <a:moveTo>
                  <a:pt x="0" y="2880037"/>
                </a:moveTo>
                <a:lnTo>
                  <a:pt x="252001" y="2880037"/>
                </a:lnTo>
                <a:lnTo>
                  <a:pt x="252001" y="0"/>
                </a:lnTo>
                <a:lnTo>
                  <a:pt x="0" y="0"/>
                </a:lnTo>
                <a:lnTo>
                  <a:pt x="0" y="28800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2"/>
          <p:cNvSpPr/>
          <p:nvPr/>
        </p:nvSpPr>
        <p:spPr>
          <a:xfrm>
            <a:off x="270003" y="2429988"/>
            <a:ext cx="0" cy="810260"/>
          </a:xfrm>
          <a:custGeom>
            <a:avLst/>
            <a:gdLst/>
            <a:ahLst/>
            <a:cxnLst/>
            <a:rect l="l" t="t" r="r" b="b"/>
            <a:pathLst>
              <a:path w="120000" h="810260" extrusionOk="0">
                <a:moveTo>
                  <a:pt x="0" y="0"/>
                </a:moveTo>
                <a:lnTo>
                  <a:pt x="0" y="810010"/>
                </a:lnTo>
              </a:path>
            </a:pathLst>
          </a:custGeom>
          <a:noFill/>
          <a:ln w="36000" cap="flat" cmpd="sng">
            <a:solidFill>
              <a:srgbClr val="4AA7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2"/>
          <p:cNvSpPr/>
          <p:nvPr/>
        </p:nvSpPr>
        <p:spPr>
          <a:xfrm>
            <a:off x="270003" y="1619977"/>
            <a:ext cx="0" cy="810260"/>
          </a:xfrm>
          <a:custGeom>
            <a:avLst/>
            <a:gdLst/>
            <a:ahLst/>
            <a:cxnLst/>
            <a:rect l="l" t="t" r="r" b="b"/>
            <a:pathLst>
              <a:path w="120000" h="810260" extrusionOk="0">
                <a:moveTo>
                  <a:pt x="0" y="0"/>
                </a:moveTo>
                <a:lnTo>
                  <a:pt x="0" y="810010"/>
                </a:lnTo>
              </a:path>
            </a:pathLst>
          </a:custGeom>
          <a:noFill/>
          <a:ln w="36000" cap="flat" cmpd="sng">
            <a:solidFill>
              <a:srgbClr val="5E2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2"/>
          <p:cNvSpPr/>
          <p:nvPr/>
        </p:nvSpPr>
        <p:spPr>
          <a:xfrm>
            <a:off x="270003" y="809967"/>
            <a:ext cx="0" cy="810260"/>
          </a:xfrm>
          <a:custGeom>
            <a:avLst/>
            <a:gdLst/>
            <a:ahLst/>
            <a:cxnLst/>
            <a:rect l="l" t="t" r="r" b="b"/>
            <a:pathLst>
              <a:path w="120000" h="810260" extrusionOk="0">
                <a:moveTo>
                  <a:pt x="0" y="0"/>
                </a:moveTo>
                <a:lnTo>
                  <a:pt x="0" y="810010"/>
                </a:lnTo>
              </a:path>
            </a:pathLst>
          </a:custGeom>
          <a:noFill/>
          <a:ln w="36000" cap="flat" cmpd="sng">
            <a:solidFill>
              <a:srgbClr val="DED1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2"/>
          <p:cNvSpPr/>
          <p:nvPr/>
        </p:nvSpPr>
        <p:spPr>
          <a:xfrm>
            <a:off x="270003" y="0"/>
            <a:ext cx="0" cy="810260"/>
          </a:xfrm>
          <a:custGeom>
            <a:avLst/>
            <a:gdLst/>
            <a:ahLst/>
            <a:cxnLst/>
            <a:rect l="l" t="t" r="r" b="b"/>
            <a:pathLst>
              <a:path w="120000" h="810260" extrusionOk="0">
                <a:moveTo>
                  <a:pt x="0" y="0"/>
                </a:moveTo>
                <a:lnTo>
                  <a:pt x="0" y="810010"/>
                </a:lnTo>
              </a:path>
            </a:pathLst>
          </a:custGeom>
          <a:noFill/>
          <a:ln w="36000" cap="flat" cmpd="sng">
            <a:solidFill>
              <a:srgbClr val="BA33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347294" y="112811"/>
            <a:ext cx="170688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588391" y="587270"/>
            <a:ext cx="2612390" cy="1341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ftr" idx="11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dt" idx="10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pptainer.org/docs/user/1.0/build_a_container.html" TargetMode="External"/><Relationship Id="rId4" Type="http://schemas.openxmlformats.org/officeDocument/2006/relationships/hyperlink" Target="https://www.nikhef.nl/pdp/computing-course/software/where-to-get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sandbox.zenodo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rchive/cs.LG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arxiv.org/archive/hep-th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rchive/hep-ph" TargetMode="External"/><Relationship Id="rId5" Type="http://schemas.openxmlformats.org/officeDocument/2006/relationships/hyperlink" Target="https://arxiv.org/archive/hep-ex" TargetMode="External"/><Relationship Id="rId4" Type="http://schemas.openxmlformats.org/officeDocument/2006/relationships/hyperlink" Target="https://arxiv.or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extjournal.com/schmudde/how-to-version-control-jupyter" TargetMode="External"/><Relationship Id="rId4" Type="http://schemas.openxmlformats.org/officeDocument/2006/relationships/hyperlink" Target="https://orgmode.org/worg/org-tutorials/org4beginner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wcarpentry.github.io/git-novic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gitlab.nikhef.n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nikhef.nl/pdp/computing-course/work/ssh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>
            <a:spLocks noGrp="1"/>
          </p:cNvSpPr>
          <p:nvPr>
            <p:ph type="ctrTitle"/>
          </p:nvPr>
        </p:nvSpPr>
        <p:spPr>
          <a:xfrm>
            <a:off x="671245" y="471437"/>
            <a:ext cx="44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367790" marR="5080" lvl="0" indent="-1355725" algn="ctr" rtl="0">
              <a:lnSpc>
                <a:spcPct val="1074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latin typeface="Fira Sans"/>
                <a:ea typeface="Fira Sans"/>
                <a:cs typeface="Fira Sans"/>
                <a:sym typeface="Fira Sans"/>
              </a:rPr>
              <a:t>When Software Enters the Stage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1927650" y="2222300"/>
            <a:ext cx="19104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4E4E4E"/>
                </a:solidFill>
                <a:latin typeface="Arial Black"/>
                <a:ea typeface="Arial Black"/>
                <a:cs typeface="Arial Black"/>
                <a:sym typeface="Arial Black"/>
              </a:rPr>
              <a:t>November </a:t>
            </a:r>
            <a:r>
              <a:rPr lang="en-US" sz="1200" dirty="0">
                <a:solidFill>
                  <a:srgbClr val="4E4E4E"/>
                </a:solidFill>
                <a:latin typeface="Arial Black"/>
                <a:ea typeface="Arial Black"/>
                <a:cs typeface="Arial Black"/>
                <a:sym typeface="Arial Black"/>
              </a:rPr>
              <a:t>30r</a:t>
            </a:r>
            <a:r>
              <a:rPr lang="en-US" sz="1200" b="0" i="0" u="none" strike="noStrike" cap="none" dirty="0">
                <a:solidFill>
                  <a:srgbClr val="4E4E4E"/>
                </a:solidFill>
                <a:latin typeface="Arial Black"/>
                <a:ea typeface="Arial Black"/>
                <a:cs typeface="Arial Black"/>
                <a:sym typeface="Arial Black"/>
              </a:rPr>
              <a:t>d, 2023</a:t>
            </a:r>
            <a:endParaRPr sz="12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0" name="Google Shape;60;p1"/>
          <p:cNvSpPr txBox="1"/>
          <p:nvPr/>
        </p:nvSpPr>
        <p:spPr>
          <a:xfrm>
            <a:off x="2455852" y="1944450"/>
            <a:ext cx="8541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Roel Aaij</a:t>
            </a:r>
            <a:endParaRPr sz="1200" b="1" i="0" u="none" strike="noStrike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1" name="Google Shape;61;p1"/>
          <p:cNvSpPr/>
          <p:nvPr/>
        </p:nvSpPr>
        <p:spPr>
          <a:xfrm>
            <a:off x="2402890" y="2547074"/>
            <a:ext cx="960000" cy="376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96fb0e96df_0_102"/>
          <p:cNvSpPr txBox="1"/>
          <p:nvPr/>
        </p:nvSpPr>
        <p:spPr>
          <a:xfrm>
            <a:off x="0" y="107950"/>
            <a:ext cx="252000" cy="2484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spcFirstLastPara="1" wrap="square" lIns="0" tIns="41900" rIns="0" bIns="0" anchor="t" anchorCtr="0">
            <a:noAutofit/>
          </a:bodyPr>
          <a:lstStyle/>
          <a:p>
            <a:pPr marL="933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BFBFBF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1100" b="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6" name="Google Shape;166;g196fb0e96df_0_102"/>
          <p:cNvSpPr/>
          <p:nvPr/>
        </p:nvSpPr>
        <p:spPr>
          <a:xfrm>
            <a:off x="1803" y="2951989"/>
            <a:ext cx="248400" cy="248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196fb0e96df_0_102"/>
          <p:cNvSpPr txBox="1"/>
          <p:nvPr/>
        </p:nvSpPr>
        <p:spPr>
          <a:xfrm>
            <a:off x="501350" y="2829771"/>
            <a:ext cx="5154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196fb0e96df_0_102"/>
          <p:cNvSpPr txBox="1"/>
          <p:nvPr/>
        </p:nvSpPr>
        <p:spPr>
          <a:xfrm>
            <a:off x="1269950" y="67325"/>
            <a:ext cx="32259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What about data?</a:t>
            </a:r>
            <a:endParaRPr sz="1400" b="1" i="0" u="none" strike="noStrike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9" name="Google Shape;169;g196fb0e96df_0_102"/>
          <p:cNvSpPr txBox="1"/>
          <p:nvPr/>
        </p:nvSpPr>
        <p:spPr>
          <a:xfrm>
            <a:off x="348950" y="429225"/>
            <a:ext cx="51540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You should keep track of your data too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Git is great for ASCII encoded files, not so much for binary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Do it in the same repository, with symlinks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Create folders for various types of files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Work in progress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Plot created from this data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Data used for thesis or publication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etc.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Use the symlinks in your code and notebooks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Commit them as part of the rest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96fb0e96df_0_115"/>
          <p:cNvSpPr txBox="1"/>
          <p:nvPr/>
        </p:nvSpPr>
        <p:spPr>
          <a:xfrm>
            <a:off x="0" y="107950"/>
            <a:ext cx="252000" cy="2484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spcFirstLastPara="1" wrap="square" lIns="0" tIns="41900" rIns="0" bIns="0" anchor="t" anchorCtr="0">
            <a:noAutofit/>
          </a:bodyPr>
          <a:lstStyle/>
          <a:p>
            <a:pPr marL="933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BFBFBF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1100" b="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6" name="Google Shape;176;g196fb0e96df_0_115"/>
          <p:cNvSpPr/>
          <p:nvPr/>
        </p:nvSpPr>
        <p:spPr>
          <a:xfrm>
            <a:off x="1803" y="2951989"/>
            <a:ext cx="248400" cy="248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196fb0e96df_0_115"/>
          <p:cNvSpPr txBox="1"/>
          <p:nvPr/>
        </p:nvSpPr>
        <p:spPr>
          <a:xfrm>
            <a:off x="501350" y="2829771"/>
            <a:ext cx="5154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196fb0e96df_0_115"/>
          <p:cNvSpPr txBox="1"/>
          <p:nvPr/>
        </p:nvSpPr>
        <p:spPr>
          <a:xfrm>
            <a:off x="1269950" y="67325"/>
            <a:ext cx="32259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What about software?</a:t>
            </a:r>
            <a:endParaRPr sz="1400" b="1" i="0" u="none" strike="noStrike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9" name="Google Shape;179;g196fb0e96df_0_115"/>
          <p:cNvSpPr txBox="1"/>
          <p:nvPr/>
        </p:nvSpPr>
        <p:spPr>
          <a:xfrm>
            <a:off x="348950" y="276825"/>
            <a:ext cx="51540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Create a conda environment</a:t>
            </a:r>
            <a:b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en-US" sz="1200" u="sng">
                <a:solidFill>
                  <a:schemeClr val="hlink"/>
                </a:solidFill>
                <a:latin typeface="Fira Sans"/>
                <a:ea typeface="Fira Sans"/>
                <a:cs typeface="Fira Sans"/>
                <a:sym typeface="Fira Sans"/>
                <a:hlinkClick r:id="rId4"/>
              </a:rPr>
              <a:t>https://www.nikhef.nl/pdp/computing-course/software/where-to-get.html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Create conda spec file, and store it in your repository:</a:t>
            </a:r>
            <a:b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en-US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$&gt; conda list --explicit &gt; spec-file.txt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Create environment from spec file:</a:t>
            </a:r>
            <a:b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en-US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$&gt; conda create --name myenv --file spec-file.txt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This relies on the availability of packages in conda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For experiment software: include the version(s) of the release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For software you develop: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Create a repository for your software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Create a release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Upload it to zenodo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cite the DOI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For those who want more: </a:t>
            </a:r>
            <a:r>
              <a:rPr lang="en-US" sz="1200" u="sng">
                <a:solidFill>
                  <a:schemeClr val="hlink"/>
                </a:solidFill>
                <a:latin typeface="Fira Sans"/>
                <a:ea typeface="Fira Sans"/>
                <a:cs typeface="Fira Sans"/>
                <a:sym typeface="Fira Sans"/>
                <a:hlinkClick r:id="rId5"/>
              </a:rPr>
              <a:t>build containers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96fb0e96df_0_127"/>
          <p:cNvSpPr txBox="1"/>
          <p:nvPr/>
        </p:nvSpPr>
        <p:spPr>
          <a:xfrm>
            <a:off x="0" y="107950"/>
            <a:ext cx="252000" cy="2484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spcFirstLastPara="1" wrap="square" lIns="0" tIns="41900" rIns="0" bIns="0" anchor="t" anchorCtr="0">
            <a:noAutofit/>
          </a:bodyPr>
          <a:lstStyle/>
          <a:p>
            <a:pPr marL="933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BFBFBF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1100" b="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6" name="Google Shape;186;g196fb0e96df_0_127"/>
          <p:cNvSpPr/>
          <p:nvPr/>
        </p:nvSpPr>
        <p:spPr>
          <a:xfrm>
            <a:off x="1803" y="2951989"/>
            <a:ext cx="248400" cy="248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196fb0e96df_0_127"/>
          <p:cNvSpPr txBox="1"/>
          <p:nvPr/>
        </p:nvSpPr>
        <p:spPr>
          <a:xfrm>
            <a:off x="501350" y="2829771"/>
            <a:ext cx="5154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196fb0e96df_0_127"/>
          <p:cNvSpPr txBox="1"/>
          <p:nvPr/>
        </p:nvSpPr>
        <p:spPr>
          <a:xfrm>
            <a:off x="1269950" y="67325"/>
            <a:ext cx="32259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Zenodo</a:t>
            </a:r>
            <a:endParaRPr sz="1400" b="1" i="0" u="none" strike="noStrike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9" name="Google Shape;189;g196fb0e96df_0_127"/>
          <p:cNvSpPr txBox="1"/>
          <p:nvPr/>
        </p:nvSpPr>
        <p:spPr>
          <a:xfrm>
            <a:off x="348950" y="276825"/>
            <a:ext cx="51540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Zenodo is a general purpose repository for scientific documents and data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Hosted by CERN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For each submission, a digital object identifier (DOI) is created, which allow citation of the submission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Let’s go and upload something: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Mono"/>
              <a:buChar char="○"/>
            </a:pPr>
            <a:r>
              <a:rPr lang="en-US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$&gt; tar jcf my_repo.tar.bz2 my_repo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</a:pPr>
            <a:r>
              <a:rPr lang="en-US" sz="1200" u="sng">
                <a:solidFill>
                  <a:schemeClr val="hlink"/>
                </a:solidFill>
                <a:latin typeface="Fira Sans"/>
                <a:ea typeface="Fira Sans"/>
                <a:cs typeface="Fira Sans"/>
                <a:sym typeface="Fira Sans"/>
                <a:hlinkClick r:id="rId4"/>
              </a:rPr>
              <a:t>https://sandbox.zenodo.org/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sign up (easiest with ORCID)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log in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upload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90" name="Google Shape;190;g196fb0e96df_0_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774" y="2548624"/>
            <a:ext cx="5297350" cy="46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196fb0e96df_0_127"/>
          <p:cNvSpPr/>
          <p:nvPr/>
        </p:nvSpPr>
        <p:spPr>
          <a:xfrm>
            <a:off x="2465443" y="2597450"/>
            <a:ext cx="527100" cy="248400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96fb0e96df_0_127"/>
          <p:cNvSpPr txBox="1"/>
          <p:nvPr/>
        </p:nvSpPr>
        <p:spPr>
          <a:xfrm>
            <a:off x="0" y="107950"/>
            <a:ext cx="252000" cy="2484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spcFirstLastPara="1" wrap="square" lIns="0" tIns="41900" rIns="0" bIns="0" anchor="t" anchorCtr="0">
            <a:noAutofit/>
          </a:bodyPr>
          <a:lstStyle/>
          <a:p>
            <a:pPr marL="933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BFBFBF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1100" b="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6" name="Google Shape;186;g196fb0e96df_0_127"/>
          <p:cNvSpPr/>
          <p:nvPr/>
        </p:nvSpPr>
        <p:spPr>
          <a:xfrm>
            <a:off x="1803" y="2951989"/>
            <a:ext cx="248400" cy="248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196fb0e96df_0_127"/>
          <p:cNvSpPr txBox="1"/>
          <p:nvPr/>
        </p:nvSpPr>
        <p:spPr>
          <a:xfrm>
            <a:off x="501350" y="2829771"/>
            <a:ext cx="5154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196fb0e96df_0_127"/>
          <p:cNvSpPr txBox="1"/>
          <p:nvPr/>
        </p:nvSpPr>
        <p:spPr>
          <a:xfrm>
            <a:off x="1269950" y="67325"/>
            <a:ext cx="32259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Djehuty</a:t>
            </a:r>
            <a:endParaRPr sz="1400" b="1" i="0" u="none" strike="noStrike" cap="none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9" name="Google Shape;189;g196fb0e96df_0_127"/>
          <p:cNvSpPr txBox="1"/>
          <p:nvPr/>
        </p:nvSpPr>
        <p:spPr>
          <a:xfrm>
            <a:off x="348950" y="276825"/>
            <a:ext cx="51540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 dirty="0" err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Djehuty</a:t>
            </a:r>
            <a:r>
              <a:rPr lang="en-US" sz="12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is </a:t>
            </a:r>
            <a:r>
              <a:rPr lang="en-US" sz="1200" dirty="0" err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Nikhef’s</a:t>
            </a:r>
            <a:r>
              <a:rPr lang="en-US" sz="12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institutional repository for scientific documents, software and data (pre-published and published)</a:t>
            </a:r>
            <a:endParaRPr sz="120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Hosted by </a:t>
            </a:r>
            <a:r>
              <a:rPr lang="en-US" sz="1200" dirty="0" err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Nikhef</a:t>
            </a:r>
            <a:r>
              <a:rPr lang="en-US" sz="12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created together with 4TU/TU Delft </a:t>
            </a:r>
            <a:endParaRPr sz="120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At the moment Beta, production will be live in 2024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Accessible at </a:t>
            </a:r>
            <a:r>
              <a:rPr lang="en-US" sz="1200" b="1" dirty="0" err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archive.nikhef.nl</a:t>
            </a:r>
            <a:endParaRPr sz="1200" b="1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954D30-4B97-99C6-1DF3-BA7713C09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101" y="1409624"/>
            <a:ext cx="4310497" cy="162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26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96fb0e96df_0_127"/>
          <p:cNvSpPr txBox="1"/>
          <p:nvPr/>
        </p:nvSpPr>
        <p:spPr>
          <a:xfrm>
            <a:off x="0" y="107950"/>
            <a:ext cx="252000" cy="2484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spcFirstLastPara="1" wrap="square" lIns="0" tIns="41900" rIns="0" bIns="0" anchor="t" anchorCtr="0">
            <a:noAutofit/>
          </a:bodyPr>
          <a:lstStyle/>
          <a:p>
            <a:pPr marL="933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BFBFBF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1100" b="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6" name="Google Shape;186;g196fb0e96df_0_127"/>
          <p:cNvSpPr/>
          <p:nvPr/>
        </p:nvSpPr>
        <p:spPr>
          <a:xfrm>
            <a:off x="1803" y="2951989"/>
            <a:ext cx="248400" cy="248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196fb0e96df_0_127"/>
          <p:cNvSpPr txBox="1"/>
          <p:nvPr/>
        </p:nvSpPr>
        <p:spPr>
          <a:xfrm>
            <a:off x="1269950" y="67325"/>
            <a:ext cx="32259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Djehuty</a:t>
            </a:r>
            <a:endParaRPr sz="1400" b="1" i="0" u="none" strike="noStrike" cap="none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9" name="Google Shape;189;g196fb0e96df_0_127"/>
          <p:cNvSpPr txBox="1"/>
          <p:nvPr/>
        </p:nvSpPr>
        <p:spPr>
          <a:xfrm>
            <a:off x="348950" y="276825"/>
            <a:ext cx="5154000" cy="221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Login via SSO – </a:t>
            </a:r>
            <a:r>
              <a:rPr lang="en-US" sz="1200" dirty="0" err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Orcid</a:t>
            </a:r>
            <a:r>
              <a:rPr lang="en-US" sz="12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 </a:t>
            </a:r>
            <a:endParaRPr sz="120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Private links to share (read-only) datasets with others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Add collaborators to your dataset (WIP)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Upload different versions of your dataset (WIP)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Categories will be based on (nested) tags, to grow with new research (future feature)</a:t>
            </a:r>
          </a:p>
          <a:p>
            <a:pPr marL="1524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lang="en-US" sz="120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We need more users to optimize this tool, please talk to Catharina (</a:t>
            </a:r>
            <a:r>
              <a:rPr lang="en-US" sz="1200" dirty="0" err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cvaendel@nikhef.nl</a:t>
            </a:r>
            <a:r>
              <a:rPr lang="en-US" sz="12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) or join our </a:t>
            </a:r>
            <a:r>
              <a:rPr lang="en-US" sz="1200" dirty="0" err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Mattermost</a:t>
            </a:r>
            <a:r>
              <a:rPr lang="en-US" sz="12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to join our user-panel. (https://</a:t>
            </a:r>
            <a:r>
              <a:rPr lang="en-US" sz="1200" dirty="0" err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mattermost.nikhef.nl</a:t>
            </a:r>
            <a:r>
              <a:rPr lang="en-US" sz="12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/</a:t>
            </a:r>
            <a:r>
              <a:rPr lang="en-US" sz="1200" dirty="0" err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nikhef</a:t>
            </a:r>
            <a:r>
              <a:rPr lang="en-US" sz="12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-members/channels/</a:t>
            </a:r>
            <a:r>
              <a:rPr lang="en-US" sz="1200" dirty="0" err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nikhefs</a:t>
            </a:r>
            <a:r>
              <a:rPr lang="en-US" sz="12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-institutional-repository)</a:t>
            </a:r>
            <a:endParaRPr sz="1200" b="1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33AFB8-491C-FB8C-6C1B-209D31BD4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488" y="0"/>
            <a:ext cx="1085312" cy="11209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29FC42-ECA9-1447-F2AD-805F44CB7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153" y="2358136"/>
            <a:ext cx="2204901" cy="88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34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97a50bfde9_0_0"/>
          <p:cNvSpPr txBox="1"/>
          <p:nvPr/>
        </p:nvSpPr>
        <p:spPr>
          <a:xfrm>
            <a:off x="0" y="107950"/>
            <a:ext cx="252000" cy="2484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spcFirstLastPara="1" wrap="square" lIns="0" tIns="41900" rIns="0" bIns="0" anchor="t" anchorCtr="0">
            <a:noAutofit/>
          </a:bodyPr>
          <a:lstStyle/>
          <a:p>
            <a:pPr marL="933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BFBFBF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1100" b="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8" name="Google Shape;198;g197a50bfde9_0_0"/>
          <p:cNvSpPr/>
          <p:nvPr/>
        </p:nvSpPr>
        <p:spPr>
          <a:xfrm>
            <a:off x="1803" y="2951989"/>
            <a:ext cx="248400" cy="248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197a50bfde9_0_0"/>
          <p:cNvSpPr txBox="1"/>
          <p:nvPr/>
        </p:nvSpPr>
        <p:spPr>
          <a:xfrm>
            <a:off x="1269950" y="67325"/>
            <a:ext cx="32259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arXiv</a:t>
            </a:r>
            <a:endParaRPr sz="1400" b="1" i="0" u="none" strike="noStrike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0" name="Google Shape;200;g197a50bfde9_0_0"/>
          <p:cNvSpPr txBox="1"/>
          <p:nvPr/>
        </p:nvSpPr>
        <p:spPr>
          <a:xfrm>
            <a:off x="348950" y="276825"/>
            <a:ext cx="51540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arXiv is a preprint server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majority of papers in our fields are put on arXiv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No peer-review, also many “interesting” papers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 DOI is generated for each submission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arXiv publications can be cited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Don’t forget to update the citation once a journal publication is available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Many categories available: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</a:pPr>
            <a:r>
              <a:rPr lang="en-US" sz="1200" u="sng">
                <a:solidFill>
                  <a:schemeClr val="hlink"/>
                </a:solidFill>
                <a:latin typeface="Fira Sans"/>
                <a:ea typeface="Fira Sans"/>
                <a:cs typeface="Fira Sans"/>
                <a:sym typeface="Fira Sans"/>
                <a:hlinkClick r:id="rId4"/>
              </a:rPr>
              <a:t>https://arxiv.org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</a:pPr>
            <a:r>
              <a:rPr lang="en-US" sz="1200" u="sng">
                <a:solidFill>
                  <a:schemeClr val="hlink"/>
                </a:solidFill>
                <a:latin typeface="Fira Sans"/>
                <a:ea typeface="Fira Sans"/>
                <a:cs typeface="Fira Sans"/>
                <a:sym typeface="Fira Sans"/>
                <a:hlinkClick r:id="rId5"/>
              </a:rPr>
              <a:t>https://arxiv.org/archive/hep-ex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</a:pPr>
            <a:r>
              <a:rPr lang="en-US" sz="1200" u="sng">
                <a:solidFill>
                  <a:schemeClr val="hlink"/>
                </a:solidFill>
                <a:latin typeface="Fira Sans"/>
                <a:ea typeface="Fira Sans"/>
                <a:cs typeface="Fira Sans"/>
                <a:sym typeface="Fira Sans"/>
                <a:hlinkClick r:id="rId6"/>
              </a:rPr>
              <a:t>https://arxiv.org/archive/hep-ph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</a:pPr>
            <a:r>
              <a:rPr lang="en-US" sz="1200" u="sng">
                <a:solidFill>
                  <a:schemeClr val="hlink"/>
                </a:solidFill>
                <a:latin typeface="Fira Sans"/>
                <a:ea typeface="Fira Sans"/>
                <a:cs typeface="Fira Sans"/>
                <a:sym typeface="Fira Sans"/>
                <a:hlinkClick r:id="rId7"/>
              </a:rPr>
              <a:t>https://arxiv.org/archive/hep-th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</a:pPr>
            <a:r>
              <a:rPr lang="en-US" sz="1200" u="sng">
                <a:solidFill>
                  <a:schemeClr val="hlink"/>
                </a:solidFill>
                <a:latin typeface="Fira Sans"/>
                <a:ea typeface="Fira Sans"/>
                <a:cs typeface="Fira Sans"/>
                <a:sym typeface="Fira Sans"/>
                <a:hlinkClick r:id="rId8"/>
              </a:rPr>
              <a:t>https://arxiv.org/archive/cs.LG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96fb0e96df_0_139"/>
          <p:cNvSpPr txBox="1"/>
          <p:nvPr/>
        </p:nvSpPr>
        <p:spPr>
          <a:xfrm>
            <a:off x="0" y="107950"/>
            <a:ext cx="252000" cy="2484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spcFirstLastPara="1" wrap="square" lIns="0" tIns="41900" rIns="0" bIns="0" anchor="t" anchorCtr="0">
            <a:noAutofit/>
          </a:bodyPr>
          <a:lstStyle/>
          <a:p>
            <a:pPr marL="933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BFBFBF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1100" b="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7" name="Google Shape;207;g196fb0e96df_0_139"/>
          <p:cNvSpPr/>
          <p:nvPr/>
        </p:nvSpPr>
        <p:spPr>
          <a:xfrm>
            <a:off x="1803" y="2951989"/>
            <a:ext cx="248400" cy="248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196fb0e96df_0_139"/>
          <p:cNvSpPr txBox="1"/>
          <p:nvPr/>
        </p:nvSpPr>
        <p:spPr>
          <a:xfrm>
            <a:off x="501350" y="2829771"/>
            <a:ext cx="5154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196fb0e96df_0_139"/>
          <p:cNvSpPr txBox="1"/>
          <p:nvPr/>
        </p:nvSpPr>
        <p:spPr>
          <a:xfrm>
            <a:off x="1269950" y="67325"/>
            <a:ext cx="32259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Journal</a:t>
            </a:r>
            <a:endParaRPr sz="1400" b="1" i="0" u="none" strike="noStrike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0" name="Google Shape;210;g196fb0e96df_0_139"/>
          <p:cNvSpPr txBox="1"/>
          <p:nvPr/>
        </p:nvSpPr>
        <p:spPr>
          <a:xfrm>
            <a:off x="348950" y="276825"/>
            <a:ext cx="51540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 addition to what you create, you may also want to keep track of what you do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 research journal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You can do it on old-fashioned paper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Or use a digital one and store it using git </a:t>
            </a:r>
            <a:b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(with a remote on gitlab.nikhef.nl)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Emacs + org-mode: </a:t>
            </a:r>
            <a:r>
              <a:rPr lang="en-US" sz="1200" u="sng">
                <a:solidFill>
                  <a:schemeClr val="hlink"/>
                </a:solidFill>
                <a:latin typeface="Fira Sans"/>
                <a:ea typeface="Fira Sans"/>
                <a:cs typeface="Fira Sans"/>
                <a:sym typeface="Fira Sans"/>
                <a:hlinkClick r:id="rId4"/>
              </a:rPr>
              <a:t>https://orgmode.org/worg/org-tutorials/org4beginners.html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Markdown in your editor of choice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LaTeX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Jupyter notebooks:</a:t>
            </a:r>
            <a:b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en-US" sz="1200" u="sng">
                <a:solidFill>
                  <a:schemeClr val="hlink"/>
                </a:solidFill>
                <a:latin typeface="Fira Sans"/>
                <a:ea typeface="Fira Sans"/>
                <a:cs typeface="Fira Sans"/>
                <a:sym typeface="Fira Sans"/>
                <a:hlinkClick r:id="rId5"/>
              </a:rPr>
              <a:t>https://nextjournal.com/schmudde/how-to-version-control-jupyter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47fbe05594_0_44"/>
          <p:cNvSpPr txBox="1"/>
          <p:nvPr/>
        </p:nvSpPr>
        <p:spPr>
          <a:xfrm>
            <a:off x="0" y="107950"/>
            <a:ext cx="252000" cy="2484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spcFirstLastPara="1" wrap="square" lIns="0" tIns="41900" rIns="0" bIns="0" anchor="t" anchorCtr="0">
            <a:noAutofit/>
          </a:bodyPr>
          <a:lstStyle/>
          <a:p>
            <a:pPr marL="933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BFBFBF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1100" b="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8" name="Google Shape;68;g147fbe05594_0_44"/>
          <p:cNvSpPr/>
          <p:nvPr/>
        </p:nvSpPr>
        <p:spPr>
          <a:xfrm>
            <a:off x="1803" y="2951989"/>
            <a:ext cx="248400" cy="248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g147fbe05594_0_44"/>
          <p:cNvSpPr txBox="1"/>
          <p:nvPr/>
        </p:nvSpPr>
        <p:spPr>
          <a:xfrm>
            <a:off x="501350" y="2829771"/>
            <a:ext cx="5154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g147fbe05594_0_44"/>
          <p:cNvSpPr txBox="1"/>
          <p:nvPr/>
        </p:nvSpPr>
        <p:spPr>
          <a:xfrm>
            <a:off x="1269950" y="67325"/>
            <a:ext cx="32259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Version Control</a:t>
            </a:r>
            <a:endParaRPr sz="1400" b="1" i="0" u="none" strike="noStrike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1" name="Google Shape;71;g147fbe05594_0_44"/>
          <p:cNvSpPr txBox="1"/>
          <p:nvPr/>
        </p:nvSpPr>
        <p:spPr>
          <a:xfrm>
            <a:off x="730525" y="688050"/>
            <a:ext cx="436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2" name="Google Shape;72;g147fbe05594_0_44"/>
          <p:cNvSpPr txBox="1"/>
          <p:nvPr/>
        </p:nvSpPr>
        <p:spPr>
          <a:xfrm>
            <a:off x="348950" y="276825"/>
            <a:ext cx="51540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Fira Sans"/>
              <a:buChar char="●"/>
            </a:pPr>
            <a:r>
              <a:rPr lang="en-US" sz="1200">
                <a:latin typeface="Fira Sans"/>
                <a:ea typeface="Fira Sans"/>
                <a:cs typeface="Fira Sans"/>
                <a:sym typeface="Fira Sans"/>
              </a:rPr>
              <a:t>It’s very easy to forget what you did even a few days ago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"/>
              <a:buChar char="●"/>
            </a:pPr>
            <a:r>
              <a:rPr lang="en-US" sz="1200">
                <a:latin typeface="Fira Sans"/>
                <a:ea typeface="Fira Sans"/>
                <a:cs typeface="Fira Sans"/>
                <a:sym typeface="Fira Sans"/>
              </a:rPr>
              <a:t>When working on multiple projects, it’s worse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"/>
              <a:buChar char="●"/>
            </a:pPr>
            <a:r>
              <a:rPr lang="en-US" sz="1200">
                <a:latin typeface="Fira Sans"/>
                <a:ea typeface="Fira Sans"/>
                <a:cs typeface="Fira Sans"/>
                <a:sym typeface="Fira Sans"/>
              </a:rPr>
              <a:t>When writing your thesis, you’ll need to remake plots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"/>
              <a:buChar char="●"/>
            </a:pPr>
            <a:r>
              <a:rPr lang="en-US" sz="1200">
                <a:latin typeface="Fira Sans"/>
                <a:ea typeface="Fira Sans"/>
                <a:cs typeface="Fira Sans"/>
                <a:sym typeface="Fira Sans"/>
              </a:rPr>
              <a:t>You want to keep track of the history of what you’re doing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marL="828675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"/>
              <a:buChar char="○"/>
            </a:pPr>
            <a:r>
              <a:rPr lang="en-US" sz="1200">
                <a:latin typeface="Fira Sans"/>
                <a:ea typeface="Fira Sans"/>
                <a:cs typeface="Fira Sans"/>
                <a:sym typeface="Fira Sans"/>
              </a:rPr>
              <a:t>Data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marL="828675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"/>
              <a:buChar char="○"/>
            </a:pPr>
            <a:r>
              <a:rPr lang="en-US" sz="1200">
                <a:latin typeface="Fira Sans"/>
                <a:ea typeface="Fira Sans"/>
                <a:cs typeface="Fira Sans"/>
                <a:sym typeface="Fira Sans"/>
              </a:rPr>
              <a:t>Code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marL="828675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"/>
              <a:buChar char="○"/>
            </a:pPr>
            <a:r>
              <a:rPr lang="en-US" sz="1200">
                <a:latin typeface="Fira Sans"/>
                <a:ea typeface="Fira Sans"/>
                <a:cs typeface="Fira Sans"/>
                <a:sym typeface="Fira Sans"/>
              </a:rPr>
              <a:t>Documentation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"/>
              <a:buChar char="●"/>
            </a:pPr>
            <a:r>
              <a:rPr lang="en-US" sz="1200">
                <a:latin typeface="Fira Sans"/>
                <a:ea typeface="Fira Sans"/>
                <a:cs typeface="Fira Sans"/>
                <a:sym typeface="Fira Sans"/>
              </a:rPr>
              <a:t>The answer is: version control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"/>
              <a:buChar char="●"/>
            </a:pPr>
            <a:r>
              <a:rPr lang="en-US" sz="1200">
                <a:latin typeface="Fira Sans"/>
                <a:ea typeface="Fira Sans"/>
                <a:cs typeface="Fira Sans"/>
                <a:sym typeface="Fira Sans"/>
              </a:rPr>
              <a:t>A very popular tool: git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"/>
              <a:buChar char="●"/>
            </a:pPr>
            <a:r>
              <a:rPr lang="en-US" sz="1200" u="sng">
                <a:solidFill>
                  <a:schemeClr val="hlink"/>
                </a:solidFill>
                <a:latin typeface="Fira Sans"/>
                <a:ea typeface="Fira Sans"/>
                <a:cs typeface="Fira Sans"/>
                <a:sym typeface="Fira Sans"/>
                <a:hlinkClick r:id="rId4"/>
              </a:rPr>
              <a:t>https://swcarpentry.github.io/git-novice/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96fb0e96df_0_2"/>
          <p:cNvSpPr txBox="1"/>
          <p:nvPr/>
        </p:nvSpPr>
        <p:spPr>
          <a:xfrm>
            <a:off x="0" y="107950"/>
            <a:ext cx="252000" cy="2484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spcFirstLastPara="1" wrap="square" lIns="0" tIns="41900" rIns="0" bIns="0" anchor="t" anchorCtr="0">
            <a:noAutofit/>
          </a:bodyPr>
          <a:lstStyle/>
          <a:p>
            <a:pPr marL="933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BFBFBF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1100" b="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" name="Google Shape;79;g196fb0e96df_0_2"/>
          <p:cNvSpPr/>
          <p:nvPr/>
        </p:nvSpPr>
        <p:spPr>
          <a:xfrm>
            <a:off x="1803" y="2951989"/>
            <a:ext cx="248400" cy="248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g196fb0e96df_0_2"/>
          <p:cNvSpPr txBox="1"/>
          <p:nvPr/>
        </p:nvSpPr>
        <p:spPr>
          <a:xfrm>
            <a:off x="501350" y="2829771"/>
            <a:ext cx="5154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196fb0e96df_0_2"/>
          <p:cNvSpPr txBox="1"/>
          <p:nvPr/>
        </p:nvSpPr>
        <p:spPr>
          <a:xfrm>
            <a:off x="1269950" y="67325"/>
            <a:ext cx="32259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GitLab</a:t>
            </a:r>
            <a:endParaRPr sz="1400" b="1" i="0" u="none" strike="noStrike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2" name="Google Shape;82;g196fb0e96df_0_2"/>
          <p:cNvSpPr txBox="1"/>
          <p:nvPr/>
        </p:nvSpPr>
        <p:spPr>
          <a:xfrm>
            <a:off x="730525" y="688050"/>
            <a:ext cx="436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3" name="Google Shape;83;g196fb0e96df_0_2"/>
          <p:cNvSpPr txBox="1"/>
          <p:nvPr/>
        </p:nvSpPr>
        <p:spPr>
          <a:xfrm>
            <a:off x="348950" y="276825"/>
            <a:ext cx="5154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Fira Sans"/>
              <a:buChar char="●"/>
            </a:pPr>
            <a:r>
              <a:rPr lang="en-US" sz="1200">
                <a:latin typeface="Fira Sans"/>
                <a:ea typeface="Fira Sans"/>
                <a:cs typeface="Fira Sans"/>
                <a:sym typeface="Fira Sans"/>
              </a:rPr>
              <a:t>We now have a repository somewhere on stoomboot, let’s make that more useful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"/>
              <a:buChar char="●"/>
            </a:pPr>
            <a:r>
              <a:rPr lang="en-US" sz="1200">
                <a:latin typeface="Fira Sans"/>
                <a:ea typeface="Fira Sans"/>
                <a:cs typeface="Fira Sans"/>
                <a:sym typeface="Fira Sans"/>
              </a:rPr>
              <a:t>go to </a:t>
            </a:r>
            <a:r>
              <a:rPr lang="en-US" sz="1200" u="sng">
                <a:solidFill>
                  <a:schemeClr val="hlink"/>
                </a:solidFill>
                <a:latin typeface="Fira Sans"/>
                <a:ea typeface="Fira Sans"/>
                <a:cs typeface="Fira Sans"/>
                <a:sym typeface="Fira Sans"/>
                <a:hlinkClick r:id="rId4"/>
              </a:rPr>
              <a:t>https://gitlab.nikhef.nl</a:t>
            </a:r>
            <a:r>
              <a:rPr lang="en-US" sz="1200">
                <a:latin typeface="Fira Sans"/>
                <a:ea typeface="Fira Sans"/>
                <a:cs typeface="Fira Sans"/>
                <a:sym typeface="Fira Sans"/>
              </a:rPr>
              <a:t> and hit “Federated login”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84" name="Google Shape;84;g196fb0e96df_0_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8700" y="1041150"/>
            <a:ext cx="2302075" cy="215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96fb0e96df_0_13"/>
          <p:cNvSpPr txBox="1"/>
          <p:nvPr/>
        </p:nvSpPr>
        <p:spPr>
          <a:xfrm>
            <a:off x="0" y="107950"/>
            <a:ext cx="252000" cy="2484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spcFirstLastPara="1" wrap="square" lIns="0" tIns="41900" rIns="0" bIns="0" anchor="t" anchorCtr="0">
            <a:noAutofit/>
          </a:bodyPr>
          <a:lstStyle/>
          <a:p>
            <a:pPr marL="933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BFBFBF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1100" b="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1" name="Google Shape;91;g196fb0e96df_0_13"/>
          <p:cNvSpPr/>
          <p:nvPr/>
        </p:nvSpPr>
        <p:spPr>
          <a:xfrm>
            <a:off x="1803" y="2951989"/>
            <a:ext cx="248400" cy="248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196fb0e96df_0_13"/>
          <p:cNvSpPr txBox="1"/>
          <p:nvPr/>
        </p:nvSpPr>
        <p:spPr>
          <a:xfrm>
            <a:off x="501350" y="2829771"/>
            <a:ext cx="5154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196fb0e96df_0_13"/>
          <p:cNvSpPr txBox="1"/>
          <p:nvPr/>
        </p:nvSpPr>
        <p:spPr>
          <a:xfrm>
            <a:off x="1269950" y="67325"/>
            <a:ext cx="32259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GitLab SSH Keys</a:t>
            </a:r>
            <a:endParaRPr sz="1400" b="1" i="0" u="none" strike="noStrike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4" name="Google Shape;94;g196fb0e96df_0_13"/>
          <p:cNvSpPr txBox="1"/>
          <p:nvPr/>
        </p:nvSpPr>
        <p:spPr>
          <a:xfrm>
            <a:off x="730525" y="688050"/>
            <a:ext cx="436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5" name="Google Shape;95;g196fb0e96df_0_13"/>
          <p:cNvSpPr txBox="1"/>
          <p:nvPr/>
        </p:nvSpPr>
        <p:spPr>
          <a:xfrm>
            <a:off x="348950" y="276825"/>
            <a:ext cx="5154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Intermezzo: add your SSH key to gitlab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Fira Sans"/>
              <a:buChar char="●"/>
            </a:pPr>
            <a:r>
              <a:rPr lang="en-US" sz="1200" u="sng">
                <a:solidFill>
                  <a:schemeClr val="hlink"/>
                </a:solidFill>
                <a:latin typeface="Fira Sans"/>
                <a:ea typeface="Fira Sans"/>
                <a:cs typeface="Fira Sans"/>
                <a:sym typeface="Fira Sans"/>
                <a:hlinkClick r:id="rId4"/>
              </a:rPr>
              <a:t>https://www.nikhef.nl/pdp/computing-course/work/ssh.html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cat ~/.ssh/id_rsa.pub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"/>
              <a:buChar char="●"/>
            </a:pPr>
            <a:r>
              <a:rPr lang="en-US" sz="1200">
                <a:latin typeface="Fira Sans"/>
                <a:ea typeface="Fira Sans"/>
                <a:cs typeface="Fira Sans"/>
                <a:sym typeface="Fira Sans"/>
              </a:rPr>
              <a:t>Click on your profile and select “Preferences”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96" name="Google Shape;96;g196fb0e96df_0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688" y="1423200"/>
            <a:ext cx="4776535" cy="143672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196fb0e96df_0_13"/>
          <p:cNvSpPr/>
          <p:nvPr/>
        </p:nvSpPr>
        <p:spPr>
          <a:xfrm>
            <a:off x="4982800" y="1347875"/>
            <a:ext cx="346500" cy="326400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196fb0e96df_0_13"/>
          <p:cNvSpPr/>
          <p:nvPr/>
        </p:nvSpPr>
        <p:spPr>
          <a:xfrm>
            <a:off x="4366672" y="1988418"/>
            <a:ext cx="967800" cy="279900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96fb0e96df_0_28"/>
          <p:cNvSpPr txBox="1"/>
          <p:nvPr/>
        </p:nvSpPr>
        <p:spPr>
          <a:xfrm>
            <a:off x="0" y="107950"/>
            <a:ext cx="252000" cy="2484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spcFirstLastPara="1" wrap="square" lIns="0" tIns="41900" rIns="0" bIns="0" anchor="t" anchorCtr="0">
            <a:noAutofit/>
          </a:bodyPr>
          <a:lstStyle/>
          <a:p>
            <a:pPr marL="933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BFBFBF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1100" b="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5" name="Google Shape;105;g196fb0e96df_0_28"/>
          <p:cNvSpPr/>
          <p:nvPr/>
        </p:nvSpPr>
        <p:spPr>
          <a:xfrm>
            <a:off x="1803" y="2951989"/>
            <a:ext cx="248400" cy="248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196fb0e96df_0_28"/>
          <p:cNvSpPr txBox="1"/>
          <p:nvPr/>
        </p:nvSpPr>
        <p:spPr>
          <a:xfrm>
            <a:off x="501350" y="2829771"/>
            <a:ext cx="5154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196fb0e96df_0_28"/>
          <p:cNvSpPr txBox="1"/>
          <p:nvPr/>
        </p:nvSpPr>
        <p:spPr>
          <a:xfrm>
            <a:off x="1269950" y="67325"/>
            <a:ext cx="32259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GitLab SSH Keys</a:t>
            </a:r>
            <a:endParaRPr sz="1400" b="1" i="0" u="none" strike="noStrike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8" name="Google Shape;108;g196fb0e96df_0_28"/>
          <p:cNvSpPr txBox="1"/>
          <p:nvPr/>
        </p:nvSpPr>
        <p:spPr>
          <a:xfrm>
            <a:off x="730525" y="688050"/>
            <a:ext cx="436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9" name="Google Shape;109;g196fb0e96df_0_28"/>
          <p:cNvSpPr txBox="1"/>
          <p:nvPr/>
        </p:nvSpPr>
        <p:spPr>
          <a:xfrm>
            <a:off x="348950" y="276825"/>
            <a:ext cx="515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"/>
              <a:buChar char="●"/>
            </a:pPr>
            <a:r>
              <a:rPr lang="en-US" sz="1200">
                <a:latin typeface="Fira Sans"/>
                <a:ea typeface="Fira Sans"/>
                <a:cs typeface="Fira Sans"/>
                <a:sym typeface="Fira Sans"/>
              </a:rPr>
              <a:t>Select “SSH Keys” from the menu on the left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"/>
              <a:buChar char="●"/>
            </a:pPr>
            <a:r>
              <a:rPr lang="en-US" sz="1200">
                <a:latin typeface="Fira Sans"/>
                <a:ea typeface="Fira Sans"/>
                <a:cs typeface="Fira Sans"/>
                <a:sym typeface="Fira Sans"/>
              </a:rPr>
              <a:t>Copy paste your public key into the box and add it with a title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10" name="Google Shape;110;g196fb0e96df_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975" y="919700"/>
            <a:ext cx="5238374" cy="22218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196fb0e96df_0_28"/>
          <p:cNvSpPr/>
          <p:nvPr/>
        </p:nvSpPr>
        <p:spPr>
          <a:xfrm>
            <a:off x="384025" y="2275300"/>
            <a:ext cx="1017300" cy="169200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196fb0e96df_0_28"/>
          <p:cNvSpPr/>
          <p:nvPr/>
        </p:nvSpPr>
        <p:spPr>
          <a:xfrm>
            <a:off x="2925075" y="2926561"/>
            <a:ext cx="346500" cy="232800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196fb0e96df_0_28"/>
          <p:cNvSpPr/>
          <p:nvPr/>
        </p:nvSpPr>
        <p:spPr>
          <a:xfrm>
            <a:off x="2898275" y="1180150"/>
            <a:ext cx="2516400" cy="749700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96fb0e96df_0_46"/>
          <p:cNvSpPr txBox="1"/>
          <p:nvPr/>
        </p:nvSpPr>
        <p:spPr>
          <a:xfrm>
            <a:off x="0" y="107950"/>
            <a:ext cx="252000" cy="2484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spcFirstLastPara="1" wrap="square" lIns="0" tIns="41900" rIns="0" bIns="0" anchor="t" anchorCtr="0">
            <a:noAutofit/>
          </a:bodyPr>
          <a:lstStyle/>
          <a:p>
            <a:pPr marL="933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BFBFBF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1100" b="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0" name="Google Shape;120;g196fb0e96df_0_46"/>
          <p:cNvSpPr/>
          <p:nvPr/>
        </p:nvSpPr>
        <p:spPr>
          <a:xfrm>
            <a:off x="1803" y="2951989"/>
            <a:ext cx="248400" cy="248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196fb0e96df_0_46"/>
          <p:cNvSpPr txBox="1"/>
          <p:nvPr/>
        </p:nvSpPr>
        <p:spPr>
          <a:xfrm>
            <a:off x="501350" y="2829771"/>
            <a:ext cx="5154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96fb0e96df_0_46"/>
          <p:cNvSpPr txBox="1"/>
          <p:nvPr/>
        </p:nvSpPr>
        <p:spPr>
          <a:xfrm>
            <a:off x="1269950" y="67325"/>
            <a:ext cx="32259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New GitLab project</a:t>
            </a:r>
            <a:endParaRPr sz="1400" b="1" i="0" u="none" strike="noStrike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23" name="Google Shape;123;g196fb0e96df_0_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138" y="634599"/>
            <a:ext cx="5082874" cy="92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196fb0e96df_0_46"/>
          <p:cNvSpPr/>
          <p:nvPr/>
        </p:nvSpPr>
        <p:spPr>
          <a:xfrm>
            <a:off x="4957693" y="611508"/>
            <a:ext cx="652500" cy="248400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196fb0e96df_0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300" y="436975"/>
            <a:ext cx="4804650" cy="268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196fb0e96df_0_61"/>
          <p:cNvSpPr txBox="1"/>
          <p:nvPr/>
        </p:nvSpPr>
        <p:spPr>
          <a:xfrm>
            <a:off x="0" y="107950"/>
            <a:ext cx="252000" cy="2484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spcFirstLastPara="1" wrap="square" lIns="0" tIns="41900" rIns="0" bIns="0" anchor="t" anchorCtr="0">
            <a:noAutofit/>
          </a:bodyPr>
          <a:lstStyle/>
          <a:p>
            <a:pPr marL="933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BFBFBF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1100" b="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2" name="Google Shape;132;g196fb0e96df_0_61"/>
          <p:cNvSpPr/>
          <p:nvPr/>
        </p:nvSpPr>
        <p:spPr>
          <a:xfrm>
            <a:off x="1803" y="2951989"/>
            <a:ext cx="248400" cy="248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196fb0e96df_0_61"/>
          <p:cNvSpPr txBox="1"/>
          <p:nvPr/>
        </p:nvSpPr>
        <p:spPr>
          <a:xfrm>
            <a:off x="501350" y="2829771"/>
            <a:ext cx="5154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196fb0e96df_0_61"/>
          <p:cNvSpPr txBox="1"/>
          <p:nvPr/>
        </p:nvSpPr>
        <p:spPr>
          <a:xfrm>
            <a:off x="1269950" y="67325"/>
            <a:ext cx="32259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New GitLab project</a:t>
            </a:r>
            <a:endParaRPr sz="1400" b="1" i="0" u="none" strike="noStrike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5" name="Google Shape;135;g196fb0e96df_0_61"/>
          <p:cNvSpPr txBox="1"/>
          <p:nvPr/>
        </p:nvSpPr>
        <p:spPr>
          <a:xfrm>
            <a:off x="730525" y="688050"/>
            <a:ext cx="436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96fb0e96df_0_73"/>
          <p:cNvSpPr txBox="1"/>
          <p:nvPr/>
        </p:nvSpPr>
        <p:spPr>
          <a:xfrm>
            <a:off x="0" y="107950"/>
            <a:ext cx="252000" cy="2484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spcFirstLastPara="1" wrap="square" lIns="0" tIns="41900" rIns="0" bIns="0" anchor="t" anchorCtr="0">
            <a:noAutofit/>
          </a:bodyPr>
          <a:lstStyle/>
          <a:p>
            <a:pPr marL="933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BFBFBF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1100" b="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2" name="Google Shape;142;g196fb0e96df_0_73"/>
          <p:cNvSpPr/>
          <p:nvPr/>
        </p:nvSpPr>
        <p:spPr>
          <a:xfrm>
            <a:off x="1803" y="2951989"/>
            <a:ext cx="248400" cy="248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196fb0e96df_0_73"/>
          <p:cNvSpPr txBox="1"/>
          <p:nvPr/>
        </p:nvSpPr>
        <p:spPr>
          <a:xfrm>
            <a:off x="501350" y="2829771"/>
            <a:ext cx="5154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196fb0e96df_0_73"/>
          <p:cNvSpPr txBox="1"/>
          <p:nvPr/>
        </p:nvSpPr>
        <p:spPr>
          <a:xfrm>
            <a:off x="1269950" y="67325"/>
            <a:ext cx="32259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New GitLab project</a:t>
            </a:r>
            <a:endParaRPr sz="1400" b="1" i="0" u="none" strike="noStrike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45" name="Google Shape;145;g196fb0e96df_0_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300" y="1081775"/>
            <a:ext cx="5283049" cy="208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196fb0e96df_0_73"/>
          <p:cNvSpPr txBox="1"/>
          <p:nvPr/>
        </p:nvSpPr>
        <p:spPr>
          <a:xfrm>
            <a:off x="348950" y="429225"/>
            <a:ext cx="515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Copy the commands, but instead of https, we need ssh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96fb0e96df_0_89"/>
          <p:cNvSpPr txBox="1"/>
          <p:nvPr/>
        </p:nvSpPr>
        <p:spPr>
          <a:xfrm>
            <a:off x="0" y="107950"/>
            <a:ext cx="252000" cy="2484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spcFirstLastPara="1" wrap="square" lIns="0" tIns="41900" rIns="0" bIns="0" anchor="t" anchorCtr="0">
            <a:noAutofit/>
          </a:bodyPr>
          <a:lstStyle/>
          <a:p>
            <a:pPr marL="933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BFBFBF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1100" b="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3" name="Google Shape;153;g196fb0e96df_0_89"/>
          <p:cNvSpPr/>
          <p:nvPr/>
        </p:nvSpPr>
        <p:spPr>
          <a:xfrm>
            <a:off x="1803" y="2951989"/>
            <a:ext cx="248400" cy="248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196fb0e96df_0_89"/>
          <p:cNvSpPr txBox="1"/>
          <p:nvPr/>
        </p:nvSpPr>
        <p:spPr>
          <a:xfrm>
            <a:off x="501350" y="2829771"/>
            <a:ext cx="5154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196fb0e96df_0_89"/>
          <p:cNvSpPr txBox="1"/>
          <p:nvPr/>
        </p:nvSpPr>
        <p:spPr>
          <a:xfrm>
            <a:off x="1269950" y="67325"/>
            <a:ext cx="32259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New GitLab project</a:t>
            </a:r>
            <a:endParaRPr sz="1400" b="1" i="0" u="none" strike="noStrike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6" name="Google Shape;156;g196fb0e96df_0_89"/>
          <p:cNvSpPr txBox="1"/>
          <p:nvPr/>
        </p:nvSpPr>
        <p:spPr>
          <a:xfrm>
            <a:off x="348950" y="429225"/>
            <a:ext cx="515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Copy the ssh URL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57" name="Google Shape;157;g196fb0e96df_0_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925" y="1103325"/>
            <a:ext cx="4782058" cy="172644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196fb0e96df_0_89"/>
          <p:cNvSpPr/>
          <p:nvPr/>
        </p:nvSpPr>
        <p:spPr>
          <a:xfrm>
            <a:off x="4811168" y="1689950"/>
            <a:ext cx="527100" cy="248400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196fb0e96df_0_89"/>
          <p:cNvSpPr/>
          <p:nvPr/>
        </p:nvSpPr>
        <p:spPr>
          <a:xfrm>
            <a:off x="5038050" y="2060375"/>
            <a:ext cx="190800" cy="232800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8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833</Words>
  <Application>Microsoft Macintosh PowerPoint</Application>
  <PresentationFormat>Custom</PresentationFormat>
  <Paragraphs>133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Fira Sans</vt:lpstr>
      <vt:lpstr>Arial Black</vt:lpstr>
      <vt:lpstr>Arial</vt:lpstr>
      <vt:lpstr>Roboto Mono</vt:lpstr>
      <vt:lpstr>Consolas</vt:lpstr>
      <vt:lpstr>Office Theme</vt:lpstr>
      <vt:lpstr>When Software Enters the Stage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Software Enters the Stage</dc:title>
  <dc:creator>Roel Aaij</dc:creator>
  <cp:lastModifiedBy>C V</cp:lastModifiedBy>
  <cp:revision>3</cp:revision>
  <dcterms:created xsi:type="dcterms:W3CDTF">2020-05-29T13:56:07Z</dcterms:created>
  <dcterms:modified xsi:type="dcterms:W3CDTF">2023-11-27T08:03:23Z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2020-05-28T00:00:00Z</vt:filetime>
  </property>
  <property fmtid="{D5CDD505-2E9C-101B-9397-08002B2CF9AE}" pid="3" name="Creator">
    <vt:lpwstr>LaTeX with beamer class version 3.57</vt:lpwstr>
  </property>
  <property fmtid="{D5CDD505-2E9C-101B-9397-08002B2CF9AE}" pid="4" name="LastSaved">
    <vt:filetime>2020-05-29T00:00:00Z</vt:filetime>
  </property>
  <property fmtid="{D5CDD505-2E9C-101B-9397-08002B2CF9AE}" pid="5" name="MSIP_Label_0d814d60-469d-470c-8cb0-58434e2bf457_Enabled">
    <vt:lpwstr>true</vt:lpwstr>
  </property>
  <property fmtid="{D5CDD505-2E9C-101B-9397-08002B2CF9AE}" pid="6" name="MSIP_Label_0d814d60-469d-470c-8cb0-58434e2bf457_SetDate">
    <vt:lpwstr>2020-05-29T15:02:03Z</vt:lpwstr>
  </property>
  <property fmtid="{D5CDD505-2E9C-101B-9397-08002B2CF9AE}" pid="7" name="MSIP_Label_0d814d60-469d-470c-8cb0-58434e2bf457_Method">
    <vt:lpwstr>Privileged</vt:lpwstr>
  </property>
  <property fmtid="{D5CDD505-2E9C-101B-9397-08002B2CF9AE}" pid="8" name="MSIP_Label_0d814d60-469d-470c-8cb0-58434e2bf457_Name">
    <vt:lpwstr>Public_0</vt:lpwstr>
  </property>
  <property fmtid="{D5CDD505-2E9C-101B-9397-08002B2CF9AE}" pid="9" name="MSIP_Label_0d814d60-469d-470c-8cb0-58434e2bf457_SiteId">
    <vt:lpwstr>3dd8961f-e488-4e60-8e11-a82d994e183d</vt:lpwstr>
  </property>
  <property fmtid="{D5CDD505-2E9C-101B-9397-08002B2CF9AE}" pid="10" name="MSIP_Label_0d814d60-469d-470c-8cb0-58434e2bf457_ActionId">
    <vt:lpwstr>077eac82-3dc8-484d-a361-0000a1ce5646</vt:lpwstr>
  </property>
  <property fmtid="{D5CDD505-2E9C-101B-9397-08002B2CF9AE}" pid="11" name="MSIP_Label_0d814d60-469d-470c-8cb0-58434e2bf457_ContentBits">
    <vt:lpwstr>1</vt:lpwstr>
  </property>
  <property fmtid="{D5CDD505-2E9C-101B-9397-08002B2CF9AE}" pid="12" name="ContentTypeId">
    <vt:lpwstr>0x010100BF5832FCF3DF6D45946DDEC77CCFAF31</vt:lpwstr>
  </property>
</Properties>
</file>