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5765800" cy="3244850"/>
  <p:notesSz cx="5765800" cy="3244850"/>
  <p:embeddedFontLst>
    <p:embeddedFont>
      <p:font typeface="Arial Black" panose="020B0604020202020204" pitchFamily="3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onsolas" panose="020B0609020204030204" pitchFamily="49" charset="0"/>
      <p:regular r:id="rId11"/>
      <p:bold r:id="rId12"/>
      <p:italic r:id="rId13"/>
      <p:boldItalic r:id="rId14"/>
    </p:embeddedFont>
    <p:embeddedFont>
      <p:font typeface="Fira Sans" panose="020B05030500000200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yyf6pJexVZHgjXHEenips9iPh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648"/>
  </p:normalViewPr>
  <p:slideViewPr>
    <p:cSldViewPr snapToGrid="0">
      <p:cViewPr varScale="1">
        <p:scale>
          <a:sx n="246" d="100"/>
          <a:sy n="246" d="100"/>
        </p:scale>
        <p:origin x="224" y="17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customschemas.google.com/relationships/presentationmetadata" Target="meta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49872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265488" y="0"/>
            <a:ext cx="249872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911350" y="406400"/>
            <a:ext cx="1943100" cy="1093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3082925"/>
            <a:ext cx="249872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47fbe0559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g147fbe05594_0_44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40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65" name="Google Shape;65;g147fbe05594_0_44:notes"/>
          <p:cNvSpPr txBox="1">
            <a:spLocks noGrp="1"/>
          </p:cNvSpPr>
          <p:nvPr>
            <p:ph type="sldNum" idx="12"/>
          </p:nvPr>
        </p:nvSpPr>
        <p:spPr>
          <a:xfrm>
            <a:off x="3265488" y="3082925"/>
            <a:ext cx="24987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obj">
  <p:cSld name="OBJECT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/>
          <p:nvPr/>
        </p:nvSpPr>
        <p:spPr>
          <a:xfrm>
            <a:off x="0" y="251959"/>
            <a:ext cx="5760085" cy="828040"/>
          </a:xfrm>
          <a:custGeom>
            <a:avLst/>
            <a:gdLst/>
            <a:ahLst/>
            <a:cxnLst/>
            <a:rect l="l" t="t" r="r" b="b"/>
            <a:pathLst>
              <a:path w="5760085" h="828040" extrusionOk="0">
                <a:moveTo>
                  <a:pt x="0" y="828012"/>
                </a:moveTo>
                <a:lnTo>
                  <a:pt x="0" y="0"/>
                </a:lnTo>
                <a:lnTo>
                  <a:pt x="5760073" y="0"/>
                </a:lnTo>
                <a:lnTo>
                  <a:pt x="5760073" y="828012"/>
                </a:lnTo>
                <a:lnTo>
                  <a:pt x="0" y="8280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3"/>
          <p:cNvSpPr/>
          <p:nvPr/>
        </p:nvSpPr>
        <p:spPr>
          <a:xfrm>
            <a:off x="0" y="3086995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80" h="120000" extrusionOk="0">
                <a:moveTo>
                  <a:pt x="0" y="0"/>
                </a:moveTo>
                <a:lnTo>
                  <a:pt x="1440018" y="0"/>
                </a:lnTo>
              </a:path>
            </a:pathLst>
          </a:custGeom>
          <a:noFill/>
          <a:ln w="53975" cap="flat" cmpd="sng">
            <a:solidFill>
              <a:srgbClr val="BA33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3"/>
          <p:cNvSpPr/>
          <p:nvPr/>
        </p:nvSpPr>
        <p:spPr>
          <a:xfrm>
            <a:off x="1440018" y="3086995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80" h="120000" extrusionOk="0">
                <a:moveTo>
                  <a:pt x="0" y="0"/>
                </a:moveTo>
                <a:lnTo>
                  <a:pt x="1440018" y="0"/>
                </a:lnTo>
              </a:path>
            </a:pathLst>
          </a:custGeom>
          <a:noFill/>
          <a:ln w="53975" cap="flat" cmpd="sng">
            <a:solidFill>
              <a:srgbClr val="DED1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3"/>
          <p:cNvSpPr/>
          <p:nvPr/>
        </p:nvSpPr>
        <p:spPr>
          <a:xfrm>
            <a:off x="2880036" y="3086995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79" h="120000" extrusionOk="0">
                <a:moveTo>
                  <a:pt x="0" y="0"/>
                </a:moveTo>
                <a:lnTo>
                  <a:pt x="1440018" y="0"/>
                </a:lnTo>
              </a:path>
            </a:pathLst>
          </a:custGeom>
          <a:noFill/>
          <a:ln w="53975" cap="flat" cmpd="sng">
            <a:solidFill>
              <a:srgbClr val="5E2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3"/>
          <p:cNvSpPr/>
          <p:nvPr/>
        </p:nvSpPr>
        <p:spPr>
          <a:xfrm>
            <a:off x="4320055" y="3086995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79" h="120000" extrusionOk="0">
                <a:moveTo>
                  <a:pt x="0" y="0"/>
                </a:moveTo>
                <a:lnTo>
                  <a:pt x="1440018" y="0"/>
                </a:lnTo>
              </a:path>
            </a:pathLst>
          </a:custGeom>
          <a:noFill/>
          <a:ln w="53975" cap="flat" cmpd="sng">
            <a:solidFill>
              <a:srgbClr val="4AA7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3"/>
          <p:cNvSpPr txBox="1">
            <a:spLocks noGrp="1"/>
          </p:cNvSpPr>
          <p:nvPr>
            <p:ph type="ctrTitle"/>
          </p:nvPr>
        </p:nvSpPr>
        <p:spPr>
          <a:xfrm>
            <a:off x="671245" y="471437"/>
            <a:ext cx="4423308" cy="58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ubTitle" idx="1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ftr" idx="11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347294" y="112811"/>
            <a:ext cx="170688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1"/>
          </p:nvPr>
        </p:nvSpPr>
        <p:spPr>
          <a:xfrm>
            <a:off x="588391" y="587270"/>
            <a:ext cx="2612390" cy="134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ftr" idx="11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dt" idx="10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347294" y="112811"/>
            <a:ext cx="170688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2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ftr" idx="11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dt" idx="10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347294" y="112811"/>
            <a:ext cx="170688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dt" idx="10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0" y="0"/>
            <a:ext cx="252095" cy="108585"/>
          </a:xfrm>
          <a:custGeom>
            <a:avLst/>
            <a:gdLst/>
            <a:ahLst/>
            <a:cxnLst/>
            <a:rect l="l" t="t" r="r" b="b"/>
            <a:pathLst>
              <a:path w="252095" h="108585" extrusionOk="0">
                <a:moveTo>
                  <a:pt x="0" y="107959"/>
                </a:moveTo>
                <a:lnTo>
                  <a:pt x="252001" y="107959"/>
                </a:lnTo>
                <a:lnTo>
                  <a:pt x="252001" y="0"/>
                </a:lnTo>
                <a:lnTo>
                  <a:pt x="0" y="0"/>
                </a:lnTo>
                <a:lnTo>
                  <a:pt x="0" y="1079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2"/>
          <p:cNvSpPr/>
          <p:nvPr/>
        </p:nvSpPr>
        <p:spPr>
          <a:xfrm>
            <a:off x="0" y="359961"/>
            <a:ext cx="252095" cy="2880360"/>
          </a:xfrm>
          <a:custGeom>
            <a:avLst/>
            <a:gdLst/>
            <a:ahLst/>
            <a:cxnLst/>
            <a:rect l="l" t="t" r="r" b="b"/>
            <a:pathLst>
              <a:path w="252095" h="2880360" extrusionOk="0">
                <a:moveTo>
                  <a:pt x="0" y="2880037"/>
                </a:moveTo>
                <a:lnTo>
                  <a:pt x="252001" y="2880037"/>
                </a:lnTo>
                <a:lnTo>
                  <a:pt x="252001" y="0"/>
                </a:lnTo>
                <a:lnTo>
                  <a:pt x="0" y="0"/>
                </a:lnTo>
                <a:lnTo>
                  <a:pt x="0" y="28800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2"/>
          <p:cNvSpPr/>
          <p:nvPr/>
        </p:nvSpPr>
        <p:spPr>
          <a:xfrm>
            <a:off x="270003" y="2429988"/>
            <a:ext cx="0" cy="810260"/>
          </a:xfrm>
          <a:custGeom>
            <a:avLst/>
            <a:gdLst/>
            <a:ahLst/>
            <a:cxnLst/>
            <a:rect l="l" t="t" r="r" b="b"/>
            <a:pathLst>
              <a:path w="120000" h="810260" extrusionOk="0">
                <a:moveTo>
                  <a:pt x="0" y="0"/>
                </a:moveTo>
                <a:lnTo>
                  <a:pt x="0" y="810010"/>
                </a:lnTo>
              </a:path>
            </a:pathLst>
          </a:custGeom>
          <a:noFill/>
          <a:ln w="36000" cap="flat" cmpd="sng">
            <a:solidFill>
              <a:srgbClr val="4AA7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2"/>
          <p:cNvSpPr/>
          <p:nvPr/>
        </p:nvSpPr>
        <p:spPr>
          <a:xfrm>
            <a:off x="270003" y="1619977"/>
            <a:ext cx="0" cy="810260"/>
          </a:xfrm>
          <a:custGeom>
            <a:avLst/>
            <a:gdLst/>
            <a:ahLst/>
            <a:cxnLst/>
            <a:rect l="l" t="t" r="r" b="b"/>
            <a:pathLst>
              <a:path w="120000" h="810260" extrusionOk="0">
                <a:moveTo>
                  <a:pt x="0" y="0"/>
                </a:moveTo>
                <a:lnTo>
                  <a:pt x="0" y="810010"/>
                </a:lnTo>
              </a:path>
            </a:pathLst>
          </a:custGeom>
          <a:noFill/>
          <a:ln w="36000" cap="flat" cmpd="sng">
            <a:solidFill>
              <a:srgbClr val="5E2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2"/>
          <p:cNvSpPr/>
          <p:nvPr/>
        </p:nvSpPr>
        <p:spPr>
          <a:xfrm>
            <a:off x="270003" y="809967"/>
            <a:ext cx="0" cy="810260"/>
          </a:xfrm>
          <a:custGeom>
            <a:avLst/>
            <a:gdLst/>
            <a:ahLst/>
            <a:cxnLst/>
            <a:rect l="l" t="t" r="r" b="b"/>
            <a:pathLst>
              <a:path w="120000" h="810260" extrusionOk="0">
                <a:moveTo>
                  <a:pt x="0" y="0"/>
                </a:moveTo>
                <a:lnTo>
                  <a:pt x="0" y="810010"/>
                </a:lnTo>
              </a:path>
            </a:pathLst>
          </a:custGeom>
          <a:noFill/>
          <a:ln w="36000" cap="flat" cmpd="sng">
            <a:solidFill>
              <a:srgbClr val="DED1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2"/>
          <p:cNvSpPr/>
          <p:nvPr/>
        </p:nvSpPr>
        <p:spPr>
          <a:xfrm>
            <a:off x="270003" y="0"/>
            <a:ext cx="0" cy="810260"/>
          </a:xfrm>
          <a:custGeom>
            <a:avLst/>
            <a:gdLst/>
            <a:ahLst/>
            <a:cxnLst/>
            <a:rect l="l" t="t" r="r" b="b"/>
            <a:pathLst>
              <a:path w="120000" h="810260" extrusionOk="0">
                <a:moveTo>
                  <a:pt x="0" y="0"/>
                </a:moveTo>
                <a:lnTo>
                  <a:pt x="0" y="810010"/>
                </a:lnTo>
              </a:path>
            </a:pathLst>
          </a:custGeom>
          <a:noFill/>
          <a:ln w="36000" cap="flat" cmpd="sng">
            <a:solidFill>
              <a:srgbClr val="BA33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347294" y="112811"/>
            <a:ext cx="170688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588391" y="587270"/>
            <a:ext cx="2612390" cy="134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ftr" idx="11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dt" idx="10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>
            <a:spLocks noGrp="1"/>
          </p:cNvSpPr>
          <p:nvPr>
            <p:ph type="ctrTitle"/>
          </p:nvPr>
        </p:nvSpPr>
        <p:spPr>
          <a:xfrm>
            <a:off x="671245" y="471437"/>
            <a:ext cx="44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367790" marR="5080" lvl="0" indent="-1355725" algn="ctr" rtl="0">
              <a:lnSpc>
                <a:spcPct val="1074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latin typeface="Fira Sans"/>
                <a:ea typeface="Fira Sans"/>
                <a:cs typeface="Fira Sans"/>
                <a:sym typeface="Fira Sans"/>
              </a:rPr>
              <a:t>Efficient Code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1927650" y="2222300"/>
            <a:ext cx="1910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4E4E4E"/>
                </a:solidFill>
                <a:latin typeface="Arial Black"/>
                <a:ea typeface="Arial Black"/>
                <a:cs typeface="Arial Black"/>
                <a:sym typeface="Arial Black"/>
              </a:rPr>
              <a:t>November </a:t>
            </a:r>
            <a:r>
              <a:rPr lang="en-US" sz="1200" dirty="0">
                <a:solidFill>
                  <a:srgbClr val="4E4E4E"/>
                </a:solidFill>
                <a:latin typeface="Arial Black"/>
                <a:ea typeface="Arial Black"/>
                <a:cs typeface="Arial Black"/>
                <a:sym typeface="Arial Black"/>
              </a:rPr>
              <a:t>30th</a:t>
            </a:r>
            <a:r>
              <a:rPr lang="en-US" sz="1200" b="0" i="0" u="none" strike="noStrike" cap="none" dirty="0">
                <a:solidFill>
                  <a:srgbClr val="4E4E4E"/>
                </a:solidFill>
                <a:latin typeface="Arial Black"/>
                <a:ea typeface="Arial Black"/>
                <a:cs typeface="Arial Black"/>
                <a:sym typeface="Arial Black"/>
              </a:rPr>
              <a:t>, 2023</a:t>
            </a:r>
            <a:endParaRPr sz="12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2455852" y="1944450"/>
            <a:ext cx="8541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Roel Aaij</a:t>
            </a:r>
            <a:endParaRPr sz="1200" b="1" i="0" u="none" strike="noStrike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2402890" y="2547074"/>
            <a:ext cx="960000" cy="376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47fbe05594_0_44"/>
          <p:cNvSpPr txBox="1"/>
          <p:nvPr/>
        </p:nvSpPr>
        <p:spPr>
          <a:xfrm>
            <a:off x="0" y="107950"/>
            <a:ext cx="252000" cy="2484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spcFirstLastPara="1" wrap="square" lIns="0" tIns="41900" rIns="0" bIns="0" anchor="t" anchorCtr="0">
            <a:noAutofit/>
          </a:bodyPr>
          <a:lstStyle/>
          <a:p>
            <a:pPr marL="933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>
                <a:solidFill>
                  <a:srgbClr val="BFBFB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1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" name="Google Shape;68;g147fbe05594_0_44"/>
          <p:cNvSpPr/>
          <p:nvPr/>
        </p:nvSpPr>
        <p:spPr>
          <a:xfrm>
            <a:off x="1803" y="2951989"/>
            <a:ext cx="248400" cy="248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g147fbe05594_0_44"/>
          <p:cNvSpPr txBox="1"/>
          <p:nvPr/>
        </p:nvSpPr>
        <p:spPr>
          <a:xfrm>
            <a:off x="501350" y="2829771"/>
            <a:ext cx="5154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g147fbe05594_0_44"/>
          <p:cNvSpPr txBox="1"/>
          <p:nvPr/>
        </p:nvSpPr>
        <p:spPr>
          <a:xfrm>
            <a:off x="1269950" y="67325"/>
            <a:ext cx="32259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Optimisation in one slide</a:t>
            </a:r>
            <a:endParaRPr sz="1400" b="1" i="0" u="none" strike="noStrike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1" name="Google Shape;71;g147fbe05594_0_44"/>
          <p:cNvSpPr txBox="1"/>
          <p:nvPr/>
        </p:nvSpPr>
        <p:spPr>
          <a:xfrm>
            <a:off x="730525" y="688050"/>
            <a:ext cx="436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2" name="Google Shape;72;g147fbe05594_0_44"/>
          <p:cNvSpPr txBox="1"/>
          <p:nvPr/>
        </p:nvSpPr>
        <p:spPr>
          <a:xfrm>
            <a:off x="348950" y="276825"/>
            <a:ext cx="51540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Fira Sans"/>
              <a:buChar char="●"/>
            </a:pP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I can’t teach you this in half an hour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Please follow some computer science courses instead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Fira Sans"/>
              <a:buChar char="●"/>
            </a:pP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Regardless, a few open doors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Come talk to us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Break it down to as small a “slow” problem as possible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If it’s a few lines of code, think about what’s going on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Measure! If you think you know what’s slow, you’re probably wrong. E.g. perf, Intel VTune, AMD uProf, </a:t>
            </a:r>
            <a:r>
              <a:rPr lang="en-U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callgrind, </a:t>
            </a: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etc.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If you’re doing machine learning: use a GPU (or more)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Have a look on the web if a library exists that solves your issue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Think about data I/O; copying files, reading files, etc.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If data parallelisation is possible: use more computers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</a:pPr>
            <a:r>
              <a:rPr lang="en-US" sz="1200">
                <a:latin typeface="Fira Sans"/>
                <a:ea typeface="Fira Sans"/>
                <a:cs typeface="Fira Sans"/>
                <a:sym typeface="Fira Sans"/>
              </a:rPr>
              <a:t>(Your) wall-clock time is the most expensive, so don’t waste it on premature optimisation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Macintosh PowerPoint</Application>
  <PresentationFormat>Custom</PresentationFormat>
  <Paragraphs>19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Fira Sans</vt:lpstr>
      <vt:lpstr>Arial Black</vt:lpstr>
      <vt:lpstr>Arial</vt:lpstr>
      <vt:lpstr>Consolas</vt:lpstr>
      <vt:lpstr>Office Theme</vt:lpstr>
      <vt:lpstr>Efficient Code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Code</dc:title>
  <dc:creator>Roel Aaij</dc:creator>
  <cp:lastModifiedBy>C V</cp:lastModifiedBy>
  <cp:revision>1</cp:revision>
  <dcterms:created xsi:type="dcterms:W3CDTF">2020-05-29T13:56:07Z</dcterms:created>
  <dcterms:modified xsi:type="dcterms:W3CDTF">2023-11-27T07:50:25Z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2020-05-28T00:00:00Z</vt:filetime>
  </property>
  <property fmtid="{D5CDD505-2E9C-101B-9397-08002B2CF9AE}" pid="3" name="Creator">
    <vt:lpwstr>LaTeX with beamer class version 3.57</vt:lpwstr>
  </property>
  <property fmtid="{D5CDD505-2E9C-101B-9397-08002B2CF9AE}" pid="4" name="LastSaved">
    <vt:filetime>2020-05-29T00:00:00Z</vt:filetime>
  </property>
  <property fmtid="{D5CDD505-2E9C-101B-9397-08002B2CF9AE}" pid="5" name="MSIP_Label_0d814d60-469d-470c-8cb0-58434e2bf457_Enabled">
    <vt:lpwstr>true</vt:lpwstr>
  </property>
  <property fmtid="{D5CDD505-2E9C-101B-9397-08002B2CF9AE}" pid="6" name="MSIP_Label_0d814d60-469d-470c-8cb0-58434e2bf457_SetDate">
    <vt:lpwstr>2020-05-29T15:02:03Z</vt:lpwstr>
  </property>
  <property fmtid="{D5CDD505-2E9C-101B-9397-08002B2CF9AE}" pid="7" name="MSIP_Label_0d814d60-469d-470c-8cb0-58434e2bf457_Method">
    <vt:lpwstr>Privileged</vt:lpwstr>
  </property>
  <property fmtid="{D5CDD505-2E9C-101B-9397-08002B2CF9AE}" pid="8" name="MSIP_Label_0d814d60-469d-470c-8cb0-58434e2bf457_Name">
    <vt:lpwstr>Public_0</vt:lpwstr>
  </property>
  <property fmtid="{D5CDD505-2E9C-101B-9397-08002B2CF9AE}" pid="9" name="MSIP_Label_0d814d60-469d-470c-8cb0-58434e2bf457_SiteId">
    <vt:lpwstr>3dd8961f-e488-4e60-8e11-a82d994e183d</vt:lpwstr>
  </property>
  <property fmtid="{D5CDD505-2E9C-101B-9397-08002B2CF9AE}" pid="10" name="MSIP_Label_0d814d60-469d-470c-8cb0-58434e2bf457_ActionId">
    <vt:lpwstr>077eac82-3dc8-484d-a361-0000a1ce5646</vt:lpwstr>
  </property>
  <property fmtid="{D5CDD505-2E9C-101B-9397-08002B2CF9AE}" pid="11" name="MSIP_Label_0d814d60-469d-470c-8cb0-58434e2bf457_ContentBits">
    <vt:lpwstr>1</vt:lpwstr>
  </property>
  <property fmtid="{D5CDD505-2E9C-101B-9397-08002B2CF9AE}" pid="12" name="ContentTypeId">
    <vt:lpwstr>0x010100BF5832FCF3DF6D45946DDEC77CCFAF31</vt:lpwstr>
  </property>
</Properties>
</file>