
<file path=[Content_Types].xml><?xml version="1.0" encoding="utf-8"?>
<Types xmlns="http://schemas.openxmlformats.org/package/2006/content-types">
  <Default Extension="emf" ContentType="image/x-emf"/>
  <Default Extension="gif" ContentType="image/gi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636" r:id="rId3"/>
    <p:sldId id="637" r:id="rId4"/>
    <p:sldId id="635" r:id="rId5"/>
  </p:sldIdLst>
  <p:sldSz cx="12192000" cy="6858000"/>
  <p:notesSz cx="7023100" cy="93091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3552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66FF"/>
    <a:srgbClr val="FF0000"/>
    <a:srgbClr val="66FF33"/>
    <a:srgbClr val="FF6600"/>
    <a:srgbClr val="FFFF00"/>
    <a:srgbClr val="808080"/>
    <a:srgbClr val="FFFF66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444" autoAdjust="0"/>
    <p:restoredTop sz="95007" autoAdjust="0"/>
  </p:normalViewPr>
  <p:slideViewPr>
    <p:cSldViewPr>
      <p:cViewPr varScale="1">
        <p:scale>
          <a:sx n="112" d="100"/>
          <a:sy n="112" d="100"/>
        </p:scale>
        <p:origin x="392" y="184"/>
      </p:cViewPr>
      <p:guideLst>
        <p:guide orient="horz" pos="3552"/>
        <p:guide pos="3840"/>
      </p:guideLst>
    </p:cSldViewPr>
  </p:slideViewPr>
  <p:outlineViewPr>
    <p:cViewPr>
      <p:scale>
        <a:sx n="25" d="100"/>
        <a:sy n="25" d="100"/>
      </p:scale>
      <p:origin x="0" y="-5938"/>
    </p:cViewPr>
  </p:outlineViewPr>
  <p:notesTextViewPr>
    <p:cViewPr>
      <p:scale>
        <a:sx n="50" d="100"/>
        <a:sy n="50" d="100"/>
      </p:scale>
      <p:origin x="0" y="0"/>
    </p:cViewPr>
  </p:notesTextViewPr>
  <p:sorterViewPr>
    <p:cViewPr>
      <p:scale>
        <a:sx n="100" d="100"/>
        <a:sy n="100" d="100"/>
      </p:scale>
      <p:origin x="0" y="-709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30213" y="703263"/>
            <a:ext cx="6183312" cy="34798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22775"/>
            <a:ext cx="5151437" cy="41878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4845" tIns="46622" rIns="94845" bIns="4662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0"/>
            <a:r>
              <a:rPr lang="en-GB" noProof="0"/>
              <a:t>Second level</a:t>
            </a:r>
          </a:p>
          <a:p>
            <a:pPr lvl="0"/>
            <a:r>
              <a:rPr lang="en-GB" noProof="0"/>
              <a:t>Third level</a:t>
            </a:r>
          </a:p>
          <a:p>
            <a:pPr lvl="0"/>
            <a:r>
              <a:rPr lang="en-GB" noProof="0"/>
              <a:t>Fourth level</a:t>
            </a:r>
          </a:p>
          <a:p>
            <a:pPr lvl="0"/>
            <a:r>
              <a:rPr lang="en-GB" noProof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30213" y="703263"/>
            <a:ext cx="6183312" cy="3479800"/>
          </a:xfrm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30213" y="703263"/>
            <a:ext cx="6183312" cy="3479800"/>
          </a:xfrm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671033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30213" y="703263"/>
            <a:ext cx="6183312" cy="3479800"/>
          </a:xfrm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464416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30213" y="703263"/>
            <a:ext cx="6183312" cy="3479800"/>
          </a:xfrm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204248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4911711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174804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146235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56133" y="457200"/>
            <a:ext cx="2726267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3" y="457200"/>
            <a:ext cx="7975600" cy="4572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072758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8267" y="457200"/>
            <a:ext cx="10363200" cy="8001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77334" y="1657350"/>
            <a:ext cx="5350933" cy="33718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1467" y="1657350"/>
            <a:ext cx="5350933" cy="33718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117263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FontTx/>
              <a:buBlip>
                <a:blip r:embed="rId2"/>
              </a:buBlip>
              <a:defRPr/>
            </a:lvl1pPr>
            <a:lvl2pPr marL="742950" indent="-285750">
              <a:buFontTx/>
              <a:buBlip>
                <a:blip r:embed="rId2"/>
              </a:buBlip>
              <a:defRPr/>
            </a:lvl2pPr>
            <a:lvl3pPr marL="1143000" indent="-228600">
              <a:buFontTx/>
              <a:buBlip>
                <a:blip r:embed="rId2"/>
              </a:buBlip>
              <a:defRPr/>
            </a:lvl3pPr>
            <a:lvl4pPr marL="1600200" indent="-228600">
              <a:buFontTx/>
              <a:buBlip>
                <a:blip r:embed="rId2"/>
              </a:buBlip>
              <a:defRPr/>
            </a:lvl4pPr>
            <a:lvl5pPr marL="2057400" indent="-228600">
              <a:buFontTx/>
              <a:buBlip>
                <a:blip r:embed="rId2"/>
              </a:buBlip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720129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732945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728238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1657350"/>
            <a:ext cx="5350933" cy="3371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1467" y="1657350"/>
            <a:ext cx="5350933" cy="3371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409194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09594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 b="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5772478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91059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 marL="342900" indent="-342900">
              <a:buFont typeface="Wingdings" panose="05000000000000000000" pitchFamily="2" charset="2"/>
              <a:buChar char="§"/>
              <a:defRPr sz="3200"/>
            </a:lvl1pPr>
            <a:lvl2pPr marL="742950" indent="-285750">
              <a:buClr>
                <a:schemeClr val="accent1"/>
              </a:buClr>
              <a:buFont typeface="Wingdings" panose="05000000000000000000" pitchFamily="2" charset="2"/>
              <a:buChar char="§"/>
              <a:defRPr sz="2800"/>
            </a:lvl2pPr>
            <a:lvl3pPr marL="1257300" indent="-342900">
              <a:buClr>
                <a:schemeClr val="accent1"/>
              </a:buClr>
              <a:buFont typeface="Wingdings" panose="05000000000000000000" pitchFamily="2" charset="2"/>
              <a:buChar char="§"/>
              <a:defRPr sz="2400"/>
            </a:lvl3pPr>
            <a:lvl4pPr marL="1714500" indent="-342900">
              <a:buClr>
                <a:schemeClr val="accent1"/>
              </a:buClr>
              <a:buFont typeface="Wingdings" panose="05000000000000000000" pitchFamily="2" charset="2"/>
              <a:buChar char="§"/>
              <a:defRPr sz="2000"/>
            </a:lvl4pPr>
            <a:lvl5pPr marL="2171700" indent="-342900">
              <a:buClr>
                <a:schemeClr val="accent1"/>
              </a:buClr>
              <a:buFont typeface="Wingdings" panose="05000000000000000000" pitchFamily="2" charset="2"/>
              <a:buChar char="§"/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620458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48267" y="457200"/>
            <a:ext cx="10363200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7333" y="1657350"/>
            <a:ext cx="10905067" cy="337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 </a:t>
            </a:r>
          </a:p>
        </p:txBody>
      </p:sp>
      <p:sp>
        <p:nvSpPr>
          <p:cNvPr id="1028" name="Rectangle 5"/>
          <p:cNvSpPr>
            <a:spLocks noChangeArrowheads="1"/>
          </p:cNvSpPr>
          <p:nvPr/>
        </p:nvSpPr>
        <p:spPr bwMode="auto">
          <a:xfrm>
            <a:off x="4343400" y="6305550"/>
            <a:ext cx="3962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GB" altLang="en-US" sz="1200" dirty="0">
                <a:solidFill>
                  <a:schemeClr val="tx1"/>
                </a:solidFill>
                <a:latin typeface="Verdana"/>
                <a:cs typeface="Verdana"/>
              </a:rPr>
              <a:t>Peter</a:t>
            </a:r>
            <a:r>
              <a:rPr lang="en-GB" altLang="en-US" sz="1200" baseline="0" dirty="0">
                <a:solidFill>
                  <a:schemeClr val="tx1"/>
                </a:solidFill>
                <a:latin typeface="Verdana"/>
                <a:cs typeface="Verdana"/>
              </a:rPr>
              <a:t> </a:t>
            </a:r>
            <a:r>
              <a:rPr lang="en-GB" altLang="en-US" sz="1200" baseline="0" dirty="0" err="1">
                <a:solidFill>
                  <a:schemeClr val="tx1"/>
                </a:solidFill>
                <a:latin typeface="Verdana"/>
                <a:cs typeface="Verdana"/>
              </a:rPr>
              <a:t>Kluit</a:t>
            </a:r>
            <a:r>
              <a:rPr lang="en-GB" altLang="en-US" sz="1200" baseline="0" dirty="0">
                <a:solidFill>
                  <a:schemeClr val="tx1"/>
                </a:solidFill>
                <a:latin typeface="Verdana"/>
                <a:cs typeface="Verdana"/>
              </a:rPr>
              <a:t> (</a:t>
            </a:r>
            <a:r>
              <a:rPr lang="en-GB" altLang="en-US" sz="1200" baseline="0" dirty="0" err="1">
                <a:solidFill>
                  <a:schemeClr val="tx1"/>
                </a:solidFill>
                <a:latin typeface="Verdana"/>
                <a:cs typeface="Verdana"/>
              </a:rPr>
              <a:t>Nikhef</a:t>
            </a:r>
            <a:r>
              <a:rPr lang="en-GB" altLang="en-US" sz="1200" baseline="0" dirty="0">
                <a:solidFill>
                  <a:schemeClr val="tx1"/>
                </a:solidFill>
                <a:latin typeface="Verdana"/>
                <a:cs typeface="Verdana"/>
              </a:rPr>
              <a:t>)</a:t>
            </a:r>
            <a:endParaRPr lang="en-GB" altLang="en-US" sz="1200" dirty="0">
              <a:solidFill>
                <a:schemeClr val="tx1"/>
              </a:solidFill>
              <a:latin typeface="Verdana"/>
              <a:cs typeface="Verdana"/>
            </a:endParaRPr>
          </a:p>
        </p:txBody>
      </p:sp>
      <p:sp>
        <p:nvSpPr>
          <p:cNvPr id="1029" name="Rectangle 6"/>
          <p:cNvSpPr>
            <a:spLocks noChangeArrowheads="1"/>
          </p:cNvSpPr>
          <p:nvPr/>
        </p:nvSpPr>
        <p:spPr bwMode="auto">
          <a:xfrm>
            <a:off x="8940800" y="6229350"/>
            <a:ext cx="2540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r">
              <a:spcBef>
                <a:spcPct val="50000"/>
              </a:spcBef>
              <a:defRPr/>
            </a:pPr>
            <a:r>
              <a:rPr lang="en-GB" altLang="en-US" sz="800">
                <a:solidFill>
                  <a:schemeClr val="bg2"/>
                </a:solidFill>
              </a:rPr>
              <a:t> </a:t>
            </a:r>
            <a:fld id="{50F9948D-FA28-478D-A82E-F93DDFBE36D5}" type="slidenum">
              <a:rPr lang="en-GB" altLang="en-US" sz="800" smtClean="0">
                <a:solidFill>
                  <a:schemeClr val="bg2"/>
                </a:solidFill>
              </a:rPr>
              <a:pPr algn="r">
                <a:spcBef>
                  <a:spcPct val="50000"/>
                </a:spcBef>
                <a:defRPr/>
              </a:pPr>
              <a:t>‹#›</a:t>
            </a:fld>
            <a:endParaRPr lang="en-GB" altLang="en-US" sz="800">
              <a:solidFill>
                <a:schemeClr val="bg2"/>
              </a:solidFill>
            </a:endParaRPr>
          </a:p>
        </p:txBody>
      </p:sp>
      <p:sp>
        <p:nvSpPr>
          <p:cNvPr id="1030" name="Rectangle 8"/>
          <p:cNvSpPr>
            <a:spLocks noChangeArrowheads="1"/>
          </p:cNvSpPr>
          <p:nvPr/>
        </p:nvSpPr>
        <p:spPr bwMode="auto">
          <a:xfrm>
            <a:off x="533400" y="6460282"/>
            <a:ext cx="4906061" cy="245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en-US" sz="700" dirty="0">
                <a:solidFill>
                  <a:schemeClr val="bg2"/>
                </a:solidFill>
                <a:latin typeface="Verdana"/>
                <a:cs typeface="Verdana"/>
              </a:rPr>
              <a:t> </a:t>
            </a:r>
            <a:r>
              <a:rPr lang="en-US" altLang="en-US" sz="1200" kern="1200" dirty="0">
                <a:solidFill>
                  <a:schemeClr val="tx1"/>
                </a:solidFill>
                <a:latin typeface="Verdana"/>
                <a:ea typeface="+mn-ea"/>
                <a:cs typeface="Verdana"/>
              </a:rPr>
              <a:t>Lepton Collider 18 September 2023</a:t>
            </a:r>
            <a:endParaRPr lang="en-GB" altLang="en-US" sz="900" dirty="0">
              <a:latin typeface="Verdana"/>
              <a:cs typeface="Verdan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Monotype Sorts"/>
        <a:buChar char="u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00000"/>
        <a:buFont typeface="Monotype Sorts"/>
        <a:buChar char="l"/>
        <a:defRPr sz="1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100000"/>
        <a:buFont typeface="Monotype Sorts"/>
        <a:buChar char="n"/>
        <a:defRPr sz="1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Font typeface="Monotype Sorts"/>
        <a:buChar char="u"/>
        <a:defRPr sz="12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100000"/>
        <a:buFont typeface="Monotype Sorts"/>
        <a:buChar char="l"/>
        <a:defRPr sz="1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100000"/>
        <a:buFont typeface="Monotype Sorts" pitchFamily="2" charset="2"/>
        <a:buChar char="l"/>
        <a:defRPr sz="1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100000"/>
        <a:buFont typeface="Monotype Sorts" pitchFamily="2" charset="2"/>
        <a:buChar char="l"/>
        <a:defRPr sz="1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100000"/>
        <a:buFont typeface="Monotype Sorts" pitchFamily="2" charset="2"/>
        <a:buChar char="l"/>
        <a:defRPr sz="1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100000"/>
        <a:buFont typeface="Monotype Sorts" pitchFamily="2" charset="2"/>
        <a:buChar char="l"/>
        <a:defRPr sz="1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bonn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29774" y="711200"/>
            <a:ext cx="2232026" cy="965200"/>
          </a:xfrm>
          <a:prstGeom prst="rect">
            <a:avLst/>
          </a:prstGeom>
        </p:spPr>
      </p:pic>
      <p:sp>
        <p:nvSpPr>
          <p:cNvPr id="307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854598" y="836712"/>
            <a:ext cx="7203802" cy="1080120"/>
          </a:xfrm>
        </p:spPr>
        <p:txBody>
          <a:bodyPr anchor="ctr"/>
          <a:lstStyle/>
          <a:p>
            <a:r>
              <a:rPr lang="en-GB" altLang="en-US" sz="3600" b="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Pixel TPC analysis topics</a:t>
            </a:r>
          </a:p>
        </p:txBody>
      </p:sp>
      <p:sp>
        <p:nvSpPr>
          <p:cNvPr id="3076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126232" y="2647580"/>
            <a:ext cx="4249688" cy="2509612"/>
          </a:xfrm>
        </p:spPr>
        <p:txBody>
          <a:bodyPr/>
          <a:lstStyle/>
          <a:p>
            <a:pPr indent="-457200">
              <a:lnSpc>
                <a:spcPct val="120000"/>
              </a:lnSpc>
              <a:spcBef>
                <a:spcPct val="0"/>
              </a:spcBef>
              <a:defRPr/>
            </a:pPr>
            <a:r>
              <a:rPr lang="en-GB" altLang="en-US" dirty="0" err="1">
                <a:latin typeface="Verdana"/>
                <a:cs typeface="Verdana"/>
              </a:rPr>
              <a:t>Yevgen</a:t>
            </a:r>
            <a:r>
              <a:rPr lang="en-GB" altLang="en-US" dirty="0">
                <a:latin typeface="Verdana"/>
                <a:cs typeface="Verdana"/>
              </a:rPr>
              <a:t> </a:t>
            </a:r>
            <a:r>
              <a:rPr lang="en-GB" altLang="en-US" dirty="0" err="1">
                <a:latin typeface="Verdana"/>
                <a:cs typeface="Verdana"/>
              </a:rPr>
              <a:t>Bilevych</a:t>
            </a:r>
            <a:r>
              <a:rPr lang="en-GB" altLang="en-US" dirty="0">
                <a:latin typeface="Verdana"/>
                <a:cs typeface="Verdana"/>
              </a:rPr>
              <a:t>, Klaus </a:t>
            </a:r>
            <a:r>
              <a:rPr lang="en-GB" altLang="en-US" dirty="0" err="1">
                <a:latin typeface="Verdana"/>
                <a:cs typeface="Verdana"/>
              </a:rPr>
              <a:t>Desch</a:t>
            </a:r>
            <a:r>
              <a:rPr lang="en-GB" altLang="en-US" dirty="0">
                <a:latin typeface="Verdana"/>
                <a:cs typeface="Verdana"/>
              </a:rPr>
              <a:t>, Harry van der Graaf, Fred </a:t>
            </a:r>
            <a:r>
              <a:rPr lang="en-GB" altLang="en-US" dirty="0" err="1">
                <a:latin typeface="Verdana"/>
                <a:cs typeface="Verdana"/>
              </a:rPr>
              <a:t>Hartjes</a:t>
            </a:r>
            <a:r>
              <a:rPr lang="en-GB" altLang="en-US" dirty="0">
                <a:latin typeface="Verdana"/>
                <a:cs typeface="Verdana"/>
              </a:rPr>
              <a:t>, Jochen Kaminski, Peter </a:t>
            </a:r>
            <a:r>
              <a:rPr lang="en-GB" altLang="en-US" dirty="0" err="1">
                <a:latin typeface="Verdana"/>
                <a:cs typeface="Verdana"/>
              </a:rPr>
              <a:t>Kluit</a:t>
            </a:r>
            <a:r>
              <a:rPr lang="en-GB" altLang="en-US" dirty="0">
                <a:latin typeface="Verdana"/>
                <a:cs typeface="Verdana"/>
              </a:rPr>
              <a:t>, Naomi van der Kolk, </a:t>
            </a:r>
          </a:p>
          <a:p>
            <a:pPr indent="-457200">
              <a:lnSpc>
                <a:spcPct val="120000"/>
              </a:lnSpc>
              <a:spcBef>
                <a:spcPct val="0"/>
              </a:spcBef>
              <a:defRPr/>
            </a:pPr>
            <a:r>
              <a:rPr lang="en-GB" altLang="en-US" dirty="0">
                <a:latin typeface="Verdana"/>
                <a:cs typeface="Verdana"/>
              </a:rPr>
              <a:t>Cornelis </a:t>
            </a:r>
            <a:r>
              <a:rPr lang="en-GB" altLang="en-US" dirty="0" err="1">
                <a:latin typeface="Verdana"/>
                <a:cs typeface="Verdana"/>
              </a:rPr>
              <a:t>Ligtenberg</a:t>
            </a:r>
            <a:r>
              <a:rPr lang="en-GB" altLang="en-US" dirty="0">
                <a:latin typeface="Verdana"/>
                <a:cs typeface="Verdana"/>
              </a:rPr>
              <a:t>, </a:t>
            </a:r>
          </a:p>
          <a:p>
            <a:pPr indent="-457200">
              <a:lnSpc>
                <a:spcPct val="120000"/>
              </a:lnSpc>
              <a:spcBef>
                <a:spcPct val="0"/>
              </a:spcBef>
              <a:defRPr/>
            </a:pPr>
            <a:r>
              <a:rPr lang="en-GB" altLang="en-US" dirty="0">
                <a:latin typeface="Verdana"/>
                <a:cs typeface="Verdana"/>
              </a:rPr>
              <a:t>Gerhard Raven, and </a:t>
            </a:r>
          </a:p>
          <a:p>
            <a:pPr indent="-457200">
              <a:lnSpc>
                <a:spcPct val="120000"/>
              </a:lnSpc>
              <a:spcBef>
                <a:spcPct val="0"/>
              </a:spcBef>
              <a:defRPr/>
            </a:pPr>
            <a:r>
              <a:rPr lang="en-GB" altLang="en-US" dirty="0">
                <a:latin typeface="Verdana"/>
                <a:cs typeface="Verdana"/>
              </a:rPr>
              <a:t>Jan </a:t>
            </a:r>
            <a:r>
              <a:rPr lang="en-GB" altLang="en-US" dirty="0" err="1">
                <a:latin typeface="Verdana"/>
                <a:cs typeface="Verdana"/>
              </a:rPr>
              <a:t>Timmermans</a:t>
            </a:r>
            <a:endParaRPr lang="en-GB" altLang="en-US" dirty="0">
              <a:latin typeface="Verdana"/>
              <a:cs typeface="Verdana"/>
            </a:endParaRPr>
          </a:p>
          <a:p>
            <a:pPr indent="-457200">
              <a:lnSpc>
                <a:spcPct val="120000"/>
              </a:lnSpc>
              <a:spcBef>
                <a:spcPct val="0"/>
              </a:spcBef>
              <a:defRPr/>
            </a:pPr>
            <a:r>
              <a:rPr lang="en-GB" altLang="en-US" dirty="0"/>
              <a:t> </a:t>
            </a:r>
          </a:p>
        </p:txBody>
      </p:sp>
      <p:sp>
        <p:nvSpPr>
          <p:cNvPr id="2" name="Text Box 8"/>
          <p:cNvSpPr txBox="1">
            <a:spLocks noChangeArrowheads="1"/>
          </p:cNvSpPr>
          <p:nvPr/>
        </p:nvSpPr>
        <p:spPr bwMode="auto">
          <a:xfrm>
            <a:off x="2927350" y="6011864"/>
            <a:ext cx="659765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100000"/>
              <a:buFont typeface="Monotype Sorts"/>
              <a:buChar char="u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100000"/>
              <a:buFont typeface="Monotype Sorts"/>
              <a:buChar char="l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100000"/>
              <a:buFont typeface="Monotype Sorts"/>
              <a:buChar char="n"/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100000"/>
              <a:buFont typeface="Monotype Sorts"/>
              <a:buChar char="u"/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00000"/>
              <a:buFont typeface="Monotype Sorts"/>
              <a:buChar char="l"/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00000"/>
              <a:buFont typeface="Monotype Sorts"/>
              <a:buChar char="l"/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00000"/>
              <a:buFont typeface="Monotype Sorts"/>
              <a:buChar char="l"/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00000"/>
              <a:buFont typeface="Monotype Sorts"/>
              <a:buChar char="l"/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00000"/>
              <a:buFont typeface="Monotype Sorts"/>
              <a:buChar char="l"/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None/>
            </a:pPr>
            <a:r>
              <a:rPr lang="en-US" sz="1600" dirty="0">
                <a:latin typeface="Verdana"/>
                <a:cs typeface="Verdana"/>
              </a:rPr>
              <a:t>Lepton Collider 18 September 2023</a:t>
            </a:r>
            <a:endParaRPr lang="en-GB" altLang="en-US" sz="1600" i="1" dirty="0">
              <a:latin typeface="Verdana"/>
              <a:cs typeface="Verdana"/>
            </a:endParaRPr>
          </a:p>
        </p:txBody>
      </p:sp>
      <p:pic>
        <p:nvPicPr>
          <p:cNvPr id="3077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400" y="652463"/>
            <a:ext cx="2232025" cy="871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9" descr="LCTPClogo_simple.wb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10800000" flipH="1" flipV="1">
            <a:off x="838200" y="5538470"/>
            <a:ext cx="1600200" cy="915012"/>
          </a:xfrm>
          <a:prstGeom prst="rect">
            <a:avLst/>
          </a:prstGeom>
        </p:spPr>
      </p:pic>
      <p:pic>
        <p:nvPicPr>
          <p:cNvPr id="25" name="Picture 24" descr="ildlogoTransparant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551592" y="5733256"/>
            <a:ext cx="1089024" cy="696976"/>
          </a:xfrm>
          <a:prstGeom prst="rect">
            <a:avLst/>
          </a:prstGeom>
        </p:spPr>
      </p:pic>
      <p:pic>
        <p:nvPicPr>
          <p:cNvPr id="12" name="Afbeelding 6">
            <a:extLst>
              <a:ext uri="{FF2B5EF4-FFF2-40B4-BE49-F238E27FC236}">
                <a16:creationId xmlns:a16="http://schemas.microsoft.com/office/drawing/2014/main" id="{89DD31EB-077E-5144-9133-CFC5CC90E3DE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l="10224" t="5416" r="10487" b="5393"/>
          <a:stretch/>
        </p:blipFill>
        <p:spPr>
          <a:xfrm>
            <a:off x="6845282" y="2175806"/>
            <a:ext cx="3285893" cy="2630331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9BA6D5FF-49DB-2B4F-A60A-90C302FA7A7A}"/>
              </a:ext>
            </a:extLst>
          </p:cNvPr>
          <p:cNvSpPr/>
          <p:nvPr/>
        </p:nvSpPr>
        <p:spPr>
          <a:xfrm>
            <a:off x="7543899" y="5033030"/>
            <a:ext cx="25154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dirty="0">
                <a:latin typeface="Verdana"/>
                <a:cs typeface="Verdana"/>
              </a:rPr>
              <a:t>8 Quad Module</a:t>
            </a:r>
            <a:endParaRPr lang="en-NL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bonn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96400" y="457200"/>
            <a:ext cx="2489200" cy="965200"/>
          </a:xfrm>
          <a:prstGeom prst="rect">
            <a:avLst/>
          </a:prstGeom>
        </p:spPr>
      </p:pic>
      <p:sp>
        <p:nvSpPr>
          <p:cNvPr id="307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514600" y="260648"/>
            <a:ext cx="7924800" cy="775320"/>
          </a:xfrm>
        </p:spPr>
        <p:txBody>
          <a:bodyPr anchor="ctr"/>
          <a:lstStyle/>
          <a:p>
            <a:pPr marL="342900" lvl="2" indent="-342900">
              <a:spcBef>
                <a:spcPct val="20000"/>
              </a:spcBef>
            </a:pPr>
            <a:br>
              <a:rPr lang="en-US" sz="3200" dirty="0">
                <a:solidFill>
                  <a:srgbClr val="000000"/>
                </a:solidFill>
                <a:latin typeface="Verdana"/>
                <a:cs typeface="Verdana"/>
              </a:rPr>
            </a:br>
            <a:endParaRPr lang="en-GB" altLang="en-US" sz="4000" b="0" dirty="0">
              <a:latin typeface="Verdana"/>
              <a:cs typeface="Verdana"/>
            </a:endParaRPr>
          </a:p>
        </p:txBody>
      </p:sp>
      <p:pic>
        <p:nvPicPr>
          <p:cNvPr id="3077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2232025" cy="871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9" descr="LCTPClogo_simple.wb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10800000" flipH="1" flipV="1">
            <a:off x="304800" y="5562600"/>
            <a:ext cx="1600200" cy="915012"/>
          </a:xfrm>
          <a:prstGeom prst="rect">
            <a:avLst/>
          </a:prstGeom>
        </p:spPr>
      </p:pic>
      <p:pic>
        <p:nvPicPr>
          <p:cNvPr id="25" name="Picture 24" descr="ildlogoTransparant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569576" y="5791200"/>
            <a:ext cx="1089024" cy="696976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3B5751A4-A1C8-994A-A53E-C7F6319043C6}"/>
              </a:ext>
            </a:extLst>
          </p:cNvPr>
          <p:cNvSpPr/>
          <p:nvPr/>
        </p:nvSpPr>
        <p:spPr>
          <a:xfrm>
            <a:off x="3359696" y="683985"/>
            <a:ext cx="534152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nl-NL" sz="3200" kern="0" dirty="0">
                <a:solidFill>
                  <a:srgbClr val="FF0000"/>
                </a:solidFill>
                <a:latin typeface="Verdana"/>
                <a:ea typeface="+mj-ea"/>
                <a:cs typeface="Verdana"/>
              </a:rPr>
              <a:t>Analysis topics </a:t>
            </a:r>
            <a:r>
              <a:rPr lang="nl-NL" sz="3200" kern="0" dirty="0" err="1">
                <a:solidFill>
                  <a:srgbClr val="FF0000"/>
                </a:solidFill>
                <a:latin typeface="Verdana"/>
                <a:ea typeface="+mj-ea"/>
                <a:cs typeface="Verdana"/>
              </a:rPr>
              <a:t>and</a:t>
            </a:r>
            <a:r>
              <a:rPr lang="nl-NL" sz="3200" kern="0" dirty="0">
                <a:solidFill>
                  <a:srgbClr val="FF0000"/>
                </a:solidFill>
                <a:latin typeface="Verdana"/>
                <a:ea typeface="+mj-ea"/>
                <a:cs typeface="Verdana"/>
              </a:rPr>
              <a:t> </a:t>
            </a:r>
            <a:r>
              <a:rPr lang="nl-NL" sz="3200" kern="0" dirty="0" err="1">
                <a:solidFill>
                  <a:srgbClr val="FF0000"/>
                </a:solidFill>
                <a:latin typeface="Verdana"/>
                <a:ea typeface="+mj-ea"/>
                <a:cs typeface="Verdana"/>
              </a:rPr>
              <a:t>ideas</a:t>
            </a:r>
            <a:endParaRPr lang="nl-NL" sz="320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2DF7FD8-D6F0-9244-8FCB-9771CF30CE0A}"/>
              </a:ext>
            </a:extLst>
          </p:cNvPr>
          <p:cNvSpPr/>
          <p:nvPr/>
        </p:nvSpPr>
        <p:spPr>
          <a:xfrm>
            <a:off x="1305556" y="1776948"/>
            <a:ext cx="977922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NL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 the paper</a:t>
            </a:r>
          </a:p>
          <a:p>
            <a:pPr lvl="0" algn="ctr"/>
            <a:endParaRPr lang="en-NL" dirty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lvl="0" indent="-285750">
              <a:buFontTx/>
              <a:buChar char="-"/>
            </a:pPr>
            <a:r>
              <a:rPr lang="en-NL" sz="2000" dirty="0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Results on diffusion for B=0 and 1T data </a:t>
            </a:r>
          </a:p>
          <a:p>
            <a:pPr marL="285750" lvl="0" indent="-285750">
              <a:buFontTx/>
              <a:buChar char="-"/>
            </a:pPr>
            <a:r>
              <a:rPr lang="en-NL" sz="2000" dirty="0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Results on deformations and tracking precision for B=0 and 1 T data </a:t>
            </a:r>
          </a:p>
          <a:p>
            <a:pPr lvl="0"/>
            <a:r>
              <a:rPr lang="en-NL" sz="2000" dirty="0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  Results for dE/dx with different methods for B=0 and B=1 T data </a:t>
            </a:r>
          </a:p>
          <a:p>
            <a:pPr lvl="0" algn="ctr"/>
            <a:endParaRPr lang="en-NL" dirty="0">
              <a:solidFill>
                <a:srgbClr val="0066FF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r>
              <a:rPr lang="en-NL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Other analysis topics</a:t>
            </a:r>
          </a:p>
          <a:p>
            <a:pPr algn="ctr"/>
            <a:r>
              <a:rPr lang="en-NL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r>
              <a:rPr lang="en-NL" sz="2000" dirty="0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 Result on single electron efficiency in a high rate environment</a:t>
            </a:r>
          </a:p>
          <a:p>
            <a:r>
              <a:rPr lang="en-NL" sz="2000" dirty="0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 Result for the efficieny angle of incidence</a:t>
            </a:r>
          </a:p>
          <a:p>
            <a:pPr lvl="0"/>
            <a:endParaRPr lang="en-NL" sz="2000" dirty="0">
              <a:solidFill>
                <a:srgbClr val="0066FF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5179981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bonn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96400" y="457200"/>
            <a:ext cx="2489200" cy="965200"/>
          </a:xfrm>
          <a:prstGeom prst="rect">
            <a:avLst/>
          </a:prstGeom>
        </p:spPr>
      </p:pic>
      <p:sp>
        <p:nvSpPr>
          <p:cNvPr id="307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514600" y="260648"/>
            <a:ext cx="7924800" cy="775320"/>
          </a:xfrm>
        </p:spPr>
        <p:txBody>
          <a:bodyPr anchor="ctr"/>
          <a:lstStyle/>
          <a:p>
            <a:pPr marL="342900" lvl="2" indent="-342900">
              <a:spcBef>
                <a:spcPct val="20000"/>
              </a:spcBef>
            </a:pPr>
            <a:br>
              <a:rPr lang="en-US" sz="3200" dirty="0">
                <a:solidFill>
                  <a:srgbClr val="000000"/>
                </a:solidFill>
                <a:latin typeface="Verdana"/>
                <a:cs typeface="Verdana"/>
              </a:rPr>
            </a:br>
            <a:endParaRPr lang="en-GB" altLang="en-US" sz="4000" b="0" dirty="0">
              <a:latin typeface="Verdana"/>
              <a:cs typeface="Verdana"/>
            </a:endParaRPr>
          </a:p>
        </p:txBody>
      </p:sp>
      <p:pic>
        <p:nvPicPr>
          <p:cNvPr id="3077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2232025" cy="871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9" descr="LCTPClogo_simple.wb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10800000" flipH="1" flipV="1">
            <a:off x="304800" y="5562600"/>
            <a:ext cx="1600200" cy="915012"/>
          </a:xfrm>
          <a:prstGeom prst="rect">
            <a:avLst/>
          </a:prstGeom>
        </p:spPr>
      </p:pic>
      <p:pic>
        <p:nvPicPr>
          <p:cNvPr id="25" name="Picture 24" descr="ildlogoTransparant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569576" y="5791200"/>
            <a:ext cx="1089024" cy="696976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3B5751A4-A1C8-994A-A53E-C7F6319043C6}"/>
              </a:ext>
            </a:extLst>
          </p:cNvPr>
          <p:cNvSpPr/>
          <p:nvPr/>
        </p:nvSpPr>
        <p:spPr>
          <a:xfrm>
            <a:off x="3359696" y="611977"/>
            <a:ext cx="534152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nl-NL" sz="3200" kern="0" dirty="0">
                <a:solidFill>
                  <a:srgbClr val="FF0000"/>
                </a:solidFill>
                <a:latin typeface="Verdana"/>
                <a:ea typeface="+mj-ea"/>
                <a:cs typeface="Verdana"/>
              </a:rPr>
              <a:t>Analysis topics </a:t>
            </a:r>
            <a:r>
              <a:rPr lang="nl-NL" sz="3200" kern="0" dirty="0" err="1">
                <a:solidFill>
                  <a:srgbClr val="FF0000"/>
                </a:solidFill>
                <a:latin typeface="Verdana"/>
                <a:ea typeface="+mj-ea"/>
                <a:cs typeface="Verdana"/>
              </a:rPr>
              <a:t>and</a:t>
            </a:r>
            <a:r>
              <a:rPr lang="nl-NL" sz="3200" kern="0" dirty="0">
                <a:solidFill>
                  <a:srgbClr val="FF0000"/>
                </a:solidFill>
                <a:latin typeface="Verdana"/>
                <a:ea typeface="+mj-ea"/>
                <a:cs typeface="Verdana"/>
              </a:rPr>
              <a:t> </a:t>
            </a:r>
            <a:r>
              <a:rPr lang="nl-NL" sz="3200" kern="0" dirty="0" err="1">
                <a:solidFill>
                  <a:srgbClr val="FF0000"/>
                </a:solidFill>
                <a:latin typeface="Verdana"/>
                <a:ea typeface="+mj-ea"/>
                <a:cs typeface="Verdana"/>
              </a:rPr>
              <a:t>ideas</a:t>
            </a:r>
            <a:endParaRPr lang="nl-NL" sz="320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2DF7FD8-D6F0-9244-8FCB-9771CF30CE0A}"/>
              </a:ext>
            </a:extLst>
          </p:cNvPr>
          <p:cNvSpPr/>
          <p:nvPr/>
        </p:nvSpPr>
        <p:spPr>
          <a:xfrm>
            <a:off x="1069300" y="1751617"/>
            <a:ext cx="9923244" cy="4216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NL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</a:t>
            </a:r>
            <a:r>
              <a:rPr lang="en-NL" sz="240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ingle electron efficiency in a high rate environment</a:t>
            </a:r>
          </a:p>
          <a:p>
            <a:pPr algn="ctr"/>
            <a:r>
              <a:rPr lang="en-NL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</a:t>
            </a:r>
          </a:p>
          <a:p>
            <a:r>
              <a:rPr lang="en-NL" sz="2000" dirty="0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 Result on single electron efficiency in a high rate environment</a:t>
            </a:r>
          </a:p>
          <a:p>
            <a:r>
              <a:rPr lang="en-NL" sz="2000" dirty="0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Method use DESY testbeam : </a:t>
            </a:r>
          </a:p>
          <a:p>
            <a:r>
              <a:rPr lang="en-NL" sz="2000" dirty="0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          measure hits on track near beam centre and further away</a:t>
            </a:r>
          </a:p>
          <a:p>
            <a:r>
              <a:rPr lang="en-NL" sz="2000" dirty="0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          could use e.g. the high(est) rate 1 GeV data</a:t>
            </a:r>
          </a:p>
          <a:p>
            <a:r>
              <a:rPr lang="en-NL" sz="2000" dirty="0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</a:t>
            </a:r>
          </a:p>
          <a:p>
            <a:r>
              <a:rPr lang="en-NL" sz="2000" dirty="0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However, the rates of the quad test at ELSA were much higher</a:t>
            </a:r>
          </a:p>
          <a:p>
            <a:r>
              <a:rPr lang="en-NL" sz="2000" dirty="0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          measure hits on track scanning over the quad detector                 </a:t>
            </a:r>
          </a:p>
          <a:p>
            <a:r>
              <a:rPr lang="en-NL" sz="2000" dirty="0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r>
              <a:rPr lang="en-NL" sz="2000" dirty="0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Makes in my opinion more sense to use the ELSA quad data</a:t>
            </a:r>
          </a:p>
          <a:p>
            <a:endParaRPr lang="en-NL" sz="2000" dirty="0">
              <a:solidFill>
                <a:srgbClr val="0066FF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NL" sz="2000" dirty="0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</a:t>
            </a:r>
          </a:p>
        </p:txBody>
      </p:sp>
    </p:spTree>
    <p:extLst>
      <p:ext uri="{BB962C8B-B14F-4D97-AF65-F5344CB8AC3E}">
        <p14:creationId xmlns:p14="http://schemas.microsoft.com/office/powerpoint/2010/main" val="3831860196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bonn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96400" y="457200"/>
            <a:ext cx="2489200" cy="965200"/>
          </a:xfrm>
          <a:prstGeom prst="rect">
            <a:avLst/>
          </a:prstGeom>
        </p:spPr>
      </p:pic>
      <p:sp>
        <p:nvSpPr>
          <p:cNvPr id="307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514600" y="260648"/>
            <a:ext cx="7924800" cy="775320"/>
          </a:xfrm>
        </p:spPr>
        <p:txBody>
          <a:bodyPr anchor="ctr"/>
          <a:lstStyle/>
          <a:p>
            <a:pPr marL="342900" lvl="2" indent="-342900">
              <a:spcBef>
                <a:spcPct val="20000"/>
              </a:spcBef>
            </a:pPr>
            <a:br>
              <a:rPr lang="en-US" sz="3200" dirty="0">
                <a:solidFill>
                  <a:srgbClr val="000000"/>
                </a:solidFill>
                <a:latin typeface="Verdana"/>
                <a:cs typeface="Verdana"/>
              </a:rPr>
            </a:br>
            <a:endParaRPr lang="en-GB" altLang="en-US" sz="4000" b="0" dirty="0">
              <a:latin typeface="Verdana"/>
              <a:cs typeface="Verdana"/>
            </a:endParaRPr>
          </a:p>
        </p:txBody>
      </p:sp>
      <p:pic>
        <p:nvPicPr>
          <p:cNvPr id="3077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2232025" cy="871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9" descr="LCTPClogo_simple.wb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10800000" flipH="1" flipV="1">
            <a:off x="304800" y="5562600"/>
            <a:ext cx="1600200" cy="915012"/>
          </a:xfrm>
          <a:prstGeom prst="rect">
            <a:avLst/>
          </a:prstGeom>
        </p:spPr>
      </p:pic>
      <p:pic>
        <p:nvPicPr>
          <p:cNvPr id="25" name="Picture 24" descr="ildlogoTransparant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569576" y="5791200"/>
            <a:ext cx="1089024" cy="696976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3B5751A4-A1C8-994A-A53E-C7F6319043C6}"/>
              </a:ext>
            </a:extLst>
          </p:cNvPr>
          <p:cNvSpPr/>
          <p:nvPr/>
        </p:nvSpPr>
        <p:spPr>
          <a:xfrm>
            <a:off x="3359696" y="611977"/>
            <a:ext cx="534152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nl-NL" sz="3200" kern="0" dirty="0">
                <a:solidFill>
                  <a:srgbClr val="FF0000"/>
                </a:solidFill>
                <a:latin typeface="Verdana"/>
                <a:ea typeface="+mj-ea"/>
                <a:cs typeface="Verdana"/>
              </a:rPr>
              <a:t>Analysis topics </a:t>
            </a:r>
            <a:r>
              <a:rPr lang="nl-NL" sz="3200" kern="0" dirty="0" err="1">
                <a:solidFill>
                  <a:srgbClr val="FF0000"/>
                </a:solidFill>
                <a:latin typeface="Verdana"/>
                <a:ea typeface="+mj-ea"/>
                <a:cs typeface="Verdana"/>
              </a:rPr>
              <a:t>and</a:t>
            </a:r>
            <a:r>
              <a:rPr lang="nl-NL" sz="3200" kern="0" dirty="0">
                <a:solidFill>
                  <a:srgbClr val="FF0000"/>
                </a:solidFill>
                <a:latin typeface="Verdana"/>
                <a:ea typeface="+mj-ea"/>
                <a:cs typeface="Verdana"/>
              </a:rPr>
              <a:t> </a:t>
            </a:r>
            <a:r>
              <a:rPr lang="nl-NL" sz="3200" kern="0" dirty="0" err="1">
                <a:solidFill>
                  <a:srgbClr val="FF0000"/>
                </a:solidFill>
                <a:latin typeface="Verdana"/>
                <a:ea typeface="+mj-ea"/>
                <a:cs typeface="Verdana"/>
              </a:rPr>
              <a:t>ideas</a:t>
            </a:r>
            <a:endParaRPr lang="nl-NL" sz="320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2DF7FD8-D6F0-9244-8FCB-9771CF30CE0A}"/>
              </a:ext>
            </a:extLst>
          </p:cNvPr>
          <p:cNvSpPr/>
          <p:nvPr/>
        </p:nvSpPr>
        <p:spPr>
          <a:xfrm>
            <a:off x="1487488" y="1751617"/>
            <a:ext cx="9082088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</a:t>
            </a:r>
            <a:r>
              <a:rPr lang="en-NL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esolution as a function of the incident angle</a:t>
            </a:r>
          </a:p>
          <a:p>
            <a:r>
              <a:rPr lang="en-NL" sz="2000" dirty="0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           </a:t>
            </a:r>
          </a:p>
          <a:p>
            <a:r>
              <a:rPr lang="en-NL" sz="2000" dirty="0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Method analyse the DESY testbeam </a:t>
            </a:r>
          </a:p>
          <a:p>
            <a:r>
              <a:rPr lang="en-GB" sz="2000" dirty="0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Use</a:t>
            </a:r>
            <a:r>
              <a:rPr lang="en-NL" sz="2000" dirty="0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the rotated data sets and extract the single electron resolution</a:t>
            </a:r>
          </a:p>
          <a:p>
            <a:r>
              <a:rPr lang="en-NL" sz="2000" dirty="0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We have +- 10 rotated data sets e.g. for the B=0 data </a:t>
            </a:r>
          </a:p>
          <a:p>
            <a:r>
              <a:rPr lang="en-NL" sz="2000" dirty="0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Unfortunately, that is still a rather small rotation angle</a:t>
            </a:r>
          </a:p>
          <a:p>
            <a:r>
              <a:rPr lang="en-NL" sz="2000" dirty="0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Secondly, we don’t expect any dependence.</a:t>
            </a:r>
          </a:p>
          <a:p>
            <a:endParaRPr lang="en-NL" sz="2000" dirty="0">
              <a:solidFill>
                <a:srgbClr val="0066FF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NL" sz="2000" dirty="0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We could reconstruct in the B=1 T data set curlers and really have large incident angles (up to 180 degrees).  These tracks are not triggered and need dedicated pattern recognition to find the circles.</a:t>
            </a:r>
          </a:p>
          <a:p>
            <a:endParaRPr lang="en-NL" sz="2000" dirty="0">
              <a:solidFill>
                <a:srgbClr val="0066FF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NL" sz="2000" dirty="0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pPr lvl="0"/>
            <a:endParaRPr lang="en-NL" sz="2000" dirty="0">
              <a:solidFill>
                <a:srgbClr val="0066FF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8272986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Como">
  <a:themeElements>
    <a:clrScheme name="">
      <a:dk1>
        <a:srgbClr val="000000"/>
      </a:dk1>
      <a:lt1>
        <a:srgbClr val="FFFFFF"/>
      </a:lt1>
      <a:dk2>
        <a:srgbClr val="000000"/>
      </a:dk2>
      <a:lt2>
        <a:srgbClr val="5E574E"/>
      </a:lt2>
      <a:accent1>
        <a:srgbClr val="FF6600"/>
      </a:accent1>
      <a:accent2>
        <a:srgbClr val="FFCC00"/>
      </a:accent2>
      <a:accent3>
        <a:srgbClr val="FFFFFF"/>
      </a:accent3>
      <a:accent4>
        <a:srgbClr val="000000"/>
      </a:accent4>
      <a:accent5>
        <a:srgbClr val="FFB8AA"/>
      </a:accent5>
      <a:accent6>
        <a:srgbClr val="E7B900"/>
      </a:accent6>
      <a:hlink>
        <a:srgbClr val="996633"/>
      </a:hlink>
      <a:folHlink>
        <a:srgbClr val="808000"/>
      </a:folHlink>
    </a:clrScheme>
    <a:fontScheme name="Com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Com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9100075</TotalTime>
  <Pages>11</Pages>
  <Words>328</Words>
  <Application>Microsoft Macintosh PowerPoint</Application>
  <PresentationFormat>Widescreen</PresentationFormat>
  <Paragraphs>48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Monotype Sorts</vt:lpstr>
      <vt:lpstr>Times New Roman</vt:lpstr>
      <vt:lpstr>Verdana</vt:lpstr>
      <vt:lpstr>Wingdings</vt:lpstr>
      <vt:lpstr>Como</vt:lpstr>
      <vt:lpstr>Pixel TPC analysis topics</vt:lpstr>
      <vt:lpstr> </vt:lpstr>
      <vt:lpstr> </vt:lpstr>
      <vt:lpstr> </vt:lpstr>
    </vt:vector>
  </TitlesOfParts>
  <Manager/>
  <Company>NIKHEF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gaseous QUAD pixel detector</dc:title>
  <dc:subject/>
  <dc:creator>Peter Kluit </dc:creator>
  <cp:keywords/>
  <dc:description/>
  <cp:lastModifiedBy>Peter Kluit</cp:lastModifiedBy>
  <cp:revision>2431</cp:revision>
  <cp:lastPrinted>2002-02-06T08:01:21Z</cp:lastPrinted>
  <dcterms:created xsi:type="dcterms:W3CDTF">2019-10-28T05:36:17Z</dcterms:created>
  <dcterms:modified xsi:type="dcterms:W3CDTF">2023-09-14T08:07:29Z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1</vt:i4>
  </property>
  <property fmtid="{D5CDD505-2E9C-101B-9397-08002B2CF9AE}" pid="6" name="ScreenUsage">
    <vt:i4>3</vt:i4>
  </property>
  <property fmtid="{D5CDD505-2E9C-101B-9397-08002B2CF9AE}" pid="7" name="MailAddress">
    <vt:lpwstr>F.Hartjes@nikhef.nl</vt:lpwstr>
  </property>
  <property fmtid="{D5CDD505-2E9C-101B-9397-08002B2CF9AE}" pid="8" name="HomePage">
    <vt:lpwstr/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1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\\Nikhefh\CT www\pub\techphys\diamond</vt:lpwstr>
  </property>
</Properties>
</file>