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653" r:id="rId3"/>
    <p:sldId id="655" r:id="rId4"/>
    <p:sldId id="654" r:id="rId5"/>
    <p:sldId id="657" r:id="rId6"/>
    <p:sldId id="659" r:id="rId7"/>
    <p:sldId id="656" r:id="rId8"/>
    <p:sldId id="660" r:id="rId9"/>
    <p:sldId id="661" r:id="rId10"/>
    <p:sldId id="663" r:id="rId11"/>
    <p:sldId id="662" r:id="rId12"/>
    <p:sldId id="665" r:id="rId13"/>
    <p:sldId id="664" r:id="rId14"/>
    <p:sldId id="658" r:id="rId15"/>
    <p:sldId id="666" r:id="rId16"/>
    <p:sldId id="667" r:id="rId17"/>
    <p:sldId id="668" r:id="rId18"/>
    <p:sldId id="669" r:id="rId19"/>
    <p:sldId id="670" r:id="rId20"/>
    <p:sldId id="671" r:id="rId21"/>
    <p:sldId id="673" r:id="rId22"/>
    <p:sldId id="672" r:id="rId23"/>
    <p:sldId id="675" r:id="rId24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66FF33"/>
    <a:srgbClr val="FF6600"/>
    <a:srgbClr val="FFFF00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4" autoAdjust="0"/>
    <p:restoredTop sz="94993" autoAdjust="0"/>
  </p:normalViewPr>
  <p:slideViewPr>
    <p:cSldViewPr>
      <p:cViewPr varScale="1">
        <p:scale>
          <a:sx n="112" d="100"/>
          <a:sy n="112" d="100"/>
        </p:scale>
        <p:origin x="392" y="176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2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68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1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2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6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94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73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02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10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85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522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75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54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80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52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3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15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08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5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42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18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4 September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4 September 2023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9770E6-69CE-0F88-98B8-0426A9D2D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0217" y="1261089"/>
            <a:ext cx="3571118" cy="551723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3774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207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0.055</a:t>
            </a: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5147124" y="2852908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</p:spTree>
    <p:extLst>
      <p:ext uri="{BB962C8B-B14F-4D97-AF65-F5344CB8AC3E}">
        <p14:creationId xmlns:p14="http://schemas.microsoft.com/office/powerpoint/2010/main" val="338088052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1905001" y="2420888"/>
            <a:ext cx="9087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2 “Truncated tail electrons”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 is to remove large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remove clusters with more than 6 hits in 5 consecutive pixels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Secondly calculate 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(as before) for remaining single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120 pixel intervals for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10% highest counts  dEdx @ 90%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135560" y="1815207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</p:spTree>
    <p:extLst>
      <p:ext uri="{BB962C8B-B14F-4D97-AF65-F5344CB8AC3E}">
        <p14:creationId xmlns:p14="http://schemas.microsoft.com/office/powerpoint/2010/main" val="36761628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91FA72-2155-68F9-0D8C-6796A37AD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1996" y="1462260"/>
            <a:ext cx="3413024" cy="527298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tail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3772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221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7536160" y="2988481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308147390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212E0-4B08-C046-D625-5D9DF1CF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7860" y="1490909"/>
            <a:ext cx="3413022" cy="5272981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tail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2652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99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0.037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7536160" y="2988481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</p:spTree>
    <p:extLst>
      <p:ext uri="{BB962C8B-B14F-4D97-AF65-F5344CB8AC3E}">
        <p14:creationId xmlns:p14="http://schemas.microsoft.com/office/powerpoint/2010/main" val="60195848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A5805-864E-0EB6-0936-73FDA54F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27" y="1860269"/>
            <a:ext cx="3852700" cy="4215307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972017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distance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3829405" y="1628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chip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24AB36-147C-6D3A-6C4E-B21BC9E0D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2539" y="1937191"/>
            <a:ext cx="3191583" cy="32842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A7A636-6666-8B5C-39A3-20F10154826B}"/>
              </a:ext>
            </a:extLst>
          </p:cNvPr>
          <p:cNvSpPr txBox="1"/>
          <p:nvPr/>
        </p:nvSpPr>
        <p:spPr>
          <a:xfrm>
            <a:off x="6911727" y="1628279"/>
            <a:ext cx="3284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8392486" y="2285849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415671304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1552228" y="1865361"/>
            <a:ext cx="93683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idea is to exploit the physics that is in the distance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large distances the fluctuations are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Poissonian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distribution is exponential: here we “count”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small distances, more electrons are freed and larger (non-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Poissonian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more Landau-like) fluctuations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idea is to down-weight the distribution at low distances to follow an exponential distribution. The fluctuations are then given by sqrt(N), where N is the down-weighted number of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exponential fit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exp(-p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x) has two free parameters the total number of “amplitude” electrons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slope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are sensitive to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clusters/mm means larger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978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021D-2585-D074-19D2-5139FB9914A9}"/>
              </a:ext>
            </a:extLst>
          </p:cNvPr>
          <p:cNvSpPr txBox="1"/>
          <p:nvPr/>
        </p:nvSpPr>
        <p:spPr>
          <a:xfrm>
            <a:off x="3200400" y="1844824"/>
            <a:ext cx="7072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F437D-23FB-24F4-A80C-EC29141B1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2222" y="2274358"/>
            <a:ext cx="3764284" cy="3873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AED339-01A7-BB8C-DCEE-0FB80329F573}"/>
              </a:ext>
            </a:extLst>
          </p:cNvPr>
          <p:cNvSpPr txBox="1"/>
          <p:nvPr/>
        </p:nvSpPr>
        <p:spPr>
          <a:xfrm>
            <a:off x="6384032" y="2492896"/>
            <a:ext cx="48482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one can see that from 10 clusters onwards an exponential distribution is followed.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Below 10 the distribution will be down-weighted (by 1/weight).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weights are:</a:t>
            </a: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Weights B=0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{ 35.0467 , 12.1497 , 4.52914 , 2.76311 , 1.99386 , 1.59795 , 1.3656 , 1.21409 , 1.11898 , 1.04385 };</a:t>
            </a:r>
          </a:p>
          <a:p>
            <a:endParaRPr lang="en-GB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Weights B=1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{ 18.0291 , 5.92609 , 1.82486 , 1.26074 , 1.08588 , 1.014 , 0.986373 , 0.967029 , 0.959339 , 0.9649 };</a:t>
            </a:r>
          </a:p>
          <a:p>
            <a:endParaRPr lang="en-GB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NL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ED7BE-475E-6D1F-5692-9BA6573F3804}"/>
              </a:ext>
            </a:extLst>
          </p:cNvPr>
          <p:cNvSpPr txBox="1"/>
          <p:nvPr/>
        </p:nvSpPr>
        <p:spPr>
          <a:xfrm>
            <a:off x="4311604" y="2846839"/>
            <a:ext cx="117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330311449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268B7-C117-B13D-4D6F-CD533548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191" y="155247"/>
            <a:ext cx="328990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365829"/>
            <a:ext cx="995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Fit of the distance distribution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2327920" y="2391271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7552184" y="2382308"/>
            <a:ext cx="4520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amplitude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electrons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203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rms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0.073</a:t>
            </a:r>
          </a:p>
          <a:p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slope 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0.169 rms 0.009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0.053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4AC23-DCA0-8EDA-EB71-585F583C3759}"/>
              </a:ext>
            </a:extLst>
          </p:cNvPr>
          <p:cNvSpPr txBox="1"/>
          <p:nvPr/>
        </p:nvSpPr>
        <p:spPr>
          <a:xfrm>
            <a:off x="2297490" y="5361960"/>
            <a:ext cx="4446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resolution for slope</a:t>
            </a:r>
            <a:endParaRPr lang="en-GB" sz="2400" baseline="-25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1005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16E68-CED9-5243-E860-959DD6093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5432" y="132785"/>
            <a:ext cx="328990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365829"/>
            <a:ext cx="995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3 “Fit of the distance distribution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7F64-24D2-1EC0-227D-EECCE686AE7E}"/>
              </a:ext>
            </a:extLst>
          </p:cNvPr>
          <p:cNvSpPr txBox="1"/>
          <p:nvPr/>
        </p:nvSpPr>
        <p:spPr>
          <a:xfrm>
            <a:off x="2423592" y="2382308"/>
            <a:ext cx="12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7552184" y="2382308"/>
            <a:ext cx="444847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amplitude electrons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265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rms 13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0.048</a:t>
            </a:r>
          </a:p>
          <a:p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slope 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mean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0.162 rms 0.004 </a:t>
            </a:r>
          </a:p>
          <a:p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477E2-D476-15A5-0884-C1745D913DE5}"/>
              </a:ext>
            </a:extLst>
          </p:cNvPr>
          <p:cNvSpPr txBox="1"/>
          <p:nvPr/>
        </p:nvSpPr>
        <p:spPr>
          <a:xfrm>
            <a:off x="2520280" y="53435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resolution for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slope</a:t>
            </a:r>
            <a:r>
              <a:rPr lang="en-GB" sz="24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00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D9F11-FDA0-3CB0-097B-03366B585F7A}"/>
              </a:ext>
            </a:extLst>
          </p:cNvPr>
          <p:cNvSpPr txBox="1"/>
          <p:nvPr/>
        </p:nvSpPr>
        <p:spPr>
          <a:xfrm>
            <a:off x="1905001" y="2334359"/>
            <a:ext cx="86645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simulation of MIPs  extracted from the data: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ositing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70% of the electrons, by stretching the track in one single chip (by 1/0.7). Same technique as was used by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Kees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that the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methods scale linearly and the fit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 for the amplitude and slope too. </a:t>
            </a: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results look fine</a:t>
            </a:r>
            <a:endParaRPr lang="en-GB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60964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Simulate/emulate the performance for a MIP</a:t>
            </a:r>
          </a:p>
        </p:txBody>
      </p:sp>
    </p:spTree>
    <p:extLst>
      <p:ext uri="{BB962C8B-B14F-4D97-AF65-F5344CB8AC3E}">
        <p14:creationId xmlns:p14="http://schemas.microsoft.com/office/powerpoint/2010/main" val="112446857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</a:p>
          <a:p>
            <a:pPr algn="ctr"/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B=0 an 1 T runs select the central chips (same runs as for deformation studies).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2 chips per row (deformations and low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Calibrate the number of electrons to be equal for the different chips. Correct for slight z dependence (in B=1T data).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6 chips on the track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number of tracks 14534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number of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848 with rms 245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B=1 number of tracks 19860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number of electrons 632 with rms 119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7247519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83159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84507"/>
              </p:ext>
            </p:extLst>
          </p:nvPr>
        </p:nvGraphicFramePr>
        <p:xfrm>
          <a:off x="1834294" y="2222872"/>
          <a:ext cx="88702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9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703512" y="4457043"/>
            <a:ext cx="97930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Resolutions for electron track of 1 m with 51 chips (so realistic ~60% coverage). </a:t>
            </a:r>
          </a:p>
          <a:p>
            <a:pPr marL="285750" indent="-285750">
              <a:buFontTx/>
              <a:buChar char="-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checked that raising the time over threshold cut from 6 to 10 did no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improve the resolutions. 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Fitting a part of the distance distribution from (say) 10 pixels onwards increases the resolution because of the larger statistical fluctuations. 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270113089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83159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 for MIP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8818"/>
              </p:ext>
            </p:extLst>
          </p:nvPr>
        </p:nvGraphicFramePr>
        <p:xfrm>
          <a:off x="2041891" y="2150864"/>
          <a:ext cx="88702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9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886910" y="4311738"/>
            <a:ext cx="9145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Resolutions for MIP (70% of electron ionisation) track of 1 m with 51 chips (so realistic ~60% coverage).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58994876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83159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 for electron-MIP separation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969072" y="1988840"/>
            <a:ext cx="9145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 of MIP-e is defined as the (value MIP/ value electron)/0.7.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Ideally this in just one. If bigger than one it means that the separation is slightly worse for electrons and MIPs.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8BF4EC-C0ED-7901-AC81-7CE96DF30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4042"/>
              </p:ext>
            </p:extLst>
          </p:nvPr>
        </p:nvGraphicFramePr>
        <p:xfrm>
          <a:off x="2106612" y="3068960"/>
          <a:ext cx="797877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592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659592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659592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Verdana" panose="020B0604030504040204" pitchFamily="34" charset="0"/>
                        </a:rPr>
                        <a:t>B=0 scale MIP-e</a:t>
                      </a:r>
                      <a:endParaRPr lang="en-NL" sz="1600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B= 1 scale MIP-e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293586"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sz="1600" baseline="0" dirty="0">
                          <a:latin typeface="Verdana" panose="020B0604030504040204" pitchFamily="34" charset="0"/>
                        </a:rPr>
                        <a:t>1.17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608640-7CBE-72A0-8CB3-138AB11D4CFC}"/>
              </a:ext>
            </a:extLst>
          </p:cNvPr>
          <p:cNvSpPr txBox="1"/>
          <p:nvPr/>
        </p:nvSpPr>
        <p:spPr>
          <a:xfrm>
            <a:off x="2408328" y="5013176"/>
            <a:ext cx="7727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 “fair” comparison of the different methods the quoted resolution(s) should be multiplied with the scale MIP-e.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the Fit slope method has the best performance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7578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383159"/>
            <a:ext cx="96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 for MIP correcting for the scale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04234"/>
              </p:ext>
            </p:extLst>
          </p:nvPr>
        </p:nvGraphicFramePr>
        <p:xfrm>
          <a:off x="2041891" y="2150864"/>
          <a:ext cx="88702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9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886910" y="4311738"/>
            <a:ext cx="91450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Resolutions for MIP (70% of electron ionisation) track of 1 m with 51 chips (so realistic ~60% coverage).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“Fit slope” method gives the best scale corrected MIP resolution of 4.0% for a 1 m track with realistic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~60%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 in a 1 T B field. 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1638609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3A611-32F4-EF4B-ADE7-243C5706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9554" y="-674119"/>
            <a:ext cx="4201173" cy="8757592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7608168" y="2366878"/>
            <a:ext cx="42017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tiny Landau tail and a more gaussian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large difference</a:t>
            </a:r>
          </a:p>
        </p:txBody>
      </p:sp>
    </p:spTree>
    <p:extLst>
      <p:ext uri="{BB962C8B-B14F-4D97-AF65-F5344CB8AC3E}">
        <p14:creationId xmlns:p14="http://schemas.microsoft.com/office/powerpoint/2010/main" val="36692567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B9435-A741-AB55-2FDE-4EAF9DB88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506" y="-447514"/>
            <a:ext cx="4147623" cy="8645964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over threshold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7608168" y="2366878"/>
            <a:ext cx="42017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Distributions for Time over threshold (total sum) for B=0 T and 1 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Slightly larger tail and shifted mean for B=0 data</a:t>
            </a:r>
          </a:p>
        </p:txBody>
      </p:sp>
    </p:spTree>
    <p:extLst>
      <p:ext uri="{BB962C8B-B14F-4D97-AF65-F5344CB8AC3E}">
        <p14:creationId xmlns:p14="http://schemas.microsoft.com/office/powerpoint/2010/main" val="9501517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2D585-D03F-D8C3-BA4D-DF01C357E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688" y="2174607"/>
            <a:ext cx="4623597" cy="3846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DA82A-D7C5-0600-B64F-8C0774BA3543}"/>
              </a:ext>
            </a:extLst>
          </p:cNvPr>
          <p:cNvSpPr txBox="1"/>
          <p:nvPr/>
        </p:nvSpPr>
        <p:spPr>
          <a:xfrm>
            <a:off x="1031776" y="1916832"/>
            <a:ext cx="4920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Kees Ligtenberg Single chip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AB68F2-3011-EDE4-2289-598D92DAD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4737" y="1828688"/>
            <a:ext cx="2693144" cy="3733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A2724-1B15-871D-0F8B-A3B7E91037AB}"/>
              </a:ext>
            </a:extLst>
          </p:cNvPr>
          <p:cNvSpPr txBox="1"/>
          <p:nvPr/>
        </p:nvSpPr>
        <p:spPr>
          <a:xfrm>
            <a:off x="7107796" y="1887215"/>
            <a:ext cx="2471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0C492-E872-153F-6BD8-9BDE988C9833}"/>
              </a:ext>
            </a:extLst>
          </p:cNvPr>
          <p:cNvSpPr txBox="1"/>
          <p:nvPr/>
        </p:nvSpPr>
        <p:spPr>
          <a:xfrm>
            <a:off x="5361911" y="528345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long tail in distribution </a:t>
            </a:r>
            <a:endParaRPr kumimoji="0" lang="en-NL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546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single electrons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AB68F2-3011-EDE4-2289-598D92DAD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8735" y="1401570"/>
            <a:ext cx="3413224" cy="47317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A2724-1B15-871D-0F8B-A3B7E91037AB}"/>
              </a:ext>
            </a:extLst>
          </p:cNvPr>
          <p:cNvSpPr txBox="1"/>
          <p:nvPr/>
        </p:nvSpPr>
        <p:spPr>
          <a:xfrm>
            <a:off x="4943872" y="1635794"/>
            <a:ext cx="2471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uad module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CD61A-0892-8F92-D252-8F0AD3DA27F8}"/>
              </a:ext>
            </a:extLst>
          </p:cNvPr>
          <p:cNvSpPr txBox="1"/>
          <p:nvPr/>
        </p:nvSpPr>
        <p:spPr>
          <a:xfrm>
            <a:off x="4295800" y="24928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66663-762C-B2E2-4DA4-61FC82A4A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3271" y="1401570"/>
            <a:ext cx="3413226" cy="4731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02823B-52C4-F479-E33C-48E4EC03268B}"/>
              </a:ext>
            </a:extLst>
          </p:cNvPr>
          <p:cNvSpPr txBox="1"/>
          <p:nvPr/>
        </p:nvSpPr>
        <p:spPr>
          <a:xfrm>
            <a:off x="9264352" y="2492896"/>
            <a:ext cx="1031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897DB-F7B2-729B-9C8F-155DF23FE0E8}"/>
              </a:ext>
            </a:extLst>
          </p:cNvPr>
          <p:cNvSpPr txBox="1"/>
          <p:nvPr/>
        </p:nvSpPr>
        <p:spPr>
          <a:xfrm>
            <a:off x="3071664" y="5445224"/>
            <a:ext cx="777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tiny Landau tail and a more gaussian distribution</a:t>
            </a:r>
          </a:p>
        </p:txBody>
      </p:sp>
    </p:spTree>
    <p:extLst>
      <p:ext uri="{BB962C8B-B14F-4D97-AF65-F5344CB8AC3E}">
        <p14:creationId xmlns:p14="http://schemas.microsoft.com/office/powerpoint/2010/main" val="878065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9F066-C57C-221A-AD69-06260F64C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712" y="1921668"/>
            <a:ext cx="6197600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2585F-3A4C-9D19-01B1-02E3EE2EE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640" y="3284984"/>
            <a:ext cx="6096000" cy="1206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2927648" y="458112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220 pixels per chip along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20 pixel intervals for dEdx @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1 m long track with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chips (100% coverage) resolution (electron) 4.1%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28600" y="2105561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</a:t>
            </a:r>
          </a:p>
          <a:p>
            <a:pPr algn="ctr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Kees Ligtenberg</a:t>
            </a:r>
          </a:p>
          <a:p>
            <a:pPr algn="ctr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77 onwards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1626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2639616" y="2420888"/>
            <a:ext cx="7955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220 pixels per chip along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1 m long track with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chips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realistic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chips 2 6 7 9 16 17 26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chips 2 3 6 7 9 12 13 16 17 20 21 26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alibrate the dEdx (scale factor)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 120 pixel intervals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10% highest counts -&gt; dEdx @ 90%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 Single chip publication used 20 pixel interval with 79 chips (maximal coverage) and more tracks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135560" y="1815207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</p:spTree>
    <p:extLst>
      <p:ext uri="{BB962C8B-B14F-4D97-AF65-F5344CB8AC3E}">
        <p14:creationId xmlns:p14="http://schemas.microsoft.com/office/powerpoint/2010/main" val="24336177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39AF5-D852-9F41-99F6-E5E9EAF03CD9}"/>
              </a:ext>
            </a:extLst>
          </p:cNvPr>
          <p:cNvSpPr txBox="1"/>
          <p:nvPr/>
        </p:nvSpPr>
        <p:spPr>
          <a:xfrm>
            <a:off x="767408" y="304166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Method:T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runcated mean electrons</a:t>
            </a:r>
          </a:p>
          <a:p>
            <a:pPr algn="ctr"/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5083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384 </a:t>
            </a:r>
          </a:p>
          <a:p>
            <a:pPr algn="ctr"/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0.075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865CF-F51F-669D-6374-62DCFD439508}"/>
              </a:ext>
            </a:extLst>
          </p:cNvPr>
          <p:cNvSpPr txBox="1"/>
          <p:nvPr/>
        </p:nvSpPr>
        <p:spPr>
          <a:xfrm>
            <a:off x="2822398" y="1848280"/>
            <a:ext cx="817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C141-2B78-D194-2CFF-C12A59E66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6503" y="1307687"/>
            <a:ext cx="3523446" cy="5443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8875C-7F46-4716-3BB1-A3599D65D5F8}"/>
              </a:ext>
            </a:extLst>
          </p:cNvPr>
          <p:cNvSpPr txBox="1"/>
          <p:nvPr/>
        </p:nvSpPr>
        <p:spPr>
          <a:xfrm>
            <a:off x="5147124" y="2852908"/>
            <a:ext cx="113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</p:spTree>
    <p:extLst>
      <p:ext uri="{BB962C8B-B14F-4D97-AF65-F5344CB8AC3E}">
        <p14:creationId xmlns:p14="http://schemas.microsoft.com/office/powerpoint/2010/main" val="164601148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9102021</TotalTime>
  <Pages>11</Pages>
  <Words>1419</Words>
  <Application>Microsoft Macintosh PowerPoint</Application>
  <PresentationFormat>Widescreen</PresentationFormat>
  <Paragraphs>262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Menlo</vt:lpstr>
      <vt:lpstr>Monotype Sorts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2454</cp:revision>
  <cp:lastPrinted>2002-02-06T08:01:21Z</cp:lastPrinted>
  <dcterms:created xsi:type="dcterms:W3CDTF">2019-10-28T05:36:17Z</dcterms:created>
  <dcterms:modified xsi:type="dcterms:W3CDTF">2023-09-01T10:50:16Z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