
<file path=[Content_Types].xml><?xml version="1.0" encoding="utf-8"?>
<Types xmlns="http://schemas.openxmlformats.org/package/2006/content-types">
  <Default Extension="emf" ContentType="image/x-emf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653" r:id="rId3"/>
    <p:sldId id="655" r:id="rId4"/>
    <p:sldId id="654" r:id="rId5"/>
    <p:sldId id="657" r:id="rId6"/>
    <p:sldId id="659" r:id="rId7"/>
    <p:sldId id="656" r:id="rId8"/>
    <p:sldId id="660" r:id="rId9"/>
    <p:sldId id="661" r:id="rId10"/>
    <p:sldId id="663" r:id="rId11"/>
    <p:sldId id="662" r:id="rId12"/>
    <p:sldId id="665" r:id="rId13"/>
    <p:sldId id="664" r:id="rId14"/>
    <p:sldId id="658" r:id="rId15"/>
    <p:sldId id="666" r:id="rId16"/>
    <p:sldId id="667" r:id="rId17"/>
    <p:sldId id="668" r:id="rId18"/>
    <p:sldId id="669" r:id="rId19"/>
    <p:sldId id="670" r:id="rId20"/>
    <p:sldId id="671" r:id="rId21"/>
  </p:sldIdLst>
  <p:sldSz cx="12192000" cy="6858000"/>
  <p:notesSz cx="7023100" cy="93091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55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FF"/>
    <a:srgbClr val="FF0000"/>
    <a:srgbClr val="66FF33"/>
    <a:srgbClr val="FF6600"/>
    <a:srgbClr val="FFFF00"/>
    <a:srgbClr val="808080"/>
    <a:srgbClr val="FFFF66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44" autoAdjust="0"/>
    <p:restoredTop sz="94978" autoAdjust="0"/>
  </p:normalViewPr>
  <p:slideViewPr>
    <p:cSldViewPr>
      <p:cViewPr varScale="1">
        <p:scale>
          <a:sx n="113" d="100"/>
          <a:sy n="113" d="100"/>
        </p:scale>
        <p:origin x="336" y="176"/>
      </p:cViewPr>
      <p:guideLst>
        <p:guide orient="horz" pos="3552"/>
        <p:guide pos="3840"/>
      </p:guideLst>
    </p:cSldViewPr>
  </p:slideViewPr>
  <p:outlineViewPr>
    <p:cViewPr>
      <p:scale>
        <a:sx n="25" d="100"/>
        <a:sy n="25" d="100"/>
      </p:scale>
      <p:origin x="0" y="-5938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-70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30213" y="703263"/>
            <a:ext cx="6183312" cy="3479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22775"/>
            <a:ext cx="5151437" cy="4187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4845" tIns="46622" rIns="94845" bIns="466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0"/>
            <a:r>
              <a:rPr lang="en-GB" noProof="0"/>
              <a:t>Second level</a:t>
            </a:r>
          </a:p>
          <a:p>
            <a:pPr lvl="0"/>
            <a:r>
              <a:rPr lang="en-GB" noProof="0"/>
              <a:t>Third level</a:t>
            </a:r>
          </a:p>
          <a:p>
            <a:pPr lvl="0"/>
            <a:r>
              <a:rPr lang="en-GB" noProof="0"/>
              <a:t>Fourth level</a:t>
            </a:r>
          </a:p>
          <a:p>
            <a:pPr lvl="0"/>
            <a:r>
              <a:rPr lang="en-GB" noProof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93271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16836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02170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32285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27637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49463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9739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7746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92025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6104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71857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1522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0526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5932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8153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1087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854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64249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3182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91171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7480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4623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56133" y="457200"/>
            <a:ext cx="2726267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3" y="457200"/>
            <a:ext cx="79756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7275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267" y="457200"/>
            <a:ext cx="10363200" cy="8001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77334" y="1657350"/>
            <a:ext cx="5350933" cy="3371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1467" y="1657350"/>
            <a:ext cx="5350933" cy="3371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1726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742950" indent="-28575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2012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329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2823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1657350"/>
            <a:ext cx="5350933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1467" y="1657350"/>
            <a:ext cx="5350933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0919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9594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7247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1059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3200"/>
            </a:lvl1pPr>
            <a:lvl2pPr marL="7429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 sz="2800"/>
            </a:lvl2pPr>
            <a:lvl3pPr marL="12573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400"/>
            </a:lvl3pPr>
            <a:lvl4pPr marL="17145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4pPr>
            <a:lvl5pPr marL="21717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2045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48267" y="457200"/>
            <a:ext cx="10363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333" y="1657350"/>
            <a:ext cx="10905067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 </a:t>
            </a: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4343400" y="6305550"/>
            <a:ext cx="3962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GB" altLang="en-US" sz="1200" dirty="0">
                <a:solidFill>
                  <a:schemeClr val="tx1"/>
                </a:solidFill>
                <a:latin typeface="Verdana"/>
                <a:cs typeface="Verdana"/>
              </a:rPr>
              <a:t>Peter</a:t>
            </a:r>
            <a:r>
              <a:rPr lang="en-GB" altLang="en-US" sz="1200" baseline="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en-GB" altLang="en-US" sz="1200" baseline="0" dirty="0" err="1">
                <a:solidFill>
                  <a:schemeClr val="tx1"/>
                </a:solidFill>
                <a:latin typeface="Verdana"/>
                <a:cs typeface="Verdana"/>
              </a:rPr>
              <a:t>Kluit</a:t>
            </a:r>
            <a:r>
              <a:rPr lang="en-GB" altLang="en-US" sz="1200" baseline="0" dirty="0">
                <a:solidFill>
                  <a:schemeClr val="tx1"/>
                </a:solidFill>
                <a:latin typeface="Verdana"/>
                <a:cs typeface="Verdana"/>
              </a:rPr>
              <a:t> (</a:t>
            </a:r>
            <a:r>
              <a:rPr lang="en-GB" altLang="en-US" sz="1200" baseline="0" dirty="0" err="1">
                <a:solidFill>
                  <a:schemeClr val="tx1"/>
                </a:solidFill>
                <a:latin typeface="Verdana"/>
                <a:cs typeface="Verdana"/>
              </a:rPr>
              <a:t>Nikhef</a:t>
            </a:r>
            <a:r>
              <a:rPr lang="en-GB" altLang="en-US" sz="1200" baseline="0" dirty="0">
                <a:solidFill>
                  <a:schemeClr val="tx1"/>
                </a:solidFill>
                <a:latin typeface="Verdana"/>
                <a:cs typeface="Verdana"/>
              </a:rPr>
              <a:t>)</a:t>
            </a:r>
            <a:endParaRPr lang="en-GB" altLang="en-US" sz="12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8940800" y="622935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GB" altLang="en-US" sz="800">
                <a:solidFill>
                  <a:schemeClr val="bg2"/>
                </a:solidFill>
              </a:rPr>
              <a:t> </a:t>
            </a:r>
            <a:fld id="{50F9948D-FA28-478D-A82E-F93DDFBE36D5}" type="slidenum">
              <a:rPr lang="en-GB" altLang="en-US" sz="800" smtClean="0">
                <a:solidFill>
                  <a:schemeClr val="bg2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GB" altLang="en-US" sz="800">
              <a:solidFill>
                <a:schemeClr val="bg2"/>
              </a:solidFill>
            </a:endParaRPr>
          </a:p>
        </p:txBody>
      </p:sp>
      <p:sp>
        <p:nvSpPr>
          <p:cNvPr id="1030" name="Rectangle 8"/>
          <p:cNvSpPr>
            <a:spLocks noChangeArrowheads="1"/>
          </p:cNvSpPr>
          <p:nvPr/>
        </p:nvSpPr>
        <p:spPr bwMode="auto">
          <a:xfrm>
            <a:off x="533400" y="6460282"/>
            <a:ext cx="4906061" cy="24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700" dirty="0">
                <a:solidFill>
                  <a:schemeClr val="bg2"/>
                </a:solidFill>
                <a:latin typeface="Verdana"/>
                <a:cs typeface="Verdana"/>
              </a:rPr>
              <a:t> </a:t>
            </a:r>
            <a:r>
              <a:rPr lang="en-US" altLang="en-US" sz="1200" kern="1200" dirty="0">
                <a:solidFill>
                  <a:schemeClr val="tx1"/>
                </a:solidFill>
                <a:latin typeface="Verdana"/>
                <a:ea typeface="+mn-ea"/>
                <a:cs typeface="Verdana"/>
              </a:rPr>
              <a:t>Lepton Collider 17 July 2023</a:t>
            </a:r>
            <a:endParaRPr lang="en-GB" altLang="en-US" sz="900" dirty="0">
              <a:latin typeface="Verdana"/>
              <a:cs typeface="Verdan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Monotype Sorts"/>
        <a:buChar char="u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Monotype Sorts"/>
        <a:buChar char="l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/>
        <a:buChar char="n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Monotype Sorts"/>
        <a:buChar char="u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/>
        <a:buChar char="l"/>
        <a:defRPr sz="1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9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2.png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2.pn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2.png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9774" y="711200"/>
            <a:ext cx="2232026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854598" y="836712"/>
            <a:ext cx="7203802" cy="1080120"/>
          </a:xfrm>
        </p:spPr>
        <p:txBody>
          <a:bodyPr anchor="ctr"/>
          <a:lstStyle/>
          <a:p>
            <a:r>
              <a:rPr lang="en-GB" altLang="en-US" sz="36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Pixel TPC </a:t>
            </a:r>
            <a:r>
              <a:rPr lang="en-GB" altLang="en-US" sz="3600" b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testbeam</a:t>
            </a:r>
            <a:r>
              <a:rPr lang="en-GB" altLang="en-US" sz="36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results</a:t>
            </a:r>
          </a:p>
        </p:txBody>
      </p:sp>
      <p:sp>
        <p:nvSpPr>
          <p:cNvPr id="307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126232" y="2647580"/>
            <a:ext cx="4249688" cy="2509612"/>
          </a:xfrm>
        </p:spPr>
        <p:txBody>
          <a:bodyPr/>
          <a:lstStyle/>
          <a:p>
            <a:pPr indent="-457200">
              <a:lnSpc>
                <a:spcPct val="120000"/>
              </a:lnSpc>
              <a:spcBef>
                <a:spcPct val="0"/>
              </a:spcBef>
              <a:defRPr/>
            </a:pPr>
            <a:r>
              <a:rPr lang="en-GB" altLang="en-US" dirty="0" err="1">
                <a:latin typeface="Verdana"/>
                <a:cs typeface="Verdana"/>
              </a:rPr>
              <a:t>Yevgen</a:t>
            </a:r>
            <a:r>
              <a:rPr lang="en-GB" altLang="en-US" dirty="0">
                <a:latin typeface="Verdana"/>
                <a:cs typeface="Verdana"/>
              </a:rPr>
              <a:t> </a:t>
            </a:r>
            <a:r>
              <a:rPr lang="en-GB" altLang="en-US" dirty="0" err="1">
                <a:latin typeface="Verdana"/>
                <a:cs typeface="Verdana"/>
              </a:rPr>
              <a:t>Bilevych</a:t>
            </a:r>
            <a:r>
              <a:rPr lang="en-GB" altLang="en-US" dirty="0">
                <a:latin typeface="Verdana"/>
                <a:cs typeface="Verdana"/>
              </a:rPr>
              <a:t>, Klaus </a:t>
            </a:r>
            <a:r>
              <a:rPr lang="en-GB" altLang="en-US" dirty="0" err="1">
                <a:latin typeface="Verdana"/>
                <a:cs typeface="Verdana"/>
              </a:rPr>
              <a:t>Desch</a:t>
            </a:r>
            <a:r>
              <a:rPr lang="en-GB" altLang="en-US" dirty="0">
                <a:latin typeface="Verdana"/>
                <a:cs typeface="Verdana"/>
              </a:rPr>
              <a:t>, Harry van der Graaf, Fred </a:t>
            </a:r>
            <a:r>
              <a:rPr lang="en-GB" altLang="en-US" dirty="0" err="1">
                <a:latin typeface="Verdana"/>
                <a:cs typeface="Verdana"/>
              </a:rPr>
              <a:t>Hartjes</a:t>
            </a:r>
            <a:r>
              <a:rPr lang="en-GB" altLang="en-US" dirty="0">
                <a:latin typeface="Verdana"/>
                <a:cs typeface="Verdana"/>
              </a:rPr>
              <a:t>, Jochen Kaminski, Peter </a:t>
            </a:r>
            <a:r>
              <a:rPr lang="en-GB" altLang="en-US" dirty="0" err="1">
                <a:latin typeface="Verdana"/>
                <a:cs typeface="Verdana"/>
              </a:rPr>
              <a:t>Kluit</a:t>
            </a:r>
            <a:r>
              <a:rPr lang="en-GB" altLang="en-US" dirty="0">
                <a:latin typeface="Verdana"/>
                <a:cs typeface="Verdana"/>
              </a:rPr>
              <a:t>, Naomi van der Kolk, </a:t>
            </a:r>
          </a:p>
          <a:p>
            <a:pPr indent="-457200">
              <a:lnSpc>
                <a:spcPct val="120000"/>
              </a:lnSpc>
              <a:spcBef>
                <a:spcPct val="0"/>
              </a:spcBef>
              <a:defRPr/>
            </a:pPr>
            <a:r>
              <a:rPr lang="en-GB" altLang="en-US" dirty="0">
                <a:latin typeface="Verdana"/>
                <a:cs typeface="Verdana"/>
              </a:rPr>
              <a:t>Cornelis </a:t>
            </a:r>
            <a:r>
              <a:rPr lang="en-GB" altLang="en-US" dirty="0" err="1">
                <a:latin typeface="Verdana"/>
                <a:cs typeface="Verdana"/>
              </a:rPr>
              <a:t>Ligtenberg</a:t>
            </a:r>
            <a:r>
              <a:rPr lang="en-GB" altLang="en-US" dirty="0">
                <a:latin typeface="Verdana"/>
                <a:cs typeface="Verdana"/>
              </a:rPr>
              <a:t>, </a:t>
            </a:r>
          </a:p>
          <a:p>
            <a:pPr indent="-457200">
              <a:lnSpc>
                <a:spcPct val="120000"/>
              </a:lnSpc>
              <a:spcBef>
                <a:spcPct val="0"/>
              </a:spcBef>
              <a:defRPr/>
            </a:pPr>
            <a:r>
              <a:rPr lang="en-GB" altLang="en-US" dirty="0">
                <a:latin typeface="Verdana"/>
                <a:cs typeface="Verdana"/>
              </a:rPr>
              <a:t>Gerhard Raven, and </a:t>
            </a:r>
          </a:p>
          <a:p>
            <a:pPr indent="-457200">
              <a:lnSpc>
                <a:spcPct val="120000"/>
              </a:lnSpc>
              <a:spcBef>
                <a:spcPct val="0"/>
              </a:spcBef>
              <a:defRPr/>
            </a:pPr>
            <a:r>
              <a:rPr lang="en-GB" altLang="en-US" dirty="0">
                <a:latin typeface="Verdana"/>
                <a:cs typeface="Verdana"/>
              </a:rPr>
              <a:t>Jan </a:t>
            </a:r>
            <a:r>
              <a:rPr lang="en-GB" altLang="en-US" dirty="0" err="1">
                <a:latin typeface="Verdana"/>
                <a:cs typeface="Verdana"/>
              </a:rPr>
              <a:t>Timmermans</a:t>
            </a:r>
            <a:endParaRPr lang="en-GB" altLang="en-US" dirty="0">
              <a:latin typeface="Verdana"/>
              <a:cs typeface="Verdana"/>
            </a:endParaRPr>
          </a:p>
          <a:p>
            <a:pPr indent="-457200">
              <a:lnSpc>
                <a:spcPct val="120000"/>
              </a:lnSpc>
              <a:spcBef>
                <a:spcPct val="0"/>
              </a:spcBef>
              <a:defRPr/>
            </a:pPr>
            <a:r>
              <a:rPr lang="en-GB" altLang="en-US" dirty="0"/>
              <a:t> </a:t>
            </a:r>
          </a:p>
        </p:txBody>
      </p: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2927350" y="6011864"/>
            <a:ext cx="65976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Monotype Sorts"/>
              <a:buChar char="u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0000"/>
              <a:buFont typeface="Monotype Sorts"/>
              <a:buChar char="l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100000"/>
              <a:buFont typeface="Monotype Sorts"/>
              <a:buChar char="n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100000"/>
              <a:buFont typeface="Monotype Sorts"/>
              <a:buChar char="u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00000"/>
              <a:buFont typeface="Monotype Sorts"/>
              <a:buChar char="l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Monotype Sorts"/>
              <a:buChar char="l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Monotype Sorts"/>
              <a:buChar char="l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Monotype Sorts"/>
              <a:buChar char="l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Monotype Sorts"/>
              <a:buChar char="l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sz="1600" dirty="0">
                <a:latin typeface="Verdana"/>
                <a:cs typeface="Verdana"/>
              </a:rPr>
              <a:t>Lepton Collider 17 July 2023</a:t>
            </a:r>
            <a:endParaRPr lang="en-GB" altLang="en-US" sz="1600" i="1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652463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838200" y="553847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51592" y="5733256"/>
            <a:ext cx="1089024" cy="696976"/>
          </a:xfrm>
          <a:prstGeom prst="rect">
            <a:avLst/>
          </a:prstGeom>
        </p:spPr>
      </p:pic>
      <p:pic>
        <p:nvPicPr>
          <p:cNvPr id="12" name="Afbeelding 6">
            <a:extLst>
              <a:ext uri="{FF2B5EF4-FFF2-40B4-BE49-F238E27FC236}">
                <a16:creationId xmlns:a16="http://schemas.microsoft.com/office/drawing/2014/main" id="{89DD31EB-077E-5144-9133-CFC5CC90E3D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0224" t="5416" r="10487" b="5393"/>
          <a:stretch/>
        </p:blipFill>
        <p:spPr>
          <a:xfrm>
            <a:off x="6845282" y="2175806"/>
            <a:ext cx="3285893" cy="263033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BA6D5FF-49DB-2B4F-A60A-90C302FA7A7A}"/>
              </a:ext>
            </a:extLst>
          </p:cNvPr>
          <p:cNvSpPr/>
          <p:nvPr/>
        </p:nvSpPr>
        <p:spPr>
          <a:xfrm>
            <a:off x="7543899" y="5033030"/>
            <a:ext cx="2515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dirty="0">
                <a:latin typeface="Verdana"/>
                <a:cs typeface="Verdana"/>
              </a:rPr>
              <a:t>8 Quad Module</a:t>
            </a:r>
            <a:endParaRPr lang="en-N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F9770E6-69CE-0F88-98B8-0426A9D2D9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80217" y="1261089"/>
            <a:ext cx="3571118" cy="5517232"/>
          </a:xfrm>
          <a:prstGeom prst="rect">
            <a:avLst/>
          </a:prstGeom>
        </p:spPr>
      </p:pic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D2F96-317E-46E9-8B30-07D6AEAAA013}"/>
              </a:ext>
            </a:extLst>
          </p:cNvPr>
          <p:cNvSpPr txBox="1"/>
          <p:nvPr/>
        </p:nvSpPr>
        <p:spPr>
          <a:xfrm>
            <a:off x="1499456" y="1124744"/>
            <a:ext cx="9955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Performance of dEdx</a:t>
            </a:r>
            <a:endParaRPr lang="en-NL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A39AF5-D852-9F41-99F6-E5E9EAF03CD9}"/>
              </a:ext>
            </a:extLst>
          </p:cNvPr>
          <p:cNvSpPr txBox="1"/>
          <p:nvPr/>
        </p:nvSpPr>
        <p:spPr>
          <a:xfrm>
            <a:off x="767408" y="3041665"/>
            <a:ext cx="34563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Method:T</a:t>
            </a: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runcated mean electrons</a:t>
            </a:r>
          </a:p>
          <a:p>
            <a:pPr algn="ctr"/>
            <a:endParaRPr lang="en-GB" sz="2000" dirty="0">
              <a:solidFill>
                <a:srgbClr val="0066FF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GB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mean </a:t>
            </a:r>
            <a:r>
              <a:rPr lang="en-GB" sz="20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dEdx</a:t>
            </a:r>
            <a:r>
              <a:rPr lang="en-GB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3774 </a:t>
            </a:r>
          </a:p>
          <a:p>
            <a:pPr algn="ctr"/>
            <a:r>
              <a:rPr lang="en-GB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rms 207 </a:t>
            </a:r>
          </a:p>
          <a:p>
            <a:pPr algn="ctr"/>
            <a:r>
              <a:rPr lang="en-GB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resolution 0.055</a:t>
            </a:r>
          </a:p>
          <a:p>
            <a:pPr algn="ctr"/>
            <a:endParaRPr lang="en-GB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1865CF-F51F-669D-6374-62DCFD439508}"/>
              </a:ext>
            </a:extLst>
          </p:cNvPr>
          <p:cNvSpPr txBox="1"/>
          <p:nvPr/>
        </p:nvSpPr>
        <p:spPr>
          <a:xfrm>
            <a:off x="2822398" y="1848280"/>
            <a:ext cx="8171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Quad module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78875C-7F46-4716-3BB1-A3599D65D5F8}"/>
              </a:ext>
            </a:extLst>
          </p:cNvPr>
          <p:cNvSpPr txBox="1"/>
          <p:nvPr/>
        </p:nvSpPr>
        <p:spPr>
          <a:xfrm>
            <a:off x="5147124" y="2852908"/>
            <a:ext cx="11384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B=1 T</a:t>
            </a:r>
          </a:p>
        </p:txBody>
      </p:sp>
    </p:spTree>
    <p:extLst>
      <p:ext uri="{BB962C8B-B14F-4D97-AF65-F5344CB8AC3E}">
        <p14:creationId xmlns:p14="http://schemas.microsoft.com/office/powerpoint/2010/main" val="3380880524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D2F96-317E-46E9-8B30-07D6AEAAA013}"/>
              </a:ext>
            </a:extLst>
          </p:cNvPr>
          <p:cNvSpPr txBox="1"/>
          <p:nvPr/>
        </p:nvSpPr>
        <p:spPr>
          <a:xfrm>
            <a:off x="1499456" y="1124744"/>
            <a:ext cx="9955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Performance of dEdx</a:t>
            </a:r>
            <a:endParaRPr lang="en-NL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A39AF5-D852-9F41-99F6-E5E9EAF03CD9}"/>
              </a:ext>
            </a:extLst>
          </p:cNvPr>
          <p:cNvSpPr txBox="1"/>
          <p:nvPr/>
        </p:nvSpPr>
        <p:spPr>
          <a:xfrm>
            <a:off x="1905001" y="2420888"/>
            <a:ext cx="90875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Method 2 “Truncated tail electrons”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Idea is to remove large clusters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First remove clusters with more than 6 hits in 5 consecutive pixels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Secondly calculate t</a:t>
            </a: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runcated mean (as before) for remaining single electrons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ake 120 pixel intervals for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Remove 10% highest counts  dEdx @ 90%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1865CF-F51F-669D-6374-62DCFD439508}"/>
              </a:ext>
            </a:extLst>
          </p:cNvPr>
          <p:cNvSpPr txBox="1"/>
          <p:nvPr/>
        </p:nvSpPr>
        <p:spPr>
          <a:xfrm>
            <a:off x="2135560" y="1815207"/>
            <a:ext cx="8171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Quad module</a:t>
            </a:r>
          </a:p>
        </p:txBody>
      </p:sp>
    </p:spTree>
    <p:extLst>
      <p:ext uri="{BB962C8B-B14F-4D97-AF65-F5344CB8AC3E}">
        <p14:creationId xmlns:p14="http://schemas.microsoft.com/office/powerpoint/2010/main" val="3676162808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91FA72-2155-68F9-0D8C-6796A37ADC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81996" y="1462260"/>
            <a:ext cx="3413024" cy="5272983"/>
          </a:xfrm>
          <a:prstGeom prst="rect">
            <a:avLst/>
          </a:prstGeom>
        </p:spPr>
      </p:pic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D2F96-317E-46E9-8B30-07D6AEAAA013}"/>
              </a:ext>
            </a:extLst>
          </p:cNvPr>
          <p:cNvSpPr txBox="1"/>
          <p:nvPr/>
        </p:nvSpPr>
        <p:spPr>
          <a:xfrm>
            <a:off x="1499456" y="1124744"/>
            <a:ext cx="9955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Performance of dEdx</a:t>
            </a:r>
            <a:endParaRPr lang="en-NL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A39AF5-D852-9F41-99F6-E5E9EAF03CD9}"/>
              </a:ext>
            </a:extLst>
          </p:cNvPr>
          <p:cNvSpPr txBox="1"/>
          <p:nvPr/>
        </p:nvSpPr>
        <p:spPr>
          <a:xfrm>
            <a:off x="767408" y="3041665"/>
            <a:ext cx="34563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Method:T</a:t>
            </a: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runcated tail electrons</a:t>
            </a:r>
          </a:p>
          <a:p>
            <a:pPr algn="ctr"/>
            <a:endParaRPr lang="en-GB" sz="2000" dirty="0">
              <a:solidFill>
                <a:srgbClr val="0066FF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GB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mean </a:t>
            </a:r>
            <a:r>
              <a:rPr lang="en-GB" sz="20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dEdx</a:t>
            </a:r>
            <a:r>
              <a:rPr lang="en-GB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3772 </a:t>
            </a:r>
          </a:p>
          <a:p>
            <a:pPr algn="ctr"/>
            <a:r>
              <a:rPr lang="en-GB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rms 221 </a:t>
            </a:r>
          </a:p>
          <a:p>
            <a:pPr algn="ctr"/>
            <a:r>
              <a:rPr lang="en-GB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resolution 0.059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1865CF-F51F-669D-6374-62DCFD439508}"/>
              </a:ext>
            </a:extLst>
          </p:cNvPr>
          <p:cNvSpPr txBox="1"/>
          <p:nvPr/>
        </p:nvSpPr>
        <p:spPr>
          <a:xfrm>
            <a:off x="2822398" y="1848280"/>
            <a:ext cx="8171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Quad module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78875C-7F46-4716-3BB1-A3599D65D5F8}"/>
              </a:ext>
            </a:extLst>
          </p:cNvPr>
          <p:cNvSpPr txBox="1"/>
          <p:nvPr/>
        </p:nvSpPr>
        <p:spPr>
          <a:xfrm>
            <a:off x="7536160" y="2988481"/>
            <a:ext cx="11384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B=0 T</a:t>
            </a:r>
          </a:p>
        </p:txBody>
      </p:sp>
    </p:spTree>
    <p:extLst>
      <p:ext uri="{BB962C8B-B14F-4D97-AF65-F5344CB8AC3E}">
        <p14:creationId xmlns:p14="http://schemas.microsoft.com/office/powerpoint/2010/main" val="3081473902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A212E0-4B08-C046-D625-5D9DF1CF46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97860" y="1490909"/>
            <a:ext cx="3413022" cy="5272981"/>
          </a:xfrm>
          <a:prstGeom prst="rect">
            <a:avLst/>
          </a:prstGeom>
        </p:spPr>
      </p:pic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D2F96-317E-46E9-8B30-07D6AEAAA013}"/>
              </a:ext>
            </a:extLst>
          </p:cNvPr>
          <p:cNvSpPr txBox="1"/>
          <p:nvPr/>
        </p:nvSpPr>
        <p:spPr>
          <a:xfrm>
            <a:off x="1499456" y="1124744"/>
            <a:ext cx="9955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Performance of dEdx</a:t>
            </a:r>
            <a:endParaRPr lang="en-NL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A39AF5-D852-9F41-99F6-E5E9EAF03CD9}"/>
              </a:ext>
            </a:extLst>
          </p:cNvPr>
          <p:cNvSpPr txBox="1"/>
          <p:nvPr/>
        </p:nvSpPr>
        <p:spPr>
          <a:xfrm>
            <a:off x="767408" y="3041665"/>
            <a:ext cx="34563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Method:T</a:t>
            </a: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runcated tail electrons</a:t>
            </a:r>
          </a:p>
          <a:p>
            <a:pPr algn="ctr"/>
            <a:endParaRPr lang="en-GB" sz="2000" dirty="0">
              <a:solidFill>
                <a:srgbClr val="0066FF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GB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mean </a:t>
            </a:r>
            <a:r>
              <a:rPr lang="en-GB" sz="20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dEdx</a:t>
            </a:r>
            <a:r>
              <a:rPr lang="en-GB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2652 </a:t>
            </a:r>
          </a:p>
          <a:p>
            <a:pPr algn="ctr"/>
            <a:r>
              <a:rPr lang="en-GB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rms 99 </a:t>
            </a:r>
          </a:p>
          <a:p>
            <a:pPr algn="ctr"/>
            <a:r>
              <a:rPr lang="en-GB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resolution 0.037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1865CF-F51F-669D-6374-62DCFD439508}"/>
              </a:ext>
            </a:extLst>
          </p:cNvPr>
          <p:cNvSpPr txBox="1"/>
          <p:nvPr/>
        </p:nvSpPr>
        <p:spPr>
          <a:xfrm>
            <a:off x="2822398" y="1848280"/>
            <a:ext cx="8171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Quad module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78875C-7F46-4716-3BB1-A3599D65D5F8}"/>
              </a:ext>
            </a:extLst>
          </p:cNvPr>
          <p:cNvSpPr txBox="1"/>
          <p:nvPr/>
        </p:nvSpPr>
        <p:spPr>
          <a:xfrm>
            <a:off x="7536160" y="2988481"/>
            <a:ext cx="11384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B=1 T</a:t>
            </a:r>
          </a:p>
        </p:txBody>
      </p:sp>
    </p:spTree>
    <p:extLst>
      <p:ext uri="{BB962C8B-B14F-4D97-AF65-F5344CB8AC3E}">
        <p14:creationId xmlns:p14="http://schemas.microsoft.com/office/powerpoint/2010/main" val="601958489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7A5805-864E-0EB6-0936-73FDA54F4E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6427" y="1860269"/>
            <a:ext cx="3852700" cy="4215307"/>
          </a:xfrm>
          <a:prstGeom prst="rect">
            <a:avLst/>
          </a:prstGeom>
        </p:spPr>
      </p:pic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D2F96-317E-46E9-8B30-07D6AEAAA013}"/>
              </a:ext>
            </a:extLst>
          </p:cNvPr>
          <p:cNvSpPr txBox="1"/>
          <p:nvPr/>
        </p:nvSpPr>
        <p:spPr>
          <a:xfrm>
            <a:off x="1499456" y="972017"/>
            <a:ext cx="9955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pixel distance</a:t>
            </a:r>
            <a:endParaRPr lang="en-NL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1865CF-F51F-669D-6374-62DCFD439508}"/>
              </a:ext>
            </a:extLst>
          </p:cNvPr>
          <p:cNvSpPr txBox="1"/>
          <p:nvPr/>
        </p:nvSpPr>
        <p:spPr>
          <a:xfrm>
            <a:off x="3829405" y="162880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Single chip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324AB36-147C-6D3A-6C4E-B21BC9E0DD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92539" y="1937191"/>
            <a:ext cx="3191583" cy="328426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6A7A636-6666-8B5C-39A3-20F10154826B}"/>
              </a:ext>
            </a:extLst>
          </p:cNvPr>
          <p:cNvSpPr txBox="1"/>
          <p:nvPr/>
        </p:nvSpPr>
        <p:spPr>
          <a:xfrm>
            <a:off x="6911727" y="1628279"/>
            <a:ext cx="32842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</a:t>
            </a:r>
            <a:r>
              <a:rPr kumimoji="0" lang="en-NL" sz="20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uad module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7F97F64-24D2-1EC0-227D-EECCE686AE7E}"/>
              </a:ext>
            </a:extLst>
          </p:cNvPr>
          <p:cNvSpPr txBox="1"/>
          <p:nvPr/>
        </p:nvSpPr>
        <p:spPr>
          <a:xfrm>
            <a:off x="8392486" y="2285849"/>
            <a:ext cx="1247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B=0 T</a:t>
            </a:r>
          </a:p>
        </p:txBody>
      </p:sp>
    </p:spTree>
    <p:extLst>
      <p:ext uri="{BB962C8B-B14F-4D97-AF65-F5344CB8AC3E}">
        <p14:creationId xmlns:p14="http://schemas.microsoft.com/office/powerpoint/2010/main" val="4156713045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D2F96-317E-46E9-8B30-07D6AEAAA013}"/>
              </a:ext>
            </a:extLst>
          </p:cNvPr>
          <p:cNvSpPr txBox="1"/>
          <p:nvPr/>
        </p:nvSpPr>
        <p:spPr>
          <a:xfrm>
            <a:off x="1499456" y="1124744"/>
            <a:ext cx="9955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Performance of dEdx</a:t>
            </a:r>
            <a:endParaRPr lang="en-NL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A39AF5-D852-9F41-99F6-E5E9EAF03CD9}"/>
              </a:ext>
            </a:extLst>
          </p:cNvPr>
          <p:cNvSpPr txBox="1"/>
          <p:nvPr/>
        </p:nvSpPr>
        <p:spPr>
          <a:xfrm>
            <a:off x="1552228" y="1865361"/>
            <a:ext cx="936830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Method 3 “Fit of the distance distribution”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idea is to exploit the physics that is in the distance distribution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large distances the fluctuations are </a:t>
            </a:r>
            <a:r>
              <a:rPr lang="en-GB" sz="18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Poissonian</a:t>
            </a:r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the distribution is exponential: here we “count” clusters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small distances, more electrons are freed and larger (non- </a:t>
            </a:r>
            <a:r>
              <a:rPr lang="en-GB" sz="18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Poissonian</a:t>
            </a:r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more Landau-like) fluctuations occur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idea is to down-weight the distribution at low distances to follow an exponential distribution. The fluctuations are then given by sqrt(N), where N is the down-weighted number of events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exponential fit p</a:t>
            </a:r>
            <a:r>
              <a:rPr lang="en-GB" sz="1800" baseline="-25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exp(-p</a:t>
            </a:r>
            <a:r>
              <a:rPr lang="en-GB" sz="1800" baseline="-25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x) has two free parameters the total number of “amplitude” electrons p</a:t>
            </a:r>
            <a:r>
              <a:rPr lang="en-GB" sz="1800" baseline="-25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the slope p</a:t>
            </a:r>
            <a:r>
              <a:rPr lang="en-GB" sz="1800" baseline="-25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Both are sensitive to </a:t>
            </a:r>
            <a:r>
              <a:rPr lang="en-GB" sz="18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dEdx</a:t>
            </a:r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More clusters/mm means larger p</a:t>
            </a:r>
            <a:r>
              <a:rPr lang="en-GB" sz="1800" baseline="-25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p</a:t>
            </a:r>
            <a:r>
              <a:rPr lang="en-GB" sz="1800" baseline="-25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endParaRPr lang="en-GB" sz="18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797837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D2F96-317E-46E9-8B30-07D6AEAAA013}"/>
              </a:ext>
            </a:extLst>
          </p:cNvPr>
          <p:cNvSpPr txBox="1"/>
          <p:nvPr/>
        </p:nvSpPr>
        <p:spPr>
          <a:xfrm>
            <a:off x="1499456" y="1124744"/>
            <a:ext cx="9955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Performance of dEdx</a:t>
            </a:r>
            <a:endParaRPr lang="en-NL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7B021D-2585-D074-19D2-5139FB9914A9}"/>
              </a:ext>
            </a:extLst>
          </p:cNvPr>
          <p:cNvSpPr txBox="1"/>
          <p:nvPr/>
        </p:nvSpPr>
        <p:spPr>
          <a:xfrm>
            <a:off x="3200400" y="1844824"/>
            <a:ext cx="70720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Method 3 “Fit of the distance distribution”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1F437D-23FB-24F4-A80C-EC29141B17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62222" y="2274358"/>
            <a:ext cx="3764284" cy="387359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3AED339-01A7-BB8C-DCEE-0FB80329F573}"/>
              </a:ext>
            </a:extLst>
          </p:cNvPr>
          <p:cNvSpPr txBox="1"/>
          <p:nvPr/>
        </p:nvSpPr>
        <p:spPr>
          <a:xfrm>
            <a:off x="6384032" y="2492896"/>
            <a:ext cx="4848200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Here one can see that from 10 clusters onwards an exponential distribution is followed.</a:t>
            </a:r>
          </a:p>
          <a:p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Below 10 the distribution will be down-weighted (by 1/weight). </a:t>
            </a:r>
          </a:p>
          <a:p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weights are:</a:t>
            </a:r>
          </a:p>
          <a:p>
            <a:r>
              <a:rPr lang="en-GB" sz="1400" dirty="0">
                <a:solidFill>
                  <a:srgbClr val="000000"/>
                </a:solidFill>
                <a:latin typeface="Menlo" panose="020B0609030804020204" pitchFamily="49" charset="0"/>
              </a:rPr>
              <a:t>Weights B=0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{ 35.0467 , 12.1497 , 4.52914 , 2.76311 , 1.99386 , 1.59795 , 1.3656 , 1.21409 , 1.11898 , 1.04385 };</a:t>
            </a:r>
          </a:p>
          <a:p>
            <a:endParaRPr lang="en-GB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latin typeface="Menlo" panose="020B0609030804020204" pitchFamily="49" charset="0"/>
              </a:rPr>
              <a:t>Weights B=1 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 { 18.0291 , 5.92609 , 1.82486 , 1.26074 , 1.08588 , 1.014 , 0.986373 , 0.967029 , 0.959339 , 0.9649 };</a:t>
            </a:r>
          </a:p>
          <a:p>
            <a:endParaRPr lang="en-GB" sz="16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endParaRPr lang="en-NL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AED7BE-475E-6D1F-5692-9BA6573F3804}"/>
              </a:ext>
            </a:extLst>
          </p:cNvPr>
          <p:cNvSpPr txBox="1"/>
          <p:nvPr/>
        </p:nvSpPr>
        <p:spPr>
          <a:xfrm>
            <a:off x="4311604" y="2846839"/>
            <a:ext cx="11757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B=0 T</a:t>
            </a:r>
          </a:p>
        </p:txBody>
      </p:sp>
    </p:spTree>
    <p:extLst>
      <p:ext uri="{BB962C8B-B14F-4D97-AF65-F5344CB8AC3E}">
        <p14:creationId xmlns:p14="http://schemas.microsoft.com/office/powerpoint/2010/main" val="3303114497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3268B7-C117-B13D-4D6F-CD533548F9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18191" y="155247"/>
            <a:ext cx="3289905" cy="6858000"/>
          </a:xfrm>
          <a:prstGeom prst="rect">
            <a:avLst/>
          </a:prstGeom>
        </p:spPr>
      </p:pic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D2F96-317E-46E9-8B30-07D6AEAAA013}"/>
              </a:ext>
            </a:extLst>
          </p:cNvPr>
          <p:cNvSpPr txBox="1"/>
          <p:nvPr/>
        </p:nvSpPr>
        <p:spPr>
          <a:xfrm>
            <a:off x="1499456" y="1365829"/>
            <a:ext cx="9955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Method 3 Fit of the distance distribution</a:t>
            </a:r>
            <a:endParaRPr lang="en-NL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7F97F64-24D2-1EC0-227D-EECCE686AE7E}"/>
              </a:ext>
            </a:extLst>
          </p:cNvPr>
          <p:cNvSpPr txBox="1"/>
          <p:nvPr/>
        </p:nvSpPr>
        <p:spPr>
          <a:xfrm>
            <a:off x="2327920" y="2391271"/>
            <a:ext cx="1247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B=0 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8D9F11-FDA0-3CB0-097B-03366B585F7A}"/>
              </a:ext>
            </a:extLst>
          </p:cNvPr>
          <p:cNvSpPr txBox="1"/>
          <p:nvPr/>
        </p:nvSpPr>
        <p:spPr>
          <a:xfrm>
            <a:off x="7552184" y="2382308"/>
            <a:ext cx="452048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fitted </a:t>
            </a: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amplitude</a:t>
            </a:r>
            <a:r>
              <a:rPr lang="en-GB" sz="2000" dirty="0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electrons </a:t>
            </a: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en-GB" sz="2000" baseline="-25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  <a:r>
              <a:rPr lang="en-GB" sz="2000" dirty="0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</a:p>
          <a:p>
            <a:r>
              <a:rPr lang="en-GB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mean 203</a:t>
            </a:r>
            <a:r>
              <a:rPr lang="en-GB" sz="2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rms </a:t>
            </a:r>
            <a:r>
              <a:rPr lang="en-GB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</a:t>
            </a:r>
            <a:r>
              <a:rPr lang="en-GB" sz="2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en-GB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GB" sz="2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resolution 0.073</a:t>
            </a:r>
          </a:p>
          <a:p>
            <a:endParaRPr lang="en-GB" dirty="0">
              <a:solidFill>
                <a:srgbClr val="0066FF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000" dirty="0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fitted slope </a:t>
            </a: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en-GB" sz="2000" baseline="-25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en-GB" sz="2000" dirty="0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en-GB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mean </a:t>
            </a:r>
            <a:r>
              <a:rPr lang="en-GB" sz="2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0.169 rms 0.009 </a:t>
            </a:r>
          </a:p>
          <a:p>
            <a:r>
              <a:rPr lang="en-GB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GB" sz="2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resolution 0.053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44AC23-DCA0-8EDA-EB71-585F583C3759}"/>
              </a:ext>
            </a:extLst>
          </p:cNvPr>
          <p:cNvSpPr txBox="1"/>
          <p:nvPr/>
        </p:nvSpPr>
        <p:spPr>
          <a:xfrm>
            <a:off x="2297490" y="5361960"/>
            <a:ext cx="44465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high resolution for slope</a:t>
            </a:r>
            <a:endParaRPr lang="en-GB" sz="2400" baseline="-250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410055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616E68-CED9-5243-E860-959DD60935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35432" y="132785"/>
            <a:ext cx="3289905" cy="6858000"/>
          </a:xfrm>
          <a:prstGeom prst="rect">
            <a:avLst/>
          </a:prstGeom>
        </p:spPr>
      </p:pic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D2F96-317E-46E9-8B30-07D6AEAAA013}"/>
              </a:ext>
            </a:extLst>
          </p:cNvPr>
          <p:cNvSpPr txBox="1"/>
          <p:nvPr/>
        </p:nvSpPr>
        <p:spPr>
          <a:xfrm>
            <a:off x="1499456" y="1365829"/>
            <a:ext cx="9955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Method 3 “Fit of the distance distribution</a:t>
            </a:r>
            <a:endParaRPr lang="en-NL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7F97F64-24D2-1EC0-227D-EECCE686AE7E}"/>
              </a:ext>
            </a:extLst>
          </p:cNvPr>
          <p:cNvSpPr txBox="1"/>
          <p:nvPr/>
        </p:nvSpPr>
        <p:spPr>
          <a:xfrm>
            <a:off x="2423592" y="2382308"/>
            <a:ext cx="1247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B=1 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8D9F11-FDA0-3CB0-097B-03366B585F7A}"/>
              </a:ext>
            </a:extLst>
          </p:cNvPr>
          <p:cNvSpPr txBox="1"/>
          <p:nvPr/>
        </p:nvSpPr>
        <p:spPr>
          <a:xfrm>
            <a:off x="7552184" y="2382308"/>
            <a:ext cx="4448472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fitted amplitude electrons</a:t>
            </a:r>
          </a:p>
          <a:p>
            <a:r>
              <a:rPr lang="en-GB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mean 265</a:t>
            </a:r>
            <a:r>
              <a:rPr lang="en-GB" sz="2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rms 13 </a:t>
            </a:r>
          </a:p>
          <a:p>
            <a:r>
              <a:rPr lang="en-GB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GB" sz="2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resolution 0.048</a:t>
            </a:r>
          </a:p>
          <a:p>
            <a:endParaRPr lang="en-GB" dirty="0">
              <a:solidFill>
                <a:srgbClr val="0066FF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dirty="0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fitted slope  </a:t>
            </a:r>
          </a:p>
          <a:p>
            <a:r>
              <a:rPr lang="en-GB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mean </a:t>
            </a:r>
            <a:r>
              <a:rPr lang="en-GB" sz="2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0.162 rms 0.004 </a:t>
            </a:r>
          </a:p>
          <a:p>
            <a:r>
              <a:rPr lang="en-GB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GB" sz="2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resolution 0.027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0477E2-D476-15A5-0884-C1745D913DE5}"/>
              </a:ext>
            </a:extLst>
          </p:cNvPr>
          <p:cNvSpPr txBox="1"/>
          <p:nvPr/>
        </p:nvSpPr>
        <p:spPr>
          <a:xfrm>
            <a:off x="2520280" y="5343599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high resolution for </a:t>
            </a:r>
            <a:r>
              <a:rPr lang="en-GB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slope</a:t>
            </a:r>
            <a:r>
              <a:rPr lang="en-GB" sz="2400" baseline="-25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endParaRPr lang="en-GB" sz="240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40006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8D9F11-FDA0-3CB0-097B-03366B585F7A}"/>
              </a:ext>
            </a:extLst>
          </p:cNvPr>
          <p:cNvSpPr txBox="1"/>
          <p:nvPr/>
        </p:nvSpPr>
        <p:spPr>
          <a:xfrm>
            <a:off x="1905001" y="2334359"/>
            <a:ext cx="866457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Started simulation of MIPs  extracted from the data:</a:t>
            </a:r>
          </a:p>
          <a:p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en-GB" sz="2000" dirty="0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ep</a:t>
            </a: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ositing</a:t>
            </a:r>
            <a:r>
              <a:rPr lang="en-GB" sz="2000" dirty="0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70% of the electrons, by stretching the track in one single chip (by 1/0.7). Same technique as was used by </a:t>
            </a:r>
            <a:r>
              <a:rPr lang="en-GB" sz="2000" dirty="0" err="1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Kees</a:t>
            </a:r>
            <a:r>
              <a:rPr lang="en-GB" sz="2000" dirty="0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endParaRPr lang="en-GB" sz="2000" dirty="0">
              <a:solidFill>
                <a:srgbClr val="0066FF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000" dirty="0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Check that the </a:t>
            </a:r>
            <a:r>
              <a:rPr lang="en-GB" sz="2000" dirty="0" err="1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dEdx</a:t>
            </a:r>
            <a:r>
              <a:rPr lang="en-GB" sz="2000" dirty="0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methods scale linearly and the fit </a:t>
            </a: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values for the amplitude and slope too. </a:t>
            </a:r>
          </a:p>
          <a:p>
            <a:r>
              <a:rPr lang="en-GB" sz="2000" dirty="0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First results look fine</a:t>
            </a:r>
            <a:endParaRPr lang="en-GB" sz="180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183A97-FFB7-2DD5-7983-95EB461FE62F}"/>
              </a:ext>
            </a:extLst>
          </p:cNvPr>
          <p:cNvSpPr txBox="1"/>
          <p:nvPr/>
        </p:nvSpPr>
        <p:spPr>
          <a:xfrm>
            <a:off x="1092076" y="1360964"/>
            <a:ext cx="96124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Simulate the performance for a MIP</a:t>
            </a:r>
          </a:p>
        </p:txBody>
      </p:sp>
    </p:spTree>
    <p:extLst>
      <p:ext uri="{BB962C8B-B14F-4D97-AF65-F5344CB8AC3E}">
        <p14:creationId xmlns:p14="http://schemas.microsoft.com/office/powerpoint/2010/main" val="1124468575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D2F96-317E-46E9-8B30-07D6AEAAA013}"/>
              </a:ext>
            </a:extLst>
          </p:cNvPr>
          <p:cNvSpPr txBox="1"/>
          <p:nvPr/>
        </p:nvSpPr>
        <p:spPr>
          <a:xfrm>
            <a:off x="1499456" y="1124744"/>
            <a:ext cx="99550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Performance of dEdx</a:t>
            </a:r>
          </a:p>
          <a:p>
            <a:pPr algn="ctr"/>
            <a:endParaRPr lang="en-NL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 the B=0 an 1 T runs select the central chips (same runs as for deformation studies).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Remove 2 chips per row (deformations and low performance)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Calibrate the number of electrons to be equal for the different chips. Correct for slight z dependence (in B=1T data).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have 6 chips on the track</a:t>
            </a:r>
          </a:p>
          <a:p>
            <a:pPr algn="ctr"/>
            <a:r>
              <a:rPr lang="en-GB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</a:t>
            </a:r>
            <a:r>
              <a:rPr lang="en-GB" sz="2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B=0 T number of tracks 14534 </a:t>
            </a:r>
          </a:p>
          <a:p>
            <a:pPr algn="ctr"/>
            <a:r>
              <a:rPr lang="en-GB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GB" sz="2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mean number of </a:t>
            </a:r>
            <a:r>
              <a:rPr lang="en-GB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electrons </a:t>
            </a:r>
            <a:r>
              <a:rPr lang="en-GB" sz="2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848 with rms 245</a:t>
            </a:r>
          </a:p>
          <a:p>
            <a:pPr algn="ctr"/>
            <a:r>
              <a:rPr lang="en-GB" sz="2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 B=1 number of tracks 19860 </a:t>
            </a:r>
          </a:p>
          <a:p>
            <a:pPr algn="ctr"/>
            <a:r>
              <a:rPr lang="en-GB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GB" sz="2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mean number of electrons 632 with rms 119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772475195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183A97-FFB7-2DD5-7983-95EB461FE62F}"/>
              </a:ext>
            </a:extLst>
          </p:cNvPr>
          <p:cNvSpPr txBox="1"/>
          <p:nvPr/>
        </p:nvSpPr>
        <p:spPr>
          <a:xfrm>
            <a:off x="1092076" y="1383159"/>
            <a:ext cx="96124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Summary of results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F291BB5-74D9-2E16-8FBB-52C93FC488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384507"/>
              </p:ext>
            </p:extLst>
          </p:nvPr>
        </p:nvGraphicFramePr>
        <p:xfrm>
          <a:off x="1834294" y="2222872"/>
          <a:ext cx="8870217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6739">
                  <a:extLst>
                    <a:ext uri="{9D8B030D-6E8A-4147-A177-3AD203B41FA5}">
                      <a16:colId xmlns:a16="http://schemas.microsoft.com/office/drawing/2014/main" val="2970155944"/>
                    </a:ext>
                  </a:extLst>
                </a:gridCol>
                <a:gridCol w="2956739">
                  <a:extLst>
                    <a:ext uri="{9D8B030D-6E8A-4147-A177-3AD203B41FA5}">
                      <a16:colId xmlns:a16="http://schemas.microsoft.com/office/drawing/2014/main" val="3470605904"/>
                    </a:ext>
                  </a:extLst>
                </a:gridCol>
                <a:gridCol w="2956739">
                  <a:extLst>
                    <a:ext uri="{9D8B030D-6E8A-4147-A177-3AD203B41FA5}">
                      <a16:colId xmlns:a16="http://schemas.microsoft.com/office/drawing/2014/main" val="681923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L" baseline="0" dirty="0">
                          <a:latin typeface="Verdana" panose="020B0604030504040204" pitchFamily="34" charset="0"/>
                        </a:rPr>
                        <a:t>Method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aseline="0" dirty="0">
                          <a:latin typeface="Verdana" panose="020B0604030504040204" pitchFamily="34" charset="0"/>
                        </a:rPr>
                        <a:t>B=0 R</a:t>
                      </a:r>
                      <a:r>
                        <a:rPr lang="en-NL" baseline="0" dirty="0">
                          <a:latin typeface="Verdana" panose="020B0604030504040204" pitchFamily="34" charset="0"/>
                        </a:rPr>
                        <a:t>esolution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baseline="0" dirty="0">
                          <a:latin typeface="Verdana" panose="020B0604030504040204" pitchFamily="34" charset="0"/>
                        </a:rPr>
                        <a:t>B= 1 Resolution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7583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aseline="0" dirty="0">
                          <a:latin typeface="Verdana" panose="020B0604030504040204" pitchFamily="34" charset="0"/>
                        </a:rPr>
                        <a:t>d</a:t>
                      </a:r>
                      <a:r>
                        <a:rPr lang="en-NL" baseline="0" dirty="0">
                          <a:latin typeface="Verdana" panose="020B0604030504040204" pitchFamily="34" charset="0"/>
                        </a:rPr>
                        <a:t>Edx 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baseline="0" dirty="0">
                          <a:latin typeface="Verdana" panose="020B0604030504040204" pitchFamily="34" charset="0"/>
                        </a:rPr>
                        <a:t>7.5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baseline="0" dirty="0">
                          <a:latin typeface="Verdana" panose="020B0604030504040204" pitchFamily="34" charset="0"/>
                        </a:rPr>
                        <a:t>5.5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7158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aseline="0" dirty="0" err="1">
                          <a:latin typeface="Verdana" panose="020B0604030504040204" pitchFamily="34" charset="0"/>
                        </a:rPr>
                        <a:t>dEdx</a:t>
                      </a:r>
                      <a:r>
                        <a:rPr lang="en-GB" baseline="0" dirty="0">
                          <a:latin typeface="Verdana" panose="020B0604030504040204" pitchFamily="34" charset="0"/>
                        </a:rPr>
                        <a:t> 90 t</a:t>
                      </a:r>
                      <a:r>
                        <a:rPr lang="en-NL" baseline="0" dirty="0">
                          <a:latin typeface="Verdana" panose="020B0604030504040204" pitchFamily="34" charset="0"/>
                        </a:rPr>
                        <a:t>ail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baseline="0" dirty="0">
                          <a:latin typeface="Verdana" panose="020B0604030504040204" pitchFamily="34" charset="0"/>
                        </a:rPr>
                        <a:t>5.9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baseline="0" dirty="0">
                          <a:latin typeface="Verdana" panose="020B0604030504040204" pitchFamily="34" charset="0"/>
                        </a:rPr>
                        <a:t>3.7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4057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aseline="0" dirty="0">
                          <a:latin typeface="Verdana" panose="020B0604030504040204" pitchFamily="34" charset="0"/>
                        </a:rPr>
                        <a:t>F</a:t>
                      </a:r>
                      <a:r>
                        <a:rPr lang="en-NL" baseline="0" dirty="0">
                          <a:latin typeface="Verdana" panose="020B0604030504040204" pitchFamily="34" charset="0"/>
                        </a:rPr>
                        <a:t>it amplitude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baseline="0" dirty="0">
                          <a:latin typeface="Verdana" panose="020B0604030504040204" pitchFamily="34" charset="0"/>
                        </a:rPr>
                        <a:t>7.3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baseline="0" dirty="0">
                          <a:latin typeface="Verdana" panose="020B0604030504040204" pitchFamily="34" charset="0"/>
                        </a:rPr>
                        <a:t>4.8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2538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L" baseline="0" dirty="0">
                          <a:latin typeface="Verdana" panose="020B0604030504040204" pitchFamily="34" charset="0"/>
                        </a:rPr>
                        <a:t>Fit slope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baseline="0" dirty="0">
                          <a:latin typeface="Verdana" panose="020B0604030504040204" pitchFamily="34" charset="0"/>
                        </a:rPr>
                        <a:t>5.3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baseline="0" dirty="0">
                          <a:latin typeface="Verdana" panose="020B0604030504040204" pitchFamily="34" charset="0"/>
                        </a:rPr>
                        <a:t>2.7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835913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E264E63-8AAD-7FBE-695A-E0A0C8D78909}"/>
              </a:ext>
            </a:extLst>
          </p:cNvPr>
          <p:cNvSpPr txBox="1"/>
          <p:nvPr/>
        </p:nvSpPr>
        <p:spPr>
          <a:xfrm>
            <a:off x="1703512" y="4457043"/>
            <a:ext cx="91450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Resolutions for electron track of 1 m with 51 chips (so realistic ~60% coverage).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NL" sz="2000" dirty="0"/>
          </a:p>
        </p:txBody>
      </p:sp>
    </p:spTree>
    <p:extLst>
      <p:ext uri="{BB962C8B-B14F-4D97-AF65-F5344CB8AC3E}">
        <p14:creationId xmlns:p14="http://schemas.microsoft.com/office/powerpoint/2010/main" val="2701130892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83A611-32F4-EF4B-ADE7-243C5706CE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69554" y="-674119"/>
            <a:ext cx="4201173" cy="8757592"/>
          </a:xfrm>
          <a:prstGeom prst="rect">
            <a:avLst/>
          </a:prstGeom>
        </p:spPr>
      </p:pic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D2F96-317E-46E9-8B30-07D6AEAAA013}"/>
              </a:ext>
            </a:extLst>
          </p:cNvPr>
          <p:cNvSpPr txBox="1"/>
          <p:nvPr/>
        </p:nvSpPr>
        <p:spPr>
          <a:xfrm>
            <a:off x="1499456" y="1124744"/>
            <a:ext cx="9955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Performance single electrons</a:t>
            </a:r>
            <a:endParaRPr lang="en-NL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31DE7E-CABF-501C-4134-90ECCC42B9C7}"/>
              </a:ext>
            </a:extLst>
          </p:cNvPr>
          <p:cNvSpPr txBox="1"/>
          <p:nvPr/>
        </p:nvSpPr>
        <p:spPr>
          <a:xfrm>
            <a:off x="7608168" y="2366878"/>
            <a:ext cx="420178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B=0 T has a large Landau tail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B=1 T tiny Landau tail and a more gaussian distribution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Very large difference</a:t>
            </a:r>
          </a:p>
        </p:txBody>
      </p:sp>
    </p:spTree>
    <p:extLst>
      <p:ext uri="{BB962C8B-B14F-4D97-AF65-F5344CB8AC3E}">
        <p14:creationId xmlns:p14="http://schemas.microsoft.com/office/powerpoint/2010/main" val="3669256785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BEB9435-A741-AB55-2FDE-4EAF9DB881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68506" y="-447514"/>
            <a:ext cx="4147623" cy="8645964"/>
          </a:xfrm>
          <a:prstGeom prst="rect">
            <a:avLst/>
          </a:prstGeom>
        </p:spPr>
      </p:pic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D2F96-317E-46E9-8B30-07D6AEAAA013}"/>
              </a:ext>
            </a:extLst>
          </p:cNvPr>
          <p:cNvSpPr txBox="1"/>
          <p:nvPr/>
        </p:nvSpPr>
        <p:spPr>
          <a:xfrm>
            <a:off x="1499456" y="1124744"/>
            <a:ext cx="9955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Time over threshold</a:t>
            </a:r>
            <a:endParaRPr lang="en-NL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31DE7E-CABF-501C-4134-90ECCC42B9C7}"/>
              </a:ext>
            </a:extLst>
          </p:cNvPr>
          <p:cNvSpPr txBox="1"/>
          <p:nvPr/>
        </p:nvSpPr>
        <p:spPr>
          <a:xfrm>
            <a:off x="7608168" y="2366878"/>
            <a:ext cx="420178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Distributions for Time over threshold (total sum) for B=0 T and 1 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L" sz="20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Slightly larger tail and shifted mean for B=0 data</a:t>
            </a:r>
          </a:p>
        </p:txBody>
      </p:sp>
    </p:spTree>
    <p:extLst>
      <p:ext uri="{BB962C8B-B14F-4D97-AF65-F5344CB8AC3E}">
        <p14:creationId xmlns:p14="http://schemas.microsoft.com/office/powerpoint/2010/main" val="950151786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D2F96-317E-46E9-8B30-07D6AEAAA013}"/>
              </a:ext>
            </a:extLst>
          </p:cNvPr>
          <p:cNvSpPr txBox="1"/>
          <p:nvPr/>
        </p:nvSpPr>
        <p:spPr>
          <a:xfrm>
            <a:off x="1499456" y="1124744"/>
            <a:ext cx="9955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Performance single electrons</a:t>
            </a:r>
            <a:endParaRPr lang="en-NL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32D585-D03F-D8C3-BA4D-DF01C357E7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5688" y="2174607"/>
            <a:ext cx="4623597" cy="38466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32DA82A-D7C5-0600-B64F-8C0774BA3543}"/>
              </a:ext>
            </a:extLst>
          </p:cNvPr>
          <p:cNvSpPr txBox="1"/>
          <p:nvPr/>
        </p:nvSpPr>
        <p:spPr>
          <a:xfrm>
            <a:off x="1031776" y="1916832"/>
            <a:ext cx="49202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NL" sz="20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Thesis Kees Ligtenberg Single chip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3AB68F2-3011-EDE4-2289-598D92DAD0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04737" y="1828688"/>
            <a:ext cx="2693144" cy="373352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FA2724-1B15-871D-0F8B-A3B7E91037AB}"/>
              </a:ext>
            </a:extLst>
          </p:cNvPr>
          <p:cNvSpPr txBox="1"/>
          <p:nvPr/>
        </p:nvSpPr>
        <p:spPr>
          <a:xfrm>
            <a:off x="7107796" y="1887215"/>
            <a:ext cx="24719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</a:t>
            </a:r>
            <a:r>
              <a:rPr kumimoji="0" lang="en-NL" sz="24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uad module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A50C492-E872-153F-6BD8-9BDE988C9833}"/>
              </a:ext>
            </a:extLst>
          </p:cNvPr>
          <p:cNvSpPr txBox="1"/>
          <p:nvPr/>
        </p:nvSpPr>
        <p:spPr>
          <a:xfrm>
            <a:off x="5361911" y="5283456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More long tail in distribution </a:t>
            </a:r>
            <a:endParaRPr kumimoji="0" lang="en-NL" sz="2000" b="0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354666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D2F96-317E-46E9-8B30-07D6AEAAA013}"/>
              </a:ext>
            </a:extLst>
          </p:cNvPr>
          <p:cNvSpPr txBox="1"/>
          <p:nvPr/>
        </p:nvSpPr>
        <p:spPr>
          <a:xfrm>
            <a:off x="1499456" y="1124744"/>
            <a:ext cx="9955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Performance single electrons</a:t>
            </a:r>
            <a:endParaRPr lang="en-NL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3AB68F2-3011-EDE4-2289-598D92DAD0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58735" y="1401570"/>
            <a:ext cx="3413224" cy="473178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FA2724-1B15-871D-0F8B-A3B7E91037AB}"/>
              </a:ext>
            </a:extLst>
          </p:cNvPr>
          <p:cNvSpPr txBox="1"/>
          <p:nvPr/>
        </p:nvSpPr>
        <p:spPr>
          <a:xfrm>
            <a:off x="4943872" y="1635794"/>
            <a:ext cx="24719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</a:t>
            </a:r>
            <a:r>
              <a:rPr kumimoji="0" lang="en-NL" sz="24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uad module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1CD61A-0892-8F92-D252-8F0AD3DA27F8}"/>
              </a:ext>
            </a:extLst>
          </p:cNvPr>
          <p:cNvSpPr txBox="1"/>
          <p:nvPr/>
        </p:nvSpPr>
        <p:spPr>
          <a:xfrm>
            <a:off x="4295800" y="2492896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B=0 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666663-762C-B2E2-4DA4-61FC82A4A9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83271" y="1401570"/>
            <a:ext cx="3413226" cy="47317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E02823B-52C4-F479-E33C-48E4EC03268B}"/>
              </a:ext>
            </a:extLst>
          </p:cNvPr>
          <p:cNvSpPr txBox="1"/>
          <p:nvPr/>
        </p:nvSpPr>
        <p:spPr>
          <a:xfrm>
            <a:off x="9264352" y="2492896"/>
            <a:ext cx="10317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B=1 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0897DB-F7B2-729B-9C8F-155DF23FE0E8}"/>
              </a:ext>
            </a:extLst>
          </p:cNvPr>
          <p:cNvSpPr txBox="1"/>
          <p:nvPr/>
        </p:nvSpPr>
        <p:spPr>
          <a:xfrm>
            <a:off x="3071664" y="5445224"/>
            <a:ext cx="77780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B=0 T has a large Landau tail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B=1 T tiny Landau tail and a more gaussian distribution</a:t>
            </a:r>
          </a:p>
        </p:txBody>
      </p:sp>
    </p:spTree>
    <p:extLst>
      <p:ext uri="{BB962C8B-B14F-4D97-AF65-F5344CB8AC3E}">
        <p14:creationId xmlns:p14="http://schemas.microsoft.com/office/powerpoint/2010/main" val="87806511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D2F96-317E-46E9-8B30-07D6AEAAA013}"/>
              </a:ext>
            </a:extLst>
          </p:cNvPr>
          <p:cNvSpPr txBox="1"/>
          <p:nvPr/>
        </p:nvSpPr>
        <p:spPr>
          <a:xfrm>
            <a:off x="1499456" y="1124744"/>
            <a:ext cx="9955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Performance of dEdx</a:t>
            </a:r>
            <a:endParaRPr lang="en-NL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29F066-C57C-221A-AD69-06260F64CE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6712" y="1921668"/>
            <a:ext cx="6197600" cy="1447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E2585F-3A4C-9D19-01B1-02E3EE2EEE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5640" y="3284984"/>
            <a:ext cx="6096000" cy="1206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A39AF5-D852-9F41-99F6-E5E9EAF03CD9}"/>
              </a:ext>
            </a:extLst>
          </p:cNvPr>
          <p:cNvSpPr txBox="1"/>
          <p:nvPr/>
        </p:nvSpPr>
        <p:spPr>
          <a:xfrm>
            <a:off x="2927648" y="4581128"/>
            <a:ext cx="70567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220 pixels per chip along track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ake 20 pixel intervals for dEdx @ 90%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Build 1 m long track with </a:t>
            </a:r>
            <a:r>
              <a:rPr lang="en-NL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79</a:t>
            </a: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chips (100% coverage) resolution (electron) 4.1%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1865CF-F51F-669D-6374-62DCFD439508}"/>
              </a:ext>
            </a:extLst>
          </p:cNvPr>
          <p:cNvSpPr txBox="1"/>
          <p:nvPr/>
        </p:nvSpPr>
        <p:spPr>
          <a:xfrm>
            <a:off x="228600" y="2105561"/>
            <a:ext cx="228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Thesis </a:t>
            </a:r>
          </a:p>
          <a:p>
            <a:pPr algn="ctr"/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Kees Ligtenberg</a:t>
            </a:r>
          </a:p>
          <a:p>
            <a:pPr algn="ctr"/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 77 onwards</a:t>
            </a: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3162630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D2F96-317E-46E9-8B30-07D6AEAAA013}"/>
              </a:ext>
            </a:extLst>
          </p:cNvPr>
          <p:cNvSpPr txBox="1"/>
          <p:nvPr/>
        </p:nvSpPr>
        <p:spPr>
          <a:xfrm>
            <a:off x="1499456" y="1124744"/>
            <a:ext cx="9955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Performance of dEdx</a:t>
            </a:r>
            <a:endParaRPr lang="en-NL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A39AF5-D852-9F41-99F6-E5E9EAF03CD9}"/>
              </a:ext>
            </a:extLst>
          </p:cNvPr>
          <p:cNvSpPr txBox="1"/>
          <p:nvPr/>
        </p:nvSpPr>
        <p:spPr>
          <a:xfrm>
            <a:off x="2639616" y="2420888"/>
            <a:ext cx="795563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220 pixels per chip along track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Build 1 m long track with </a:t>
            </a:r>
            <a:r>
              <a:rPr lang="en-NL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51</a:t>
            </a: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chips </a:t>
            </a:r>
            <a:r>
              <a:rPr lang="en-NL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realistic coverage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B=0 T chips 2 6 7 9 16 17 26 27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B=1 T chips 2 3 6 7 9 12 13 16 17 20 21 26 27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alibrate the dEdx (scale factor)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L" sz="20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Method:T</a:t>
            </a: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runcated mean electrons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ake 120 pixel intervals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Remove 10% highest counts -&gt; dEdx @ 90%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NB Single chip publication used 20 pixel interval with 79 chips (maximal coverage) and more tracks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1865CF-F51F-669D-6374-62DCFD439508}"/>
              </a:ext>
            </a:extLst>
          </p:cNvPr>
          <p:cNvSpPr txBox="1"/>
          <p:nvPr/>
        </p:nvSpPr>
        <p:spPr>
          <a:xfrm>
            <a:off x="2135560" y="1815207"/>
            <a:ext cx="8171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Quad module</a:t>
            </a:r>
          </a:p>
        </p:txBody>
      </p:sp>
    </p:spTree>
    <p:extLst>
      <p:ext uri="{BB962C8B-B14F-4D97-AF65-F5344CB8AC3E}">
        <p14:creationId xmlns:p14="http://schemas.microsoft.com/office/powerpoint/2010/main" val="2433617704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D2F96-317E-46E9-8B30-07D6AEAAA013}"/>
              </a:ext>
            </a:extLst>
          </p:cNvPr>
          <p:cNvSpPr txBox="1"/>
          <p:nvPr/>
        </p:nvSpPr>
        <p:spPr>
          <a:xfrm>
            <a:off x="1499456" y="1124744"/>
            <a:ext cx="9955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Performance of dEdx</a:t>
            </a:r>
            <a:endParaRPr lang="en-NL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A39AF5-D852-9F41-99F6-E5E9EAF03CD9}"/>
              </a:ext>
            </a:extLst>
          </p:cNvPr>
          <p:cNvSpPr txBox="1"/>
          <p:nvPr/>
        </p:nvSpPr>
        <p:spPr>
          <a:xfrm>
            <a:off x="767408" y="3041665"/>
            <a:ext cx="34563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Method:T</a:t>
            </a: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runcated mean electrons</a:t>
            </a:r>
          </a:p>
          <a:p>
            <a:pPr algn="ctr"/>
            <a:endParaRPr lang="en-GB" sz="2000" dirty="0">
              <a:solidFill>
                <a:srgbClr val="0066FF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GB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mean </a:t>
            </a:r>
            <a:r>
              <a:rPr lang="en-GB" sz="20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dEdx</a:t>
            </a:r>
            <a:r>
              <a:rPr lang="en-GB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5083 </a:t>
            </a:r>
          </a:p>
          <a:p>
            <a:pPr algn="ctr"/>
            <a:r>
              <a:rPr lang="en-GB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rms 384 </a:t>
            </a:r>
          </a:p>
          <a:p>
            <a:pPr algn="ctr"/>
            <a:r>
              <a:rPr lang="en-GB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resolution 0.075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1865CF-F51F-669D-6374-62DCFD439508}"/>
              </a:ext>
            </a:extLst>
          </p:cNvPr>
          <p:cNvSpPr txBox="1"/>
          <p:nvPr/>
        </p:nvSpPr>
        <p:spPr>
          <a:xfrm>
            <a:off x="2822398" y="1848280"/>
            <a:ext cx="8171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Quad module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C7C141-2B78-D194-2CFF-C12A59E660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46503" y="1307687"/>
            <a:ext cx="3523446" cy="54435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78875C-7F46-4716-3BB1-A3599D65D5F8}"/>
              </a:ext>
            </a:extLst>
          </p:cNvPr>
          <p:cNvSpPr txBox="1"/>
          <p:nvPr/>
        </p:nvSpPr>
        <p:spPr>
          <a:xfrm>
            <a:off x="5147124" y="2852908"/>
            <a:ext cx="11384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B=0 T</a:t>
            </a:r>
          </a:p>
        </p:txBody>
      </p:sp>
    </p:spTree>
    <p:extLst>
      <p:ext uri="{BB962C8B-B14F-4D97-AF65-F5344CB8AC3E}">
        <p14:creationId xmlns:p14="http://schemas.microsoft.com/office/powerpoint/2010/main" val="1646011485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Como">
  <a:themeElements>
    <a:clrScheme name="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m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m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9101847</TotalTime>
  <Pages>11</Pages>
  <Words>1087</Words>
  <Application>Microsoft Macintosh PowerPoint</Application>
  <PresentationFormat>Widescreen</PresentationFormat>
  <Paragraphs>198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Menlo</vt:lpstr>
      <vt:lpstr>Monotype Sorts</vt:lpstr>
      <vt:lpstr>Times New Roman</vt:lpstr>
      <vt:lpstr>Verdana</vt:lpstr>
      <vt:lpstr>Wingdings</vt:lpstr>
      <vt:lpstr>Como</vt:lpstr>
      <vt:lpstr>Pixel TPC testbeam results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Manager/>
  <Company>NIKHEF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gaseous QUAD pixel detector</dc:title>
  <dc:subject/>
  <dc:creator>Peter Kluit </dc:creator>
  <cp:keywords/>
  <dc:description/>
  <cp:lastModifiedBy>Peter Kluit</cp:lastModifiedBy>
  <cp:revision>2448</cp:revision>
  <cp:lastPrinted>2002-02-06T08:01:21Z</cp:lastPrinted>
  <dcterms:created xsi:type="dcterms:W3CDTF">2019-10-28T05:36:17Z</dcterms:created>
  <dcterms:modified xsi:type="dcterms:W3CDTF">2023-07-17T09:22:25Z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3</vt:i4>
  </property>
  <property fmtid="{D5CDD505-2E9C-101B-9397-08002B2CF9AE}" pid="7" name="MailAddress">
    <vt:lpwstr>F.Hartjes@nikhef.nl</vt:lpwstr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\\Nikhefh\CT www\pub\techphys\diamond</vt:lpwstr>
  </property>
</Properties>
</file>