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5" r:id="rId3"/>
    <p:sldId id="646" r:id="rId4"/>
    <p:sldId id="649" r:id="rId5"/>
    <p:sldId id="645" r:id="rId6"/>
    <p:sldId id="648" r:id="rId7"/>
    <p:sldId id="624" r:id="rId8"/>
    <p:sldId id="652" r:id="rId9"/>
    <p:sldId id="629" r:id="rId10"/>
    <p:sldId id="651" r:id="rId11"/>
    <p:sldId id="630" r:id="rId12"/>
    <p:sldId id="631" r:id="rId13"/>
    <p:sldId id="650" r:id="rId14"/>
    <p:sldId id="643" r:id="rId15"/>
    <p:sldId id="653" r:id="rId16"/>
    <p:sldId id="654" r:id="rId17"/>
    <p:sldId id="634" r:id="rId18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66FF33"/>
    <a:srgbClr val="FF6600"/>
    <a:srgbClr val="FFFF00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 autoAdjust="0"/>
    <p:restoredTop sz="94978" autoAdjust="0"/>
  </p:normalViewPr>
  <p:slideViewPr>
    <p:cSldViewPr>
      <p:cViewPr varScale="1">
        <p:scale>
          <a:sx n="113" d="100"/>
          <a:sy n="113" d="100"/>
        </p:scale>
        <p:origin x="336" y="176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86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40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217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704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185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32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06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42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9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11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94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81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464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3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58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26 June 2023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26 June 2023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2711624" y="2708920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981-E818-422B-3CDA-FC941A7F28A8}"/>
              </a:ext>
            </a:extLst>
          </p:cNvPr>
          <p:cNvSpPr txBox="1"/>
          <p:nvPr/>
        </p:nvSpPr>
        <p:spPr>
          <a:xfrm>
            <a:off x="3141429" y="1046448"/>
            <a:ext cx="610099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1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runs 6981-6988 p=5,6 GeV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F70C8-DCFD-25D2-66F3-771DE3E2A575}"/>
              </a:ext>
            </a:extLst>
          </p:cNvPr>
          <p:cNvSpPr txBox="1"/>
          <p:nvPr/>
        </p:nvSpPr>
        <p:spPr>
          <a:xfrm>
            <a:off x="2174200" y="2215306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the TPX3 tracks are used and residuals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z calculated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TPX3 track. The curvature is fitted. TPX3 tracks are selected with more than 200 hits and within the acceptance (position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 and angles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dxdy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dzdy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curvature).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final fit the momentum is fixed and re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siduals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calculated.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numbers: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74447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TPX3 tracks mean nr TPX3 hits 663.5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5239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D99922-0B5E-D69D-D5B4-F21194AD1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4944" y="1849549"/>
            <a:ext cx="4037336" cy="4162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780A6B-1885-E53A-97DA-650070EEC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1776" y="1194681"/>
            <a:ext cx="3754767" cy="532238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2861313" y="1099408"/>
            <a:ext cx="591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6909,16-18,34,35 B=0 T p = 5,6 GeV </a:t>
            </a:r>
          </a:p>
          <a:p>
            <a:pPr algn="ctr"/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C307F-1BB7-6EF4-71C2-CDCAA2662867}"/>
              </a:ext>
            </a:extLst>
          </p:cNvPr>
          <p:cNvSpPr txBox="1"/>
          <p:nvPr/>
        </p:nvSpPr>
        <p:spPr>
          <a:xfrm>
            <a:off x="95672" y="3377258"/>
            <a:ext cx="1823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B=0 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situation 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55E5A-B6C1-A587-95F7-FE5FB1E2578E}"/>
              </a:ext>
            </a:extLst>
          </p:cNvPr>
          <p:cNvSpPr txBox="1"/>
          <p:nvPr/>
        </p:nvSpPr>
        <p:spPr>
          <a:xfrm>
            <a:off x="3624064" y="2551544"/>
            <a:ext cx="8157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Verdana"/>
                <a:cs typeface="Verdana"/>
              </a:rPr>
              <a:t>xy</a:t>
            </a: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684E4-222C-56CA-E6D1-E08E3030FE93}"/>
              </a:ext>
            </a:extLst>
          </p:cNvPr>
          <p:cNvSpPr txBox="1"/>
          <p:nvPr/>
        </p:nvSpPr>
        <p:spPr>
          <a:xfrm>
            <a:off x="5064224" y="3615407"/>
            <a:ext cx="1967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2E7B13-8B5E-E594-398F-67C0F8341E51}"/>
              </a:ext>
            </a:extLst>
          </p:cNvPr>
          <p:cNvSpPr txBox="1"/>
          <p:nvPr/>
        </p:nvSpPr>
        <p:spPr>
          <a:xfrm>
            <a:off x="1905001" y="1547568"/>
            <a:ext cx="7656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Mean residuals regrouped the row and column planes</a:t>
            </a:r>
          </a:p>
        </p:txBody>
      </p:sp>
    </p:spTree>
    <p:extLst>
      <p:ext uri="{BB962C8B-B14F-4D97-AF65-F5344CB8AC3E}">
        <p14:creationId xmlns:p14="http://schemas.microsoft.com/office/powerpoint/2010/main" val="43819491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E62AA8-2B0C-0802-8F66-120A250FE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7043" y="1786949"/>
            <a:ext cx="4240807" cy="4371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124F27-5A26-BF94-7522-500F21C09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9967" y="1195242"/>
            <a:ext cx="3786219" cy="5366966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4299588" y="1124744"/>
            <a:ext cx="436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6981-6988 B=1T p=5 GeV</a:t>
            </a:r>
          </a:p>
          <a:p>
            <a:pPr algn="ctr"/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1A02A8-F1B6-7CB7-8B80-8FC1F5330725}"/>
              </a:ext>
            </a:extLst>
          </p:cNvPr>
          <p:cNvSpPr txBox="1"/>
          <p:nvPr/>
        </p:nvSpPr>
        <p:spPr>
          <a:xfrm>
            <a:off x="191344" y="3102059"/>
            <a:ext cx="1607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B=1 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situation 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D0274-C38F-C86C-310F-2B3F0904C549}"/>
              </a:ext>
            </a:extLst>
          </p:cNvPr>
          <p:cNvSpPr txBox="1"/>
          <p:nvPr/>
        </p:nvSpPr>
        <p:spPr>
          <a:xfrm>
            <a:off x="3647728" y="2632844"/>
            <a:ext cx="8877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Verdana"/>
                <a:cs typeface="Verdana"/>
              </a:rPr>
              <a:t>xy</a:t>
            </a: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sz="1400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endParaRPr lang="en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459848-9A5B-8B66-C118-7913DE2503C8}"/>
              </a:ext>
            </a:extLst>
          </p:cNvPr>
          <p:cNvSpPr txBox="1"/>
          <p:nvPr/>
        </p:nvSpPr>
        <p:spPr>
          <a:xfrm>
            <a:off x="1516163" y="1599183"/>
            <a:ext cx="90443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Mean residuals regrouped the row and column planes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83884-47D9-FB1A-993C-42A2C454C316}"/>
              </a:ext>
            </a:extLst>
          </p:cNvPr>
          <p:cNvSpPr txBox="1"/>
          <p:nvPr/>
        </p:nvSpPr>
        <p:spPr>
          <a:xfrm>
            <a:off x="8304584" y="2632844"/>
            <a:ext cx="887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Verdana"/>
                <a:cs typeface="Verdana"/>
              </a:rPr>
              <a:t>xy</a:t>
            </a: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endParaRPr lang="en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5811CF-6B11-22C6-0F85-3A4BAF07EA97}"/>
              </a:ext>
            </a:extLst>
          </p:cNvPr>
          <p:cNvSpPr txBox="1"/>
          <p:nvPr/>
        </p:nvSpPr>
        <p:spPr>
          <a:xfrm>
            <a:off x="5256584" y="3709254"/>
            <a:ext cx="1991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77056487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EF4389-C691-01F8-9F58-FBAA7BE72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0028" y="1879740"/>
            <a:ext cx="2304872" cy="5834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57A2D3-3A71-E806-F461-6A95238F0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5913" y="-241094"/>
            <a:ext cx="2254208" cy="5705965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2986602" y="1099408"/>
            <a:ext cx="591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6909,16-18,34,35 B=0 T p = 5,6 GeV </a:t>
            </a:r>
          </a:p>
          <a:p>
            <a:pPr algn="ctr"/>
            <a:endParaRPr lang="en-US" sz="1200" dirty="0">
              <a:latin typeface="Verdana"/>
              <a:cs typeface="Verdana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B456A84-39A8-0C4F-824A-E70B92EC7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01273"/>
              </p:ext>
            </p:extLst>
          </p:nvPr>
        </p:nvGraphicFramePr>
        <p:xfrm>
          <a:off x="6095352" y="2420888"/>
          <a:ext cx="577862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35334623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058011963"/>
                    </a:ext>
                  </a:extLst>
                </a:gridCol>
                <a:gridCol w="777374">
                  <a:extLst>
                    <a:ext uri="{9D8B030D-6E8A-4147-A177-3AD203B41FA5}">
                      <a16:colId xmlns:a16="http://schemas.microsoft.com/office/drawing/2014/main" val="1985476480"/>
                    </a:ext>
                  </a:extLst>
                </a:gridCol>
                <a:gridCol w="1459059">
                  <a:extLst>
                    <a:ext uri="{9D8B030D-6E8A-4147-A177-3AD203B41FA5}">
                      <a16:colId xmlns:a16="http://schemas.microsoft.com/office/drawing/2014/main" val="2881117840"/>
                    </a:ext>
                  </a:extLst>
                </a:gridCol>
                <a:gridCol w="877893">
                  <a:extLst>
                    <a:ext uri="{9D8B030D-6E8A-4147-A177-3AD203B41FA5}">
                      <a16:colId xmlns:a16="http://schemas.microsoft.com/office/drawing/2014/main" val="3604348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rms (stat) 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bins </a:t>
                      </a:r>
                      <a:r>
                        <a:rPr lang="en-GB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xy</a:t>
                      </a:r>
                      <a:endParaRPr lang="en-N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ms (stat) 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9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6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881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A47DD2E-955A-099E-5EB9-D816519A6161}"/>
              </a:ext>
            </a:extLst>
          </p:cNvPr>
          <p:cNvSpPr txBox="1"/>
          <p:nvPr/>
        </p:nvSpPr>
        <p:spPr>
          <a:xfrm>
            <a:off x="6456040" y="1877923"/>
            <a:ext cx="446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B=0 T situation 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EB33D-F7A5-DC88-A92A-6F9054E4503F}"/>
              </a:ext>
            </a:extLst>
          </p:cNvPr>
          <p:cNvSpPr txBox="1"/>
          <p:nvPr/>
        </p:nvSpPr>
        <p:spPr>
          <a:xfrm rot="18719286">
            <a:off x="2280368" y="3605042"/>
            <a:ext cx="2183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62FC6-5932-224A-652C-D1E0FD2BF1AD}"/>
              </a:ext>
            </a:extLst>
          </p:cNvPr>
          <p:cNvSpPr txBox="1"/>
          <p:nvPr/>
        </p:nvSpPr>
        <p:spPr>
          <a:xfrm>
            <a:off x="6644403" y="4328140"/>
            <a:ext cx="5303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The 4 corner chips, the chips around chip 11 and chip 16 were excluded. </a:t>
            </a:r>
          </a:p>
        </p:txBody>
      </p:sp>
    </p:spTree>
    <p:extLst>
      <p:ext uri="{BB962C8B-B14F-4D97-AF65-F5344CB8AC3E}">
        <p14:creationId xmlns:p14="http://schemas.microsoft.com/office/powerpoint/2010/main" val="253920762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4CE77-A65D-9E34-8866-1FDA1B53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1338" y="1974618"/>
            <a:ext cx="2332702" cy="590465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4031047" y="1099408"/>
            <a:ext cx="436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6983-6988 B=1T p=5 GeV</a:t>
            </a:r>
          </a:p>
          <a:p>
            <a:pPr algn="ctr"/>
            <a:endParaRPr lang="en-US" sz="1200" dirty="0">
              <a:latin typeface="Verdana"/>
              <a:cs typeface="Verdana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B456A84-39A8-0C4F-824A-E70B92EC7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43680"/>
              </p:ext>
            </p:extLst>
          </p:nvPr>
        </p:nvGraphicFramePr>
        <p:xfrm>
          <a:off x="6301269" y="2132856"/>
          <a:ext cx="577862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35334623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058011963"/>
                    </a:ext>
                  </a:extLst>
                </a:gridCol>
                <a:gridCol w="777374">
                  <a:extLst>
                    <a:ext uri="{9D8B030D-6E8A-4147-A177-3AD203B41FA5}">
                      <a16:colId xmlns:a16="http://schemas.microsoft.com/office/drawing/2014/main" val="1985476480"/>
                    </a:ext>
                  </a:extLst>
                </a:gridCol>
                <a:gridCol w="1459059">
                  <a:extLst>
                    <a:ext uri="{9D8B030D-6E8A-4147-A177-3AD203B41FA5}">
                      <a16:colId xmlns:a16="http://schemas.microsoft.com/office/drawing/2014/main" val="2881117840"/>
                    </a:ext>
                  </a:extLst>
                </a:gridCol>
                <a:gridCol w="877893">
                  <a:extLst>
                    <a:ext uri="{9D8B030D-6E8A-4147-A177-3AD203B41FA5}">
                      <a16:colId xmlns:a16="http://schemas.microsoft.com/office/drawing/2014/main" val="3604348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rms (stat) 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bins </a:t>
                      </a:r>
                      <a:r>
                        <a:rPr lang="en-GB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xy</a:t>
                      </a:r>
                      <a:endParaRPr lang="en-N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ms (stat) 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9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(2)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 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6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 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8811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A20ABC-383A-5F1B-052D-FBE2ADA07AD1}"/>
              </a:ext>
            </a:extLst>
          </p:cNvPr>
          <p:cNvSpPr txBox="1"/>
          <p:nvPr/>
        </p:nvSpPr>
        <p:spPr>
          <a:xfrm>
            <a:off x="6342586" y="3702511"/>
            <a:ext cx="5442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The rms for z is larger than the value of 12 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 obtained for the B=0 run for the module and quad.</a:t>
            </a:r>
          </a:p>
          <a:p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The rms in </a:t>
            </a:r>
            <a:r>
              <a:rPr lang="en-US" sz="2000" dirty="0" err="1">
                <a:solidFill>
                  <a:srgbClr val="0066FF"/>
                </a:solidFill>
                <a:latin typeface="Verdana"/>
                <a:cs typeface="Verdana"/>
              </a:rPr>
              <a:t>xy</a:t>
            </a:r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 is excellent!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8020A-8685-C021-F71D-8E784F6558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5665" y="-365311"/>
            <a:ext cx="2393690" cy="60590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2CC505-11AC-FEF0-A57C-70102535CC19}"/>
              </a:ext>
            </a:extLst>
          </p:cNvPr>
          <p:cNvSpPr txBox="1"/>
          <p:nvPr/>
        </p:nvSpPr>
        <p:spPr>
          <a:xfrm rot="18953607">
            <a:off x="2185486" y="3558524"/>
            <a:ext cx="2070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96462-B77A-2149-2FE5-83A2F98DF8D7}"/>
              </a:ext>
            </a:extLst>
          </p:cNvPr>
          <p:cNvSpPr txBox="1"/>
          <p:nvPr/>
        </p:nvSpPr>
        <p:spPr>
          <a:xfrm>
            <a:off x="6342586" y="5114972"/>
            <a:ext cx="546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 4 corner chips, the chips around chip 11 and chip 16 were excluded.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D0CE8-BD3C-B805-7427-C8734FE24CFF}"/>
              </a:ext>
            </a:extLst>
          </p:cNvPr>
          <p:cNvSpPr txBox="1"/>
          <p:nvPr/>
        </p:nvSpPr>
        <p:spPr>
          <a:xfrm>
            <a:off x="6015609" y="15547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B=1 T situation </a:t>
            </a:r>
            <a:endParaRPr lang="en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426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the B=0 an 1 T runs select the central chips (same runs as for deformation studies).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2 chips per row (deformations and low performance)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Calibrate the number of electrons to be equal for the different chips. Correct for slight z dependence (in B=1T data).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6 chips on the track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number of tracks 14534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number of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848 with rms 245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B=1 number of tracks 19860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number of electrons 632 with rms 119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7247519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E0C4D5-D9AA-EB5D-8268-1ABB3652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6153" y="-318522"/>
            <a:ext cx="3903554" cy="8137188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1DE7E-CABF-501C-4134-90ECCC42B9C7}"/>
              </a:ext>
            </a:extLst>
          </p:cNvPr>
          <p:cNvSpPr txBox="1"/>
          <p:nvPr/>
        </p:nvSpPr>
        <p:spPr>
          <a:xfrm>
            <a:off x="7608168" y="2366878"/>
            <a:ext cx="42017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has a large Landau 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tiny Landau tail and a more gaussian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large difference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 our single chip dEdx results has B=0 and had a large Landau tail. This degrades the performance…</a:t>
            </a:r>
          </a:p>
        </p:txBody>
      </p:sp>
    </p:spTree>
    <p:extLst>
      <p:ext uri="{BB962C8B-B14F-4D97-AF65-F5344CB8AC3E}">
        <p14:creationId xmlns:p14="http://schemas.microsoft.com/office/powerpoint/2010/main" val="95015178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D2F96-317E-46E9-8B30-07D6AEAAA013}"/>
                  </a:ext>
                </a:extLst>
              </p:cNvPr>
              <p:cNvSpPr txBox="1"/>
              <p:nvPr/>
            </p:nvSpPr>
            <p:spPr>
              <a:xfrm>
                <a:off x="1499456" y="1346552"/>
                <a:ext cx="995508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L" sz="3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Conclusions</a:t>
                </a:r>
              </a:p>
              <a:p>
                <a:endParaRPr lang="en-NL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Results for the single electron resolution for xy and z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B=1 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8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T</m:t>
                    </m:r>
                  </m:oMath>
                </a14:m>
                <a:r>
                  <a:rPr lang="en-NL" sz="2800" dirty="0">
                    <a:solidFill>
                      <a:srgbClr val="0066FF"/>
                    </a:solidFill>
                  </a:rPr>
                  <a:t> </a:t>
                </a: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=120 </a:t>
                </a:r>
                <a:r>
                  <a:rPr lang="en-NL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8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L</m:t>
                    </m:r>
                  </m:oMath>
                </a14:m>
                <a:r>
                  <a:rPr lang="en-NL" sz="2800" dirty="0">
                    <a:solidFill>
                      <a:srgbClr val="0066FF"/>
                    </a:solidFill>
                  </a:rPr>
                  <a:t> = </a:t>
                </a: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251 </a:t>
                </a:r>
                <a:r>
                  <a:rPr lang="en-NL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endParaRPr lang="en-US" dirty="0">
                  <a:solidFill>
                    <a:srgbClr val="0066FF"/>
                  </a:solidFill>
                  <a:latin typeface="Verdana" panose="020B0604030504040204" pitchFamily="34" charset="0"/>
                  <a:ea typeface="Cambria Math" panose="02040503050406030204" pitchFamily="18" charset="0"/>
                  <a:cs typeface="Verdana" panose="020B060403050404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B=0 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8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T</m:t>
                    </m:r>
                  </m:oMath>
                </a14:m>
                <a:r>
                  <a:rPr lang="en-NL" sz="2800" dirty="0">
                    <a:solidFill>
                      <a:srgbClr val="0066FF"/>
                    </a:solidFill>
                  </a:rPr>
                  <a:t> </a:t>
                </a: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=287 </a:t>
                </a:r>
                <a:r>
                  <a:rPr lang="en-NL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8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L</m:t>
                    </m:r>
                  </m:oMath>
                </a14:m>
                <a:r>
                  <a:rPr lang="en-NL" sz="2800" dirty="0">
                    <a:solidFill>
                      <a:srgbClr val="0066FF"/>
                    </a:solidFill>
                  </a:rPr>
                  <a:t> = </a:t>
                </a: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268 </a:t>
                </a:r>
                <a:r>
                  <a:rPr lang="en-NL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endParaRPr lang="en-NL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Results for study of the residuals in xy in the module plane show that that deformations (systematics on the track position) are less than </a:t>
                </a:r>
                <a:r>
                  <a:rPr lang="en-NL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 </a:t>
                </a:r>
                <a:r>
                  <a:rPr lang="en-NL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for B=0 and 1 T.  </a:t>
                </a:r>
                <a:endParaRPr lang="en-NL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Results for the residuals in z show that systematics on the track position is 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22 </a:t>
                </a:r>
                <a:r>
                  <a:rPr lang="en-NL" sz="20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(B=1 T)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 </a:t>
                </a:r>
                <a:r>
                  <a:rPr lang="en-NL" sz="20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(B=0 T).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reason for the difference is probably due to limited stats in the calibration procedure for the B=1 T data set.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NL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N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D2F96-317E-46E9-8B30-07D6AEAA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56" y="1346552"/>
                <a:ext cx="9955088" cy="5262979"/>
              </a:xfrm>
              <a:prstGeom prst="rect">
                <a:avLst/>
              </a:prstGeom>
              <a:blipFill>
                <a:blip r:embed="rId7"/>
                <a:stretch>
                  <a:fillRect l="-893" t="-16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68427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F7FD8-D6F0-9244-8FCB-9771CF30CE0A}"/>
              </a:ext>
            </a:extLst>
          </p:cNvPr>
          <p:cNvSpPr/>
          <p:nvPr/>
        </p:nvSpPr>
        <p:spPr>
          <a:xfrm>
            <a:off x="1706540" y="1656090"/>
            <a:ext cx="9407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Towards a paper</a:t>
            </a:r>
          </a:p>
          <a:p>
            <a:pPr lvl="0" algn="ctr"/>
            <a:endParaRPr lang="en-N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on diffusion for B=0 and 1T data </a:t>
            </a:r>
          </a:p>
          <a:p>
            <a:pPr marL="285750" lvl="0" indent="-285750">
              <a:buFontTx/>
              <a:buChar char="-"/>
            </a:pP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on deformations and tracking precision for B=0 and 1 T data </a:t>
            </a:r>
          </a:p>
          <a:p>
            <a:pPr marL="285750" lvl="0" indent="-285750">
              <a:buFontTx/>
              <a:buChar char="-"/>
            </a:pPr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In the pipeline dE/dx and particle identification B=0 and B=1 T data </a:t>
            </a:r>
          </a:p>
        </p:txBody>
      </p:sp>
    </p:spTree>
    <p:extLst>
      <p:ext uri="{BB962C8B-B14F-4D97-AF65-F5344CB8AC3E}">
        <p14:creationId xmlns:p14="http://schemas.microsoft.com/office/powerpoint/2010/main" val="99827298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CC6A3-3E52-12AB-3D10-9A522343C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8963" y="227852"/>
            <a:ext cx="3774653" cy="7956239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FE7E5B-490B-C34F-990F-6C0A7CBB8B8B}"/>
                  </a:ext>
                </a:extLst>
              </p:cNvPr>
              <p:cNvSpPr/>
              <p:nvPr/>
            </p:nvSpPr>
            <p:spPr>
              <a:xfrm>
                <a:off x="2840539" y="2812866"/>
                <a:ext cx="2032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0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T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</a:rPr>
                  <a:t> 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287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NL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FE7E5B-490B-C34F-990F-6C0A7CBB8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39" y="2812866"/>
                <a:ext cx="2032223" cy="400110"/>
              </a:xfrm>
              <a:prstGeom prst="rect">
                <a:avLst/>
              </a:prstGeom>
              <a:blipFill>
                <a:blip r:embed="rId8"/>
                <a:stretch>
                  <a:fillRect t="-3125" b="-2187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CBC4E0-1F4F-2D4F-9C28-85ECEC271D84}"/>
                  </a:ext>
                </a:extLst>
              </p:cNvPr>
              <p:cNvSpPr/>
              <p:nvPr/>
            </p:nvSpPr>
            <p:spPr>
              <a:xfrm>
                <a:off x="6960096" y="2823900"/>
                <a:ext cx="6096000" cy="6771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0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L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</a:rPr>
                  <a:t>  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268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endParaRPr lang="en-NL" sz="18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/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ToT &gt; 50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 </a:t>
                </a:r>
                <a:endParaRPr lang="en-NL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CBC4E0-1F4F-2D4F-9C28-85ECEC271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2823900"/>
                <a:ext cx="6096000" cy="677108"/>
              </a:xfrm>
              <a:prstGeom prst="rect">
                <a:avLst/>
              </a:prstGeom>
              <a:blipFill>
                <a:blip r:embed="rId9"/>
                <a:stretch>
                  <a:fillRect l="-1040" t="-1852" b="-129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DA8071-DA25-21AB-C9DC-934C87F7C99B}"/>
              </a:ext>
            </a:extLst>
          </p:cNvPr>
          <p:cNvSpPr txBox="1"/>
          <p:nvPr/>
        </p:nvSpPr>
        <p:spPr>
          <a:xfrm>
            <a:off x="3943751" y="4437112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B=0 T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T2K*</a:t>
            </a:r>
            <a:endParaRPr lang="en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5EC27-73AE-6CF8-5E2E-ED896B6D92E5}"/>
              </a:ext>
            </a:extLst>
          </p:cNvPr>
          <p:cNvSpPr txBox="1"/>
          <p:nvPr/>
        </p:nvSpPr>
        <p:spPr>
          <a:xfrm>
            <a:off x="2059633" y="1988840"/>
            <a:ext cx="79247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 quality </a:t>
            </a:r>
            <a:r>
              <a:rPr lang="en-NL" sz="24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4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 = 124/137                 </a:t>
            </a:r>
            <a:r>
              <a:rPr lang="en-NL" sz="24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4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 = 96/121                           </a:t>
            </a:r>
            <a:endParaRPr lang="en-NL" sz="1800" dirty="0"/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en-NL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954C0B-EFFA-FC80-2F22-0CCCFAAE2644}"/>
              </a:ext>
            </a:extLst>
          </p:cNvPr>
          <p:cNvSpPr txBox="1"/>
          <p:nvPr/>
        </p:nvSpPr>
        <p:spPr>
          <a:xfrm>
            <a:off x="3071664" y="980728"/>
            <a:ext cx="663314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0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runs 6916 6917 6918  p=6 GeV</a:t>
            </a:r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97888-3DA5-9136-88BD-1AB4B5BE9482}"/>
              </a:ext>
            </a:extLst>
          </p:cNvPr>
          <p:cNvSpPr txBox="1"/>
          <p:nvPr/>
        </p:nvSpPr>
        <p:spPr>
          <a:xfrm>
            <a:off x="9752089" y="4599641"/>
            <a:ext cx="2377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T2K* = T2K gas with O</a:t>
            </a:r>
            <a:r>
              <a:rPr lang="en-NL" sz="2000" baseline="-25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H</a:t>
            </a:r>
            <a:r>
              <a:rPr lang="en-NL" sz="2000" baseline="-25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EBD8E-1D23-5322-157D-4EF5D83C70EE}"/>
              </a:ext>
            </a:extLst>
          </p:cNvPr>
          <p:cNvSpPr txBox="1"/>
          <p:nvPr/>
        </p:nvSpPr>
        <p:spPr>
          <a:xfrm>
            <a:off x="9817637" y="3931302"/>
            <a:ext cx="1967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=280 V/cm</a:t>
            </a:r>
            <a:endParaRPr lang="en-N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E8C35-03B5-411A-2F9B-EF48B36CB8D8}"/>
              </a:ext>
            </a:extLst>
          </p:cNvPr>
          <p:cNvSpPr txBox="1"/>
          <p:nvPr/>
        </p:nvSpPr>
        <p:spPr>
          <a:xfrm rot="18791358">
            <a:off x="-122634" y="3410694"/>
            <a:ext cx="2501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00842441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2711624" y="2708920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en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3234A-D72C-8240-8773-FA4C805C1AFC}"/>
              </a:ext>
            </a:extLst>
          </p:cNvPr>
          <p:cNvSpPr/>
          <p:nvPr/>
        </p:nvSpPr>
        <p:spPr>
          <a:xfrm>
            <a:off x="2976479" y="3212976"/>
            <a:ext cx="64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Fitted drift velocity per run in mm/ns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run 6916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0.0630034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run </a:t>
            </a:r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6917 </a:t>
            </a:r>
            <a:r>
              <a:rPr lang="en-GB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0.0630206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6918 </a:t>
            </a:r>
            <a:r>
              <a:rPr lang="en-GB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0.0616319 </a:t>
            </a:r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   </a:t>
            </a:r>
          </a:p>
          <a:p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D44D-F611-835E-DFD8-0701E4C93A18}"/>
              </a:ext>
            </a:extLst>
          </p:cNvPr>
          <p:cNvSpPr txBox="1"/>
          <p:nvPr/>
        </p:nvSpPr>
        <p:spPr>
          <a:xfrm>
            <a:off x="1545942" y="2420888"/>
            <a:ext cx="10400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numbers: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6854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TPX3 Telescope tracks mean nr TPX3 hits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64.3</a:t>
            </a:r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981-E818-422B-3CDA-FC941A7F28A8}"/>
              </a:ext>
            </a:extLst>
          </p:cNvPr>
          <p:cNvSpPr txBox="1"/>
          <p:nvPr/>
        </p:nvSpPr>
        <p:spPr>
          <a:xfrm>
            <a:off x="3141429" y="1046448"/>
            <a:ext cx="610099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0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runs 6916 6917 6918 p=6 GeV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8841394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6F7F2C-E5F3-6990-B76A-C84BCAA0C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8394" y="206666"/>
            <a:ext cx="3867488" cy="8151916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FE7E5B-490B-C34F-990F-6C0A7CBB8B8B}"/>
                  </a:ext>
                </a:extLst>
              </p:cNvPr>
              <p:cNvSpPr/>
              <p:nvPr/>
            </p:nvSpPr>
            <p:spPr>
              <a:xfrm>
                <a:off x="2840539" y="2812866"/>
                <a:ext cx="2032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0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T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</a:rPr>
                  <a:t> 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120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NL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FE7E5B-490B-C34F-990F-6C0A7CBB8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39" y="2812866"/>
                <a:ext cx="2032223" cy="400110"/>
              </a:xfrm>
              <a:prstGeom prst="rect">
                <a:avLst/>
              </a:prstGeom>
              <a:blipFill>
                <a:blip r:embed="rId8"/>
                <a:stretch>
                  <a:fillRect t="-3125" b="-2187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CBC4E0-1F4F-2D4F-9C28-85ECEC271D84}"/>
                  </a:ext>
                </a:extLst>
              </p:cNvPr>
              <p:cNvSpPr/>
              <p:nvPr/>
            </p:nvSpPr>
            <p:spPr>
              <a:xfrm>
                <a:off x="6960096" y="2823900"/>
                <a:ext cx="6096000" cy="6771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0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L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</a:rPr>
                  <a:t>  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251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endParaRPr lang="en-NL" sz="18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/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ToT &gt; 50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 </a:t>
                </a:r>
                <a:endParaRPr lang="en-NL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CBC4E0-1F4F-2D4F-9C28-85ECEC271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2823900"/>
                <a:ext cx="6096000" cy="677108"/>
              </a:xfrm>
              <a:prstGeom prst="rect">
                <a:avLst/>
              </a:prstGeom>
              <a:blipFill>
                <a:blip r:embed="rId9"/>
                <a:stretch>
                  <a:fillRect l="-1040" t="-1852" b="-129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DA8071-DA25-21AB-C9DC-934C87F7C99B}"/>
              </a:ext>
            </a:extLst>
          </p:cNvPr>
          <p:cNvSpPr txBox="1"/>
          <p:nvPr/>
        </p:nvSpPr>
        <p:spPr>
          <a:xfrm>
            <a:off x="3943751" y="4437112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B=1 T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T2K*</a:t>
            </a:r>
            <a:endParaRPr lang="en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5EC27-73AE-6CF8-5E2E-ED896B6D92E5}"/>
              </a:ext>
            </a:extLst>
          </p:cNvPr>
          <p:cNvSpPr txBox="1"/>
          <p:nvPr/>
        </p:nvSpPr>
        <p:spPr>
          <a:xfrm>
            <a:off x="2059633" y="1988840"/>
            <a:ext cx="79247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 quality </a:t>
            </a:r>
            <a:r>
              <a:rPr lang="en-NL" sz="24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4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 = 19/35                       </a:t>
            </a:r>
            <a:r>
              <a:rPr lang="en-NL" sz="24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4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 = 21/34                           </a:t>
            </a:r>
            <a:endParaRPr lang="en-NL" sz="1800" dirty="0"/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en-NL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954C0B-EFFA-FC80-2F22-0CCCFAAE2644}"/>
              </a:ext>
            </a:extLst>
          </p:cNvPr>
          <p:cNvSpPr txBox="1"/>
          <p:nvPr/>
        </p:nvSpPr>
        <p:spPr>
          <a:xfrm>
            <a:off x="3071664" y="980728"/>
            <a:ext cx="663314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1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runs 6983 6986 6989 6990 p=5 GeV</a:t>
            </a:r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97888-3DA5-9136-88BD-1AB4B5BE9482}"/>
              </a:ext>
            </a:extLst>
          </p:cNvPr>
          <p:cNvSpPr txBox="1"/>
          <p:nvPr/>
        </p:nvSpPr>
        <p:spPr>
          <a:xfrm>
            <a:off x="9752089" y="4599641"/>
            <a:ext cx="2377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T2K* = T2K gas with O</a:t>
            </a:r>
            <a:r>
              <a:rPr lang="en-NL" sz="2000" baseline="-25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H</a:t>
            </a:r>
            <a:r>
              <a:rPr lang="en-NL" sz="2000" baseline="-25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EBD8E-1D23-5322-157D-4EF5D83C70EE}"/>
              </a:ext>
            </a:extLst>
          </p:cNvPr>
          <p:cNvSpPr txBox="1"/>
          <p:nvPr/>
        </p:nvSpPr>
        <p:spPr>
          <a:xfrm>
            <a:off x="9817637" y="3931302"/>
            <a:ext cx="1967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=280 V/cm</a:t>
            </a:r>
            <a:endParaRPr lang="en-N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E8C35-03B5-411A-2F9B-EF48B36CB8D8}"/>
              </a:ext>
            </a:extLst>
          </p:cNvPr>
          <p:cNvSpPr txBox="1"/>
          <p:nvPr/>
        </p:nvSpPr>
        <p:spPr>
          <a:xfrm rot="18791358">
            <a:off x="-122634" y="3410694"/>
            <a:ext cx="2501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29255805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2711624" y="2708920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en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3234A-D72C-8240-8773-FA4C805C1AFC}"/>
              </a:ext>
            </a:extLst>
          </p:cNvPr>
          <p:cNvSpPr/>
          <p:nvPr/>
        </p:nvSpPr>
        <p:spPr>
          <a:xfrm>
            <a:off x="2976479" y="3212976"/>
            <a:ext cx="64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Fitted drift velocity per run in mm/ns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run 6983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0.0587502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run 6986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0.0582876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run 6989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0.0590797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run 6990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0.0571644</a:t>
            </a:r>
          </a:p>
          <a:p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   </a:t>
            </a:r>
          </a:p>
          <a:p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D44D-F611-835E-DFD8-0701E4C93A18}"/>
              </a:ext>
            </a:extLst>
          </p:cNvPr>
          <p:cNvSpPr txBox="1"/>
          <p:nvPr/>
        </p:nvSpPr>
        <p:spPr>
          <a:xfrm>
            <a:off x="1545942" y="2420888"/>
            <a:ext cx="10400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numbers: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7605 TPX3 Telescope tracks mean nr TPX3 hits 714.6</a:t>
            </a:r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981-E818-422B-3CDA-FC941A7F28A8}"/>
              </a:ext>
            </a:extLst>
          </p:cNvPr>
          <p:cNvSpPr txBox="1"/>
          <p:nvPr/>
        </p:nvSpPr>
        <p:spPr>
          <a:xfrm>
            <a:off x="3141429" y="1046448"/>
            <a:ext cx="610099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1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runs 6983 6986 6989 6990 p=5 GeV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862078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D2DC9F7-F1FF-E4EA-2D81-788A0FF88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4256" y="546840"/>
            <a:ext cx="483809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2752818" y="1099408"/>
            <a:ext cx="6007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6909,16-18,34,35 B=0 T p = 5,6 GeV </a:t>
            </a:r>
          </a:p>
          <a:p>
            <a:pPr algn="ctr"/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9120336" y="2470585"/>
            <a:ext cx="24593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Remove/exclude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- 4 corner chips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chips around 11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chip 16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BEE6BC-9725-3140-AD76-45061D6CF5F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64152" y="2449247"/>
            <a:ext cx="1656184" cy="11237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D6484A6-0668-E5B4-C0AE-7171A04AC1F5}"/>
              </a:ext>
            </a:extLst>
          </p:cNvPr>
          <p:cNvSpPr txBox="1"/>
          <p:nvPr/>
        </p:nvSpPr>
        <p:spPr>
          <a:xfrm>
            <a:off x="460110" y="3102059"/>
            <a:ext cx="1769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B=0 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situation 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582BB-DDD1-2675-D6C1-9707E3D6B6FC}"/>
              </a:ext>
            </a:extLst>
          </p:cNvPr>
          <p:cNvSpPr txBox="1"/>
          <p:nvPr/>
        </p:nvSpPr>
        <p:spPr>
          <a:xfrm rot="19419577">
            <a:off x="325240" y="4332195"/>
            <a:ext cx="1967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57709004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2711624" y="2708920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D44D-F611-835E-DFD8-0701E4C93A18}"/>
              </a:ext>
            </a:extLst>
          </p:cNvPr>
          <p:cNvSpPr txBox="1"/>
          <p:nvPr/>
        </p:nvSpPr>
        <p:spPr>
          <a:xfrm>
            <a:off x="1922973" y="2265834"/>
            <a:ext cx="88934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the Telescope tracks are used and residuals in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calculated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wrt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Telescope track. In z the Telescope track is shifted (1 free parameter refit of T track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wrt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TPX3 hits) to account for the trigger jitter; and the z residuals are calculated.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Telescope track 5 out of 6 planes and </a:t>
            </a:r>
            <a:r>
              <a:rPr lang="en-NL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000" baseline="30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z,xy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100  TPX3 hits &gt; 200 </a:t>
            </a:r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selection is applied on the differen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between the Telescope track and the TPX3 track parameters (in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 and angles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dxdy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dzdy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numbers: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21789 Telescope tracks mean nr TPX3 hits 860.3</a:t>
            </a:r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981-E818-422B-3CDA-FC941A7F28A8}"/>
              </a:ext>
            </a:extLst>
          </p:cNvPr>
          <p:cNvSpPr txBox="1"/>
          <p:nvPr/>
        </p:nvSpPr>
        <p:spPr>
          <a:xfrm>
            <a:off x="3141429" y="1046448"/>
            <a:ext cx="610099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0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6909,16-18,34,35 B=0 T p = 5,6 GeV </a:t>
            </a:r>
          </a:p>
        </p:txBody>
      </p:sp>
    </p:spTree>
    <p:extLst>
      <p:ext uri="{BB962C8B-B14F-4D97-AF65-F5344CB8AC3E}">
        <p14:creationId xmlns:p14="http://schemas.microsoft.com/office/powerpoint/2010/main" val="160656562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EAD928-42F4-8001-D693-7E2177E8B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457" y="605288"/>
            <a:ext cx="483809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4028120" y="1123359"/>
            <a:ext cx="445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6981-6988 B=1 T p=5 GeV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8832304" y="1915085"/>
            <a:ext cx="32296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Remove/exclude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- 4 corner chips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chips around 11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 chip 16</a:t>
            </a:r>
          </a:p>
          <a:p>
            <a:endParaRPr lang="en-US" sz="2000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sz="2000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Deformations in </a:t>
            </a:r>
            <a:r>
              <a:rPr lang="en-US" sz="1800" dirty="0" err="1">
                <a:solidFill>
                  <a:srgbClr val="000000"/>
                </a:solidFill>
                <a:latin typeface="Verdana"/>
                <a:cs typeface="Verdana"/>
              </a:rPr>
              <a:t>xy</a:t>
            </a:r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 for excluded chips are smaller than for B=0 and have often a different shape.</a:t>
            </a:r>
          </a:p>
          <a:p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This is due to the fact that electrons follow the B field lines @ 1T  </a:t>
            </a:r>
            <a:endParaRPr lang="en-NL" sz="1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BEE6BC-9725-3140-AD76-45061D6CF5F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32104" y="2622999"/>
            <a:ext cx="1711076" cy="3764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08E8C1-956F-7840-414F-5A1842DC9A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19736" y="2204864"/>
            <a:ext cx="5009365" cy="4181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B84C3F8-10A4-D001-7343-2570E5143029}"/>
              </a:ext>
            </a:extLst>
          </p:cNvPr>
          <p:cNvSpPr txBox="1"/>
          <p:nvPr/>
        </p:nvSpPr>
        <p:spPr>
          <a:xfrm>
            <a:off x="1278020" y="2480266"/>
            <a:ext cx="6269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Verdana"/>
                <a:cs typeface="Verdana"/>
              </a:rPr>
              <a:t>xy</a:t>
            </a: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z</a:t>
            </a:r>
            <a:endParaRPr lang="en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D3F90B-F794-FDB3-84E3-31BFB190AD75}"/>
              </a:ext>
            </a:extLst>
          </p:cNvPr>
          <p:cNvSpPr txBox="1"/>
          <p:nvPr/>
        </p:nvSpPr>
        <p:spPr>
          <a:xfrm>
            <a:off x="542830" y="3425594"/>
            <a:ext cx="1823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B=1 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situation 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DE5CD7-958D-FE7E-F6C2-EE303A3F5C99}"/>
              </a:ext>
            </a:extLst>
          </p:cNvPr>
          <p:cNvSpPr txBox="1"/>
          <p:nvPr/>
        </p:nvSpPr>
        <p:spPr>
          <a:xfrm>
            <a:off x="319538" y="1416912"/>
            <a:ext cx="2543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/>
                <a:cs typeface="Verdana"/>
              </a:rPr>
              <a:t>Mean residuals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C4C64-B68C-14A4-AA83-98A9987E8D0E}"/>
              </a:ext>
            </a:extLst>
          </p:cNvPr>
          <p:cNvSpPr txBox="1"/>
          <p:nvPr/>
        </p:nvSpPr>
        <p:spPr>
          <a:xfrm rot="20980729">
            <a:off x="298671" y="4377881"/>
            <a:ext cx="1924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5340110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9099937</TotalTime>
  <Pages>11</Pages>
  <Words>1275</Words>
  <Application>Microsoft Macintosh PowerPoint</Application>
  <PresentationFormat>Widescreen</PresentationFormat>
  <Paragraphs>231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Cambria Math</vt:lpstr>
      <vt:lpstr>Menlo</vt:lpstr>
      <vt:lpstr>Monotype Sorts</vt:lpstr>
      <vt:lpstr>Symbol</vt:lpstr>
      <vt:lpstr>Times New Roman</vt:lpstr>
      <vt:lpstr>Verdana</vt:lpstr>
      <vt:lpstr>Wingdings</vt:lpstr>
      <vt:lpstr>Como</vt:lpstr>
      <vt:lpstr>Pixel TPC testbeam results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2422</cp:revision>
  <cp:lastPrinted>2002-02-06T08:01:21Z</cp:lastPrinted>
  <dcterms:created xsi:type="dcterms:W3CDTF">2019-10-28T05:36:17Z</dcterms:created>
  <dcterms:modified xsi:type="dcterms:W3CDTF">2023-06-25T13:05:36Z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