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4v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media/media2.m4v" ContentType="video/unknown"/>
  <Override PartName="/ppt/media/media3.m4v" ContentType="video/unknown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  <p:sldMasterId id="2147483652" r:id="rId3"/>
  </p:sldMasterIdLst>
  <p:notesMasterIdLst>
    <p:notesMasterId r:id="rId43"/>
  </p:notesMasterIdLst>
  <p:handoutMasterIdLst>
    <p:handoutMasterId r:id="rId44"/>
  </p:handoutMasterIdLst>
  <p:sldIdLst>
    <p:sldId id="257" r:id="rId4"/>
    <p:sldId id="302" r:id="rId5"/>
    <p:sldId id="303" r:id="rId6"/>
    <p:sldId id="294" r:id="rId7"/>
    <p:sldId id="307" r:id="rId8"/>
    <p:sldId id="309" r:id="rId9"/>
    <p:sldId id="308" r:id="rId10"/>
    <p:sldId id="262" r:id="rId11"/>
    <p:sldId id="295" r:id="rId12"/>
    <p:sldId id="260" r:id="rId13"/>
    <p:sldId id="288" r:id="rId14"/>
    <p:sldId id="310" r:id="rId15"/>
    <p:sldId id="312" r:id="rId16"/>
    <p:sldId id="290" r:id="rId17"/>
    <p:sldId id="293" r:id="rId18"/>
    <p:sldId id="291" r:id="rId19"/>
    <p:sldId id="313" r:id="rId20"/>
    <p:sldId id="311" r:id="rId21"/>
    <p:sldId id="277" r:id="rId22"/>
    <p:sldId id="286" r:id="rId23"/>
    <p:sldId id="279" r:id="rId24"/>
    <p:sldId id="273" r:id="rId25"/>
    <p:sldId id="275" r:id="rId26"/>
    <p:sldId id="314" r:id="rId27"/>
    <p:sldId id="269" r:id="rId28"/>
    <p:sldId id="284" r:id="rId29"/>
    <p:sldId id="287" r:id="rId30"/>
    <p:sldId id="272" r:id="rId31"/>
    <p:sldId id="283" r:id="rId32"/>
    <p:sldId id="282" r:id="rId33"/>
    <p:sldId id="264" r:id="rId34"/>
    <p:sldId id="265" r:id="rId35"/>
    <p:sldId id="267" r:id="rId36"/>
    <p:sldId id="301" r:id="rId37"/>
    <p:sldId id="296" r:id="rId38"/>
    <p:sldId id="299" r:id="rId39"/>
    <p:sldId id="315" r:id="rId40"/>
    <p:sldId id="270" r:id="rId41"/>
    <p:sldId id="300" r:id="rId42"/>
  </p:sldIdLst>
  <p:sldSz cx="12192000" cy="6858000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E3A"/>
    <a:srgbClr val="50505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854" autoAdjust="0"/>
    <p:restoredTop sz="94660"/>
  </p:normalViewPr>
  <p:slideViewPr>
    <p:cSldViewPr>
      <p:cViewPr varScale="1">
        <p:scale>
          <a:sx n="129" d="100"/>
          <a:sy n="129" d="100"/>
        </p:scale>
        <p:origin x="49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-1884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E393E5-555B-40FF-B464-1631ED83EBCD}" type="datetimeFigureOut">
              <a:rPr lang="nl-NL" smtClean="0"/>
              <a:t>28-06-2023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8EEE58-36EB-4E82-BC48-502F309BFC11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8529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noProof="0"/>
              <a:t>Click to edit Master text styles</a:t>
            </a:r>
          </a:p>
          <a:p>
            <a:pPr lvl="1"/>
            <a:r>
              <a:rPr lang="nl-NL" noProof="0"/>
              <a:t>Second level</a:t>
            </a:r>
          </a:p>
          <a:p>
            <a:pPr lvl="2"/>
            <a:r>
              <a:rPr lang="nl-NL" noProof="0"/>
              <a:t>Third level</a:t>
            </a:r>
          </a:p>
          <a:p>
            <a:pPr lvl="3"/>
            <a:r>
              <a:rPr lang="nl-NL" noProof="0"/>
              <a:t>Fourth level</a:t>
            </a:r>
          </a:p>
          <a:p>
            <a:pPr lvl="4"/>
            <a:r>
              <a:rPr lang="nl-NL" noProof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060D037-C05C-4C36-9649-15AC5A1A930F}" type="slidenum">
              <a:rPr lang="nl-NL"/>
              <a:pPr>
                <a:defRPr/>
              </a:pPr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38490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fdekplaat"/>
          <p:cNvSpPr/>
          <p:nvPr userDrawn="1"/>
        </p:nvSpPr>
        <p:spPr>
          <a:xfrm>
            <a:off x="0" y="0"/>
            <a:ext cx="12192000" cy="1017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shape_Transparantie"/>
          <p:cNvSpPr>
            <a:spLocks noChangeArrowheads="1"/>
          </p:cNvSpPr>
          <p:nvPr userDrawn="1"/>
        </p:nvSpPr>
        <p:spPr bwMode="auto">
          <a:xfrm>
            <a:off x="0" y="0"/>
            <a:ext cx="16933" cy="101758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757575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nl-NL" altLang="nl-NL" dirty="0"/>
          </a:p>
        </p:txBody>
      </p:sp>
      <p:sp>
        <p:nvSpPr>
          <p:cNvPr id="7" name="shape_TransFollower"/>
          <p:cNvSpPr>
            <a:spLocks noChangeArrowheads="1"/>
          </p:cNvSpPr>
          <p:nvPr userDrawn="1"/>
        </p:nvSpPr>
        <p:spPr bwMode="auto">
          <a:xfrm>
            <a:off x="0" y="0"/>
            <a:ext cx="169333" cy="1017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nl-NL" altLang="nl-NL"/>
          </a:p>
        </p:txBody>
      </p:sp>
      <p:sp>
        <p:nvSpPr>
          <p:cNvPr id="4" name="ZwarteBalk"/>
          <p:cNvSpPr>
            <a:spLocks noGrp="1" noChangeArrowheads="1"/>
          </p:cNvSpPr>
          <p:nvPr>
            <p:ph type="ctrTitle"/>
          </p:nvPr>
        </p:nvSpPr>
        <p:spPr bwMode="auto">
          <a:xfrm>
            <a:off x="0" y="1274400"/>
            <a:ext cx="12192000" cy="1080000"/>
          </a:xfrm>
          <a:prstGeom prst="rect">
            <a:avLst/>
          </a:prstGeom>
          <a:solidFill>
            <a:srgbClr val="505050"/>
          </a:solidFill>
          <a:ln w="0" cmpd="sng">
            <a:noFill/>
          </a:ln>
          <a:effectLst/>
          <a:extLst>
            <a:ext uri="{91240B29-F687-4F45-9708-019B960494DF}">
              <a14:hiddenLine xmlns:a14="http://schemas.microsoft.com/office/drawing/2010/main" w="0" cmpd="sng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81950" tIns="216000" rIns="268265" bIns="216000" anchor="t">
            <a:spAutoFit/>
          </a:bodyPr>
          <a:lstStyle>
            <a:lvl1pPr>
              <a:defRPr sz="420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nl-NL" noProof="0" dirty="0"/>
          </a:p>
        </p:txBody>
      </p:sp>
      <p:sp>
        <p:nvSpPr>
          <p:cNvPr id="5" name="Ondertitel"/>
          <p:cNvSpPr>
            <a:spLocks noGrp="1" noChangeArrowheads="1"/>
          </p:cNvSpPr>
          <p:nvPr>
            <p:ph type="subTitle" idx="1"/>
          </p:nvPr>
        </p:nvSpPr>
        <p:spPr>
          <a:xfrm>
            <a:off x="1" y="4032000"/>
            <a:ext cx="12187767" cy="1908000"/>
          </a:xfrm>
        </p:spPr>
        <p:txBody>
          <a:bodyPr rIns="267843"/>
          <a:lstStyle>
            <a:lvl1pPr marL="0" indent="0">
              <a:buFont typeface="Verdana" pitchFamily="34" charset="0"/>
              <a:buNone/>
              <a:defRPr sz="1902"/>
            </a:lvl1pPr>
          </a:lstStyle>
          <a:p>
            <a:pPr lvl="0"/>
            <a:r>
              <a:rPr lang="en-US" noProof="0"/>
              <a:t>Click to edit Master subtitle style</a:t>
            </a:r>
            <a:endParaRPr lang="nl-NL" noProof="0"/>
          </a:p>
        </p:txBody>
      </p:sp>
      <p:pic>
        <p:nvPicPr>
          <p:cNvPr id="10" name="LogoSlash_01" descr="SLASHTRANS" hidden="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475" y="392114"/>
            <a:ext cx="414020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LogoSlash_02" descr="SLASHTRANS" hidden="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392113"/>
            <a:ext cx="416560" cy="41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deBalk"/>
          <p:cNvSpPr>
            <a:spLocks noChangeArrowheads="1"/>
          </p:cNvSpPr>
          <p:nvPr userDrawn="1"/>
        </p:nvSpPr>
        <p:spPr bwMode="auto">
          <a:xfrm>
            <a:off x="-1" y="1017588"/>
            <a:ext cx="12192000" cy="266700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nl-NL" altLang="nl-NL">
              <a:solidFill>
                <a:srgbClr val="FFFFFF"/>
              </a:solidFill>
            </a:endParaRPr>
          </a:p>
        </p:txBody>
      </p:sp>
      <p:sp>
        <p:nvSpPr>
          <p:cNvPr id="16" name="Paginanummer"/>
          <p:cNvSpPr/>
          <p:nvPr userDrawn="1"/>
        </p:nvSpPr>
        <p:spPr>
          <a:xfrm>
            <a:off x="10714567" y="1079501"/>
            <a:ext cx="190500" cy="1384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/>
          <a:p>
            <a:pPr algn="r"/>
            <a:fld id="{825C7DD7-04B3-467D-9524-52591AE6A38C}" type="slidenum">
              <a:rPr lang="nl-NL" sz="900" smtClean="0">
                <a:solidFill>
                  <a:srgbClr val="FFFFFF"/>
                </a:solidFill>
              </a:rPr>
              <a:pPr algn="r"/>
              <a:t>‹N°›</a:t>
            </a:fld>
            <a:endParaRPr lang="nl-NL" sz="900" dirty="0">
              <a:solidFill>
                <a:srgbClr val="FFFFFF"/>
              </a:solidFill>
            </a:endParaRPr>
          </a:p>
        </p:txBody>
      </p:sp>
      <p:sp>
        <p:nvSpPr>
          <p:cNvPr id="15" name="Scheiding"/>
          <p:cNvSpPr txBox="1">
            <a:spLocks noChangeArrowheads="1"/>
          </p:cNvSpPr>
          <p:nvPr userDrawn="1"/>
        </p:nvSpPr>
        <p:spPr bwMode="auto">
          <a:xfrm>
            <a:off x="10663767" y="1079501"/>
            <a:ext cx="52900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t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nl-NL" sz="900" dirty="0">
                <a:solidFill>
                  <a:srgbClr val="FFFFFF"/>
                </a:solidFill>
                <a:latin typeface="Verdana" pitchFamily="34" charset="0"/>
              </a:rPr>
              <a:t>|</a:t>
            </a:r>
          </a:p>
        </p:txBody>
      </p:sp>
      <p:pic>
        <p:nvPicPr>
          <p:cNvPr id="13" name="RUGlogoTop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0" y="205232"/>
            <a:ext cx="2399004" cy="660400"/>
          </a:xfrm>
          <a:prstGeom prst="rect">
            <a:avLst/>
          </a:prstGeom>
        </p:spPr>
      </p:pic>
      <p:sp>
        <p:nvSpPr>
          <p:cNvPr id="8" name="tb_Faculty"/>
          <p:cNvSpPr txBox="1">
            <a:spLocks noChangeArrowheads="1"/>
          </p:cNvSpPr>
          <p:nvPr userDrawn="1"/>
        </p:nvSpPr>
        <p:spPr bwMode="auto">
          <a:xfrm>
            <a:off x="3687764" y="339725"/>
            <a:ext cx="65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206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6429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9636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2858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743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20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657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114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endParaRPr lang="nl-NL" sz="1000">
              <a:solidFill>
                <a:srgbClr val="CC0000"/>
              </a:solidFill>
              <a:latin typeface="Georgia" pitchFamily="18" charset="0"/>
            </a:endParaRPr>
          </a:p>
        </p:txBody>
      </p:sp>
      <p:sp>
        <p:nvSpPr>
          <p:cNvPr id="9" name="tb_Department"/>
          <p:cNvSpPr txBox="1">
            <a:spLocks noChangeArrowheads="1"/>
          </p:cNvSpPr>
          <p:nvPr userDrawn="1"/>
        </p:nvSpPr>
        <p:spPr bwMode="auto">
          <a:xfrm>
            <a:off x="5811838" y="341313"/>
            <a:ext cx="2400300" cy="41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206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6429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9636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2858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743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20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657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114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endParaRPr lang="nl-NL" sz="1000">
              <a:solidFill>
                <a:srgbClr val="CC0000"/>
              </a:solidFill>
              <a:latin typeface="Georgia" pitchFamily="18" charset="0"/>
            </a:endParaRPr>
          </a:p>
        </p:txBody>
      </p:sp>
      <p:sp>
        <p:nvSpPr>
          <p:cNvPr id="14" name="tbDate"/>
          <p:cNvSpPr txBox="1">
            <a:spLocks noChangeArrowheads="1"/>
          </p:cNvSpPr>
          <p:nvPr userDrawn="1"/>
        </p:nvSpPr>
        <p:spPr bwMode="auto">
          <a:xfrm>
            <a:off x="9838267" y="1079501"/>
            <a:ext cx="762000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206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6429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9636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2858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743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20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657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114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endParaRPr lang="nl-NL" sz="900" dirty="0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16448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vak"/>
          <p:cNvSpPr>
            <a:spLocks noGrp="1"/>
          </p:cNvSpPr>
          <p:nvPr>
            <p:ph type="title"/>
          </p:nvPr>
        </p:nvSpPr>
        <p:spPr>
          <a:xfrm>
            <a:off x="1" y="584835"/>
            <a:ext cx="12187767" cy="7921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ka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7469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alkop"/>
          <p:cNvSpPr>
            <a:spLocks noGrp="1"/>
          </p:cNvSpPr>
          <p:nvPr>
            <p:ph type="title" orient="vert"/>
          </p:nvPr>
        </p:nvSpPr>
        <p:spPr>
          <a:xfrm>
            <a:off x="9141884" y="1341438"/>
            <a:ext cx="3045883" cy="520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kaalklein"/>
          <p:cNvSpPr>
            <a:spLocks noGrp="1"/>
          </p:cNvSpPr>
          <p:nvPr>
            <p:ph type="body" orient="vert" idx="1"/>
          </p:nvPr>
        </p:nvSpPr>
        <p:spPr>
          <a:xfrm>
            <a:off x="1" y="1341438"/>
            <a:ext cx="8938684" cy="52070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420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vak"/>
          <p:cNvSpPr>
            <a:spLocks noGrp="1"/>
          </p:cNvSpPr>
          <p:nvPr>
            <p:ph type="title"/>
          </p:nvPr>
        </p:nvSpPr>
        <p:spPr>
          <a:xfrm>
            <a:off x="1" y="584835"/>
            <a:ext cx="12187767" cy="7921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ekstvak"/>
          <p:cNvSpPr>
            <a:spLocks noGrp="1"/>
          </p:cNvSpPr>
          <p:nvPr>
            <p:ph type="body" idx="1"/>
          </p:nvPr>
        </p:nvSpPr>
        <p:spPr>
          <a:xfrm>
            <a:off x="1" y="1456213"/>
            <a:ext cx="12187767" cy="51477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490071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fdekplaat"/>
          <p:cNvSpPr/>
          <p:nvPr userDrawn="1"/>
        </p:nvSpPr>
        <p:spPr>
          <a:xfrm>
            <a:off x="0" y="0"/>
            <a:ext cx="12192000" cy="1017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b_Break"/>
          <p:cNvSpPr>
            <a:spLocks noGrp="1" noChangeArrowheads="1"/>
          </p:cNvSpPr>
          <p:nvPr>
            <p:ph type="ctrTitle"/>
          </p:nvPr>
        </p:nvSpPr>
        <p:spPr bwMode="auto">
          <a:xfrm>
            <a:off x="-1" y="1278000"/>
            <a:ext cx="12192000" cy="2476500"/>
          </a:xfrm>
          <a:prstGeom prst="rect">
            <a:avLst/>
          </a:prstGeom>
          <a:solidFill>
            <a:srgbClr val="505050"/>
          </a:solidFill>
          <a:ln w="0" cmpd="sng">
            <a:noFill/>
          </a:ln>
          <a:effectLst/>
          <a:extLst>
            <a:ext uri="{91240B29-F687-4F45-9708-019B960494DF}">
              <a14:hiddenLine xmlns:a14="http://schemas.microsoft.com/office/drawing/2010/main" w="0" cmpd="sng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82091" tIns="216000" rIns="267843" bIns="45717" anchor="t"/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pPr lvl="0"/>
            <a:endParaRPr lang="en-GB" noProof="0" dirty="0"/>
          </a:p>
        </p:txBody>
      </p:sp>
      <p:sp>
        <p:nvSpPr>
          <p:cNvPr id="11" name="shape_Transparantie"/>
          <p:cNvSpPr>
            <a:spLocks noChangeArrowheads="1"/>
          </p:cNvSpPr>
          <p:nvPr userDrawn="1"/>
        </p:nvSpPr>
        <p:spPr bwMode="auto">
          <a:xfrm>
            <a:off x="0" y="0"/>
            <a:ext cx="16933" cy="101758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757575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nl-NL" altLang="nl-NL" dirty="0"/>
          </a:p>
        </p:txBody>
      </p:sp>
      <p:sp>
        <p:nvSpPr>
          <p:cNvPr id="12" name="shape_TransFollower"/>
          <p:cNvSpPr>
            <a:spLocks noChangeArrowheads="1"/>
          </p:cNvSpPr>
          <p:nvPr userDrawn="1"/>
        </p:nvSpPr>
        <p:spPr bwMode="auto">
          <a:xfrm>
            <a:off x="0" y="0"/>
            <a:ext cx="169333" cy="1017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nl-NL" altLang="nl-NL"/>
          </a:p>
        </p:txBody>
      </p:sp>
      <p:pic>
        <p:nvPicPr>
          <p:cNvPr id="8" name="LogoSlash_01" descr="SLASHTRANS" hidden="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475" y="392114"/>
            <a:ext cx="414020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LogoSlash_02" descr="SLASHTRANS" hidden="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392113"/>
            <a:ext cx="416560" cy="41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ndertitel"/>
          <p:cNvSpPr>
            <a:spLocks noGrp="1" noChangeArrowheads="1"/>
          </p:cNvSpPr>
          <p:nvPr>
            <p:ph type="subTitle" idx="1"/>
          </p:nvPr>
        </p:nvSpPr>
        <p:spPr>
          <a:xfrm>
            <a:off x="1" y="4035425"/>
            <a:ext cx="12187767" cy="1905000"/>
          </a:xfrm>
        </p:spPr>
        <p:txBody>
          <a:bodyPr rIns="267843"/>
          <a:lstStyle>
            <a:lvl1pPr marL="0" indent="0">
              <a:buFont typeface="Verdana" pitchFamily="34" charset="0"/>
              <a:buNone/>
              <a:defRPr sz="1900"/>
            </a:lvl1pPr>
          </a:lstStyle>
          <a:p>
            <a:pPr lvl="0"/>
            <a:r>
              <a:rPr lang="nl-NL" noProof="0"/>
              <a:t>Click to edit Master subtitle style</a:t>
            </a:r>
          </a:p>
        </p:txBody>
      </p:sp>
      <p:sp>
        <p:nvSpPr>
          <p:cNvPr id="14" name="RodeBalk"/>
          <p:cNvSpPr>
            <a:spLocks noChangeArrowheads="1"/>
          </p:cNvSpPr>
          <p:nvPr userDrawn="1"/>
        </p:nvSpPr>
        <p:spPr bwMode="auto">
          <a:xfrm>
            <a:off x="-1" y="1017588"/>
            <a:ext cx="12192000" cy="266700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nl-NL" altLang="nl-NL">
              <a:solidFill>
                <a:srgbClr val="FFFFFF"/>
              </a:solidFill>
            </a:endParaRPr>
          </a:p>
        </p:txBody>
      </p:sp>
      <p:pic>
        <p:nvPicPr>
          <p:cNvPr id="3" name="RUGlogoTop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0" y="205232"/>
            <a:ext cx="2399004" cy="660400"/>
          </a:xfrm>
          <a:prstGeom prst="rect">
            <a:avLst/>
          </a:prstGeom>
        </p:spPr>
      </p:pic>
      <p:sp>
        <p:nvSpPr>
          <p:cNvPr id="6" name="tb_Faculty"/>
          <p:cNvSpPr txBox="1">
            <a:spLocks noChangeArrowheads="1"/>
          </p:cNvSpPr>
          <p:nvPr userDrawn="1"/>
        </p:nvSpPr>
        <p:spPr bwMode="auto">
          <a:xfrm>
            <a:off x="3687764" y="338138"/>
            <a:ext cx="65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206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6429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9636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2858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743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20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657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114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endParaRPr lang="nl-NL" sz="1000">
              <a:solidFill>
                <a:srgbClr val="CC0000"/>
              </a:solidFill>
              <a:latin typeface="Georgia" pitchFamily="18" charset="0"/>
            </a:endParaRPr>
          </a:p>
        </p:txBody>
      </p:sp>
      <p:sp>
        <p:nvSpPr>
          <p:cNvPr id="7" name="tb_Department"/>
          <p:cNvSpPr txBox="1">
            <a:spLocks noChangeAspect="1" noChangeArrowheads="1"/>
          </p:cNvSpPr>
          <p:nvPr userDrawn="1"/>
        </p:nvSpPr>
        <p:spPr bwMode="auto">
          <a:xfrm>
            <a:off x="5811838" y="341314"/>
            <a:ext cx="2400300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206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6429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9636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2858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743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20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657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114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endParaRPr lang="nl-NL" sz="1000">
              <a:solidFill>
                <a:srgbClr val="CC00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8251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vak"/>
          <p:cNvSpPr>
            <a:spLocks noGrp="1"/>
          </p:cNvSpPr>
          <p:nvPr>
            <p:ph type="title"/>
          </p:nvPr>
        </p:nvSpPr>
        <p:spPr>
          <a:xfrm>
            <a:off x="1" y="584835"/>
            <a:ext cx="12187767" cy="7921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kstvak"/>
          <p:cNvSpPr>
            <a:spLocks noGrp="1"/>
          </p:cNvSpPr>
          <p:nvPr>
            <p:ph idx="1"/>
          </p:nvPr>
        </p:nvSpPr>
        <p:spPr>
          <a:xfrm>
            <a:off x="1" y="1456213"/>
            <a:ext cx="12187767" cy="5147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37369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ctietitel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Boventitel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1894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vak"/>
          <p:cNvSpPr>
            <a:spLocks noGrp="1"/>
          </p:cNvSpPr>
          <p:nvPr>
            <p:ph type="title"/>
          </p:nvPr>
        </p:nvSpPr>
        <p:spPr>
          <a:xfrm>
            <a:off x="1" y="584835"/>
            <a:ext cx="12187767" cy="7921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kstlinks"/>
          <p:cNvSpPr>
            <a:spLocks noGrp="1"/>
          </p:cNvSpPr>
          <p:nvPr>
            <p:ph sz="half" idx="1"/>
          </p:nvPr>
        </p:nvSpPr>
        <p:spPr>
          <a:xfrm>
            <a:off x="1" y="2230438"/>
            <a:ext cx="5992284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kstrechts"/>
          <p:cNvSpPr>
            <a:spLocks noGrp="1"/>
          </p:cNvSpPr>
          <p:nvPr>
            <p:ph sz="half" idx="2"/>
          </p:nvPr>
        </p:nvSpPr>
        <p:spPr>
          <a:xfrm>
            <a:off x="6195484" y="2230438"/>
            <a:ext cx="5992283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18952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vak"/>
          <p:cNvSpPr>
            <a:spLocks noGrp="1"/>
          </p:cNvSpPr>
          <p:nvPr>
            <p:ph type="title"/>
          </p:nvPr>
        </p:nvSpPr>
        <p:spPr>
          <a:xfrm>
            <a:off x="0" y="584835"/>
            <a:ext cx="12192000" cy="63894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9" name="Koplinks"/>
          <p:cNvSpPr>
            <a:spLocks noGrp="1"/>
          </p:cNvSpPr>
          <p:nvPr>
            <p:ph type="body" idx="1"/>
          </p:nvPr>
        </p:nvSpPr>
        <p:spPr>
          <a:xfrm>
            <a:off x="623392" y="2132856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Kleinlinks"/>
          <p:cNvSpPr>
            <a:spLocks noGrp="1"/>
          </p:cNvSpPr>
          <p:nvPr>
            <p:ph sz="half" idx="2"/>
          </p:nvPr>
        </p:nvSpPr>
        <p:spPr>
          <a:xfrm>
            <a:off x="609600" y="2780929"/>
            <a:ext cx="5386917" cy="374441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11" name="Koprechts"/>
          <p:cNvSpPr>
            <a:spLocks noGrp="1"/>
          </p:cNvSpPr>
          <p:nvPr>
            <p:ph type="body" sz="quarter" idx="3"/>
          </p:nvPr>
        </p:nvSpPr>
        <p:spPr>
          <a:xfrm>
            <a:off x="6193368" y="2132857"/>
            <a:ext cx="5389033" cy="64807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Kleinrechts"/>
          <p:cNvSpPr>
            <a:spLocks noGrp="1"/>
          </p:cNvSpPr>
          <p:nvPr>
            <p:ph sz="quarter" idx="4"/>
          </p:nvPr>
        </p:nvSpPr>
        <p:spPr>
          <a:xfrm>
            <a:off x="6193368" y="2780929"/>
            <a:ext cx="5389033" cy="374441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86048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vak"/>
          <p:cNvSpPr>
            <a:spLocks noGrp="1"/>
          </p:cNvSpPr>
          <p:nvPr>
            <p:ph type="title"/>
          </p:nvPr>
        </p:nvSpPr>
        <p:spPr>
          <a:xfrm>
            <a:off x="1" y="584835"/>
            <a:ext cx="12187767" cy="7921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28311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3567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vak"/>
          <p:cNvSpPr>
            <a:spLocks noGrp="1"/>
          </p:cNvSpPr>
          <p:nvPr>
            <p:ph type="title"/>
          </p:nvPr>
        </p:nvSpPr>
        <p:spPr>
          <a:xfrm>
            <a:off x="1" y="584835"/>
            <a:ext cx="12187767" cy="7921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kstvak"/>
          <p:cNvSpPr>
            <a:spLocks noGrp="1"/>
          </p:cNvSpPr>
          <p:nvPr>
            <p:ph idx="1"/>
          </p:nvPr>
        </p:nvSpPr>
        <p:spPr>
          <a:xfrm>
            <a:off x="1" y="1456213"/>
            <a:ext cx="12187767" cy="51477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563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oplinks"/>
          <p:cNvSpPr>
            <a:spLocks noGrp="1"/>
          </p:cNvSpPr>
          <p:nvPr>
            <p:ph type="title"/>
          </p:nvPr>
        </p:nvSpPr>
        <p:spPr>
          <a:xfrm>
            <a:off x="335361" y="1340768"/>
            <a:ext cx="4285324" cy="8640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7" name="Rechtsgroot"/>
          <p:cNvSpPr>
            <a:spLocks noGrp="1"/>
          </p:cNvSpPr>
          <p:nvPr>
            <p:ph idx="1"/>
          </p:nvPr>
        </p:nvSpPr>
        <p:spPr>
          <a:xfrm>
            <a:off x="4766733" y="1340768"/>
            <a:ext cx="6815667" cy="518457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8" name="Tekstlinks"/>
          <p:cNvSpPr>
            <a:spLocks noGrp="1"/>
          </p:cNvSpPr>
          <p:nvPr>
            <p:ph type="body" sz="half" idx="2"/>
          </p:nvPr>
        </p:nvSpPr>
        <p:spPr>
          <a:xfrm>
            <a:off x="335361" y="2204864"/>
            <a:ext cx="4285324" cy="43204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61411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nderschriftkop"/>
          <p:cNvSpPr>
            <a:spLocks noGrp="1"/>
          </p:cNvSpPr>
          <p:nvPr>
            <p:ph type="title"/>
          </p:nvPr>
        </p:nvSpPr>
        <p:spPr>
          <a:xfrm>
            <a:off x="2389717" y="5085184"/>
            <a:ext cx="7315200" cy="64807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7" name="Figuur"/>
          <p:cNvSpPr>
            <a:spLocks noGrp="1" noChangeAspect="1"/>
          </p:cNvSpPr>
          <p:nvPr>
            <p:ph type="pic" idx="1"/>
          </p:nvPr>
        </p:nvSpPr>
        <p:spPr>
          <a:xfrm>
            <a:off x="2389717" y="1484783"/>
            <a:ext cx="7315200" cy="7315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8" name="Onderschrift"/>
          <p:cNvSpPr>
            <a:spLocks noGrp="1"/>
          </p:cNvSpPr>
          <p:nvPr>
            <p:ph type="body" sz="half" idx="2"/>
          </p:nvPr>
        </p:nvSpPr>
        <p:spPr>
          <a:xfrm>
            <a:off x="2389717" y="5733256"/>
            <a:ext cx="7315200" cy="7920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57923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vak"/>
          <p:cNvSpPr>
            <a:spLocks noGrp="1"/>
          </p:cNvSpPr>
          <p:nvPr>
            <p:ph type="title"/>
          </p:nvPr>
        </p:nvSpPr>
        <p:spPr>
          <a:xfrm>
            <a:off x="1" y="584835"/>
            <a:ext cx="12187767" cy="7921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6" name="Vertikaal"/>
          <p:cNvSpPr>
            <a:spLocks noGrp="1"/>
          </p:cNvSpPr>
          <p:nvPr>
            <p:ph type="body" orient="vert" idx="1"/>
          </p:nvPr>
        </p:nvSpPr>
        <p:spPr>
          <a:xfrm>
            <a:off x="1" y="2230438"/>
            <a:ext cx="12187767" cy="431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05925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ertikaalkop"/>
          <p:cNvSpPr>
            <a:spLocks noGrp="1"/>
          </p:cNvSpPr>
          <p:nvPr>
            <p:ph type="title" orient="vert"/>
          </p:nvPr>
        </p:nvSpPr>
        <p:spPr>
          <a:xfrm>
            <a:off x="9141884" y="1341438"/>
            <a:ext cx="3045883" cy="520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6" name="Vertikaalklein"/>
          <p:cNvSpPr>
            <a:spLocks noGrp="1"/>
          </p:cNvSpPr>
          <p:nvPr>
            <p:ph type="body" orient="vert" idx="1"/>
          </p:nvPr>
        </p:nvSpPr>
        <p:spPr>
          <a:xfrm>
            <a:off x="1" y="1341438"/>
            <a:ext cx="8938684" cy="520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3226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fdekplaat"/>
          <p:cNvSpPr/>
          <p:nvPr userDrawn="1"/>
        </p:nvSpPr>
        <p:spPr>
          <a:xfrm>
            <a:off x="0" y="0"/>
            <a:ext cx="12192000" cy="1017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b_End"/>
          <p:cNvSpPr>
            <a:spLocks noGrp="1" noChangeArrowheads="1"/>
          </p:cNvSpPr>
          <p:nvPr>
            <p:ph type="ctrTitle"/>
          </p:nvPr>
        </p:nvSpPr>
        <p:spPr bwMode="auto">
          <a:xfrm>
            <a:off x="-1" y="1278000"/>
            <a:ext cx="12192000" cy="2476500"/>
          </a:xfrm>
          <a:prstGeom prst="rect">
            <a:avLst/>
          </a:prstGeom>
          <a:solidFill>
            <a:srgbClr val="505050"/>
          </a:solidFill>
          <a:ln w="0" cmpd="sng">
            <a:noFill/>
          </a:ln>
          <a:effectLst/>
          <a:extLst>
            <a:ext uri="{91240B29-F687-4F45-9708-019B960494DF}">
              <a14:hiddenLine xmlns:a14="http://schemas.microsoft.com/office/drawing/2010/main" w="0" cmpd="sng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82091" tIns="216000" rIns="267843" bIns="45717" anchor="t"/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pPr lvl="0"/>
            <a:endParaRPr lang="en-GB" noProof="0" dirty="0"/>
          </a:p>
        </p:txBody>
      </p:sp>
      <p:sp>
        <p:nvSpPr>
          <p:cNvPr id="11" name="shape_Transparantie"/>
          <p:cNvSpPr>
            <a:spLocks noChangeArrowheads="1"/>
          </p:cNvSpPr>
          <p:nvPr userDrawn="1"/>
        </p:nvSpPr>
        <p:spPr bwMode="auto">
          <a:xfrm>
            <a:off x="0" y="0"/>
            <a:ext cx="16933" cy="101758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757575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nl-NL" altLang="nl-NL" dirty="0"/>
          </a:p>
        </p:txBody>
      </p:sp>
      <p:sp>
        <p:nvSpPr>
          <p:cNvPr id="12" name="shape_TransFollower"/>
          <p:cNvSpPr>
            <a:spLocks noChangeArrowheads="1"/>
          </p:cNvSpPr>
          <p:nvPr userDrawn="1"/>
        </p:nvSpPr>
        <p:spPr bwMode="auto">
          <a:xfrm>
            <a:off x="0" y="0"/>
            <a:ext cx="169333" cy="1017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nl-NL" altLang="nl-NL"/>
          </a:p>
        </p:txBody>
      </p:sp>
      <p:pic>
        <p:nvPicPr>
          <p:cNvPr id="8" name="LogoSlash_01" descr="SLASHTRANS" hidden="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475" y="392114"/>
            <a:ext cx="414020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LogoSlash_02" descr="SLASHTRANS" hidden="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392113"/>
            <a:ext cx="416560" cy="41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ndertitel"/>
          <p:cNvSpPr>
            <a:spLocks noGrp="1" noChangeArrowheads="1"/>
          </p:cNvSpPr>
          <p:nvPr>
            <p:ph type="subTitle" idx="1"/>
          </p:nvPr>
        </p:nvSpPr>
        <p:spPr>
          <a:xfrm>
            <a:off x="1" y="4035425"/>
            <a:ext cx="12187767" cy="1905000"/>
          </a:xfrm>
          <a:ln>
            <a:noFill/>
          </a:ln>
        </p:spPr>
        <p:txBody>
          <a:bodyPr rIns="267843"/>
          <a:lstStyle>
            <a:lvl1pPr marL="0" indent="0">
              <a:buFont typeface="Verdana" pitchFamily="34" charset="0"/>
              <a:buNone/>
              <a:defRPr sz="1900"/>
            </a:lvl1pPr>
          </a:lstStyle>
          <a:p>
            <a:pPr lvl="0"/>
            <a:r>
              <a:rPr lang="nl-NL" noProof="0" dirty="0"/>
              <a:t>Click </a:t>
            </a:r>
            <a:r>
              <a:rPr lang="nl-NL" noProof="0" dirty="0" err="1"/>
              <a:t>to</a:t>
            </a:r>
            <a:r>
              <a:rPr lang="nl-NL" noProof="0" dirty="0"/>
              <a:t> </a:t>
            </a:r>
            <a:r>
              <a:rPr lang="nl-NL" noProof="0" dirty="0" err="1"/>
              <a:t>edit</a:t>
            </a:r>
            <a:r>
              <a:rPr lang="nl-NL" noProof="0" dirty="0"/>
              <a:t> Master </a:t>
            </a:r>
            <a:r>
              <a:rPr lang="nl-NL" noProof="0" dirty="0" err="1"/>
              <a:t>subtitle</a:t>
            </a:r>
            <a:r>
              <a:rPr lang="nl-NL" noProof="0" dirty="0"/>
              <a:t> </a:t>
            </a:r>
            <a:r>
              <a:rPr lang="nl-NL" noProof="0" dirty="0" err="1"/>
              <a:t>style</a:t>
            </a:r>
            <a:endParaRPr lang="nl-NL" noProof="0" dirty="0"/>
          </a:p>
        </p:txBody>
      </p:sp>
      <p:sp>
        <p:nvSpPr>
          <p:cNvPr id="16" name="RodeBalk"/>
          <p:cNvSpPr>
            <a:spLocks noChangeArrowheads="1"/>
          </p:cNvSpPr>
          <p:nvPr userDrawn="1"/>
        </p:nvSpPr>
        <p:spPr bwMode="auto">
          <a:xfrm>
            <a:off x="-1" y="1017588"/>
            <a:ext cx="12192000" cy="266700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nl-NL" altLang="nl-NL">
              <a:solidFill>
                <a:srgbClr val="FFFFFF"/>
              </a:solidFill>
            </a:endParaRPr>
          </a:p>
        </p:txBody>
      </p:sp>
      <p:pic>
        <p:nvPicPr>
          <p:cNvPr id="3" name="RUGlogoTop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0" y="205232"/>
            <a:ext cx="2399004" cy="660400"/>
          </a:xfrm>
          <a:prstGeom prst="rect">
            <a:avLst/>
          </a:prstGeom>
        </p:spPr>
      </p:pic>
      <p:sp>
        <p:nvSpPr>
          <p:cNvPr id="6" name="tb_Faculty"/>
          <p:cNvSpPr txBox="1">
            <a:spLocks noChangeArrowheads="1"/>
          </p:cNvSpPr>
          <p:nvPr userDrawn="1"/>
        </p:nvSpPr>
        <p:spPr bwMode="auto">
          <a:xfrm>
            <a:off x="3687764" y="338138"/>
            <a:ext cx="65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206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6429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9636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2858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743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20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657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114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endParaRPr lang="nl-NL" sz="1000">
              <a:solidFill>
                <a:srgbClr val="CC0000"/>
              </a:solidFill>
              <a:latin typeface="Georgia" pitchFamily="18" charset="0"/>
            </a:endParaRPr>
          </a:p>
        </p:txBody>
      </p:sp>
      <p:sp>
        <p:nvSpPr>
          <p:cNvPr id="7" name="tb_Department"/>
          <p:cNvSpPr txBox="1">
            <a:spLocks noChangeArrowheads="1"/>
          </p:cNvSpPr>
          <p:nvPr userDrawn="1"/>
        </p:nvSpPr>
        <p:spPr bwMode="auto">
          <a:xfrm>
            <a:off x="5811838" y="341314"/>
            <a:ext cx="2400300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206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6429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9636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2858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743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20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657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114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endParaRPr lang="nl-NL" sz="1000">
              <a:solidFill>
                <a:srgbClr val="CC00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4906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vak"/>
          <p:cNvSpPr>
            <a:spLocks noGrp="1"/>
          </p:cNvSpPr>
          <p:nvPr>
            <p:ph type="title"/>
          </p:nvPr>
        </p:nvSpPr>
        <p:spPr>
          <a:xfrm>
            <a:off x="1" y="584835"/>
            <a:ext cx="12187767" cy="7921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kstvak"/>
          <p:cNvSpPr>
            <a:spLocks noGrp="1"/>
          </p:cNvSpPr>
          <p:nvPr>
            <p:ph idx="1"/>
          </p:nvPr>
        </p:nvSpPr>
        <p:spPr>
          <a:xfrm>
            <a:off x="1" y="1456213"/>
            <a:ext cx="12187767" cy="5147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22016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ctietitel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Boventitel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21642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vak"/>
          <p:cNvSpPr>
            <a:spLocks noGrp="1"/>
          </p:cNvSpPr>
          <p:nvPr>
            <p:ph type="title"/>
          </p:nvPr>
        </p:nvSpPr>
        <p:spPr>
          <a:xfrm>
            <a:off x="1" y="584835"/>
            <a:ext cx="12187767" cy="7921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kstlinks"/>
          <p:cNvSpPr>
            <a:spLocks noGrp="1"/>
          </p:cNvSpPr>
          <p:nvPr>
            <p:ph sz="half" idx="1"/>
          </p:nvPr>
        </p:nvSpPr>
        <p:spPr>
          <a:xfrm>
            <a:off x="1" y="2230438"/>
            <a:ext cx="5992284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Tekstrechts"/>
          <p:cNvSpPr>
            <a:spLocks noGrp="1"/>
          </p:cNvSpPr>
          <p:nvPr>
            <p:ph sz="half" idx="2"/>
          </p:nvPr>
        </p:nvSpPr>
        <p:spPr>
          <a:xfrm>
            <a:off x="6195484" y="2230438"/>
            <a:ext cx="5992283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01316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vak"/>
          <p:cNvSpPr>
            <a:spLocks noGrp="1"/>
          </p:cNvSpPr>
          <p:nvPr>
            <p:ph type="title"/>
          </p:nvPr>
        </p:nvSpPr>
        <p:spPr>
          <a:xfrm>
            <a:off x="0" y="584835"/>
            <a:ext cx="12192000" cy="63894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9" name="Koplinks"/>
          <p:cNvSpPr>
            <a:spLocks noGrp="1"/>
          </p:cNvSpPr>
          <p:nvPr>
            <p:ph type="body" idx="1"/>
          </p:nvPr>
        </p:nvSpPr>
        <p:spPr>
          <a:xfrm>
            <a:off x="623392" y="2132856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Kleinlinks"/>
          <p:cNvSpPr>
            <a:spLocks noGrp="1"/>
          </p:cNvSpPr>
          <p:nvPr>
            <p:ph sz="half" idx="2"/>
          </p:nvPr>
        </p:nvSpPr>
        <p:spPr>
          <a:xfrm>
            <a:off x="609600" y="2780929"/>
            <a:ext cx="5386917" cy="374441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11" name="Koprechts"/>
          <p:cNvSpPr>
            <a:spLocks noGrp="1"/>
          </p:cNvSpPr>
          <p:nvPr>
            <p:ph type="body" sz="quarter" idx="3"/>
          </p:nvPr>
        </p:nvSpPr>
        <p:spPr>
          <a:xfrm>
            <a:off x="6193368" y="2132857"/>
            <a:ext cx="5389033" cy="64807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Kleinrechts"/>
          <p:cNvSpPr>
            <a:spLocks noGrp="1"/>
          </p:cNvSpPr>
          <p:nvPr>
            <p:ph sz="quarter" idx="4"/>
          </p:nvPr>
        </p:nvSpPr>
        <p:spPr>
          <a:xfrm>
            <a:off x="6193368" y="2780929"/>
            <a:ext cx="5389033" cy="374441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61428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vak"/>
          <p:cNvSpPr>
            <a:spLocks noGrp="1"/>
          </p:cNvSpPr>
          <p:nvPr>
            <p:ph type="title"/>
          </p:nvPr>
        </p:nvSpPr>
        <p:spPr>
          <a:xfrm>
            <a:off x="1" y="584835"/>
            <a:ext cx="12187767" cy="79216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09332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ctietitel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Boventitel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14511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61052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oplinks"/>
          <p:cNvSpPr>
            <a:spLocks noGrp="1"/>
          </p:cNvSpPr>
          <p:nvPr>
            <p:ph type="title"/>
          </p:nvPr>
        </p:nvSpPr>
        <p:spPr>
          <a:xfrm>
            <a:off x="335361" y="1340768"/>
            <a:ext cx="4285324" cy="8640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7" name="Rechtsgroot"/>
          <p:cNvSpPr>
            <a:spLocks noGrp="1"/>
          </p:cNvSpPr>
          <p:nvPr>
            <p:ph idx="1"/>
          </p:nvPr>
        </p:nvSpPr>
        <p:spPr>
          <a:xfrm>
            <a:off x="4766733" y="1340768"/>
            <a:ext cx="6815667" cy="518457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8" name="Tekstlinks"/>
          <p:cNvSpPr>
            <a:spLocks noGrp="1"/>
          </p:cNvSpPr>
          <p:nvPr>
            <p:ph type="body" sz="half" idx="2"/>
          </p:nvPr>
        </p:nvSpPr>
        <p:spPr>
          <a:xfrm>
            <a:off x="335361" y="2204864"/>
            <a:ext cx="4285324" cy="43204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47109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nderschriftkop"/>
          <p:cNvSpPr>
            <a:spLocks noGrp="1"/>
          </p:cNvSpPr>
          <p:nvPr>
            <p:ph type="title"/>
          </p:nvPr>
        </p:nvSpPr>
        <p:spPr>
          <a:xfrm>
            <a:off x="2389717" y="5085184"/>
            <a:ext cx="7315200" cy="64807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11" name="Figuur"/>
          <p:cNvSpPr>
            <a:spLocks noGrp="1" noChangeAspect="1"/>
          </p:cNvSpPr>
          <p:nvPr>
            <p:ph type="pic" idx="1"/>
          </p:nvPr>
        </p:nvSpPr>
        <p:spPr>
          <a:xfrm>
            <a:off x="2389717" y="1484783"/>
            <a:ext cx="7315200" cy="7315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12" name="Onderschrift"/>
          <p:cNvSpPr>
            <a:spLocks noGrp="1"/>
          </p:cNvSpPr>
          <p:nvPr>
            <p:ph type="body" sz="half" idx="2"/>
          </p:nvPr>
        </p:nvSpPr>
        <p:spPr>
          <a:xfrm>
            <a:off x="2389717" y="5733256"/>
            <a:ext cx="7315200" cy="7920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20668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vak"/>
          <p:cNvSpPr>
            <a:spLocks noGrp="1"/>
          </p:cNvSpPr>
          <p:nvPr>
            <p:ph type="title"/>
          </p:nvPr>
        </p:nvSpPr>
        <p:spPr>
          <a:xfrm>
            <a:off x="1" y="584835"/>
            <a:ext cx="12187767" cy="7921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6" name="Vertikaal"/>
          <p:cNvSpPr>
            <a:spLocks noGrp="1"/>
          </p:cNvSpPr>
          <p:nvPr>
            <p:ph type="body" orient="vert" idx="1"/>
          </p:nvPr>
        </p:nvSpPr>
        <p:spPr>
          <a:xfrm>
            <a:off x="1" y="2230438"/>
            <a:ext cx="12187767" cy="431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63361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ertikaalkop"/>
          <p:cNvSpPr>
            <a:spLocks noGrp="1"/>
          </p:cNvSpPr>
          <p:nvPr>
            <p:ph type="title" orient="vert"/>
          </p:nvPr>
        </p:nvSpPr>
        <p:spPr>
          <a:xfrm>
            <a:off x="9141884" y="1341438"/>
            <a:ext cx="3045883" cy="520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6" name="Vertikaalklein"/>
          <p:cNvSpPr>
            <a:spLocks noGrp="1"/>
          </p:cNvSpPr>
          <p:nvPr>
            <p:ph type="body" orient="vert" idx="1"/>
          </p:nvPr>
        </p:nvSpPr>
        <p:spPr>
          <a:xfrm>
            <a:off x="1" y="1341438"/>
            <a:ext cx="8938684" cy="520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7834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vak"/>
          <p:cNvSpPr>
            <a:spLocks noGrp="1"/>
          </p:cNvSpPr>
          <p:nvPr>
            <p:ph type="title"/>
          </p:nvPr>
        </p:nvSpPr>
        <p:spPr>
          <a:xfrm>
            <a:off x="1" y="584835"/>
            <a:ext cx="12187767" cy="7921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kstlinks"/>
          <p:cNvSpPr>
            <a:spLocks noGrp="1"/>
          </p:cNvSpPr>
          <p:nvPr>
            <p:ph sz="half" idx="1"/>
          </p:nvPr>
        </p:nvSpPr>
        <p:spPr>
          <a:xfrm>
            <a:off x="1" y="2230438"/>
            <a:ext cx="5992284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4" name="Tekstrechts"/>
          <p:cNvSpPr>
            <a:spLocks noGrp="1"/>
          </p:cNvSpPr>
          <p:nvPr>
            <p:ph sz="half" idx="2"/>
          </p:nvPr>
        </p:nvSpPr>
        <p:spPr>
          <a:xfrm>
            <a:off x="6195484" y="2230438"/>
            <a:ext cx="5992283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4909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vak"/>
          <p:cNvSpPr>
            <a:spLocks noGrp="1"/>
          </p:cNvSpPr>
          <p:nvPr>
            <p:ph type="title"/>
          </p:nvPr>
        </p:nvSpPr>
        <p:spPr>
          <a:xfrm>
            <a:off x="0" y="584835"/>
            <a:ext cx="12192000" cy="63894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Koplinks"/>
          <p:cNvSpPr>
            <a:spLocks noGrp="1"/>
          </p:cNvSpPr>
          <p:nvPr>
            <p:ph type="body" idx="1"/>
          </p:nvPr>
        </p:nvSpPr>
        <p:spPr>
          <a:xfrm>
            <a:off x="623392" y="2132856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Kleinlinks"/>
          <p:cNvSpPr>
            <a:spLocks noGrp="1"/>
          </p:cNvSpPr>
          <p:nvPr>
            <p:ph sz="half" idx="2"/>
          </p:nvPr>
        </p:nvSpPr>
        <p:spPr>
          <a:xfrm>
            <a:off x="609600" y="2780929"/>
            <a:ext cx="5386917" cy="374441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Koprechts"/>
          <p:cNvSpPr>
            <a:spLocks noGrp="1"/>
          </p:cNvSpPr>
          <p:nvPr>
            <p:ph type="body" sz="quarter" idx="3"/>
          </p:nvPr>
        </p:nvSpPr>
        <p:spPr>
          <a:xfrm>
            <a:off x="6193368" y="2132857"/>
            <a:ext cx="5389033" cy="64807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Kleinrechts"/>
          <p:cNvSpPr>
            <a:spLocks noGrp="1"/>
          </p:cNvSpPr>
          <p:nvPr>
            <p:ph sz="quarter" idx="4"/>
          </p:nvPr>
        </p:nvSpPr>
        <p:spPr>
          <a:xfrm>
            <a:off x="6193368" y="2780929"/>
            <a:ext cx="5389033" cy="374441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930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vak"/>
          <p:cNvSpPr>
            <a:spLocks noGrp="1"/>
          </p:cNvSpPr>
          <p:nvPr>
            <p:ph type="title"/>
          </p:nvPr>
        </p:nvSpPr>
        <p:spPr>
          <a:xfrm>
            <a:off x="1" y="584835"/>
            <a:ext cx="12187767" cy="7921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70506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3851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links"/>
          <p:cNvSpPr>
            <a:spLocks noGrp="1"/>
          </p:cNvSpPr>
          <p:nvPr>
            <p:ph type="title"/>
          </p:nvPr>
        </p:nvSpPr>
        <p:spPr>
          <a:xfrm>
            <a:off x="335361" y="1340768"/>
            <a:ext cx="4285324" cy="8640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Rechtsgroot"/>
          <p:cNvSpPr>
            <a:spLocks noGrp="1"/>
          </p:cNvSpPr>
          <p:nvPr>
            <p:ph idx="1"/>
          </p:nvPr>
        </p:nvSpPr>
        <p:spPr>
          <a:xfrm>
            <a:off x="4766733" y="1340768"/>
            <a:ext cx="6815667" cy="518457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kstlinks"/>
          <p:cNvSpPr>
            <a:spLocks noGrp="1"/>
          </p:cNvSpPr>
          <p:nvPr>
            <p:ph type="body" sz="half" idx="2"/>
          </p:nvPr>
        </p:nvSpPr>
        <p:spPr>
          <a:xfrm>
            <a:off x="335361" y="2204864"/>
            <a:ext cx="4285324" cy="43204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5460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schriftkop"/>
          <p:cNvSpPr>
            <a:spLocks noGrp="1"/>
          </p:cNvSpPr>
          <p:nvPr>
            <p:ph type="title"/>
          </p:nvPr>
        </p:nvSpPr>
        <p:spPr>
          <a:xfrm>
            <a:off x="2389717" y="5085184"/>
            <a:ext cx="7315200" cy="64807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Figuur"/>
          <p:cNvSpPr>
            <a:spLocks noGrp="1"/>
          </p:cNvSpPr>
          <p:nvPr>
            <p:ph type="pic" idx="1"/>
          </p:nvPr>
        </p:nvSpPr>
        <p:spPr>
          <a:xfrm>
            <a:off x="2389717" y="1484784"/>
            <a:ext cx="7315200" cy="36004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nl-NL" noProof="0"/>
          </a:p>
        </p:txBody>
      </p:sp>
      <p:sp>
        <p:nvSpPr>
          <p:cNvPr id="4" name="Onderschrift"/>
          <p:cNvSpPr>
            <a:spLocks noGrp="1"/>
          </p:cNvSpPr>
          <p:nvPr>
            <p:ph type="body" sz="half" idx="2"/>
          </p:nvPr>
        </p:nvSpPr>
        <p:spPr>
          <a:xfrm>
            <a:off x="2389717" y="5733256"/>
            <a:ext cx="7315200" cy="7920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2450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shape_Transparantie" hidden="1"/>
          <p:cNvSpPr>
            <a:spLocks noChangeArrowheads="1"/>
          </p:cNvSpPr>
          <p:nvPr/>
        </p:nvSpPr>
        <p:spPr bwMode="auto">
          <a:xfrm>
            <a:off x="0" y="0"/>
            <a:ext cx="16933" cy="1017588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100000">
                <a:srgbClr val="757575">
                  <a:alpha val="0"/>
                </a:srgbClr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GB" altLang="nl-NL" dirty="0"/>
          </a:p>
        </p:txBody>
      </p:sp>
      <p:sp>
        <p:nvSpPr>
          <p:cNvPr id="1031" name="shape_TransFollower" hidden="1"/>
          <p:cNvSpPr>
            <a:spLocks noChangeArrowheads="1"/>
          </p:cNvSpPr>
          <p:nvPr/>
        </p:nvSpPr>
        <p:spPr bwMode="auto">
          <a:xfrm>
            <a:off x="0" y="0"/>
            <a:ext cx="169333" cy="1017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GB" altLang="nl-NL" dirty="0"/>
          </a:p>
        </p:txBody>
      </p:sp>
      <p:sp>
        <p:nvSpPr>
          <p:cNvPr id="1026" name="Tekstvak"/>
          <p:cNvSpPr>
            <a:spLocks noGrp="1" noChangeArrowheads="1"/>
          </p:cNvSpPr>
          <p:nvPr>
            <p:ph type="body" idx="1"/>
          </p:nvPr>
        </p:nvSpPr>
        <p:spPr bwMode="auto">
          <a:xfrm>
            <a:off x="1" y="1456213"/>
            <a:ext cx="12187767" cy="51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2091" tIns="45717" rIns="270000" bIns="45717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 altLang="nl-NL" dirty="0"/>
              <a:t>Edit Master text styles</a:t>
            </a:r>
          </a:p>
          <a:p>
            <a:pPr lvl="1"/>
            <a:r>
              <a:rPr lang="en-GB" altLang="nl-NL" dirty="0"/>
              <a:t>Second level</a:t>
            </a:r>
          </a:p>
          <a:p>
            <a:pPr lvl="2"/>
            <a:r>
              <a:rPr lang="en-GB" altLang="nl-NL" dirty="0"/>
              <a:t>Third level</a:t>
            </a:r>
          </a:p>
          <a:p>
            <a:pPr lvl="3"/>
            <a:r>
              <a:rPr lang="en-GB" altLang="nl-NL" dirty="0"/>
              <a:t>Fourth level</a:t>
            </a:r>
          </a:p>
          <a:p>
            <a:pPr lvl="4"/>
            <a:r>
              <a:rPr lang="en-GB" altLang="nl-NL" dirty="0"/>
              <a:t>Fifth level</a:t>
            </a:r>
          </a:p>
        </p:txBody>
      </p:sp>
      <p:sp>
        <p:nvSpPr>
          <p:cNvPr id="1028" name="Titelvak"/>
          <p:cNvSpPr>
            <a:spLocks noGrp="1" noChangeArrowheads="1"/>
          </p:cNvSpPr>
          <p:nvPr>
            <p:ph type="title"/>
          </p:nvPr>
        </p:nvSpPr>
        <p:spPr bwMode="auto">
          <a:xfrm>
            <a:off x="1" y="584835"/>
            <a:ext cx="12187767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2800" tIns="46800" rIns="270000" bIns="4680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 altLang="nl-NL" dirty="0"/>
              <a:t>Click to edit Master title style</a:t>
            </a:r>
          </a:p>
        </p:txBody>
      </p:sp>
      <p:sp>
        <p:nvSpPr>
          <p:cNvPr id="1027" name="RodeBalk"/>
          <p:cNvSpPr>
            <a:spLocks noChangeArrowheads="1"/>
          </p:cNvSpPr>
          <p:nvPr/>
        </p:nvSpPr>
        <p:spPr bwMode="auto">
          <a:xfrm>
            <a:off x="-1" y="407035"/>
            <a:ext cx="12192000" cy="76200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GB" altLang="nl-NL" dirty="0">
              <a:solidFill>
                <a:srgbClr val="FFFFFF"/>
              </a:solidFill>
            </a:endParaRPr>
          </a:p>
        </p:txBody>
      </p:sp>
      <p:pic>
        <p:nvPicPr>
          <p:cNvPr id="1033" name="LogoSlash_01" descr="SLASHTRANS" hidden="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475" y="392114"/>
            <a:ext cx="414020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LogoSlash_02" descr="SLASHTRANS" hidden="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392113"/>
            <a:ext cx="416560" cy="41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chuineBalk"/>
          <p:cNvSpPr/>
          <p:nvPr userDrawn="1"/>
        </p:nvSpPr>
        <p:spPr>
          <a:xfrm>
            <a:off x="10632000" y="394244"/>
            <a:ext cx="1560000" cy="97028"/>
          </a:xfrm>
          <a:custGeom>
            <a:avLst/>
            <a:gdLst>
              <a:gd name="connsiteX0" fmla="*/ 0 w 1170000"/>
              <a:gd name="connsiteY0" fmla="*/ 0 h 96197"/>
              <a:gd name="connsiteX1" fmla="*/ 1170000 w 1170000"/>
              <a:gd name="connsiteY1" fmla="*/ 0 h 96197"/>
              <a:gd name="connsiteX2" fmla="*/ 1170000 w 1170000"/>
              <a:gd name="connsiteY2" fmla="*/ 96197 h 96197"/>
              <a:gd name="connsiteX3" fmla="*/ 0 w 1170000"/>
              <a:gd name="connsiteY3" fmla="*/ 96197 h 96197"/>
              <a:gd name="connsiteX4" fmla="*/ 0 w 1170000"/>
              <a:gd name="connsiteY4" fmla="*/ 0 h 96197"/>
              <a:gd name="connsiteX0" fmla="*/ 76200 w 1170000"/>
              <a:gd name="connsiteY0" fmla="*/ 2382 h 96197"/>
              <a:gd name="connsiteX1" fmla="*/ 1170000 w 1170000"/>
              <a:gd name="connsiteY1" fmla="*/ 0 h 96197"/>
              <a:gd name="connsiteX2" fmla="*/ 1170000 w 1170000"/>
              <a:gd name="connsiteY2" fmla="*/ 96197 h 96197"/>
              <a:gd name="connsiteX3" fmla="*/ 0 w 1170000"/>
              <a:gd name="connsiteY3" fmla="*/ 96197 h 96197"/>
              <a:gd name="connsiteX4" fmla="*/ 76200 w 1170000"/>
              <a:gd name="connsiteY4" fmla="*/ 2382 h 96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0000" h="96197">
                <a:moveTo>
                  <a:pt x="76200" y="2382"/>
                </a:moveTo>
                <a:lnTo>
                  <a:pt x="1170000" y="0"/>
                </a:lnTo>
                <a:lnTo>
                  <a:pt x="1170000" y="96197"/>
                </a:lnTo>
                <a:lnTo>
                  <a:pt x="0" y="96197"/>
                </a:lnTo>
                <a:lnTo>
                  <a:pt x="76200" y="238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Paginanummer"/>
          <p:cNvSpPr/>
          <p:nvPr userDrawn="1"/>
        </p:nvSpPr>
        <p:spPr>
          <a:xfrm>
            <a:off x="11298767" y="400685"/>
            <a:ext cx="190500" cy="1384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/>
          <a:p>
            <a:pPr algn="r"/>
            <a:fld id="{825C7DD7-04B3-467D-9524-52591AE6A38C}" type="slidenum">
              <a:rPr lang="en-GB" sz="600" smtClean="0">
                <a:solidFill>
                  <a:srgbClr val="000000"/>
                </a:solidFill>
              </a:rPr>
              <a:pPr algn="r"/>
              <a:t>‹N°›</a:t>
            </a:fld>
            <a:endParaRPr lang="en-GB" sz="600" dirty="0">
              <a:solidFill>
                <a:srgbClr val="000000"/>
              </a:solidFill>
            </a:endParaRPr>
          </a:p>
        </p:txBody>
      </p:sp>
      <p:sp>
        <p:nvSpPr>
          <p:cNvPr id="1037" name="Scheiding"/>
          <p:cNvSpPr txBox="1">
            <a:spLocks noChangeArrowheads="1"/>
          </p:cNvSpPr>
          <p:nvPr/>
        </p:nvSpPr>
        <p:spPr bwMode="auto">
          <a:xfrm>
            <a:off x="11286067" y="400685"/>
            <a:ext cx="52900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t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sz="600" dirty="0">
                <a:solidFill>
                  <a:srgbClr val="000000"/>
                </a:solidFill>
                <a:latin typeface="Verdana" pitchFamily="34" charset="0"/>
              </a:rPr>
              <a:t>|</a:t>
            </a:r>
          </a:p>
        </p:txBody>
      </p:sp>
      <p:pic>
        <p:nvPicPr>
          <p:cNvPr id="6" name="RUGlogoTop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82093"/>
            <a:ext cx="959602" cy="264160"/>
          </a:xfrm>
          <a:prstGeom prst="rect">
            <a:avLst/>
          </a:prstGeom>
        </p:spPr>
      </p:pic>
      <p:sp>
        <p:nvSpPr>
          <p:cNvPr id="1034" name="tb_Faculty" hidden="1"/>
          <p:cNvSpPr txBox="1">
            <a:spLocks noChangeArrowheads="1"/>
          </p:cNvSpPr>
          <p:nvPr/>
        </p:nvSpPr>
        <p:spPr bwMode="auto">
          <a:xfrm>
            <a:off x="3687764" y="339725"/>
            <a:ext cx="65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206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6429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9636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2858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743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20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657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114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endParaRPr lang="en-GB" sz="1000" dirty="0">
              <a:solidFill>
                <a:srgbClr val="CC0000"/>
              </a:solidFill>
              <a:latin typeface="Georgia" pitchFamily="18" charset="0"/>
            </a:endParaRPr>
          </a:p>
        </p:txBody>
      </p:sp>
      <p:sp>
        <p:nvSpPr>
          <p:cNvPr id="1035" name="tb_Department" hidden="1"/>
          <p:cNvSpPr txBox="1">
            <a:spLocks noChangeArrowheads="1"/>
          </p:cNvSpPr>
          <p:nvPr/>
        </p:nvSpPr>
        <p:spPr bwMode="auto">
          <a:xfrm>
            <a:off x="5811838" y="341313"/>
            <a:ext cx="2400300" cy="41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206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6429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9636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2858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743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20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657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114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endParaRPr lang="en-GB" sz="1000" dirty="0">
              <a:solidFill>
                <a:srgbClr val="CC0000"/>
              </a:solidFill>
              <a:latin typeface="Georgia" pitchFamily="18" charset="0"/>
            </a:endParaRPr>
          </a:p>
        </p:txBody>
      </p:sp>
      <p:sp>
        <p:nvSpPr>
          <p:cNvPr id="1032" name="tbDate"/>
          <p:cNvSpPr txBox="1">
            <a:spLocks noChangeArrowheads="1"/>
          </p:cNvSpPr>
          <p:nvPr/>
        </p:nvSpPr>
        <p:spPr bwMode="auto">
          <a:xfrm>
            <a:off x="10498667" y="400685"/>
            <a:ext cx="762000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206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6429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9636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2858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743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20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657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114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endParaRPr lang="en-GB" sz="6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  <p:sldLayoutId id="2147483956" r:id="rId12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Verdana" pitchFamily="34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Verdana" pitchFamily="34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Verdana" pitchFamily="34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Verdana" pitchFamily="34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Verdana" pitchFamily="34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Verdana" pitchFamily="34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Verdana" pitchFamily="34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Verdana" pitchFamily="34" charset="0"/>
          <a:cs typeface="Arial" charset="0"/>
        </a:defRPr>
      </a:lvl9pPr>
    </p:titleStyle>
    <p:bodyStyle>
      <a:lvl1pPr marL="249238" indent="-249238" algn="l" rtl="0" eaLnBrk="1" fontAlgn="base" hangingPunct="1">
        <a:spcBef>
          <a:spcPct val="20000"/>
        </a:spcBef>
        <a:spcAft>
          <a:spcPct val="0"/>
        </a:spcAft>
        <a:buFont typeface="Verdana" pitchFamily="34" charset="0"/>
        <a:buChar char="›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501650" indent="-250825" algn="l" rtl="0" eaLnBrk="1" fontAlgn="base" hangingPunct="1">
        <a:spcBef>
          <a:spcPct val="20000"/>
        </a:spcBef>
        <a:spcAft>
          <a:spcPct val="0"/>
        </a:spcAft>
        <a:buSzPct val="50000"/>
        <a:buFont typeface="Wingdings" pitchFamily="2" charset="2"/>
        <a:buChar char="§"/>
        <a:defRPr sz="2500">
          <a:solidFill>
            <a:schemeClr val="tx1"/>
          </a:solidFill>
          <a:latin typeface="+mn-lt"/>
          <a:cs typeface="+mn-cs"/>
        </a:defRPr>
      </a:lvl2pPr>
      <a:lvl3pPr marL="744538" indent="-242888" algn="l" rtl="0" eaLnBrk="1" fontAlgn="base" hangingPunct="1">
        <a:spcBef>
          <a:spcPct val="20000"/>
        </a:spcBef>
        <a:spcAft>
          <a:spcPct val="0"/>
        </a:spcAft>
        <a:buSzPct val="85000"/>
        <a:buFont typeface="Courier New" pitchFamily="49" charset="0"/>
        <a:buChar char="-"/>
        <a:defRPr sz="2500">
          <a:solidFill>
            <a:schemeClr val="tx1"/>
          </a:solidFill>
          <a:latin typeface="+mn-lt"/>
          <a:cs typeface="+mn-cs"/>
        </a:defRPr>
      </a:lvl3pPr>
      <a:lvl4pPr marL="1009650" indent="-263525" algn="l" rtl="0" eaLnBrk="1" fontAlgn="base" hangingPunct="1">
        <a:spcBef>
          <a:spcPct val="20000"/>
        </a:spcBef>
        <a:spcAft>
          <a:spcPct val="0"/>
        </a:spcAft>
        <a:buFont typeface="Courier New" pitchFamily="49" charset="0"/>
        <a:buChar char="-"/>
        <a:defRPr sz="2500">
          <a:solidFill>
            <a:schemeClr val="tx1"/>
          </a:solidFill>
          <a:latin typeface="+mn-lt"/>
          <a:cs typeface="+mn-cs"/>
        </a:defRPr>
      </a:lvl4pPr>
      <a:lvl5pPr marL="1260475" indent="-249238" algn="l" rtl="0" eaLnBrk="1" fontAlgn="base" hangingPunct="1">
        <a:spcBef>
          <a:spcPct val="20000"/>
        </a:spcBef>
        <a:spcAft>
          <a:spcPct val="0"/>
        </a:spcAft>
        <a:buFont typeface="Courier New" pitchFamily="49" charset="0"/>
        <a:buChar char="-"/>
        <a:defRPr sz="2500">
          <a:solidFill>
            <a:schemeClr val="tx1"/>
          </a:solidFill>
          <a:latin typeface="+mn-lt"/>
          <a:cs typeface="+mn-cs"/>
        </a:defRPr>
      </a:lvl5pPr>
      <a:lvl6pPr marL="1717675" indent="-249238" algn="l" rtl="0" eaLnBrk="1" fontAlgn="base" hangingPunct="1">
        <a:spcBef>
          <a:spcPct val="20000"/>
        </a:spcBef>
        <a:spcAft>
          <a:spcPct val="0"/>
        </a:spcAft>
        <a:buFont typeface="Courier New" pitchFamily="49" charset="0"/>
        <a:buChar char="-"/>
        <a:defRPr sz="2500">
          <a:solidFill>
            <a:schemeClr val="tx1"/>
          </a:solidFill>
          <a:latin typeface="+mn-lt"/>
          <a:cs typeface="+mn-cs"/>
        </a:defRPr>
      </a:lvl6pPr>
      <a:lvl7pPr marL="2174875" indent="-249238" algn="l" rtl="0" eaLnBrk="1" fontAlgn="base" hangingPunct="1">
        <a:spcBef>
          <a:spcPct val="20000"/>
        </a:spcBef>
        <a:spcAft>
          <a:spcPct val="0"/>
        </a:spcAft>
        <a:buFont typeface="Courier New" pitchFamily="49" charset="0"/>
        <a:buChar char="-"/>
        <a:defRPr sz="2500">
          <a:solidFill>
            <a:schemeClr val="tx1"/>
          </a:solidFill>
          <a:latin typeface="+mn-lt"/>
          <a:cs typeface="+mn-cs"/>
        </a:defRPr>
      </a:lvl7pPr>
      <a:lvl8pPr marL="2632075" indent="-249238" algn="l" rtl="0" eaLnBrk="1" fontAlgn="base" hangingPunct="1">
        <a:spcBef>
          <a:spcPct val="20000"/>
        </a:spcBef>
        <a:spcAft>
          <a:spcPct val="0"/>
        </a:spcAft>
        <a:buFont typeface="Courier New" pitchFamily="49" charset="0"/>
        <a:buChar char="-"/>
        <a:defRPr sz="2500">
          <a:solidFill>
            <a:schemeClr val="tx1"/>
          </a:solidFill>
          <a:latin typeface="+mn-lt"/>
          <a:cs typeface="+mn-cs"/>
        </a:defRPr>
      </a:lvl8pPr>
      <a:lvl9pPr marL="3089275" indent="-249238" algn="l" rtl="0" eaLnBrk="1" fontAlgn="base" hangingPunct="1">
        <a:spcBef>
          <a:spcPct val="20000"/>
        </a:spcBef>
        <a:spcAft>
          <a:spcPct val="0"/>
        </a:spcAft>
        <a:buFont typeface="Courier New" pitchFamily="49" charset="0"/>
        <a:buChar char="-"/>
        <a:defRPr sz="2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shape_Transparantie" hidden="1"/>
          <p:cNvSpPr>
            <a:spLocks noChangeArrowheads="1"/>
          </p:cNvSpPr>
          <p:nvPr/>
        </p:nvSpPr>
        <p:spPr bwMode="auto">
          <a:xfrm>
            <a:off x="0" y="0"/>
            <a:ext cx="16933" cy="101758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757575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GB" altLang="nl-NL" dirty="0"/>
          </a:p>
        </p:txBody>
      </p:sp>
      <p:sp>
        <p:nvSpPr>
          <p:cNvPr id="2054" name="shape_TransFollower" hidden="1"/>
          <p:cNvSpPr>
            <a:spLocks noChangeArrowheads="1"/>
          </p:cNvSpPr>
          <p:nvPr/>
        </p:nvSpPr>
        <p:spPr bwMode="auto">
          <a:xfrm>
            <a:off x="0" y="0"/>
            <a:ext cx="169333" cy="1017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GB" altLang="nl-NL" dirty="0"/>
          </a:p>
        </p:txBody>
      </p:sp>
      <p:sp>
        <p:nvSpPr>
          <p:cNvPr id="2050" name="Tekstvak"/>
          <p:cNvSpPr>
            <a:spLocks noGrp="1" noChangeArrowheads="1"/>
          </p:cNvSpPr>
          <p:nvPr>
            <p:ph type="body" idx="1"/>
          </p:nvPr>
        </p:nvSpPr>
        <p:spPr bwMode="auto">
          <a:xfrm>
            <a:off x="1" y="1456213"/>
            <a:ext cx="12187767" cy="51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2091" tIns="45717" rIns="267843" bIns="4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nl-NL" dirty="0"/>
              <a:t>Click to edit Master text styles</a:t>
            </a:r>
          </a:p>
          <a:p>
            <a:pPr lvl="1"/>
            <a:r>
              <a:rPr lang="en-GB" altLang="nl-NL" dirty="0"/>
              <a:t>Second level</a:t>
            </a:r>
          </a:p>
          <a:p>
            <a:pPr lvl="0"/>
            <a:r>
              <a:rPr lang="en-GB" altLang="nl-NL" dirty="0"/>
              <a:t>Third level</a:t>
            </a:r>
          </a:p>
          <a:p>
            <a:pPr lvl="1"/>
            <a:r>
              <a:rPr lang="en-GB" altLang="nl-NL" dirty="0"/>
              <a:t>Fourth level</a:t>
            </a:r>
          </a:p>
          <a:p>
            <a:pPr lvl="2"/>
            <a:r>
              <a:rPr lang="en-GB" altLang="nl-NL" dirty="0"/>
              <a:t>Fifth level</a:t>
            </a:r>
          </a:p>
        </p:txBody>
      </p:sp>
      <p:sp>
        <p:nvSpPr>
          <p:cNvPr id="2059" name="Titelvak"/>
          <p:cNvSpPr>
            <a:spLocks noGrp="1" noChangeArrowheads="1"/>
          </p:cNvSpPr>
          <p:nvPr>
            <p:ph type="title"/>
          </p:nvPr>
        </p:nvSpPr>
        <p:spPr bwMode="auto">
          <a:xfrm>
            <a:off x="1" y="584835"/>
            <a:ext cx="12187767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2800" tIns="45720" rIns="27000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nl-NL" dirty="0"/>
              <a:t>Click to edit Master title style</a:t>
            </a:r>
          </a:p>
        </p:txBody>
      </p:sp>
      <p:sp>
        <p:nvSpPr>
          <p:cNvPr id="2051" name="RodeBalk"/>
          <p:cNvSpPr>
            <a:spLocks noChangeArrowheads="1"/>
          </p:cNvSpPr>
          <p:nvPr/>
        </p:nvSpPr>
        <p:spPr bwMode="auto">
          <a:xfrm>
            <a:off x="-1" y="407035"/>
            <a:ext cx="12192000" cy="76200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GB" altLang="nl-NL" dirty="0">
              <a:solidFill>
                <a:srgbClr val="FFFFFF"/>
              </a:solidFill>
            </a:endParaRPr>
          </a:p>
        </p:txBody>
      </p:sp>
      <p:pic>
        <p:nvPicPr>
          <p:cNvPr id="2056" name="LogoSlash_01" descr="SLASHTRANS" hidden="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475" y="392114"/>
            <a:ext cx="414020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LogoSlash_02" descr="SLASHTRANS" hidden="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392113"/>
            <a:ext cx="416560" cy="41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chuineBalk"/>
          <p:cNvSpPr/>
          <p:nvPr userDrawn="1"/>
        </p:nvSpPr>
        <p:spPr>
          <a:xfrm>
            <a:off x="10632000" y="394244"/>
            <a:ext cx="1560000" cy="97028"/>
          </a:xfrm>
          <a:custGeom>
            <a:avLst/>
            <a:gdLst>
              <a:gd name="connsiteX0" fmla="*/ 0 w 1170000"/>
              <a:gd name="connsiteY0" fmla="*/ 0 h 96197"/>
              <a:gd name="connsiteX1" fmla="*/ 1170000 w 1170000"/>
              <a:gd name="connsiteY1" fmla="*/ 0 h 96197"/>
              <a:gd name="connsiteX2" fmla="*/ 1170000 w 1170000"/>
              <a:gd name="connsiteY2" fmla="*/ 96197 h 96197"/>
              <a:gd name="connsiteX3" fmla="*/ 0 w 1170000"/>
              <a:gd name="connsiteY3" fmla="*/ 96197 h 96197"/>
              <a:gd name="connsiteX4" fmla="*/ 0 w 1170000"/>
              <a:gd name="connsiteY4" fmla="*/ 0 h 96197"/>
              <a:gd name="connsiteX0" fmla="*/ 76200 w 1170000"/>
              <a:gd name="connsiteY0" fmla="*/ 2382 h 96197"/>
              <a:gd name="connsiteX1" fmla="*/ 1170000 w 1170000"/>
              <a:gd name="connsiteY1" fmla="*/ 0 h 96197"/>
              <a:gd name="connsiteX2" fmla="*/ 1170000 w 1170000"/>
              <a:gd name="connsiteY2" fmla="*/ 96197 h 96197"/>
              <a:gd name="connsiteX3" fmla="*/ 0 w 1170000"/>
              <a:gd name="connsiteY3" fmla="*/ 96197 h 96197"/>
              <a:gd name="connsiteX4" fmla="*/ 76200 w 1170000"/>
              <a:gd name="connsiteY4" fmla="*/ 2382 h 96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0000" h="96197">
                <a:moveTo>
                  <a:pt x="76200" y="2382"/>
                </a:moveTo>
                <a:lnTo>
                  <a:pt x="1170000" y="0"/>
                </a:lnTo>
                <a:lnTo>
                  <a:pt x="1170000" y="96197"/>
                </a:lnTo>
                <a:lnTo>
                  <a:pt x="0" y="96197"/>
                </a:lnTo>
                <a:lnTo>
                  <a:pt x="76200" y="238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Paginanummer"/>
          <p:cNvSpPr/>
          <p:nvPr userDrawn="1"/>
        </p:nvSpPr>
        <p:spPr>
          <a:xfrm>
            <a:off x="11298767" y="400685"/>
            <a:ext cx="190500" cy="1384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/>
          <a:p>
            <a:pPr algn="r"/>
            <a:fld id="{825C7DD7-04B3-467D-9524-52591AE6A38C}" type="slidenum">
              <a:rPr lang="en-GB" sz="600" smtClean="0">
                <a:solidFill>
                  <a:srgbClr val="000000"/>
                </a:solidFill>
              </a:rPr>
              <a:pPr algn="r"/>
              <a:t>‹N°›</a:t>
            </a:fld>
            <a:endParaRPr lang="en-GB" sz="600" dirty="0">
              <a:solidFill>
                <a:srgbClr val="000000"/>
              </a:solidFill>
            </a:endParaRPr>
          </a:p>
        </p:txBody>
      </p:sp>
      <p:sp>
        <p:nvSpPr>
          <p:cNvPr id="2061" name="Scheiding"/>
          <p:cNvSpPr txBox="1">
            <a:spLocks noChangeArrowheads="1"/>
          </p:cNvSpPr>
          <p:nvPr/>
        </p:nvSpPr>
        <p:spPr bwMode="auto">
          <a:xfrm>
            <a:off x="11286067" y="400685"/>
            <a:ext cx="52900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t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sz="600" dirty="0">
                <a:solidFill>
                  <a:srgbClr val="000000"/>
                </a:solidFill>
                <a:latin typeface="Verdana" pitchFamily="34" charset="0"/>
              </a:rPr>
              <a:t>|</a:t>
            </a:r>
          </a:p>
        </p:txBody>
      </p:sp>
      <p:pic>
        <p:nvPicPr>
          <p:cNvPr id="3" name="RUGlogoTop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82093"/>
            <a:ext cx="959602" cy="264160"/>
          </a:xfrm>
          <a:prstGeom prst="rect">
            <a:avLst/>
          </a:prstGeom>
        </p:spPr>
      </p:pic>
      <p:sp>
        <p:nvSpPr>
          <p:cNvPr id="5129" name="tb_Faculty" hidden="1"/>
          <p:cNvSpPr txBox="1">
            <a:spLocks noChangeArrowheads="1"/>
          </p:cNvSpPr>
          <p:nvPr/>
        </p:nvSpPr>
        <p:spPr bwMode="auto">
          <a:xfrm>
            <a:off x="3687764" y="338138"/>
            <a:ext cx="65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206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6429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9636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2858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743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20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657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114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endParaRPr lang="en-GB" sz="1000" dirty="0">
              <a:solidFill>
                <a:srgbClr val="CC0000"/>
              </a:solidFill>
              <a:latin typeface="Georgia" pitchFamily="18" charset="0"/>
            </a:endParaRPr>
          </a:p>
        </p:txBody>
      </p:sp>
      <p:sp>
        <p:nvSpPr>
          <p:cNvPr id="5130" name="tb_Department" hidden="1"/>
          <p:cNvSpPr txBox="1">
            <a:spLocks noChangeAspect="1" noChangeArrowheads="1"/>
          </p:cNvSpPr>
          <p:nvPr/>
        </p:nvSpPr>
        <p:spPr bwMode="auto">
          <a:xfrm>
            <a:off x="5811838" y="341314"/>
            <a:ext cx="2400300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206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6429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9636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2858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743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20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657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114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endParaRPr lang="en-GB" sz="1000" dirty="0">
              <a:solidFill>
                <a:srgbClr val="CC0000"/>
              </a:solidFill>
              <a:latin typeface="Georgia" pitchFamily="18" charset="0"/>
            </a:endParaRPr>
          </a:p>
        </p:txBody>
      </p:sp>
      <p:sp>
        <p:nvSpPr>
          <p:cNvPr id="5128" name="tbDate"/>
          <p:cNvSpPr txBox="1">
            <a:spLocks noChangeArrowheads="1"/>
          </p:cNvSpPr>
          <p:nvPr/>
        </p:nvSpPr>
        <p:spPr bwMode="auto">
          <a:xfrm>
            <a:off x="10498667" y="400685"/>
            <a:ext cx="762000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206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6429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9636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2858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743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20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657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114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endParaRPr lang="en-GB" sz="60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marL="249238" indent="-249238" algn="l" rtl="0" eaLnBrk="0" fontAlgn="base" hangingPunct="0">
        <a:spcBef>
          <a:spcPct val="20000"/>
        </a:spcBef>
        <a:spcAft>
          <a:spcPct val="0"/>
        </a:spcAft>
        <a:buFont typeface="Verdana" pitchFamily="34" charset="0"/>
        <a:buChar char="›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517525" indent="-266700" algn="l" rtl="0" eaLnBrk="0" fontAlgn="base" hangingPunct="0">
        <a:spcBef>
          <a:spcPct val="20000"/>
        </a:spcBef>
        <a:spcAft>
          <a:spcPct val="0"/>
        </a:spcAft>
        <a:buSzPct val="50000"/>
        <a:buFont typeface="Wingdings" pitchFamily="2" charset="2"/>
        <a:buChar char="§"/>
        <a:defRPr sz="2500">
          <a:solidFill>
            <a:schemeClr val="tx1"/>
          </a:solidFill>
          <a:latin typeface="+mn-lt"/>
          <a:cs typeface="+mn-cs"/>
        </a:defRPr>
      </a:lvl2pPr>
      <a:lvl3pPr marL="760413" indent="-241300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-"/>
        <a:defRPr sz="2500">
          <a:solidFill>
            <a:schemeClr val="tx1"/>
          </a:solidFill>
          <a:latin typeface="+mn-lt"/>
          <a:cs typeface="+mn-cs"/>
        </a:defRPr>
      </a:lvl3pPr>
      <a:lvl4pPr marL="1009650" indent="-249238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-"/>
        <a:defRPr sz="2500">
          <a:solidFill>
            <a:schemeClr val="tx1"/>
          </a:solidFill>
          <a:latin typeface="+mn-lt"/>
          <a:cs typeface="+mn-cs"/>
        </a:defRPr>
      </a:lvl4pPr>
      <a:lvl5pPr marL="1260475" indent="-249238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-"/>
        <a:defRPr sz="2500">
          <a:solidFill>
            <a:schemeClr val="tx1"/>
          </a:solidFill>
          <a:latin typeface="+mn-lt"/>
          <a:cs typeface="+mn-cs"/>
        </a:defRPr>
      </a:lvl5pPr>
      <a:lvl6pPr marL="1717675" indent="-249238" algn="l" rtl="0" fontAlgn="base">
        <a:spcBef>
          <a:spcPct val="20000"/>
        </a:spcBef>
        <a:spcAft>
          <a:spcPct val="0"/>
        </a:spcAft>
        <a:buFont typeface="Courier New" pitchFamily="49" charset="0"/>
        <a:buChar char="-"/>
        <a:defRPr sz="2500">
          <a:solidFill>
            <a:schemeClr val="tx1"/>
          </a:solidFill>
          <a:latin typeface="+mn-lt"/>
          <a:cs typeface="+mn-cs"/>
        </a:defRPr>
      </a:lvl6pPr>
      <a:lvl7pPr marL="2174875" indent="-249238" algn="l" rtl="0" fontAlgn="base">
        <a:spcBef>
          <a:spcPct val="20000"/>
        </a:spcBef>
        <a:spcAft>
          <a:spcPct val="0"/>
        </a:spcAft>
        <a:buFont typeface="Courier New" pitchFamily="49" charset="0"/>
        <a:buChar char="-"/>
        <a:defRPr sz="2500">
          <a:solidFill>
            <a:schemeClr val="tx1"/>
          </a:solidFill>
          <a:latin typeface="+mn-lt"/>
          <a:cs typeface="+mn-cs"/>
        </a:defRPr>
      </a:lvl7pPr>
      <a:lvl8pPr marL="2632075" indent="-249238" algn="l" rtl="0" fontAlgn="base">
        <a:spcBef>
          <a:spcPct val="20000"/>
        </a:spcBef>
        <a:spcAft>
          <a:spcPct val="0"/>
        </a:spcAft>
        <a:buFont typeface="Courier New" pitchFamily="49" charset="0"/>
        <a:buChar char="-"/>
        <a:defRPr sz="2500">
          <a:solidFill>
            <a:schemeClr val="tx1"/>
          </a:solidFill>
          <a:latin typeface="+mn-lt"/>
          <a:cs typeface="+mn-cs"/>
        </a:defRPr>
      </a:lvl8pPr>
      <a:lvl9pPr marL="3089275" indent="-249238" algn="l" rtl="0" fontAlgn="base">
        <a:spcBef>
          <a:spcPct val="20000"/>
        </a:spcBef>
        <a:spcAft>
          <a:spcPct val="0"/>
        </a:spcAft>
        <a:buFont typeface="Courier New" pitchFamily="49" charset="0"/>
        <a:buChar char="-"/>
        <a:defRPr sz="2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shape_Transparantie" hidden="1"/>
          <p:cNvSpPr>
            <a:spLocks noChangeArrowheads="1"/>
          </p:cNvSpPr>
          <p:nvPr/>
        </p:nvSpPr>
        <p:spPr bwMode="auto">
          <a:xfrm>
            <a:off x="169333" y="0"/>
            <a:ext cx="338667" cy="101758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757575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GB" altLang="nl-NL" dirty="0"/>
          </a:p>
        </p:txBody>
      </p:sp>
      <p:sp>
        <p:nvSpPr>
          <p:cNvPr id="3078" name="shape_TransFollower" hidden="1"/>
          <p:cNvSpPr>
            <a:spLocks noChangeArrowheads="1"/>
          </p:cNvSpPr>
          <p:nvPr/>
        </p:nvSpPr>
        <p:spPr bwMode="auto">
          <a:xfrm>
            <a:off x="0" y="0"/>
            <a:ext cx="169333" cy="1017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GB" altLang="nl-NL" dirty="0"/>
          </a:p>
        </p:txBody>
      </p:sp>
      <p:sp>
        <p:nvSpPr>
          <p:cNvPr id="3074" name="Tekstvak"/>
          <p:cNvSpPr>
            <a:spLocks noGrp="1" noChangeArrowheads="1"/>
          </p:cNvSpPr>
          <p:nvPr>
            <p:ph type="body" idx="1"/>
          </p:nvPr>
        </p:nvSpPr>
        <p:spPr bwMode="auto">
          <a:xfrm>
            <a:off x="1" y="1456213"/>
            <a:ext cx="12187767" cy="51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2091" tIns="45717" rIns="267843" bIns="4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nl-NL" dirty="0"/>
              <a:t>Click to edit Master text styles</a:t>
            </a:r>
          </a:p>
          <a:p>
            <a:pPr lvl="1"/>
            <a:r>
              <a:rPr lang="en-GB" altLang="nl-NL" dirty="0"/>
              <a:t>Second level</a:t>
            </a:r>
          </a:p>
          <a:p>
            <a:pPr lvl="2"/>
            <a:r>
              <a:rPr lang="en-GB" altLang="nl-NL" dirty="0"/>
              <a:t>Third level</a:t>
            </a:r>
          </a:p>
          <a:p>
            <a:pPr lvl="3"/>
            <a:r>
              <a:rPr lang="en-GB" altLang="nl-NL" dirty="0"/>
              <a:t>Fourth level</a:t>
            </a:r>
          </a:p>
          <a:p>
            <a:pPr lvl="4"/>
            <a:r>
              <a:rPr lang="en-GB" altLang="nl-NL" dirty="0"/>
              <a:t>Fifth level</a:t>
            </a:r>
          </a:p>
        </p:txBody>
      </p:sp>
      <p:sp>
        <p:nvSpPr>
          <p:cNvPr id="3083" name="Titelvak"/>
          <p:cNvSpPr>
            <a:spLocks noGrp="1" noChangeArrowheads="1"/>
          </p:cNvSpPr>
          <p:nvPr>
            <p:ph type="title"/>
          </p:nvPr>
        </p:nvSpPr>
        <p:spPr bwMode="auto">
          <a:xfrm>
            <a:off x="1" y="584835"/>
            <a:ext cx="12187767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2800" tIns="45720" rIns="27000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nl-NL" dirty="0"/>
              <a:t>Click to edit Master title style</a:t>
            </a:r>
          </a:p>
        </p:txBody>
      </p:sp>
      <p:sp>
        <p:nvSpPr>
          <p:cNvPr id="3075" name="RodeBalk"/>
          <p:cNvSpPr>
            <a:spLocks noChangeArrowheads="1"/>
          </p:cNvSpPr>
          <p:nvPr/>
        </p:nvSpPr>
        <p:spPr bwMode="auto">
          <a:xfrm>
            <a:off x="-1" y="407035"/>
            <a:ext cx="12192000" cy="76200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GB" altLang="nl-NL" dirty="0">
              <a:solidFill>
                <a:srgbClr val="FFFFFF"/>
              </a:solidFill>
            </a:endParaRPr>
          </a:p>
        </p:txBody>
      </p:sp>
      <p:pic>
        <p:nvPicPr>
          <p:cNvPr id="3080" name="LogoSlash_01" descr="SLASHTRANS" hidden="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475" y="392114"/>
            <a:ext cx="414020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LogoSlash_02" descr="SLASHTRANS" hidden="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392113"/>
            <a:ext cx="416560" cy="41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chuineBalk"/>
          <p:cNvSpPr/>
          <p:nvPr userDrawn="1"/>
        </p:nvSpPr>
        <p:spPr>
          <a:xfrm>
            <a:off x="10632000" y="394244"/>
            <a:ext cx="1560000" cy="97028"/>
          </a:xfrm>
          <a:custGeom>
            <a:avLst/>
            <a:gdLst>
              <a:gd name="connsiteX0" fmla="*/ 0 w 1170000"/>
              <a:gd name="connsiteY0" fmla="*/ 0 h 96197"/>
              <a:gd name="connsiteX1" fmla="*/ 1170000 w 1170000"/>
              <a:gd name="connsiteY1" fmla="*/ 0 h 96197"/>
              <a:gd name="connsiteX2" fmla="*/ 1170000 w 1170000"/>
              <a:gd name="connsiteY2" fmla="*/ 96197 h 96197"/>
              <a:gd name="connsiteX3" fmla="*/ 0 w 1170000"/>
              <a:gd name="connsiteY3" fmla="*/ 96197 h 96197"/>
              <a:gd name="connsiteX4" fmla="*/ 0 w 1170000"/>
              <a:gd name="connsiteY4" fmla="*/ 0 h 96197"/>
              <a:gd name="connsiteX0" fmla="*/ 76200 w 1170000"/>
              <a:gd name="connsiteY0" fmla="*/ 2382 h 96197"/>
              <a:gd name="connsiteX1" fmla="*/ 1170000 w 1170000"/>
              <a:gd name="connsiteY1" fmla="*/ 0 h 96197"/>
              <a:gd name="connsiteX2" fmla="*/ 1170000 w 1170000"/>
              <a:gd name="connsiteY2" fmla="*/ 96197 h 96197"/>
              <a:gd name="connsiteX3" fmla="*/ 0 w 1170000"/>
              <a:gd name="connsiteY3" fmla="*/ 96197 h 96197"/>
              <a:gd name="connsiteX4" fmla="*/ 76200 w 1170000"/>
              <a:gd name="connsiteY4" fmla="*/ 2382 h 96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0000" h="96197">
                <a:moveTo>
                  <a:pt x="76200" y="2382"/>
                </a:moveTo>
                <a:lnTo>
                  <a:pt x="1170000" y="0"/>
                </a:lnTo>
                <a:lnTo>
                  <a:pt x="1170000" y="96197"/>
                </a:lnTo>
                <a:lnTo>
                  <a:pt x="0" y="96197"/>
                </a:lnTo>
                <a:lnTo>
                  <a:pt x="76200" y="238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Paginanummer"/>
          <p:cNvSpPr/>
          <p:nvPr userDrawn="1"/>
        </p:nvSpPr>
        <p:spPr>
          <a:xfrm>
            <a:off x="11298767" y="400685"/>
            <a:ext cx="190500" cy="1384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/>
          <a:p>
            <a:pPr algn="r"/>
            <a:fld id="{825C7DD7-04B3-467D-9524-52591AE6A38C}" type="slidenum">
              <a:rPr lang="en-GB" sz="600" smtClean="0">
                <a:solidFill>
                  <a:srgbClr val="000000"/>
                </a:solidFill>
              </a:rPr>
              <a:pPr algn="r"/>
              <a:t>‹N°›</a:t>
            </a:fld>
            <a:endParaRPr lang="en-GB" sz="600" dirty="0">
              <a:solidFill>
                <a:srgbClr val="000000"/>
              </a:solidFill>
            </a:endParaRPr>
          </a:p>
        </p:txBody>
      </p:sp>
      <p:sp>
        <p:nvSpPr>
          <p:cNvPr id="3085" name="Scheiding"/>
          <p:cNvSpPr txBox="1">
            <a:spLocks noChangeArrowheads="1"/>
          </p:cNvSpPr>
          <p:nvPr/>
        </p:nvSpPr>
        <p:spPr bwMode="auto">
          <a:xfrm>
            <a:off x="11286067" y="400685"/>
            <a:ext cx="52900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t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sz="600" dirty="0">
                <a:solidFill>
                  <a:srgbClr val="000000"/>
                </a:solidFill>
                <a:latin typeface="Verdana" pitchFamily="34" charset="0"/>
              </a:rPr>
              <a:t>|</a:t>
            </a:r>
          </a:p>
        </p:txBody>
      </p:sp>
      <p:pic>
        <p:nvPicPr>
          <p:cNvPr id="3" name="RUGlogoTop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82093"/>
            <a:ext cx="959602" cy="264160"/>
          </a:xfrm>
          <a:prstGeom prst="rect">
            <a:avLst/>
          </a:prstGeom>
        </p:spPr>
      </p:pic>
      <p:sp>
        <p:nvSpPr>
          <p:cNvPr id="7177" name="tb_Faculty" hidden="1"/>
          <p:cNvSpPr txBox="1">
            <a:spLocks noChangeArrowheads="1"/>
          </p:cNvSpPr>
          <p:nvPr/>
        </p:nvSpPr>
        <p:spPr bwMode="auto">
          <a:xfrm>
            <a:off x="3687764" y="338138"/>
            <a:ext cx="65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206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6429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9636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2858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743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20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657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114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endParaRPr lang="en-GB" sz="1000" dirty="0">
              <a:solidFill>
                <a:srgbClr val="CC0000"/>
              </a:solidFill>
              <a:latin typeface="Georgia" pitchFamily="18" charset="0"/>
            </a:endParaRPr>
          </a:p>
        </p:txBody>
      </p:sp>
      <p:sp>
        <p:nvSpPr>
          <p:cNvPr id="7178" name="tb_Department" hidden="1"/>
          <p:cNvSpPr txBox="1">
            <a:spLocks noChangeArrowheads="1"/>
          </p:cNvSpPr>
          <p:nvPr/>
        </p:nvSpPr>
        <p:spPr bwMode="auto">
          <a:xfrm>
            <a:off x="5811838" y="341314"/>
            <a:ext cx="2400300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206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6429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9636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2858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743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20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657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114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endParaRPr lang="en-GB" sz="1000" dirty="0">
              <a:solidFill>
                <a:srgbClr val="CC0000"/>
              </a:solidFill>
              <a:latin typeface="Georgia" pitchFamily="18" charset="0"/>
            </a:endParaRPr>
          </a:p>
        </p:txBody>
      </p:sp>
      <p:sp>
        <p:nvSpPr>
          <p:cNvPr id="7176" name="tbDate"/>
          <p:cNvSpPr txBox="1">
            <a:spLocks noChangeArrowheads="1"/>
          </p:cNvSpPr>
          <p:nvPr/>
        </p:nvSpPr>
        <p:spPr bwMode="auto">
          <a:xfrm>
            <a:off x="10498667" y="400685"/>
            <a:ext cx="762000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206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6429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9636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2858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743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20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657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114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endParaRPr lang="en-GB" sz="60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marL="249238" indent="-249238" algn="l" rtl="0" eaLnBrk="0" fontAlgn="base" hangingPunct="0">
        <a:spcBef>
          <a:spcPct val="20000"/>
        </a:spcBef>
        <a:spcAft>
          <a:spcPct val="0"/>
        </a:spcAft>
        <a:buFont typeface="Verdana" pitchFamily="34" charset="0"/>
        <a:buChar char="›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501650" indent="-250825" algn="l" rtl="0" eaLnBrk="0" fontAlgn="base" hangingPunct="0">
        <a:spcBef>
          <a:spcPct val="20000"/>
        </a:spcBef>
        <a:spcAft>
          <a:spcPct val="0"/>
        </a:spcAft>
        <a:buSzPct val="50000"/>
        <a:buFont typeface="Wingdings" pitchFamily="2" charset="2"/>
        <a:buChar char="§"/>
        <a:defRPr sz="2500">
          <a:solidFill>
            <a:schemeClr val="tx1"/>
          </a:solidFill>
          <a:latin typeface="+mn-lt"/>
          <a:cs typeface="+mn-cs"/>
        </a:defRPr>
      </a:lvl2pPr>
      <a:lvl3pPr marL="760413" indent="-258763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-"/>
        <a:defRPr sz="2500">
          <a:solidFill>
            <a:schemeClr val="tx1"/>
          </a:solidFill>
          <a:latin typeface="+mn-lt"/>
          <a:cs typeface="+mn-cs"/>
        </a:defRPr>
      </a:lvl3pPr>
      <a:lvl4pPr marL="1009650" indent="-249238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-"/>
        <a:defRPr sz="2500">
          <a:solidFill>
            <a:schemeClr val="tx1"/>
          </a:solidFill>
          <a:latin typeface="+mn-lt"/>
          <a:cs typeface="+mn-cs"/>
        </a:defRPr>
      </a:lvl4pPr>
      <a:lvl5pPr marL="1268413" indent="-257175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-"/>
        <a:defRPr sz="2500">
          <a:solidFill>
            <a:schemeClr val="tx1"/>
          </a:solidFill>
          <a:latin typeface="+mn-lt"/>
          <a:cs typeface="+mn-cs"/>
        </a:defRPr>
      </a:lvl5pPr>
      <a:lvl6pPr marL="1725613" indent="-257175" algn="l" rtl="0" fontAlgn="base">
        <a:spcBef>
          <a:spcPct val="20000"/>
        </a:spcBef>
        <a:spcAft>
          <a:spcPct val="0"/>
        </a:spcAft>
        <a:buFont typeface="Courier New" pitchFamily="49" charset="0"/>
        <a:buChar char="-"/>
        <a:defRPr sz="2500">
          <a:solidFill>
            <a:schemeClr val="tx1"/>
          </a:solidFill>
          <a:latin typeface="+mn-lt"/>
          <a:cs typeface="+mn-cs"/>
        </a:defRPr>
      </a:lvl6pPr>
      <a:lvl7pPr marL="2182813" indent="-257175" algn="l" rtl="0" fontAlgn="base">
        <a:spcBef>
          <a:spcPct val="20000"/>
        </a:spcBef>
        <a:spcAft>
          <a:spcPct val="0"/>
        </a:spcAft>
        <a:buFont typeface="Courier New" pitchFamily="49" charset="0"/>
        <a:buChar char="-"/>
        <a:defRPr sz="2500">
          <a:solidFill>
            <a:schemeClr val="tx1"/>
          </a:solidFill>
          <a:latin typeface="+mn-lt"/>
          <a:cs typeface="+mn-cs"/>
        </a:defRPr>
      </a:lvl7pPr>
      <a:lvl8pPr marL="2640013" indent="-257175" algn="l" rtl="0" fontAlgn="base">
        <a:spcBef>
          <a:spcPct val="20000"/>
        </a:spcBef>
        <a:spcAft>
          <a:spcPct val="0"/>
        </a:spcAft>
        <a:buFont typeface="Courier New" pitchFamily="49" charset="0"/>
        <a:buChar char="-"/>
        <a:defRPr sz="2500">
          <a:solidFill>
            <a:schemeClr val="tx1"/>
          </a:solidFill>
          <a:latin typeface="+mn-lt"/>
          <a:cs typeface="+mn-cs"/>
        </a:defRPr>
      </a:lvl8pPr>
      <a:lvl9pPr marL="3097213" indent="-257175" algn="l" rtl="0" fontAlgn="base">
        <a:spcBef>
          <a:spcPct val="20000"/>
        </a:spcBef>
        <a:spcAft>
          <a:spcPct val="0"/>
        </a:spcAft>
        <a:buFont typeface="Courier New" pitchFamily="49" charset="0"/>
        <a:buChar char="-"/>
        <a:defRPr sz="2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0.gif"/><Relationship Id="rId7" Type="http://schemas.openxmlformats.org/officeDocument/2006/relationships/image" Target="../media/image44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7.gif"/><Relationship Id="rId7" Type="http://schemas.openxmlformats.org/officeDocument/2006/relationships/image" Target="../media/image8.PN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4v"/><Relationship Id="rId1" Type="http://schemas.microsoft.com/office/2007/relationships/media" Target="../media/media3.m4v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7" Type="http://schemas.openxmlformats.org/officeDocument/2006/relationships/image" Target="../media/image8.PNG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7" Type="http://schemas.openxmlformats.org/officeDocument/2006/relationships/image" Target="../media/image8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0" y="1274400"/>
            <a:ext cx="12192000" cy="1452010"/>
          </a:xfrm>
        </p:spPr>
        <p:txBody>
          <a:bodyPr/>
          <a:lstStyle/>
          <a:p>
            <a:pPr algn="ctr"/>
            <a:r>
              <a:rPr lang="nl-NL" dirty="0"/>
              <a:t>Permanent </a:t>
            </a:r>
            <a:r>
              <a:rPr lang="nl-NL" dirty="0" err="1"/>
              <a:t>Magnet</a:t>
            </a:r>
            <a:r>
              <a:rPr lang="nl-NL" dirty="0"/>
              <a:t> </a:t>
            </a:r>
            <a:r>
              <a:rPr lang="nl-NL" dirty="0" err="1"/>
              <a:t>Particle</a:t>
            </a:r>
            <a:r>
              <a:rPr lang="nl-NL" dirty="0"/>
              <a:t> </a:t>
            </a:r>
            <a:r>
              <a:rPr lang="nl-NL" dirty="0" err="1"/>
              <a:t>Traps</a:t>
            </a:r>
            <a:br>
              <a:rPr lang="nl-NL" dirty="0"/>
            </a:br>
            <a:r>
              <a:rPr lang="nl-NL" sz="2400" i="1" dirty="0"/>
              <a:t>Design of a </a:t>
            </a:r>
            <a:r>
              <a:rPr lang="nl-NL" sz="2400" i="1" dirty="0" err="1"/>
              <a:t>Ioffe</a:t>
            </a:r>
            <a:r>
              <a:rPr lang="nl-NL" sz="2400" i="1" dirty="0"/>
              <a:t> trap </a:t>
            </a:r>
            <a:r>
              <a:rPr lang="nl-NL" sz="2400" i="1" dirty="0" err="1"/>
              <a:t>using</a:t>
            </a:r>
            <a:r>
              <a:rPr lang="nl-NL" sz="2400" i="1" dirty="0"/>
              <a:t> Permanent </a:t>
            </a:r>
            <a:r>
              <a:rPr lang="nl-NL" sz="2400" i="1" dirty="0" err="1"/>
              <a:t>Magnets</a:t>
            </a:r>
            <a:endParaRPr lang="nl-NL" sz="2400" i="1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nl-NL" dirty="0"/>
              <a:t>Supervisor: dr. S.A. Jones</a:t>
            </a:r>
          </a:p>
          <a:p>
            <a:pPr algn="ctr"/>
            <a:r>
              <a:rPr lang="nl-NL" dirty="0"/>
              <a:t>Second </a:t>
            </a:r>
            <a:r>
              <a:rPr lang="nl-NL" dirty="0" err="1"/>
              <a:t>Examiner</a:t>
            </a:r>
            <a:r>
              <a:rPr lang="nl-NL" dirty="0"/>
              <a:t>: dr. K.A.M. de Bruyn</a:t>
            </a:r>
          </a:p>
          <a:p>
            <a:pPr algn="ctr"/>
            <a:r>
              <a:rPr lang="nl-NL" dirty="0"/>
              <a:t>Student: Sam Herz</a:t>
            </a:r>
          </a:p>
          <a:p>
            <a:pPr algn="ctr"/>
            <a:r>
              <a:rPr lang="nl-NL" dirty="0"/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22883659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/>
              <a:t>Design 1:</a:t>
            </a:r>
            <a:r>
              <a:rPr lang="en-GB" dirty="0"/>
              <a:t> Ring magnets as mirror coils</a:t>
            </a:r>
          </a:p>
        </p:txBody>
      </p:sp>
      <p:pic>
        <p:nvPicPr>
          <p:cNvPr id="3" name="3.m4v">
            <a:hlinkClick r:id="" action="ppaction://media"/>
            <a:extLst>
              <a:ext uri="{FF2B5EF4-FFF2-40B4-BE49-F238E27FC236}">
                <a16:creationId xmlns:a16="http://schemas.microsoft.com/office/drawing/2014/main" id="{DC6FB26F-7759-9948-A283-BC5350EB13D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7650" y="1455738"/>
            <a:ext cx="9151938" cy="5148262"/>
          </a:xfrm>
        </p:spPr>
      </p:pic>
    </p:spTree>
    <p:extLst>
      <p:ext uri="{BB962C8B-B14F-4D97-AF65-F5344CB8AC3E}">
        <p14:creationId xmlns:p14="http://schemas.microsoft.com/office/powerpoint/2010/main" val="285886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8" t="83217" r="90258" b="8036"/>
          <a:stretch/>
        </p:blipFill>
        <p:spPr>
          <a:xfrm>
            <a:off x="1111763" y="6206089"/>
            <a:ext cx="308250" cy="450304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9" t="49648" r="90552" b="43358"/>
          <a:stretch/>
        </p:blipFill>
        <p:spPr bwMode="auto">
          <a:xfrm>
            <a:off x="2972773" y="6266172"/>
            <a:ext cx="216025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9" t="14682" r="90552" b="79724"/>
          <a:stretch/>
        </p:blipFill>
        <p:spPr bwMode="auto">
          <a:xfrm>
            <a:off x="4741558" y="6287225"/>
            <a:ext cx="216025" cy="288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" t="84568" r="88919" b="5061"/>
          <a:stretch/>
        </p:blipFill>
        <p:spPr>
          <a:xfrm>
            <a:off x="423099" y="5948889"/>
            <a:ext cx="648072" cy="6480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6" r="20240" b="7589"/>
          <a:stretch/>
        </p:blipFill>
        <p:spPr>
          <a:xfrm>
            <a:off x="7392144" y="1817408"/>
            <a:ext cx="4176465" cy="3960440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141"/>
          <a:stretch/>
        </p:blipFill>
        <p:spPr bwMode="auto">
          <a:xfrm>
            <a:off x="-46050" y="1132137"/>
            <a:ext cx="813458" cy="514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9701066" y="1644871"/>
            <a:ext cx="766493" cy="3450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43901" flipV="1">
            <a:off x="7130989" y="2258170"/>
            <a:ext cx="766493" cy="3450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03696" flipV="1">
            <a:off x="10783088" y="2344559"/>
            <a:ext cx="766493" cy="3450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8449245" y="5511918"/>
            <a:ext cx="766493" cy="3450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7037228" y="5750239"/>
            <a:ext cx="766493" cy="34507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2389" flipV="1">
            <a:off x="11051190" y="4964396"/>
            <a:ext cx="766493" cy="34507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10942" flipV="1">
            <a:off x="7344342" y="4911710"/>
            <a:ext cx="965325" cy="3450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0558755" y="2190115"/>
            <a:ext cx="766493" cy="34507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529158" y="218361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0.02 T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20" r="88919"/>
          <a:stretch/>
        </p:blipFill>
        <p:spPr>
          <a:xfrm>
            <a:off x="7737308" y="5331654"/>
            <a:ext cx="922646" cy="89238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3" t="18051" r="35920" b="19373"/>
          <a:stretch/>
        </p:blipFill>
        <p:spPr>
          <a:xfrm>
            <a:off x="779743" y="1434161"/>
            <a:ext cx="4811754" cy="463354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07" t="8912" r="3650" b="8055"/>
          <a:stretch/>
        </p:blipFill>
        <p:spPr>
          <a:xfrm>
            <a:off x="5482967" y="1959586"/>
            <a:ext cx="857814" cy="3481714"/>
          </a:xfrm>
          <a:prstGeom prst="rect">
            <a:avLst/>
          </a:prstGeom>
        </p:spPr>
      </p:pic>
      <p:pic>
        <p:nvPicPr>
          <p:cNvPr id="23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33" r="17425"/>
          <a:stretch/>
        </p:blipFill>
        <p:spPr bwMode="auto">
          <a:xfrm>
            <a:off x="68" y="6093295"/>
            <a:ext cx="5663883" cy="193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2842845" y="6431241"/>
            <a:ext cx="8778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cm</a:t>
            </a:r>
            <a:endParaRPr lang="en-GB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-157869" y="3584168"/>
            <a:ext cx="766493" cy="345074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-15804" y="3600977"/>
            <a:ext cx="8778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cm</a:t>
            </a:r>
          </a:p>
        </p:txBody>
      </p:sp>
      <p:pic>
        <p:nvPicPr>
          <p:cNvPr id="28" name="Content Placeholder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6" t="8509" r="32274" b="86385"/>
          <a:stretch/>
        </p:blipFill>
        <p:spPr bwMode="auto">
          <a:xfrm>
            <a:off x="1692227" y="1037849"/>
            <a:ext cx="3049331" cy="315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55882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402352"/>
            <a:ext cx="6859117" cy="5148262"/>
          </a:xfrm>
        </p:spPr>
      </p:pic>
      <p:sp>
        <p:nvSpPr>
          <p:cNvPr id="5" name="TextBox 4"/>
          <p:cNvSpPr txBox="1"/>
          <p:nvPr/>
        </p:nvSpPr>
        <p:spPr>
          <a:xfrm>
            <a:off x="8256240" y="3930329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with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567E2CC-B9C4-8C43-9B6A-4CFA9343A9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50" t="1" b="2865"/>
          <a:stretch/>
        </p:blipFill>
        <p:spPr>
          <a:xfrm>
            <a:off x="8652400" y="2697196"/>
            <a:ext cx="3327431" cy="65979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E38B33F-8640-EE4E-B52E-05BC366A57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434" b="-2208"/>
          <a:stretch/>
        </p:blipFill>
        <p:spPr>
          <a:xfrm>
            <a:off x="7846992" y="2704905"/>
            <a:ext cx="818496" cy="69425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68B2670-0EE9-9940-8F3E-752B69F4CB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3888162"/>
            <a:ext cx="1588604" cy="46019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9DED4EF-9DB3-7641-B30F-A40FEB0583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845" y="3944711"/>
            <a:ext cx="1603986" cy="3470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495" y="1228694"/>
            <a:ext cx="4906060" cy="4382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492896"/>
            <a:ext cx="454647" cy="25922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254" y="2558875"/>
            <a:ext cx="4325063" cy="10354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1" b="-2"/>
          <a:stretch/>
        </p:blipFill>
        <p:spPr>
          <a:xfrm>
            <a:off x="8846343" y="4523260"/>
            <a:ext cx="2676899" cy="43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2922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402352"/>
            <a:ext cx="6859117" cy="5148262"/>
          </a:xfrm>
        </p:spPr>
      </p:pic>
      <p:sp>
        <p:nvSpPr>
          <p:cNvPr id="5" name="TextBox 4"/>
          <p:cNvSpPr txBox="1"/>
          <p:nvPr/>
        </p:nvSpPr>
        <p:spPr>
          <a:xfrm>
            <a:off x="8256240" y="3930329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with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567E2CC-B9C4-8C43-9B6A-4CFA9343A9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50" t="1" b="2865"/>
          <a:stretch/>
        </p:blipFill>
        <p:spPr>
          <a:xfrm>
            <a:off x="8652400" y="2697196"/>
            <a:ext cx="3327431" cy="65979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E38B33F-8640-EE4E-B52E-05BC366A57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434" b="-2208"/>
          <a:stretch/>
        </p:blipFill>
        <p:spPr>
          <a:xfrm>
            <a:off x="7846992" y="2704905"/>
            <a:ext cx="818496" cy="69425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68B2670-0EE9-9940-8F3E-752B69F4CB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3888162"/>
            <a:ext cx="1588604" cy="46019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9DED4EF-9DB3-7641-B30F-A40FEB0583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845" y="3944711"/>
            <a:ext cx="1603986" cy="347092"/>
          </a:xfrm>
          <a:prstGeom prst="rect">
            <a:avLst/>
          </a:prstGeom>
        </p:spPr>
      </p:pic>
      <p:sp>
        <p:nvSpPr>
          <p:cNvPr id="15" name="TextBox 7">
            <a:extLst>
              <a:ext uri="{FF2B5EF4-FFF2-40B4-BE49-F238E27FC236}">
                <a16:creationId xmlns:a16="http://schemas.microsoft.com/office/drawing/2014/main" id="{F48DCAC7-617A-3B4F-A1FC-42D7C98693C1}"/>
              </a:ext>
            </a:extLst>
          </p:cNvPr>
          <p:cNvSpPr txBox="1"/>
          <p:nvPr/>
        </p:nvSpPr>
        <p:spPr>
          <a:xfrm>
            <a:off x="7228794" y="5445224"/>
            <a:ext cx="4795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Trap depth of around </a:t>
            </a:r>
            <a:r>
              <a:rPr lang="en-GB" sz="2800" b="1" dirty="0"/>
              <a:t>0.009K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495" y="1228694"/>
            <a:ext cx="4906060" cy="4382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492896"/>
            <a:ext cx="454647" cy="25922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254" y="2558875"/>
            <a:ext cx="4325063" cy="10354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1" b="-2"/>
          <a:stretch/>
        </p:blipFill>
        <p:spPr>
          <a:xfrm>
            <a:off x="8846343" y="4523260"/>
            <a:ext cx="2676899" cy="43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0426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1411277"/>
            <a:ext cx="9037604" cy="5148262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E5C40B7-FC09-F34B-8861-246F53BC57CE}"/>
              </a:ext>
            </a:extLst>
          </p:cNvPr>
          <p:cNvSpPr txBox="1"/>
          <p:nvPr/>
        </p:nvSpPr>
        <p:spPr>
          <a:xfrm>
            <a:off x="8760296" y="3378696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accent2">
                    <a:lumMod val="75000"/>
                  </a:schemeClr>
                </a:solidFill>
              </a:rPr>
              <a:t>W </a:t>
            </a:r>
            <a:r>
              <a:rPr lang="fr-LU" sz="2400" dirty="0">
                <a:solidFill>
                  <a:schemeClr val="accent2">
                    <a:lumMod val="75000"/>
                  </a:schemeClr>
                </a:solidFill>
              </a:rPr>
              <a:t>≈ 0.009 K</a:t>
            </a:r>
            <a:endParaRPr lang="fr-FR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70EDFDB-426C-054B-B03F-64AF913F231E}"/>
              </a:ext>
            </a:extLst>
          </p:cNvPr>
          <p:cNvSpPr txBox="1"/>
          <p:nvPr/>
        </p:nvSpPr>
        <p:spPr>
          <a:xfrm>
            <a:off x="8760296" y="3840178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E3A"/>
                </a:solidFill>
              </a:rPr>
              <a:t>W </a:t>
            </a:r>
            <a:r>
              <a:rPr lang="fr-LU" sz="2400" dirty="0">
                <a:solidFill>
                  <a:srgbClr val="007E3A"/>
                </a:solidFill>
              </a:rPr>
              <a:t>≈ 0.012 K</a:t>
            </a:r>
            <a:endParaRPr lang="fr-FR" sz="2400" dirty="0">
              <a:solidFill>
                <a:srgbClr val="007E3A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75BF921-F4FC-1745-9780-6183F9703D8F}"/>
              </a:ext>
            </a:extLst>
          </p:cNvPr>
          <p:cNvSpPr txBox="1"/>
          <p:nvPr/>
        </p:nvSpPr>
        <p:spPr>
          <a:xfrm>
            <a:off x="8796900" y="4336123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accent5">
                    <a:lumMod val="25000"/>
                  </a:schemeClr>
                </a:solidFill>
              </a:rPr>
              <a:t>W </a:t>
            </a:r>
            <a:r>
              <a:rPr lang="fr-LU" sz="2400" dirty="0">
                <a:solidFill>
                  <a:schemeClr val="accent5">
                    <a:lumMod val="25000"/>
                  </a:schemeClr>
                </a:solidFill>
              </a:rPr>
              <a:t>≈ 0.013 K</a:t>
            </a:r>
            <a:endParaRPr lang="fr-FR" sz="2400" dirty="0">
              <a:solidFill>
                <a:schemeClr val="accent5">
                  <a:lumMod val="2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995" y="1228694"/>
            <a:ext cx="4906060" cy="4382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00" y="2636912"/>
            <a:ext cx="454647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2348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292" y="616574"/>
            <a:ext cx="8009653" cy="60072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295105"/>
            <a:ext cx="12187767" cy="792162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" t="84568" r="88919" b="5061"/>
          <a:stretch/>
        </p:blipFill>
        <p:spPr>
          <a:xfrm>
            <a:off x="651232" y="6116876"/>
            <a:ext cx="648072" cy="6480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7037228" y="5750239"/>
            <a:ext cx="766493" cy="34507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416480" y="126876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0.1 T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20" r="88919"/>
          <a:stretch/>
        </p:blipFill>
        <p:spPr>
          <a:xfrm>
            <a:off x="7092386" y="5209342"/>
            <a:ext cx="922646" cy="892388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0" t="9843" r="37252"/>
          <a:stretch/>
        </p:blipFill>
        <p:spPr bwMode="auto">
          <a:xfrm>
            <a:off x="1341917" y="807281"/>
            <a:ext cx="3656393" cy="5358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Content Placeholder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57"/>
          <a:stretch/>
        </p:blipFill>
        <p:spPr bwMode="auto">
          <a:xfrm>
            <a:off x="4879593" y="1187520"/>
            <a:ext cx="1195291" cy="4342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386" y="6051528"/>
            <a:ext cx="3313012" cy="12270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67075" y="3381159"/>
            <a:ext cx="5246816" cy="19432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84274" y="6116876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-2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324416" y="6122819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029214" y="6122819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82256" y="4625418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-2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81597" y="2033521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81597" y="5902893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-4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70998" y="807190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99060" y="3317222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973580" y="6367072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cm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61255" y="3310297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cm</a:t>
            </a:r>
          </a:p>
        </p:txBody>
      </p:sp>
      <p:pic>
        <p:nvPicPr>
          <p:cNvPr id="23" name="Content Placeholder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6" t="8509" r="32274" b="86385"/>
          <a:stretch/>
        </p:blipFill>
        <p:spPr bwMode="auto">
          <a:xfrm>
            <a:off x="1676012" y="508340"/>
            <a:ext cx="3049331" cy="315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65552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381865"/>
            <a:ext cx="6850716" cy="514826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00A779B-7A0F-3D4D-80F5-A9D9E22E074C}"/>
              </a:ext>
            </a:extLst>
          </p:cNvPr>
          <p:cNvSpPr txBox="1"/>
          <p:nvPr/>
        </p:nvSpPr>
        <p:spPr>
          <a:xfrm>
            <a:off x="8760296" y="3378696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accent2">
                    <a:lumMod val="75000"/>
                  </a:schemeClr>
                </a:solidFill>
              </a:rPr>
              <a:t>W </a:t>
            </a:r>
            <a:r>
              <a:rPr lang="fr-LU" sz="2400" dirty="0">
                <a:solidFill>
                  <a:schemeClr val="accent2">
                    <a:lumMod val="75000"/>
                  </a:schemeClr>
                </a:solidFill>
              </a:rPr>
              <a:t>≈ 0.02 K</a:t>
            </a:r>
            <a:endParaRPr lang="fr-FR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971573D-4F5E-F743-A371-7A380F406F21}"/>
              </a:ext>
            </a:extLst>
          </p:cNvPr>
          <p:cNvSpPr txBox="1"/>
          <p:nvPr/>
        </p:nvSpPr>
        <p:spPr>
          <a:xfrm>
            <a:off x="8760296" y="3840178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E3A"/>
                </a:solidFill>
              </a:rPr>
              <a:t>W </a:t>
            </a:r>
            <a:r>
              <a:rPr lang="fr-LU" sz="2400" dirty="0">
                <a:solidFill>
                  <a:srgbClr val="007E3A"/>
                </a:solidFill>
              </a:rPr>
              <a:t>≈ 0.03 K</a:t>
            </a:r>
            <a:endParaRPr lang="fr-FR" sz="2400" dirty="0">
              <a:solidFill>
                <a:srgbClr val="007E3A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7A2B711-0BDD-4F4E-AF94-AA8B5AB732FD}"/>
              </a:ext>
            </a:extLst>
          </p:cNvPr>
          <p:cNvSpPr txBox="1"/>
          <p:nvPr/>
        </p:nvSpPr>
        <p:spPr>
          <a:xfrm>
            <a:off x="8796900" y="4336123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accent5">
                    <a:lumMod val="25000"/>
                  </a:schemeClr>
                </a:solidFill>
              </a:rPr>
              <a:t>W </a:t>
            </a:r>
            <a:r>
              <a:rPr lang="fr-LU" sz="2400" dirty="0">
                <a:solidFill>
                  <a:schemeClr val="accent5">
                    <a:lumMod val="25000"/>
                  </a:schemeClr>
                </a:solidFill>
              </a:rPr>
              <a:t>≈ 0.04 K</a:t>
            </a:r>
            <a:endParaRPr lang="fr-FR" sz="2400" dirty="0">
              <a:solidFill>
                <a:schemeClr val="accent5">
                  <a:lumMod val="2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745" y="1209644"/>
            <a:ext cx="4906060" cy="4382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2544034"/>
            <a:ext cx="454647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0103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/>
              <a:t>Design 2:</a:t>
            </a:r>
            <a:r>
              <a:rPr lang="en-GB" dirty="0"/>
              <a:t> Changing shape of Quadrupole</a:t>
            </a:r>
          </a:p>
        </p:txBody>
      </p:sp>
      <p:pic>
        <p:nvPicPr>
          <p:cNvPr id="6" name="2.1 final.m4v">
            <a:hlinkClick r:id="" action="ppaction://media"/>
            <a:extLst>
              <a:ext uri="{FF2B5EF4-FFF2-40B4-BE49-F238E27FC236}">
                <a16:creationId xmlns:a16="http://schemas.microsoft.com/office/drawing/2014/main" id="{6438C445-78D0-9D48-AF6E-F2E6DF98731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7650" y="1455738"/>
            <a:ext cx="9151938" cy="5148262"/>
          </a:xfrm>
        </p:spPr>
      </p:pic>
    </p:spTree>
    <p:extLst>
      <p:ext uri="{BB962C8B-B14F-4D97-AF65-F5344CB8AC3E}">
        <p14:creationId xmlns:p14="http://schemas.microsoft.com/office/powerpoint/2010/main" val="319960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1384" y="1556792"/>
            <a:ext cx="5847746" cy="4231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1796783"/>
            <a:ext cx="4997606" cy="3751064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3282972" y="957708"/>
            <a:ext cx="317770" cy="1995919"/>
          </a:xfrm>
          <a:prstGeom prst="rect">
            <a:avLst/>
          </a:prstGeom>
        </p:spPr>
      </p:pic>
      <p:pic>
        <p:nvPicPr>
          <p:cNvPr id="8" name="Content Placeholder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6" t="8509" r="32274" b="86385"/>
          <a:stretch/>
        </p:blipFill>
        <p:spPr bwMode="auto">
          <a:xfrm>
            <a:off x="1997605" y="1700808"/>
            <a:ext cx="3049331" cy="315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3363384" y="4726969"/>
            <a:ext cx="317770" cy="19959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92499" y="2674355"/>
            <a:ext cx="317770" cy="19959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43672" y="5545259"/>
            <a:ext cx="8778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cm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206442" y="3503037"/>
            <a:ext cx="8778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cm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44191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094" y="1351264"/>
            <a:ext cx="5615999" cy="4212000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48" y="1345739"/>
            <a:ext cx="5615999" cy="4212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69" y="2171224"/>
            <a:ext cx="454647" cy="25922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411" y="2163989"/>
            <a:ext cx="454647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429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u="sng" dirty="0"/>
          </a:p>
          <a:p>
            <a:pPr marL="0" indent="0">
              <a:buNone/>
            </a:pPr>
            <a:r>
              <a:rPr lang="en-GB" u="sng" dirty="0"/>
              <a:t>Goal:</a:t>
            </a:r>
            <a:r>
              <a:rPr lang="en-GB" dirty="0"/>
              <a:t> Trapping (anti-)hydrogen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u="sng" dirty="0"/>
              <a:t>Purpose:</a:t>
            </a:r>
            <a:r>
              <a:rPr lang="en-GB" dirty="0"/>
              <a:t> </a:t>
            </a:r>
            <a:r>
              <a:rPr lang="fr-LU" dirty="0"/>
              <a:t>For use in a </a:t>
            </a:r>
            <a:r>
              <a:rPr lang="fr-LU" dirty="0" err="1"/>
              <a:t>precision</a:t>
            </a:r>
            <a:r>
              <a:rPr lang="fr-LU" dirty="0"/>
              <a:t> test of </a:t>
            </a:r>
            <a:r>
              <a:rPr lang="fr-LU" dirty="0" err="1"/>
              <a:t>nature’s</a:t>
            </a:r>
            <a:r>
              <a:rPr lang="fr-LU" dirty="0"/>
              <a:t> </a:t>
            </a:r>
            <a:r>
              <a:rPr lang="fr-LU" dirty="0" err="1"/>
              <a:t>fundamental</a:t>
            </a:r>
            <a:r>
              <a:rPr lang="fr-LU" dirty="0"/>
              <a:t> </a:t>
            </a:r>
            <a:r>
              <a:rPr lang="fr-LU" dirty="0" err="1"/>
              <a:t>symmetries</a:t>
            </a:r>
            <a:r>
              <a:rPr lang="fr-LU" dirty="0"/>
              <a:t>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4575EDA-D778-244F-A480-42F28C044526}"/>
              </a:ext>
            </a:extLst>
          </p:cNvPr>
          <p:cNvSpPr txBox="1"/>
          <p:nvPr/>
        </p:nvSpPr>
        <p:spPr>
          <a:xfrm>
            <a:off x="6744072" y="836712"/>
            <a:ext cx="288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fr-LU" dirty="0"/>
            </a:b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0F68051-B188-0D4A-A6B2-4B7EFE5DF9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2" t="18901" r="36257" b="60100"/>
          <a:stretch/>
        </p:blipFill>
        <p:spPr>
          <a:xfrm>
            <a:off x="8904312" y="496155"/>
            <a:ext cx="2016224" cy="192011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9C06086-17C3-3546-9140-CD9C27EFCB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1214944"/>
            <a:ext cx="357466" cy="53619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80F8627-B29D-E04C-9A7C-C146AC9D8C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758" y="1309377"/>
            <a:ext cx="383125" cy="35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0244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094" y="1327550"/>
            <a:ext cx="5615999" cy="4212000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48" y="1345739"/>
            <a:ext cx="5615999" cy="4212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3957620" y="5949280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Trap depth of around </a:t>
            </a:r>
            <a:r>
              <a:rPr lang="en-GB" sz="2800" b="1" dirty="0"/>
              <a:t>0.21K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48" y="2155595"/>
            <a:ext cx="454647" cy="25922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094" y="2119712"/>
            <a:ext cx="454647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7573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658" y="386030"/>
            <a:ext cx="7252302" cy="54433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811" y="1197212"/>
            <a:ext cx="7252302" cy="5443375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104800" y="1782206"/>
            <a:ext cx="6623484" cy="497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25" r="87533"/>
          <a:stretch/>
        </p:blipFill>
        <p:spPr>
          <a:xfrm>
            <a:off x="1010923" y="5373216"/>
            <a:ext cx="1038004" cy="9795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4536" y="178220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0.07 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97448" y="146420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0.17 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93402" y="86660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0.27 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62042" y="614310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0.04 K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64988" y="586697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0.11 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648388" y="508518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0.18 K</a:t>
            </a:r>
          </a:p>
        </p:txBody>
      </p:sp>
    </p:spTree>
    <p:extLst>
      <p:ext uri="{BB962C8B-B14F-4D97-AF65-F5344CB8AC3E}">
        <p14:creationId xmlns:p14="http://schemas.microsoft.com/office/powerpoint/2010/main" val="37278615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49" y="1628800"/>
            <a:ext cx="6096000" cy="45720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65422" y="1853855"/>
            <a:ext cx="5032780" cy="3774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691"/>
          <a:stretch/>
        </p:blipFill>
        <p:spPr>
          <a:xfrm>
            <a:off x="6078203" y="1754666"/>
            <a:ext cx="5519999" cy="1369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691"/>
          <a:stretch/>
        </p:blipFill>
        <p:spPr>
          <a:xfrm rot="10800000">
            <a:off x="6078202" y="5618153"/>
            <a:ext cx="5519999" cy="1369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49"/>
          <a:stretch/>
        </p:blipFill>
        <p:spPr>
          <a:xfrm>
            <a:off x="11024814" y="1268760"/>
            <a:ext cx="1246911" cy="45728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8" t="951" b="87687"/>
          <a:stretch/>
        </p:blipFill>
        <p:spPr>
          <a:xfrm>
            <a:off x="4466403" y="1213148"/>
            <a:ext cx="5416557" cy="610004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54" r="88172"/>
          <a:stretch/>
        </p:blipFill>
        <p:spPr>
          <a:xfrm>
            <a:off x="-168696" y="5238124"/>
            <a:ext cx="984801" cy="10340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747" y="5360865"/>
            <a:ext cx="771633" cy="73352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85582" y="6144913"/>
            <a:ext cx="6079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Particle with kinetic energy of 0.24K.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36779" y="2527915"/>
            <a:ext cx="1456511" cy="1083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91731" y="2525109"/>
            <a:ext cx="1456511" cy="10839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64488" y="4991254"/>
            <a:ext cx="1456511" cy="10839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113034" y="4991253"/>
            <a:ext cx="1456511" cy="1083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887331" y="1840627"/>
            <a:ext cx="1456511" cy="10839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347577" y="1821354"/>
            <a:ext cx="1456511" cy="1083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874801" y="5580046"/>
            <a:ext cx="1456511" cy="1083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342705" y="5598881"/>
            <a:ext cx="1456511" cy="108391"/>
          </a:xfrm>
          <a:prstGeom prst="rect">
            <a:avLst/>
          </a:prstGeom>
        </p:spPr>
      </p:pic>
      <p:pic>
        <p:nvPicPr>
          <p:cNvPr id="22" name="Picture 23">
            <a:extLst>
              <a:ext uri="{FF2B5EF4-FFF2-40B4-BE49-F238E27FC236}">
                <a16:creationId xmlns:a16="http://schemas.microsoft.com/office/drawing/2014/main" id="{D4EB3915-B008-A343-A317-732D1CFA4DD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31266" y="3891005"/>
            <a:ext cx="806786" cy="60040"/>
          </a:xfrm>
          <a:prstGeom prst="rect">
            <a:avLst/>
          </a:prstGeom>
        </p:spPr>
      </p:pic>
      <p:pic>
        <p:nvPicPr>
          <p:cNvPr id="23" name="Picture 23">
            <a:extLst>
              <a:ext uri="{FF2B5EF4-FFF2-40B4-BE49-F238E27FC236}">
                <a16:creationId xmlns:a16="http://schemas.microsoft.com/office/drawing/2014/main" id="{D1CDE6C2-45C4-2E44-B898-20D9257635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9" y="3884378"/>
            <a:ext cx="806786" cy="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7862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201" y="1778452"/>
            <a:ext cx="5424000" cy="406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49" y="1631889"/>
            <a:ext cx="6096000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49"/>
          <a:stretch/>
        </p:blipFill>
        <p:spPr>
          <a:xfrm>
            <a:off x="11024814" y="1268760"/>
            <a:ext cx="1246911" cy="45728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8" t="951" b="87687"/>
          <a:stretch/>
        </p:blipFill>
        <p:spPr>
          <a:xfrm>
            <a:off x="4466403" y="1213148"/>
            <a:ext cx="5416557" cy="610004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54" r="88172"/>
          <a:stretch/>
        </p:blipFill>
        <p:spPr>
          <a:xfrm>
            <a:off x="-168696" y="5238124"/>
            <a:ext cx="984801" cy="10340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747" y="5360865"/>
            <a:ext cx="771633" cy="73352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85582" y="6144913"/>
            <a:ext cx="5322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Particle with kinetic energy of 0.22K.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347577" y="1821354"/>
            <a:ext cx="1456511" cy="10839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887331" y="1778452"/>
            <a:ext cx="1456511" cy="1083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333722" y="5731106"/>
            <a:ext cx="1456511" cy="10839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887330" y="5646735"/>
            <a:ext cx="1456511" cy="1083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61543" y="2528903"/>
            <a:ext cx="1456511" cy="1083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48475" y="2540482"/>
            <a:ext cx="1456511" cy="10839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02328" y="4981854"/>
            <a:ext cx="1456511" cy="10839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61977" y="4981854"/>
            <a:ext cx="1456511" cy="10839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31266" y="3891005"/>
            <a:ext cx="806786" cy="6004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543" y="3887869"/>
            <a:ext cx="806786" cy="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3626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u="sng" dirty="0"/>
              <a:t>Design 3:</a:t>
            </a:r>
            <a:r>
              <a:rPr lang="en-GB" dirty="0"/>
              <a:t> Closing the trap using permanent magnets</a:t>
            </a:r>
          </a:p>
        </p:txBody>
      </p:sp>
      <p:pic>
        <p:nvPicPr>
          <p:cNvPr id="6" name="6 final.m4v">
            <a:hlinkClick r:id="" action="ppaction://media"/>
            <a:extLst>
              <a:ext uri="{FF2B5EF4-FFF2-40B4-BE49-F238E27FC236}">
                <a16:creationId xmlns:a16="http://schemas.microsoft.com/office/drawing/2014/main" id="{66C8E9AB-E000-B64D-9073-C6FF77603F0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03512" y="1560290"/>
            <a:ext cx="8966076" cy="5043709"/>
          </a:xfrm>
        </p:spPr>
      </p:pic>
    </p:spTree>
    <p:extLst>
      <p:ext uri="{BB962C8B-B14F-4D97-AF65-F5344CB8AC3E}">
        <p14:creationId xmlns:p14="http://schemas.microsoft.com/office/powerpoint/2010/main" val="3428244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9336" y="1621113"/>
            <a:ext cx="6347074" cy="4560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8" y="1944244"/>
            <a:ext cx="5214887" cy="39141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3092801" y="1059013"/>
            <a:ext cx="317770" cy="20882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3262666" y="5085988"/>
            <a:ext cx="317770" cy="19959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4542" y="3032146"/>
            <a:ext cx="184011" cy="1995919"/>
          </a:xfrm>
          <a:prstGeom prst="rect">
            <a:avLst/>
          </a:prstGeom>
        </p:spPr>
      </p:pic>
      <p:pic>
        <p:nvPicPr>
          <p:cNvPr id="9" name="Content Placeholder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6" t="8509" r="32274" b="86385"/>
          <a:stretch/>
        </p:blipFill>
        <p:spPr bwMode="auto">
          <a:xfrm>
            <a:off x="1896885" y="1819499"/>
            <a:ext cx="3049331" cy="315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982647" y="5829967"/>
            <a:ext cx="8778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cm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-300407" y="3554610"/>
            <a:ext cx="8778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cm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15912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60" y="1431352"/>
            <a:ext cx="5615999" cy="42120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1555606"/>
            <a:ext cx="5615999" cy="421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09" y="2241208"/>
            <a:ext cx="454647" cy="25922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2365462"/>
            <a:ext cx="454647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3268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60" y="1431352"/>
            <a:ext cx="5615999" cy="42120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1555606"/>
            <a:ext cx="5615999" cy="421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3957620" y="5949280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Trap depth of around </a:t>
            </a:r>
            <a:r>
              <a:rPr lang="en-GB" sz="2800" b="1" dirty="0"/>
              <a:t>0.21K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60" y="2241208"/>
            <a:ext cx="454647" cy="25922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082" y="2366994"/>
            <a:ext cx="454647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0389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93"/>
          <a:stretch/>
        </p:blipFill>
        <p:spPr>
          <a:xfrm>
            <a:off x="-1678748" y="990044"/>
            <a:ext cx="8276007" cy="52431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497626"/>
            <a:ext cx="8297672" cy="622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968" y="-243408"/>
            <a:ext cx="8297671" cy="6228000"/>
          </a:xfrm>
          <a:prstGeom prst="rect">
            <a:avLst/>
          </a:prstGeom>
        </p:spPr>
      </p:pic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25" r="87533"/>
          <a:stretch/>
        </p:blipFill>
        <p:spPr>
          <a:xfrm>
            <a:off x="1010923" y="5373216"/>
            <a:ext cx="1038004" cy="9795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4536" y="178220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0.07 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97448" y="146420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0.14 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93402" y="86660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0.21 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83632" y="6108333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0.04 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27908" y="560192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0.09 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446404" y="494116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0.14 K</a:t>
            </a:r>
          </a:p>
        </p:txBody>
      </p:sp>
    </p:spTree>
    <p:extLst>
      <p:ext uri="{BB962C8B-B14F-4D97-AF65-F5344CB8AC3E}">
        <p14:creationId xmlns:p14="http://schemas.microsoft.com/office/powerpoint/2010/main" val="20470429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94" y="1450578"/>
            <a:ext cx="6096000" cy="457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268" y="1211264"/>
            <a:ext cx="6816000" cy="511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49"/>
          <a:stretch/>
        </p:blipFill>
        <p:spPr>
          <a:xfrm>
            <a:off x="11024814" y="1268760"/>
            <a:ext cx="1246911" cy="45728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8" t="951" b="87687"/>
          <a:stretch/>
        </p:blipFill>
        <p:spPr>
          <a:xfrm>
            <a:off x="4466403" y="1213148"/>
            <a:ext cx="5416557" cy="610004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54" r="88172"/>
          <a:stretch/>
        </p:blipFill>
        <p:spPr>
          <a:xfrm>
            <a:off x="623754" y="5037611"/>
            <a:ext cx="984801" cy="10340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747" y="5360865"/>
            <a:ext cx="771633" cy="73352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85582" y="6144913"/>
            <a:ext cx="5322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Particle with kinetic energy of 0.24K.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50648" y="2380121"/>
            <a:ext cx="1742766" cy="1296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33627" y="4970525"/>
            <a:ext cx="1742766" cy="1296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39443" y="2463493"/>
            <a:ext cx="1588375" cy="11820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71688" y="4957157"/>
            <a:ext cx="1715411" cy="12765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45910" y="1479260"/>
            <a:ext cx="1715411" cy="12765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645509" y="5949853"/>
            <a:ext cx="1344534" cy="10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426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u="sng" dirty="0"/>
          </a:p>
          <a:p>
            <a:pPr marL="0" indent="0">
              <a:buNone/>
            </a:pPr>
            <a:r>
              <a:rPr lang="en-GB" u="sng" dirty="0"/>
              <a:t>Goal:</a:t>
            </a:r>
            <a:r>
              <a:rPr lang="en-GB" dirty="0"/>
              <a:t> Trapping anti-hydrogen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u="sng" dirty="0"/>
              <a:t>Purpose:</a:t>
            </a:r>
            <a:r>
              <a:rPr lang="en-GB" dirty="0"/>
              <a:t> </a:t>
            </a:r>
            <a:r>
              <a:rPr lang="fr-LU" dirty="0"/>
              <a:t>For use in a </a:t>
            </a:r>
            <a:r>
              <a:rPr lang="fr-LU" dirty="0" err="1"/>
              <a:t>precision</a:t>
            </a:r>
            <a:r>
              <a:rPr lang="fr-LU" dirty="0"/>
              <a:t> test of </a:t>
            </a:r>
            <a:r>
              <a:rPr lang="fr-LU" dirty="0" err="1"/>
              <a:t>nature’s</a:t>
            </a:r>
            <a:r>
              <a:rPr lang="fr-LU" dirty="0"/>
              <a:t> </a:t>
            </a:r>
            <a:r>
              <a:rPr lang="fr-LU" dirty="0" err="1"/>
              <a:t>fundamental</a:t>
            </a:r>
            <a:r>
              <a:rPr lang="fr-LU" dirty="0"/>
              <a:t> </a:t>
            </a:r>
            <a:r>
              <a:rPr lang="fr-LU" dirty="0" err="1"/>
              <a:t>symmetries</a:t>
            </a:r>
            <a:r>
              <a:rPr lang="fr-LU" dirty="0"/>
              <a:t>.</a:t>
            </a:r>
          </a:p>
          <a:p>
            <a:pPr marL="0" indent="0">
              <a:buNone/>
            </a:pPr>
            <a:endParaRPr lang="fr-LU" dirty="0"/>
          </a:p>
          <a:p>
            <a:pPr>
              <a:buFont typeface="Arial" panose="020B0604020202020204" pitchFamily="34" charset="0"/>
              <a:buChar char="•"/>
            </a:pPr>
            <a:r>
              <a:rPr lang="fr-LU" dirty="0"/>
              <a:t>Model-</a:t>
            </a:r>
            <a:r>
              <a:rPr lang="fr-LU" dirty="0" err="1"/>
              <a:t>independent</a:t>
            </a:r>
            <a:r>
              <a:rPr lang="fr-LU" dirty="0"/>
              <a:t> test of charge </a:t>
            </a:r>
            <a:r>
              <a:rPr lang="fr-LU" dirty="0" err="1"/>
              <a:t>conjugation</a:t>
            </a:r>
            <a:r>
              <a:rPr lang="fr-LU" dirty="0"/>
              <a:t>/</a:t>
            </a:r>
            <a:r>
              <a:rPr lang="fr-LU" dirty="0" err="1"/>
              <a:t>parity</a:t>
            </a:r>
            <a:r>
              <a:rPr lang="fr-LU" dirty="0"/>
              <a:t>/time reversal (CPT) </a:t>
            </a:r>
            <a:r>
              <a:rPr lang="fr-LU" dirty="0" err="1"/>
              <a:t>theorem</a:t>
            </a:r>
            <a:endParaRPr lang="fr-LU" dirty="0"/>
          </a:p>
          <a:p>
            <a:pPr>
              <a:buFont typeface="Arial" panose="020B0604020202020204" pitchFamily="34" charset="0"/>
              <a:buChar char="•"/>
            </a:pPr>
            <a:r>
              <a:rPr lang="fr-LU" dirty="0" err="1"/>
              <a:t>Study</a:t>
            </a:r>
            <a:r>
              <a:rPr lang="fr-LU" dirty="0"/>
              <a:t> the </a:t>
            </a:r>
            <a:r>
              <a:rPr lang="fr-LU" dirty="0" err="1"/>
              <a:t>gravitational</a:t>
            </a:r>
            <a:r>
              <a:rPr lang="fr-LU" dirty="0"/>
              <a:t> </a:t>
            </a:r>
            <a:r>
              <a:rPr lang="fr-LU" dirty="0" err="1"/>
              <a:t>behaviour</a:t>
            </a:r>
            <a:r>
              <a:rPr lang="fr-LU" dirty="0"/>
              <a:t> of </a:t>
            </a:r>
            <a:r>
              <a:rPr lang="fr-LU" dirty="0" err="1"/>
              <a:t>antimatter</a:t>
            </a:r>
            <a:endParaRPr lang="en-GB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4575EDA-D778-244F-A480-42F28C044526}"/>
              </a:ext>
            </a:extLst>
          </p:cNvPr>
          <p:cNvSpPr txBox="1"/>
          <p:nvPr/>
        </p:nvSpPr>
        <p:spPr>
          <a:xfrm>
            <a:off x="6744072" y="836712"/>
            <a:ext cx="288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fr-LU" dirty="0"/>
            </a:b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0F68051-B188-0D4A-A6B2-4B7EFE5DF9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2" t="18901" r="36257" b="60100"/>
          <a:stretch/>
        </p:blipFill>
        <p:spPr>
          <a:xfrm>
            <a:off x="8904312" y="496155"/>
            <a:ext cx="2016224" cy="192011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9C06086-17C3-3546-9140-CD9C27EFCB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1214944"/>
            <a:ext cx="357466" cy="53619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80F8627-B29D-E04C-9A7C-C146AC9D8C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758" y="1309377"/>
            <a:ext cx="383125" cy="35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426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16009" y="1216228"/>
            <a:ext cx="6849976" cy="5137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Content Placeholder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902" y="1448801"/>
            <a:ext cx="6133385" cy="4600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49"/>
          <a:stretch/>
        </p:blipFill>
        <p:spPr>
          <a:xfrm>
            <a:off x="11024814" y="1268760"/>
            <a:ext cx="1246911" cy="45728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8" t="951" b="87687"/>
          <a:stretch/>
        </p:blipFill>
        <p:spPr>
          <a:xfrm>
            <a:off x="4466403" y="1213148"/>
            <a:ext cx="5416557" cy="610004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54" r="88172"/>
          <a:stretch/>
        </p:blipFill>
        <p:spPr>
          <a:xfrm>
            <a:off x="623754" y="5037611"/>
            <a:ext cx="984801" cy="10340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747" y="5360865"/>
            <a:ext cx="771633" cy="73352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85582" y="6144913"/>
            <a:ext cx="5322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Particle with kinetic energy of 0.22K.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50648" y="2388433"/>
            <a:ext cx="1742766" cy="1296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17002" y="4987150"/>
            <a:ext cx="1742766" cy="1296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87824" y="2405904"/>
            <a:ext cx="1715411" cy="12765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63376" y="4973782"/>
            <a:ext cx="1715411" cy="12765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45910" y="1479260"/>
            <a:ext cx="1715411" cy="12765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645509" y="5949853"/>
            <a:ext cx="1344534" cy="10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4943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+ </a:t>
            </a:r>
            <a:r>
              <a:rPr lang="en-GB" b="1" dirty="0"/>
              <a:t>Prove of multiple</a:t>
            </a:r>
            <a:r>
              <a:rPr lang="en-GB" dirty="0"/>
              <a:t> </a:t>
            </a:r>
            <a:r>
              <a:rPr lang="en-GB" b="1" dirty="0"/>
              <a:t>designs</a:t>
            </a:r>
            <a:r>
              <a:rPr lang="en-GB" dirty="0"/>
              <a:t> of a </a:t>
            </a:r>
            <a:r>
              <a:rPr lang="en-GB" dirty="0" err="1"/>
              <a:t>Ioffe</a:t>
            </a:r>
            <a:r>
              <a:rPr lang="en-GB" dirty="0"/>
              <a:t> trap, </a:t>
            </a:r>
            <a:r>
              <a:rPr lang="fr-LU" dirty="0" err="1"/>
              <a:t>exclusively</a:t>
            </a:r>
            <a:r>
              <a:rPr lang="fr-LU" dirty="0"/>
              <a:t> made out of   </a:t>
            </a:r>
          </a:p>
          <a:p>
            <a:pPr marL="0" indent="0">
              <a:buNone/>
            </a:pPr>
            <a:r>
              <a:rPr lang="fr-LU" dirty="0"/>
              <a:t>   permanent </a:t>
            </a:r>
            <a:r>
              <a:rPr lang="fr-LU" dirty="0" err="1"/>
              <a:t>magnets</a:t>
            </a:r>
            <a:r>
              <a:rPr lang="fr-LU" dirty="0"/>
              <a:t>, for </a:t>
            </a:r>
            <a:r>
              <a:rPr lang="fr-LU" dirty="0" err="1"/>
              <a:t>trapping</a:t>
            </a:r>
            <a:r>
              <a:rPr lang="fr-LU" dirty="0"/>
              <a:t> (anti-)</a:t>
            </a:r>
            <a:r>
              <a:rPr lang="fr-LU" dirty="0" err="1"/>
              <a:t>hydrogen</a:t>
            </a:r>
            <a:endParaRPr lang="fr-LU" dirty="0"/>
          </a:p>
          <a:p>
            <a:pPr marL="0" indent="0">
              <a:buNone/>
            </a:pPr>
            <a:r>
              <a:rPr lang="en-GB" dirty="0"/>
              <a:t>+ No need of cryogenic cooling</a:t>
            </a:r>
            <a:endParaRPr lang="fr-LU" dirty="0"/>
          </a:p>
          <a:p>
            <a:pPr marL="0" indent="0">
              <a:buNone/>
            </a:pPr>
            <a:r>
              <a:rPr lang="en-GB" dirty="0"/>
              <a:t>+ Cheaper and smaller alternative to conventional </a:t>
            </a:r>
            <a:r>
              <a:rPr lang="en-GB" dirty="0" err="1"/>
              <a:t>Ioffe</a:t>
            </a:r>
            <a:r>
              <a:rPr lang="en-GB" dirty="0"/>
              <a:t> traps</a:t>
            </a:r>
          </a:p>
          <a:p>
            <a:pPr marL="0" indent="0">
              <a:buNone/>
            </a:pPr>
            <a:r>
              <a:rPr lang="en-GB" dirty="0"/>
              <a:t>+ Use of Quadrupole facilitate access for lasers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-  Functional limitation (static magnetic field)</a:t>
            </a:r>
          </a:p>
          <a:p>
            <a:pPr marL="0" indent="0">
              <a:buNone/>
            </a:pPr>
            <a:r>
              <a:rPr lang="en-GB" dirty="0"/>
              <a:t>-  Limited trap depth 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4870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Acknowledgement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/>
              <a:t>dr. S.A. Jones</a:t>
            </a:r>
          </a:p>
          <a:p>
            <a:pPr marL="0" indent="0" algn="ctr">
              <a:buNone/>
            </a:pPr>
            <a:r>
              <a:rPr lang="en-GB" dirty="0"/>
              <a:t>Nikos</a:t>
            </a:r>
          </a:p>
          <a:p>
            <a:pPr marL="0" indent="0" algn="ctr">
              <a:buNone/>
            </a:pPr>
            <a:r>
              <a:rPr lang="en-GB" dirty="0"/>
              <a:t>Joël</a:t>
            </a:r>
          </a:p>
          <a:p>
            <a:pPr marL="0" indent="0" algn="ctr">
              <a:buNone/>
            </a:pPr>
            <a:r>
              <a:rPr lang="en-GB" dirty="0"/>
              <a:t>Tom</a:t>
            </a:r>
          </a:p>
        </p:txBody>
      </p:sp>
    </p:spTree>
    <p:extLst>
      <p:ext uri="{BB962C8B-B14F-4D97-AF65-F5344CB8AC3E}">
        <p14:creationId xmlns:p14="http://schemas.microsoft.com/office/powerpoint/2010/main" val="41808071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Second generation Penning-</a:t>
            </a:r>
            <a:r>
              <a:rPr lang="en-GB" dirty="0" err="1"/>
              <a:t>Ioffe</a:t>
            </a:r>
            <a:r>
              <a:rPr lang="en-GB" dirty="0"/>
              <a:t> trap has</a:t>
            </a:r>
          </a:p>
          <a:p>
            <a:r>
              <a:rPr lang="fr-LU" dirty="0"/>
              <a:t>80 A in </a:t>
            </a:r>
            <a:r>
              <a:rPr lang="fr-LU" dirty="0" err="1"/>
              <a:t>each</a:t>
            </a:r>
            <a:r>
              <a:rPr lang="fr-LU" dirty="0"/>
              <a:t> </a:t>
            </a:r>
            <a:r>
              <a:rPr lang="fr-LU" dirty="0" err="1"/>
              <a:t>pinch</a:t>
            </a:r>
            <a:r>
              <a:rPr lang="fr-LU" dirty="0"/>
              <a:t> </a:t>
            </a:r>
            <a:r>
              <a:rPr lang="fr-LU" dirty="0" err="1"/>
              <a:t>coil</a:t>
            </a:r>
            <a:r>
              <a:rPr lang="fr-LU" dirty="0"/>
              <a:t> and 68 A in the </a:t>
            </a:r>
            <a:r>
              <a:rPr lang="fr-LU" dirty="0" err="1"/>
              <a:t>racetrack</a:t>
            </a:r>
            <a:r>
              <a:rPr lang="fr-LU" dirty="0"/>
              <a:t> </a:t>
            </a:r>
            <a:r>
              <a:rPr lang="fr-LU" dirty="0" err="1"/>
              <a:t>coil</a:t>
            </a:r>
            <a:r>
              <a:rPr lang="fr-LU" dirty="0"/>
              <a:t> </a:t>
            </a:r>
            <a:r>
              <a:rPr lang="fr-LU" dirty="0" err="1"/>
              <a:t>produced</a:t>
            </a:r>
            <a:r>
              <a:rPr lang="fr-LU" dirty="0"/>
              <a:t> a 0.56 </a:t>
            </a:r>
            <a:r>
              <a:rPr lang="fr-LU" dirty="0" err="1"/>
              <a:t>T</a:t>
            </a:r>
            <a:r>
              <a:rPr lang="fr-LU" dirty="0"/>
              <a:t> </a:t>
            </a:r>
            <a:r>
              <a:rPr lang="fr-LU" dirty="0" err="1"/>
              <a:t>deep</a:t>
            </a:r>
            <a:r>
              <a:rPr lang="fr-LU" dirty="0"/>
              <a:t> </a:t>
            </a:r>
            <a:r>
              <a:rPr lang="fr-LU" dirty="0" err="1"/>
              <a:t>trap</a:t>
            </a:r>
            <a:r>
              <a:rPr lang="fr-LU" dirty="0"/>
              <a:t> 1 </a:t>
            </a:r>
            <a:r>
              <a:rPr lang="fr-LU" dirty="0" err="1"/>
              <a:t>T</a:t>
            </a:r>
            <a:r>
              <a:rPr lang="fr-LU" dirty="0"/>
              <a:t> </a:t>
            </a:r>
            <a:r>
              <a:rPr lang="fr-LU" dirty="0" err="1"/>
              <a:t>bias</a:t>
            </a:r>
            <a:r>
              <a:rPr lang="fr-LU" dirty="0"/>
              <a:t> </a:t>
            </a:r>
            <a:r>
              <a:rPr lang="fr-LU" dirty="0" err="1"/>
              <a:t>field</a:t>
            </a:r>
            <a:r>
              <a:rPr lang="fr-LU" dirty="0"/>
              <a:t> </a:t>
            </a:r>
            <a:r>
              <a:rPr lang="fr-LU" dirty="0" err="1"/>
              <a:t>was</a:t>
            </a:r>
            <a:r>
              <a:rPr lang="fr-LU" dirty="0"/>
              <a:t> </a:t>
            </a:r>
            <a:r>
              <a:rPr lang="fr-LU" dirty="0" err="1"/>
              <a:t>applied</a:t>
            </a:r>
            <a:r>
              <a:rPr lang="fr-LU" dirty="0"/>
              <a:t> </a:t>
            </a:r>
            <a:r>
              <a:rPr lang="fr-LU" dirty="0" err="1"/>
              <a:t>along</a:t>
            </a:r>
            <a:r>
              <a:rPr lang="fr-LU" dirty="0"/>
              <a:t> the central axis of the </a:t>
            </a:r>
            <a:r>
              <a:rPr lang="fr-LU" dirty="0" err="1"/>
              <a:t>trap</a:t>
            </a:r>
            <a:r>
              <a:rPr lang="fr-LU" dirty="0"/>
              <a:t>. This corresponds to a 380 </a:t>
            </a:r>
            <a:r>
              <a:rPr lang="fr-LU" dirty="0" err="1"/>
              <a:t>mK</a:t>
            </a:r>
            <a:r>
              <a:rPr lang="fr-LU" dirty="0"/>
              <a:t> </a:t>
            </a:r>
            <a:r>
              <a:rPr lang="fr-LU" dirty="0" err="1"/>
              <a:t>trap</a:t>
            </a:r>
            <a:r>
              <a:rPr lang="fr-LU" dirty="0"/>
              <a:t> </a:t>
            </a:r>
            <a:r>
              <a:rPr lang="fr-LU" dirty="0" err="1"/>
              <a:t>depth</a:t>
            </a:r>
            <a:r>
              <a:rPr lang="fr-LU" dirty="0"/>
              <a:t> for an </a:t>
            </a:r>
            <a:r>
              <a:rPr lang="fr-LU" dirty="0" err="1"/>
              <a:t>H¯atom</a:t>
            </a:r>
            <a:r>
              <a:rPr lang="fr-LU" dirty="0"/>
              <a:t> in a </a:t>
            </a:r>
            <a:r>
              <a:rPr lang="fr-LU" dirty="0" err="1"/>
              <a:t>low-field-seeking</a:t>
            </a:r>
            <a:r>
              <a:rPr lang="fr-LU" dirty="0"/>
              <a:t> </a:t>
            </a:r>
            <a:r>
              <a:rPr lang="fr-LU" dirty="0" err="1"/>
              <a:t>ground</a:t>
            </a:r>
            <a:r>
              <a:rPr lang="fr-LU" dirty="0"/>
              <a:t> state.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67327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FB4746-BA2D-C743-AB9F-C095F8148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LU" dirty="0"/>
              <a:t>N52 (</a:t>
            </a:r>
            <a:r>
              <a:rPr lang="fr-LU" dirty="0" err="1"/>
              <a:t>sintered</a:t>
            </a:r>
            <a:r>
              <a:rPr lang="fr-LU" dirty="0"/>
              <a:t> </a:t>
            </a:r>
            <a:r>
              <a:rPr lang="fr-LU" dirty="0" err="1"/>
              <a:t>NdFeB</a:t>
            </a:r>
            <a:r>
              <a:rPr lang="fr-LU" dirty="0"/>
              <a:t>) </a:t>
            </a:r>
            <a:r>
              <a:rPr lang="fr-LU" dirty="0" err="1"/>
              <a:t>magnets</a:t>
            </a: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7FDBCF8-11AA-504B-945D-90DFFDCC46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919" y="1775619"/>
            <a:ext cx="5359400" cy="4508500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C43A1FC-C6ED-A949-A05D-820C2E288753}"/>
              </a:ext>
            </a:extLst>
          </p:cNvPr>
          <p:cNvSpPr txBox="1"/>
          <p:nvPr/>
        </p:nvSpPr>
        <p:spPr>
          <a:xfrm>
            <a:off x="407368" y="1775619"/>
            <a:ext cx="31683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LU" dirty="0" err="1"/>
              <a:t>Remanent</a:t>
            </a:r>
            <a:r>
              <a:rPr lang="fr-LU" dirty="0"/>
              <a:t> flux </a:t>
            </a:r>
            <a:r>
              <a:rPr lang="fr-LU" dirty="0" err="1"/>
              <a:t>density</a:t>
            </a:r>
            <a:r>
              <a:rPr lang="fr-LU" dirty="0"/>
              <a:t> </a:t>
            </a:r>
            <a:r>
              <a:rPr lang="fr-LU" dirty="0" err="1"/>
              <a:t>norm</a:t>
            </a:r>
            <a:r>
              <a:rPr lang="fr-LU" dirty="0"/>
              <a:t> Br for </a:t>
            </a:r>
            <a:r>
              <a:rPr lang="fr-LU" dirty="0" err="1"/>
              <a:t>this</a:t>
            </a:r>
            <a:r>
              <a:rPr lang="fr-LU" dirty="0"/>
              <a:t> </a:t>
            </a:r>
            <a:r>
              <a:rPr lang="fr-LU" dirty="0" err="1"/>
              <a:t>material</a:t>
            </a:r>
            <a:r>
              <a:rPr lang="fr-LU" dirty="0"/>
              <a:t> </a:t>
            </a:r>
            <a:r>
              <a:rPr lang="fr-LU" dirty="0" err="1"/>
              <a:t>is</a:t>
            </a:r>
            <a:r>
              <a:rPr lang="fr-LU" dirty="0"/>
              <a:t> 1.44T</a:t>
            </a:r>
          </a:p>
          <a:p>
            <a:pPr marL="285750" indent="-285750">
              <a:buFontTx/>
              <a:buChar char="-"/>
            </a:pPr>
            <a:r>
              <a:rPr lang="fr-LU" dirty="0"/>
              <a:t>Maximum </a:t>
            </a:r>
            <a:r>
              <a:rPr lang="fr-LU" dirty="0" err="1"/>
              <a:t>Energy</a:t>
            </a:r>
            <a:r>
              <a:rPr lang="fr-LU" dirty="0"/>
              <a:t> Product (BH)max of 50-53 </a:t>
            </a:r>
            <a:r>
              <a:rPr lang="fr-LU" dirty="0" err="1"/>
              <a:t>MGOe</a:t>
            </a:r>
            <a:r>
              <a:rPr lang="fr-LU" dirty="0"/>
              <a:t> ((</a:t>
            </a:r>
            <a:r>
              <a:rPr lang="fr-LU" dirty="0" err="1"/>
              <a:t>mega</a:t>
            </a:r>
            <a:r>
              <a:rPr lang="fr-LU" dirty="0"/>
              <a:t>-gauss-</a:t>
            </a:r>
            <a:r>
              <a:rPr lang="fr-LU" dirty="0" err="1"/>
              <a:t>oersted</a:t>
            </a:r>
            <a:r>
              <a:rPr lang="fr-LU" dirty="0"/>
              <a:t>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4396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CC1F06-3A68-D042-B18F-48698E3FE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Earnshaw’s</a:t>
            </a:r>
            <a:r>
              <a:rPr lang="fr-FR" dirty="0"/>
              <a:t> </a:t>
            </a:r>
            <a:r>
              <a:rPr lang="fr-FR" dirty="0" err="1"/>
              <a:t>theorem</a:t>
            </a: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4A9CD8E-B5F5-7049-9CAA-5AC4A91537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6" y="1268760"/>
            <a:ext cx="6718640" cy="4183034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6FF50B5-EFEC-9244-813C-E5D122FC5F85}"/>
              </a:ext>
            </a:extLst>
          </p:cNvPr>
          <p:cNvSpPr txBox="1"/>
          <p:nvPr/>
        </p:nvSpPr>
        <p:spPr>
          <a:xfrm>
            <a:off x="3071664" y="5447940"/>
            <a:ext cx="6984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LU" dirty="0"/>
              <a:t>Illustration of the </a:t>
            </a:r>
            <a:r>
              <a:rPr lang="fr-LU" dirty="0" err="1"/>
              <a:t>electrostatic</a:t>
            </a:r>
            <a:r>
              <a:rPr lang="fr-LU" dirty="0"/>
              <a:t> </a:t>
            </a:r>
            <a:r>
              <a:rPr lang="fr-LU" dirty="0" err="1"/>
              <a:t>potential</a:t>
            </a:r>
            <a:r>
              <a:rPr lang="fr-LU" dirty="0"/>
              <a:t> </a:t>
            </a:r>
            <a:r>
              <a:rPr lang="fr-LU" dirty="0" err="1"/>
              <a:t>saddle</a:t>
            </a:r>
            <a:r>
              <a:rPr lang="fr-LU" dirty="0"/>
              <a:t> </a:t>
            </a:r>
            <a:r>
              <a:rPr lang="fr-LU" dirty="0" err="1"/>
              <a:t>created</a:t>
            </a:r>
            <a:r>
              <a:rPr lang="fr-LU" dirty="0"/>
              <a:t> </a:t>
            </a:r>
            <a:r>
              <a:rPr lang="fr-LU" dirty="0" err="1"/>
              <a:t>inside</a:t>
            </a:r>
            <a:r>
              <a:rPr lang="fr-LU" dirty="0"/>
              <a:t> a </a:t>
            </a:r>
            <a:r>
              <a:rPr lang="fr-LU" dirty="0" err="1"/>
              <a:t>Penning</a:t>
            </a:r>
            <a:r>
              <a:rPr lang="fr-LU" dirty="0"/>
              <a:t> </a:t>
            </a:r>
            <a:r>
              <a:rPr lang="fr-LU" dirty="0" err="1"/>
              <a:t>trap</a:t>
            </a:r>
            <a:r>
              <a:rPr lang="fr-LU" dirty="0"/>
              <a:t>, in absence of a </a:t>
            </a:r>
            <a:r>
              <a:rPr lang="fr-LU" dirty="0" err="1"/>
              <a:t>magnetic</a:t>
            </a:r>
            <a:r>
              <a:rPr lang="fr-LU" dirty="0"/>
              <a:t> </a:t>
            </a:r>
            <a:r>
              <a:rPr lang="fr-LU" dirty="0" err="1"/>
              <a:t>field</a:t>
            </a:r>
            <a:r>
              <a:rPr lang="fr-LU" dirty="0"/>
              <a:t> B0, </a:t>
            </a:r>
            <a:r>
              <a:rPr lang="fr-LU" dirty="0" err="1"/>
              <a:t>where</a:t>
            </a:r>
            <a:r>
              <a:rPr lang="fr-LU" dirty="0"/>
              <a:t> z </a:t>
            </a:r>
            <a:r>
              <a:rPr lang="fr-LU" dirty="0" err="1"/>
              <a:t>is</a:t>
            </a:r>
            <a:r>
              <a:rPr lang="fr-LU" dirty="0"/>
              <a:t> </a:t>
            </a:r>
            <a:r>
              <a:rPr lang="fr-LU" dirty="0" err="1"/>
              <a:t>along</a:t>
            </a:r>
            <a:r>
              <a:rPr lang="fr-LU" dirty="0"/>
              <a:t> the axial axis and </a:t>
            </a:r>
            <a:r>
              <a:rPr lang="el-GR" dirty="0"/>
              <a:t>ρ </a:t>
            </a:r>
            <a:r>
              <a:rPr lang="fr-LU" dirty="0" err="1"/>
              <a:t>along</a:t>
            </a:r>
            <a:r>
              <a:rPr lang="fr-LU" dirty="0"/>
              <a:t> the radial axis. Image </a:t>
            </a:r>
            <a:r>
              <a:rPr lang="fr-LU" dirty="0" err="1"/>
              <a:t>taken</a:t>
            </a:r>
            <a:r>
              <a:rPr lang="fr-LU" dirty="0"/>
              <a:t> </a:t>
            </a:r>
            <a:r>
              <a:rPr lang="fr-LU" dirty="0" err="1"/>
              <a:t>from</a:t>
            </a:r>
            <a:r>
              <a:rPr lang="fr-LU" dirty="0"/>
              <a:t> !!!!!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823E21F-7594-8940-BAF4-20831593FE53}"/>
              </a:ext>
            </a:extLst>
          </p:cNvPr>
          <p:cNvSpPr txBox="1"/>
          <p:nvPr/>
        </p:nvSpPr>
        <p:spPr>
          <a:xfrm>
            <a:off x="9120336" y="191683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LU" dirty="0"/>
              <a:t>E = −∇</a:t>
            </a:r>
            <a:r>
              <a:rPr lang="el-GR" dirty="0" err="1"/>
              <a:t>ϕ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729185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9D7B93-E4B1-5A44-BDAE-146DB8A3E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LU" dirty="0" err="1"/>
              <a:t>Breit</a:t>
            </a:r>
            <a:r>
              <a:rPr lang="fr-LU" dirty="0"/>
              <a:t>-Rabi </a:t>
            </a:r>
            <a:r>
              <a:rPr lang="fr-LU" dirty="0" err="1"/>
              <a:t>diagram</a:t>
            </a: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434277B-14DD-194C-BFF2-48F7152E8D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962" y="1916832"/>
            <a:ext cx="8468389" cy="4104456"/>
          </a:xfrm>
        </p:spPr>
      </p:pic>
    </p:spTree>
    <p:extLst>
      <p:ext uri="{BB962C8B-B14F-4D97-AF65-F5344CB8AC3E}">
        <p14:creationId xmlns:p14="http://schemas.microsoft.com/office/powerpoint/2010/main" val="4291041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EEA2F0F1-6903-3145-BB84-019214FA11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52D0C5F-9734-7C42-A379-6BB878859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8AC60FC-A75E-3C4B-9C5B-1B79A34B85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72" y="1790925"/>
            <a:ext cx="10370047" cy="447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8896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9686" y="332656"/>
            <a:ext cx="4910983" cy="3528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464" y="188629"/>
            <a:ext cx="5111436" cy="3672596"/>
          </a:xfr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7688" y="3319470"/>
            <a:ext cx="4965498" cy="356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00989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F3431D-D1F5-8940-B362-0F47BCDE7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57AAA1C-151B-CD41-80BE-BE09883641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393"/>
            <a:ext cx="12187238" cy="4712952"/>
          </a:xfrm>
        </p:spPr>
      </p:pic>
    </p:spTree>
    <p:extLst>
      <p:ext uri="{BB962C8B-B14F-4D97-AF65-F5344CB8AC3E}">
        <p14:creationId xmlns:p14="http://schemas.microsoft.com/office/powerpoint/2010/main" val="638287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ACD3C0-8AD0-CE41-AB1F-A1C2986CE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How to </a:t>
            </a:r>
            <a:r>
              <a:rPr lang="fr-FR" dirty="0" err="1"/>
              <a:t>trap</a:t>
            </a:r>
            <a:r>
              <a:rPr lang="fr-FR" dirty="0"/>
              <a:t> (anti-)</a:t>
            </a:r>
            <a:r>
              <a:rPr lang="fr-FR" dirty="0" err="1"/>
              <a:t>hydrogen</a:t>
            </a:r>
            <a:r>
              <a:rPr lang="fr-FR" dirty="0"/>
              <a:t>?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0B0E1B0-E350-624B-87DA-463828252E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820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ACD3C0-8AD0-CE41-AB1F-A1C2986CE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How to </a:t>
            </a:r>
            <a:r>
              <a:rPr lang="fr-FR" dirty="0" err="1"/>
              <a:t>trap</a:t>
            </a:r>
            <a:r>
              <a:rPr lang="fr-FR" dirty="0"/>
              <a:t> (anti-)</a:t>
            </a:r>
            <a:r>
              <a:rPr lang="fr-FR" dirty="0" err="1"/>
              <a:t>hydrogen</a:t>
            </a:r>
            <a:r>
              <a:rPr lang="fr-FR" dirty="0"/>
              <a:t>?</a:t>
            </a:r>
          </a:p>
        </p:txBody>
      </p:sp>
      <p:pic>
        <p:nvPicPr>
          <p:cNvPr id="5" name="Espace réservé du contenu 3">
            <a:extLst>
              <a:ext uri="{FF2B5EF4-FFF2-40B4-BE49-F238E27FC236}">
                <a16:creationId xmlns:a16="http://schemas.microsoft.com/office/drawing/2014/main" id="{2BCF66E9-CFB9-C849-B2C7-FE984EBA81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623"/>
          <a:stretch/>
        </p:blipFill>
        <p:spPr bwMode="auto">
          <a:xfrm>
            <a:off x="20555" y="1628800"/>
            <a:ext cx="6691725" cy="4652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0">
            <a:extLst>
              <a:ext uri="{FF2B5EF4-FFF2-40B4-BE49-F238E27FC236}">
                <a16:creationId xmlns:a16="http://schemas.microsoft.com/office/drawing/2014/main" id="{5B3044EE-F5E7-FD4C-9527-F63B5B9D22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378" y="1618706"/>
            <a:ext cx="783218" cy="611301"/>
          </a:xfrm>
          <a:prstGeom prst="rect">
            <a:avLst/>
          </a:prstGeom>
        </p:spPr>
      </p:pic>
      <p:pic>
        <p:nvPicPr>
          <p:cNvPr id="10" name="Picture 20">
            <a:extLst>
              <a:ext uri="{FF2B5EF4-FFF2-40B4-BE49-F238E27FC236}">
                <a16:creationId xmlns:a16="http://schemas.microsoft.com/office/drawing/2014/main" id="{96026F4B-8F9F-5040-940A-78187C6199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9496" y="4116065"/>
            <a:ext cx="783218" cy="611301"/>
          </a:xfrm>
          <a:prstGeom prst="rect">
            <a:avLst/>
          </a:prstGeom>
        </p:spPr>
      </p:pic>
      <p:pic>
        <p:nvPicPr>
          <p:cNvPr id="14" name="Picture 20">
            <a:extLst>
              <a:ext uri="{FF2B5EF4-FFF2-40B4-BE49-F238E27FC236}">
                <a16:creationId xmlns:a16="http://schemas.microsoft.com/office/drawing/2014/main" id="{73440536-A5AE-514E-B7DD-C3EC3E90D6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32974" y="5420418"/>
            <a:ext cx="559918" cy="897559"/>
          </a:xfrm>
          <a:prstGeom prst="rect">
            <a:avLst/>
          </a:prstGeom>
        </p:spPr>
      </p:pic>
      <p:pic>
        <p:nvPicPr>
          <p:cNvPr id="15" name="Picture 20">
            <a:extLst>
              <a:ext uri="{FF2B5EF4-FFF2-40B4-BE49-F238E27FC236}">
                <a16:creationId xmlns:a16="http://schemas.microsoft.com/office/drawing/2014/main" id="{4714AB98-B05C-1F42-B8B4-D30CE35847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9262991" y="5539689"/>
            <a:ext cx="559918" cy="897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5014F41C-B70D-094A-94B4-C68EFDAF76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5946336">
            <a:off x="10161034" y="5520550"/>
            <a:ext cx="559918" cy="897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0">
            <a:extLst>
              <a:ext uri="{FF2B5EF4-FFF2-40B4-BE49-F238E27FC236}">
                <a16:creationId xmlns:a16="http://schemas.microsoft.com/office/drawing/2014/main" id="{530DF934-61F1-A147-B21A-F91169867A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397849">
            <a:off x="11322310" y="5738885"/>
            <a:ext cx="722035" cy="897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0">
            <a:extLst>
              <a:ext uri="{FF2B5EF4-FFF2-40B4-BE49-F238E27FC236}">
                <a16:creationId xmlns:a16="http://schemas.microsoft.com/office/drawing/2014/main" id="{0840B52B-C8E7-8F44-8D0C-6BAA4FBDEB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5946336">
            <a:off x="7665036" y="3919376"/>
            <a:ext cx="559918" cy="897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EC3EA1F-C4C9-4A46-8D03-D7A3E32F4837}"/>
              </a:ext>
            </a:extLst>
          </p:cNvPr>
          <p:cNvSpPr txBox="1"/>
          <p:nvPr/>
        </p:nvSpPr>
        <p:spPr>
          <a:xfrm>
            <a:off x="362113" y="6459686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u="sng" dirty="0"/>
              <a:t>Source: </a:t>
            </a:r>
            <a:r>
              <a:rPr lang="fr-LU" sz="900" dirty="0"/>
              <a:t>E. </a:t>
            </a:r>
            <a:r>
              <a:rPr lang="fr-LU" sz="900" dirty="0" err="1"/>
              <a:t>Tardiff</a:t>
            </a:r>
            <a:r>
              <a:rPr lang="fr-LU" sz="900" dirty="0"/>
              <a:t>, X. Fan, G. </a:t>
            </a:r>
            <a:r>
              <a:rPr lang="fr-LU" sz="900" dirty="0" err="1"/>
              <a:t>Gabrielse</a:t>
            </a:r>
            <a:r>
              <a:rPr lang="fr-LU" sz="900" dirty="0"/>
              <a:t>, et al., “</a:t>
            </a:r>
            <a:r>
              <a:rPr lang="fr-LU" sz="900" dirty="0" err="1"/>
              <a:t>Two-symmetry</a:t>
            </a:r>
            <a:r>
              <a:rPr lang="fr-LU" sz="900" dirty="0"/>
              <a:t> </a:t>
            </a:r>
            <a:r>
              <a:rPr lang="fr-LU" sz="900" dirty="0" err="1"/>
              <a:t>penning-ioffe</a:t>
            </a:r>
            <a:r>
              <a:rPr lang="fr-LU" sz="900" dirty="0"/>
              <a:t> </a:t>
            </a:r>
            <a:r>
              <a:rPr lang="fr-LU" sz="900" dirty="0" err="1"/>
              <a:t>trap</a:t>
            </a:r>
            <a:r>
              <a:rPr lang="fr-LU" sz="900" dirty="0"/>
              <a:t> for </a:t>
            </a:r>
            <a:r>
              <a:rPr lang="fr-LU" sz="900" dirty="0" err="1"/>
              <a:t>antihydrogen</a:t>
            </a:r>
            <a:r>
              <a:rPr lang="fr-LU" sz="900" dirty="0"/>
              <a:t> </a:t>
            </a:r>
            <a:r>
              <a:rPr lang="fr-LU" sz="900" dirty="0" err="1"/>
              <a:t>cooling</a:t>
            </a:r>
            <a:r>
              <a:rPr lang="fr-LU" sz="900" dirty="0"/>
              <a:t> and </a:t>
            </a:r>
            <a:r>
              <a:rPr lang="fr-LU" sz="900" dirty="0" err="1"/>
              <a:t>spectroscopy</a:t>
            </a:r>
            <a:r>
              <a:rPr lang="fr-LU" sz="900" dirty="0"/>
              <a:t>,”</a:t>
            </a:r>
            <a:endParaRPr lang="fr-FR" sz="900" dirty="0"/>
          </a:p>
        </p:txBody>
      </p:sp>
    </p:spTree>
    <p:extLst>
      <p:ext uri="{BB962C8B-B14F-4D97-AF65-F5344CB8AC3E}">
        <p14:creationId xmlns:p14="http://schemas.microsoft.com/office/powerpoint/2010/main" val="3810197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ACD3C0-8AD0-CE41-AB1F-A1C2986CE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How to </a:t>
            </a:r>
            <a:r>
              <a:rPr lang="fr-FR" dirty="0" err="1"/>
              <a:t>trap</a:t>
            </a:r>
            <a:r>
              <a:rPr lang="fr-FR" dirty="0"/>
              <a:t> (anti-)</a:t>
            </a:r>
            <a:r>
              <a:rPr lang="fr-FR" dirty="0" err="1"/>
              <a:t>hydrogen</a:t>
            </a:r>
            <a:r>
              <a:rPr lang="fr-FR" dirty="0"/>
              <a:t>?</a:t>
            </a:r>
          </a:p>
        </p:txBody>
      </p:sp>
      <p:pic>
        <p:nvPicPr>
          <p:cNvPr id="5" name="Espace réservé du contenu 3">
            <a:extLst>
              <a:ext uri="{FF2B5EF4-FFF2-40B4-BE49-F238E27FC236}">
                <a16:creationId xmlns:a16="http://schemas.microsoft.com/office/drawing/2014/main" id="{2BCF66E9-CFB9-C849-B2C7-FE984EBA81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623"/>
          <a:stretch/>
        </p:blipFill>
        <p:spPr bwMode="auto">
          <a:xfrm>
            <a:off x="20555" y="1628800"/>
            <a:ext cx="6691725" cy="4652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Espace réservé du contenu 3">
            <a:extLst>
              <a:ext uri="{FF2B5EF4-FFF2-40B4-BE49-F238E27FC236}">
                <a16:creationId xmlns:a16="http://schemas.microsoft.com/office/drawing/2014/main" id="{D54C7E38-F69F-BC46-98CF-282D5CB606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130" t="8981" r="27869" b="19167"/>
          <a:stretch/>
        </p:blipFill>
        <p:spPr bwMode="auto">
          <a:xfrm>
            <a:off x="8361713" y="1911098"/>
            <a:ext cx="3060339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0">
            <a:extLst>
              <a:ext uri="{FF2B5EF4-FFF2-40B4-BE49-F238E27FC236}">
                <a16:creationId xmlns:a16="http://schemas.microsoft.com/office/drawing/2014/main" id="{5B3044EE-F5E7-FD4C-9527-F63B5B9D22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378" y="1618706"/>
            <a:ext cx="783218" cy="611301"/>
          </a:xfrm>
          <a:prstGeom prst="rect">
            <a:avLst/>
          </a:prstGeom>
        </p:spPr>
      </p:pic>
      <p:pic>
        <p:nvPicPr>
          <p:cNvPr id="10" name="Picture 20">
            <a:extLst>
              <a:ext uri="{FF2B5EF4-FFF2-40B4-BE49-F238E27FC236}">
                <a16:creationId xmlns:a16="http://schemas.microsoft.com/office/drawing/2014/main" id="{96026F4B-8F9F-5040-940A-78187C6199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9496" y="4116065"/>
            <a:ext cx="783218" cy="611301"/>
          </a:xfrm>
          <a:prstGeom prst="rect">
            <a:avLst/>
          </a:prstGeom>
        </p:spPr>
      </p:pic>
      <p:pic>
        <p:nvPicPr>
          <p:cNvPr id="14" name="Picture 20">
            <a:extLst>
              <a:ext uri="{FF2B5EF4-FFF2-40B4-BE49-F238E27FC236}">
                <a16:creationId xmlns:a16="http://schemas.microsoft.com/office/drawing/2014/main" id="{73440536-A5AE-514E-B7DD-C3EC3E90D6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32974" y="5420418"/>
            <a:ext cx="559918" cy="897559"/>
          </a:xfrm>
          <a:prstGeom prst="rect">
            <a:avLst/>
          </a:prstGeom>
        </p:spPr>
      </p:pic>
      <p:pic>
        <p:nvPicPr>
          <p:cNvPr id="15" name="Picture 20">
            <a:extLst>
              <a:ext uri="{FF2B5EF4-FFF2-40B4-BE49-F238E27FC236}">
                <a16:creationId xmlns:a16="http://schemas.microsoft.com/office/drawing/2014/main" id="{4714AB98-B05C-1F42-B8B4-D30CE35847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9262991" y="5539689"/>
            <a:ext cx="559918" cy="897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5014F41C-B70D-094A-94B4-C68EFDAF76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5946336">
            <a:off x="10161034" y="5520550"/>
            <a:ext cx="559918" cy="897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0">
            <a:extLst>
              <a:ext uri="{FF2B5EF4-FFF2-40B4-BE49-F238E27FC236}">
                <a16:creationId xmlns:a16="http://schemas.microsoft.com/office/drawing/2014/main" id="{530DF934-61F1-A147-B21A-F91169867A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397849">
            <a:off x="11322310" y="5738885"/>
            <a:ext cx="722035" cy="897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0">
            <a:extLst>
              <a:ext uri="{FF2B5EF4-FFF2-40B4-BE49-F238E27FC236}">
                <a16:creationId xmlns:a16="http://schemas.microsoft.com/office/drawing/2014/main" id="{0840B52B-C8E7-8F44-8D0C-6BAA4FBDEB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5946336">
            <a:off x="7665036" y="3919376"/>
            <a:ext cx="559918" cy="897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Cadre 12">
            <a:extLst>
              <a:ext uri="{FF2B5EF4-FFF2-40B4-BE49-F238E27FC236}">
                <a16:creationId xmlns:a16="http://schemas.microsoft.com/office/drawing/2014/main" id="{0A0A7FCE-9CDB-324B-9772-A91D18AE730C}"/>
              </a:ext>
            </a:extLst>
          </p:cNvPr>
          <p:cNvSpPr/>
          <p:nvPr/>
        </p:nvSpPr>
        <p:spPr>
          <a:xfrm>
            <a:off x="306213" y="1577630"/>
            <a:ext cx="2981475" cy="4703982"/>
          </a:xfrm>
          <a:prstGeom prst="frame">
            <a:avLst>
              <a:gd name="adj1" fmla="val 15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3AD0E98-D800-1B4B-9A61-C155D7897732}"/>
              </a:ext>
            </a:extLst>
          </p:cNvPr>
          <p:cNvSpPr txBox="1"/>
          <p:nvPr/>
        </p:nvSpPr>
        <p:spPr>
          <a:xfrm>
            <a:off x="362113" y="6459686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u="sng" dirty="0"/>
              <a:t>Source: </a:t>
            </a:r>
            <a:r>
              <a:rPr lang="fr-LU" sz="900" dirty="0"/>
              <a:t>E. </a:t>
            </a:r>
            <a:r>
              <a:rPr lang="fr-LU" sz="900" dirty="0" err="1"/>
              <a:t>Tardiff</a:t>
            </a:r>
            <a:r>
              <a:rPr lang="fr-LU" sz="900" dirty="0"/>
              <a:t>, X. Fan, G. </a:t>
            </a:r>
            <a:r>
              <a:rPr lang="fr-LU" sz="900" dirty="0" err="1"/>
              <a:t>Gabrielse</a:t>
            </a:r>
            <a:r>
              <a:rPr lang="fr-LU" sz="900" dirty="0"/>
              <a:t>, et al., “</a:t>
            </a:r>
            <a:r>
              <a:rPr lang="fr-LU" sz="900" dirty="0" err="1"/>
              <a:t>Two-symmetry</a:t>
            </a:r>
            <a:r>
              <a:rPr lang="fr-LU" sz="900" dirty="0"/>
              <a:t> </a:t>
            </a:r>
            <a:r>
              <a:rPr lang="fr-LU" sz="900" dirty="0" err="1"/>
              <a:t>penning-ioffe</a:t>
            </a:r>
            <a:r>
              <a:rPr lang="fr-LU" sz="900" dirty="0"/>
              <a:t> </a:t>
            </a:r>
            <a:r>
              <a:rPr lang="fr-LU" sz="900" dirty="0" err="1"/>
              <a:t>trap</a:t>
            </a:r>
            <a:r>
              <a:rPr lang="fr-LU" sz="900" dirty="0"/>
              <a:t> for </a:t>
            </a:r>
            <a:r>
              <a:rPr lang="fr-LU" sz="900" dirty="0" err="1"/>
              <a:t>antihydrogen</a:t>
            </a:r>
            <a:r>
              <a:rPr lang="fr-LU" sz="900" dirty="0"/>
              <a:t> </a:t>
            </a:r>
            <a:r>
              <a:rPr lang="fr-LU" sz="900" dirty="0" err="1"/>
              <a:t>cooling</a:t>
            </a:r>
            <a:r>
              <a:rPr lang="fr-LU" sz="900" dirty="0"/>
              <a:t> and </a:t>
            </a:r>
            <a:r>
              <a:rPr lang="fr-LU" sz="900" dirty="0" err="1"/>
              <a:t>spectroscopy</a:t>
            </a:r>
            <a:r>
              <a:rPr lang="fr-LU" sz="900" dirty="0"/>
              <a:t>,” </a:t>
            </a:r>
            <a:endParaRPr lang="fr-FR" sz="900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27B3229-24E9-3C4E-8F28-9214EA27BBF9}"/>
              </a:ext>
            </a:extLst>
          </p:cNvPr>
          <p:cNvSpPr txBox="1"/>
          <p:nvPr/>
        </p:nvSpPr>
        <p:spPr>
          <a:xfrm>
            <a:off x="7884855" y="663352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u="sng" dirty="0"/>
              <a:t>Source: </a:t>
            </a:r>
            <a:r>
              <a:rPr lang="fr-LU" sz="900" dirty="0">
                <a:latin typeface="Arial" panose="020B0604020202020204" pitchFamily="34" charset="0"/>
              </a:rPr>
              <a:t>S.A. Jones, “Observation of the 1s-2s transition in </a:t>
            </a:r>
            <a:r>
              <a:rPr lang="fr-LU" sz="900" dirty="0" err="1">
                <a:latin typeface="Arial" panose="020B0604020202020204" pitchFamily="34" charset="0"/>
              </a:rPr>
              <a:t>trapped</a:t>
            </a:r>
            <a:r>
              <a:rPr lang="fr-LU" sz="900" dirty="0">
                <a:latin typeface="Arial" panose="020B0604020202020204" pitchFamily="34" charset="0"/>
              </a:rPr>
              <a:t> </a:t>
            </a:r>
            <a:r>
              <a:rPr lang="fr-LU" sz="900" dirty="0" err="1">
                <a:latin typeface="Arial" panose="020B0604020202020204" pitchFamily="34" charset="0"/>
              </a:rPr>
              <a:t>antihydrogen</a:t>
            </a:r>
            <a:r>
              <a:rPr lang="fr-LU" sz="900" dirty="0">
                <a:latin typeface="Arial" panose="020B0604020202020204" pitchFamily="34" charset="0"/>
              </a:rPr>
              <a:t>,” </a:t>
            </a:r>
            <a:endParaRPr lang="fr-FR" sz="900" dirty="0"/>
          </a:p>
          <a:p>
            <a:endParaRPr lang="fr-FR" sz="900" dirty="0"/>
          </a:p>
        </p:txBody>
      </p:sp>
    </p:spTree>
    <p:extLst>
      <p:ext uri="{BB962C8B-B14F-4D97-AF65-F5344CB8AC3E}">
        <p14:creationId xmlns:p14="http://schemas.microsoft.com/office/powerpoint/2010/main" val="738109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ACD3C0-8AD0-CE41-AB1F-A1C2986CE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How to </a:t>
            </a:r>
            <a:r>
              <a:rPr lang="fr-FR" dirty="0" err="1"/>
              <a:t>trap</a:t>
            </a:r>
            <a:r>
              <a:rPr lang="fr-FR" dirty="0"/>
              <a:t> (anti-)</a:t>
            </a:r>
            <a:r>
              <a:rPr lang="fr-FR" dirty="0" err="1"/>
              <a:t>hydrogen</a:t>
            </a:r>
            <a:r>
              <a:rPr lang="fr-FR" dirty="0"/>
              <a:t>?</a:t>
            </a:r>
          </a:p>
        </p:txBody>
      </p:sp>
      <p:pic>
        <p:nvPicPr>
          <p:cNvPr id="5" name="Espace réservé du contenu 3">
            <a:extLst>
              <a:ext uri="{FF2B5EF4-FFF2-40B4-BE49-F238E27FC236}">
                <a16:creationId xmlns:a16="http://schemas.microsoft.com/office/drawing/2014/main" id="{2BCF66E9-CFB9-C849-B2C7-FE984EBA81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623"/>
          <a:stretch/>
        </p:blipFill>
        <p:spPr bwMode="auto">
          <a:xfrm>
            <a:off x="20555" y="1628800"/>
            <a:ext cx="6691725" cy="4652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901C800-E731-C147-A23F-DDA8320AD3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7" t="2006" r="52294" b="46336"/>
          <a:stretch/>
        </p:blipFill>
        <p:spPr>
          <a:xfrm>
            <a:off x="7339169" y="2595377"/>
            <a:ext cx="4248432" cy="2070160"/>
          </a:xfrm>
          <a:prstGeom prst="rect">
            <a:avLst/>
          </a:prstGeom>
        </p:spPr>
      </p:pic>
      <p:pic>
        <p:nvPicPr>
          <p:cNvPr id="9" name="Picture 20">
            <a:extLst>
              <a:ext uri="{FF2B5EF4-FFF2-40B4-BE49-F238E27FC236}">
                <a16:creationId xmlns:a16="http://schemas.microsoft.com/office/drawing/2014/main" id="{5B3044EE-F5E7-FD4C-9527-F63B5B9D22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378" y="1618706"/>
            <a:ext cx="783218" cy="611301"/>
          </a:xfrm>
          <a:prstGeom prst="rect">
            <a:avLst/>
          </a:prstGeom>
        </p:spPr>
      </p:pic>
      <p:pic>
        <p:nvPicPr>
          <p:cNvPr id="10" name="Picture 20">
            <a:extLst>
              <a:ext uri="{FF2B5EF4-FFF2-40B4-BE49-F238E27FC236}">
                <a16:creationId xmlns:a16="http://schemas.microsoft.com/office/drawing/2014/main" id="{96026F4B-8F9F-5040-940A-78187C6199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9496" y="4116065"/>
            <a:ext cx="783218" cy="611301"/>
          </a:xfrm>
          <a:prstGeom prst="rect">
            <a:avLst/>
          </a:prstGeom>
        </p:spPr>
      </p:pic>
      <p:pic>
        <p:nvPicPr>
          <p:cNvPr id="14" name="Picture 20">
            <a:extLst>
              <a:ext uri="{FF2B5EF4-FFF2-40B4-BE49-F238E27FC236}">
                <a16:creationId xmlns:a16="http://schemas.microsoft.com/office/drawing/2014/main" id="{73440536-A5AE-514E-B7DD-C3EC3E90D6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83187" y="3948360"/>
            <a:ext cx="559918" cy="897559"/>
          </a:xfrm>
          <a:prstGeom prst="rect">
            <a:avLst/>
          </a:prstGeom>
        </p:spPr>
      </p:pic>
      <p:pic>
        <p:nvPicPr>
          <p:cNvPr id="15" name="Picture 20">
            <a:extLst>
              <a:ext uri="{FF2B5EF4-FFF2-40B4-BE49-F238E27FC236}">
                <a16:creationId xmlns:a16="http://schemas.microsoft.com/office/drawing/2014/main" id="{4714AB98-B05C-1F42-B8B4-D30CE35847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8813204" y="4067631"/>
            <a:ext cx="559918" cy="897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5014F41C-B70D-094A-94B4-C68EFDAF76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5946336">
            <a:off x="9711247" y="4048492"/>
            <a:ext cx="559918" cy="897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0">
            <a:extLst>
              <a:ext uri="{FF2B5EF4-FFF2-40B4-BE49-F238E27FC236}">
                <a16:creationId xmlns:a16="http://schemas.microsoft.com/office/drawing/2014/main" id="{530DF934-61F1-A147-B21A-F91169867A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397849">
            <a:off x="10872523" y="4266827"/>
            <a:ext cx="722035" cy="897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0">
            <a:extLst>
              <a:ext uri="{FF2B5EF4-FFF2-40B4-BE49-F238E27FC236}">
                <a16:creationId xmlns:a16="http://schemas.microsoft.com/office/drawing/2014/main" id="{0840B52B-C8E7-8F44-8D0C-6BAA4FBDEB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5946336">
            <a:off x="7215249" y="2447318"/>
            <a:ext cx="559918" cy="897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Cadre 12">
            <a:extLst>
              <a:ext uri="{FF2B5EF4-FFF2-40B4-BE49-F238E27FC236}">
                <a16:creationId xmlns:a16="http://schemas.microsoft.com/office/drawing/2014/main" id="{CDADE21E-7FCA-A444-9773-57F60B6F3E07}"/>
              </a:ext>
            </a:extLst>
          </p:cNvPr>
          <p:cNvSpPr/>
          <p:nvPr/>
        </p:nvSpPr>
        <p:spPr>
          <a:xfrm>
            <a:off x="3183750" y="1628800"/>
            <a:ext cx="3164850" cy="4652811"/>
          </a:xfrm>
          <a:prstGeom prst="frame">
            <a:avLst>
              <a:gd name="adj1" fmla="val 15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19" name="Picture 20">
            <a:extLst>
              <a:ext uri="{FF2B5EF4-FFF2-40B4-BE49-F238E27FC236}">
                <a16:creationId xmlns:a16="http://schemas.microsoft.com/office/drawing/2014/main" id="{5A6780CC-A9D4-0340-A5EE-DC6A6594BE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6583803" y="2266844"/>
            <a:ext cx="559918" cy="897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CC0A7238-D47B-3B42-A8C0-11A6473805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6544048" y="2276783"/>
            <a:ext cx="559918" cy="897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3237D0B-FF59-EB4E-9CAF-49FA5A5C85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6537423" y="4635670"/>
            <a:ext cx="559918" cy="897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0">
            <a:extLst>
              <a:ext uri="{FF2B5EF4-FFF2-40B4-BE49-F238E27FC236}">
                <a16:creationId xmlns:a16="http://schemas.microsoft.com/office/drawing/2014/main" id="{20B3B5CD-E615-5A4D-A799-C8B9A6FF17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5806815" y="2534604"/>
            <a:ext cx="497679" cy="368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0">
            <a:extLst>
              <a:ext uri="{FF2B5EF4-FFF2-40B4-BE49-F238E27FC236}">
                <a16:creationId xmlns:a16="http://schemas.microsoft.com/office/drawing/2014/main" id="{05671DAE-6518-024F-81FF-BBC316F908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5858366" y="4839556"/>
            <a:ext cx="497679" cy="368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2848A2F6-E27F-BC49-A9EB-7B35310C50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7" t="2006" r="52294" b="46336"/>
          <a:stretch/>
        </p:blipFill>
        <p:spPr>
          <a:xfrm>
            <a:off x="7319291" y="2645073"/>
            <a:ext cx="4248432" cy="2070160"/>
          </a:xfrm>
          <a:prstGeom prst="rect">
            <a:avLst/>
          </a:prstGeom>
        </p:spPr>
      </p:pic>
      <p:pic>
        <p:nvPicPr>
          <p:cNvPr id="25" name="Picture 20">
            <a:extLst>
              <a:ext uri="{FF2B5EF4-FFF2-40B4-BE49-F238E27FC236}">
                <a16:creationId xmlns:a16="http://schemas.microsoft.com/office/drawing/2014/main" id="{0672A68F-0B95-CA45-8605-0F830FF1A8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7163309" y="3998056"/>
            <a:ext cx="559918" cy="897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0">
            <a:extLst>
              <a:ext uri="{FF2B5EF4-FFF2-40B4-BE49-F238E27FC236}">
                <a16:creationId xmlns:a16="http://schemas.microsoft.com/office/drawing/2014/main" id="{3D7914BC-73E9-614F-B350-083AF4E97D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8793326" y="4117327"/>
            <a:ext cx="559918" cy="897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0">
            <a:extLst>
              <a:ext uri="{FF2B5EF4-FFF2-40B4-BE49-F238E27FC236}">
                <a16:creationId xmlns:a16="http://schemas.microsoft.com/office/drawing/2014/main" id="{1421D0E7-D774-DE45-B6EE-335E70E285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5946336">
            <a:off x="9691369" y="4098188"/>
            <a:ext cx="559918" cy="897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0">
            <a:extLst>
              <a:ext uri="{FF2B5EF4-FFF2-40B4-BE49-F238E27FC236}">
                <a16:creationId xmlns:a16="http://schemas.microsoft.com/office/drawing/2014/main" id="{F6BF3FD0-6B95-BD45-9686-964273EFEB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397849">
            <a:off x="10852645" y="4316523"/>
            <a:ext cx="722035" cy="897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0">
            <a:extLst>
              <a:ext uri="{FF2B5EF4-FFF2-40B4-BE49-F238E27FC236}">
                <a16:creationId xmlns:a16="http://schemas.microsoft.com/office/drawing/2014/main" id="{D2F097A8-51FB-074D-B1F4-B5C0AD463B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5946336">
            <a:off x="7195371" y="2497014"/>
            <a:ext cx="559918" cy="897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1C6BCCA5-BF45-184C-8C37-0A2512F31FA5}"/>
              </a:ext>
            </a:extLst>
          </p:cNvPr>
          <p:cNvSpPr txBox="1"/>
          <p:nvPr/>
        </p:nvSpPr>
        <p:spPr>
          <a:xfrm>
            <a:off x="362113" y="6459686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u="sng" dirty="0"/>
              <a:t>Source: </a:t>
            </a:r>
            <a:r>
              <a:rPr lang="fr-LU" sz="900" dirty="0"/>
              <a:t>E. </a:t>
            </a:r>
            <a:r>
              <a:rPr lang="fr-LU" sz="900" dirty="0" err="1"/>
              <a:t>Tardiff</a:t>
            </a:r>
            <a:r>
              <a:rPr lang="fr-LU" sz="900" dirty="0"/>
              <a:t>, X. Fan, G. </a:t>
            </a:r>
            <a:r>
              <a:rPr lang="fr-LU" sz="900" dirty="0" err="1"/>
              <a:t>Gabrielse</a:t>
            </a:r>
            <a:r>
              <a:rPr lang="fr-LU" sz="900" dirty="0"/>
              <a:t>, et al., “</a:t>
            </a:r>
            <a:r>
              <a:rPr lang="fr-LU" sz="900" dirty="0" err="1"/>
              <a:t>Two-symmetry</a:t>
            </a:r>
            <a:r>
              <a:rPr lang="fr-LU" sz="900" dirty="0"/>
              <a:t> </a:t>
            </a:r>
            <a:r>
              <a:rPr lang="fr-LU" sz="900" dirty="0" err="1"/>
              <a:t>penning-ioffe</a:t>
            </a:r>
            <a:r>
              <a:rPr lang="fr-LU" sz="900" dirty="0"/>
              <a:t> </a:t>
            </a:r>
            <a:r>
              <a:rPr lang="fr-LU" sz="900" dirty="0" err="1"/>
              <a:t>trap</a:t>
            </a:r>
            <a:r>
              <a:rPr lang="fr-LU" sz="900" dirty="0"/>
              <a:t> for </a:t>
            </a:r>
            <a:r>
              <a:rPr lang="fr-LU" sz="900" dirty="0" err="1"/>
              <a:t>antihydrogen</a:t>
            </a:r>
            <a:r>
              <a:rPr lang="fr-LU" sz="900" dirty="0"/>
              <a:t> </a:t>
            </a:r>
            <a:r>
              <a:rPr lang="fr-LU" sz="900" dirty="0" err="1"/>
              <a:t>cooling</a:t>
            </a:r>
            <a:r>
              <a:rPr lang="fr-LU" sz="900" dirty="0"/>
              <a:t> and </a:t>
            </a:r>
            <a:r>
              <a:rPr lang="fr-LU" sz="900" dirty="0" err="1"/>
              <a:t>spectroscopy</a:t>
            </a:r>
            <a:r>
              <a:rPr lang="fr-LU" sz="900" dirty="0"/>
              <a:t>,”</a:t>
            </a:r>
            <a:endParaRPr lang="fr-FR" sz="900" dirty="0"/>
          </a:p>
        </p:txBody>
      </p:sp>
    </p:spTree>
    <p:extLst>
      <p:ext uri="{BB962C8B-B14F-4D97-AF65-F5344CB8AC3E}">
        <p14:creationId xmlns:p14="http://schemas.microsoft.com/office/powerpoint/2010/main" val="1921982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Disadvantages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LU" dirty="0"/>
              <a:t>- </a:t>
            </a:r>
            <a:r>
              <a:rPr lang="fr-LU" dirty="0" err="1"/>
              <a:t>Superconducting</a:t>
            </a:r>
            <a:r>
              <a:rPr lang="fr-LU" dirty="0"/>
              <a:t> </a:t>
            </a:r>
            <a:r>
              <a:rPr lang="fr-LU" dirty="0" err="1"/>
              <a:t>wires</a:t>
            </a:r>
            <a:r>
              <a:rPr lang="fr-LU" dirty="0"/>
              <a:t> </a:t>
            </a:r>
            <a:r>
              <a:rPr lang="fr-LU" dirty="0" err="1"/>
              <a:t>only</a:t>
            </a:r>
            <a:r>
              <a:rPr lang="fr-LU" dirty="0"/>
              <a:t> </a:t>
            </a:r>
            <a:r>
              <a:rPr lang="fr-LU" dirty="0" err="1"/>
              <a:t>operate</a:t>
            </a:r>
            <a:r>
              <a:rPr lang="fr-LU" dirty="0"/>
              <a:t> at </a:t>
            </a:r>
            <a:r>
              <a:rPr lang="fr-LU" dirty="0" err="1"/>
              <a:t>low</a:t>
            </a:r>
            <a:r>
              <a:rPr lang="fr-LU" dirty="0"/>
              <a:t> </a:t>
            </a:r>
            <a:r>
              <a:rPr lang="fr-LU" dirty="0" err="1"/>
              <a:t>temperatures</a:t>
            </a:r>
            <a:r>
              <a:rPr lang="fr-LU" dirty="0"/>
              <a:t> </a:t>
            </a:r>
          </a:p>
          <a:p>
            <a:pPr marL="0" indent="0">
              <a:buNone/>
            </a:pPr>
            <a:r>
              <a:rPr lang="fr-LU" sz="2400" dirty="0"/>
              <a:t>  (</a:t>
            </a:r>
            <a:r>
              <a:rPr lang="fr-LU" sz="2400" dirty="0" err="1"/>
              <a:t>placed</a:t>
            </a:r>
            <a:r>
              <a:rPr lang="fr-LU" sz="2400" dirty="0"/>
              <a:t> in </a:t>
            </a:r>
            <a:r>
              <a:rPr lang="fr-LU" sz="2400" dirty="0" err="1"/>
              <a:t>liquid</a:t>
            </a:r>
            <a:r>
              <a:rPr lang="fr-LU" sz="2400" dirty="0"/>
              <a:t> </a:t>
            </a:r>
            <a:r>
              <a:rPr lang="fr-LU" sz="2400" dirty="0" err="1"/>
              <a:t>helium</a:t>
            </a:r>
            <a:r>
              <a:rPr lang="fr-LU" sz="2400" dirty="0"/>
              <a:t> at 4.2 Kelvin)</a:t>
            </a:r>
            <a:endParaRPr lang="en-GB" sz="2400" dirty="0"/>
          </a:p>
          <a:p>
            <a:pPr>
              <a:buFontTx/>
              <a:buChar char="-"/>
            </a:pPr>
            <a:r>
              <a:rPr lang="fr-LU" dirty="0"/>
              <a:t>High inductance due to the large </a:t>
            </a:r>
            <a:r>
              <a:rPr lang="fr-LU" dirty="0" err="1"/>
              <a:t>number</a:t>
            </a:r>
            <a:r>
              <a:rPr lang="fr-LU" dirty="0"/>
              <a:t> of </a:t>
            </a:r>
            <a:r>
              <a:rPr lang="fr-LU" dirty="0" err="1"/>
              <a:t>windings</a:t>
            </a:r>
            <a:r>
              <a:rPr lang="fr-LU" dirty="0"/>
              <a:t> </a:t>
            </a:r>
            <a:r>
              <a:rPr lang="fr-LU" dirty="0" err="1"/>
              <a:t>caused</a:t>
            </a:r>
            <a:r>
              <a:rPr lang="fr-LU" dirty="0"/>
              <a:t> </a:t>
            </a:r>
            <a:r>
              <a:rPr lang="fr-LU" dirty="0" err="1"/>
              <a:t>significant</a:t>
            </a:r>
            <a:r>
              <a:rPr lang="fr-LU" dirty="0"/>
              <a:t>  </a:t>
            </a:r>
            <a:r>
              <a:rPr lang="fr-LU" dirty="0" err="1"/>
              <a:t>experimental</a:t>
            </a:r>
            <a:r>
              <a:rPr lang="fr-LU" dirty="0"/>
              <a:t> limitations</a:t>
            </a:r>
          </a:p>
          <a:p>
            <a:pPr>
              <a:buFontTx/>
              <a:buChar char="-"/>
            </a:pPr>
            <a:r>
              <a:rPr lang="fr-LU" dirty="0" err="1"/>
              <a:t>Expensive</a:t>
            </a:r>
            <a:r>
              <a:rPr lang="fr-LU" dirty="0"/>
              <a:t> </a:t>
            </a:r>
            <a:endParaRPr lang="en-GB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9F67F24-469F-0D4D-8D25-8A75C65942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6" y="2924944"/>
            <a:ext cx="4499992" cy="337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506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3C6B35-BA2B-E340-81D3-7CB4958C7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Motivation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2C30D96-5B9D-974F-9098-375D9A733B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u="sng" dirty="0"/>
              <a:t>Goal:</a:t>
            </a:r>
            <a:r>
              <a:rPr lang="fr-FR" dirty="0"/>
              <a:t> </a:t>
            </a:r>
          </a:p>
          <a:p>
            <a:pPr marL="0" indent="0">
              <a:buNone/>
            </a:pPr>
            <a:r>
              <a:rPr lang="fr-CH" dirty="0"/>
              <a:t>I</a:t>
            </a:r>
            <a:r>
              <a:rPr lang="fr-LU" dirty="0"/>
              <a:t>s </a:t>
            </a:r>
            <a:r>
              <a:rPr lang="fr-LU" dirty="0" err="1"/>
              <a:t>it</a:t>
            </a:r>
            <a:r>
              <a:rPr lang="fr-LU" dirty="0"/>
              <a:t> possible to design a </a:t>
            </a:r>
            <a:r>
              <a:rPr lang="fr-LU" dirty="0" err="1"/>
              <a:t>Ioffe</a:t>
            </a:r>
            <a:r>
              <a:rPr lang="fr-LU" dirty="0"/>
              <a:t> </a:t>
            </a:r>
            <a:r>
              <a:rPr lang="fr-LU" dirty="0" err="1"/>
              <a:t>trap</a:t>
            </a:r>
            <a:r>
              <a:rPr lang="fr-LU" dirty="0"/>
              <a:t> </a:t>
            </a:r>
            <a:r>
              <a:rPr lang="fr-LU" dirty="0" err="1"/>
              <a:t>exclusively</a:t>
            </a:r>
            <a:r>
              <a:rPr lang="fr-LU" dirty="0"/>
              <a:t> out of permanent </a:t>
            </a:r>
            <a:r>
              <a:rPr lang="fr-LU" dirty="0" err="1"/>
              <a:t>magnets</a:t>
            </a:r>
            <a:r>
              <a:rPr lang="fr-LU" dirty="0"/>
              <a:t> </a:t>
            </a:r>
            <a:r>
              <a:rPr lang="fr-LU" dirty="0" err="1"/>
              <a:t>which</a:t>
            </a:r>
            <a:r>
              <a:rPr lang="fr-LU" dirty="0"/>
              <a:t> </a:t>
            </a:r>
            <a:r>
              <a:rPr lang="fr-LU" dirty="0" err="1"/>
              <a:t>is</a:t>
            </a:r>
            <a:r>
              <a:rPr lang="fr-LU" dirty="0"/>
              <a:t> </a:t>
            </a:r>
            <a:r>
              <a:rPr lang="fr-LU" dirty="0" err="1"/>
              <a:t>strong</a:t>
            </a:r>
            <a:r>
              <a:rPr lang="fr-LU" dirty="0"/>
              <a:t> </a:t>
            </a:r>
            <a:r>
              <a:rPr lang="fr-LU" dirty="0" err="1"/>
              <a:t>enough</a:t>
            </a:r>
            <a:r>
              <a:rPr lang="fr-LU" dirty="0"/>
              <a:t> to </a:t>
            </a:r>
            <a:r>
              <a:rPr lang="fr-LU" dirty="0" err="1"/>
              <a:t>trap</a:t>
            </a:r>
            <a:r>
              <a:rPr lang="fr-LU" dirty="0"/>
              <a:t> (anti-)</a:t>
            </a:r>
            <a:r>
              <a:rPr lang="fr-LU" dirty="0" err="1"/>
              <a:t>hydrogen</a:t>
            </a:r>
            <a:r>
              <a:rPr lang="fr-LU" dirty="0"/>
              <a:t> </a:t>
            </a:r>
            <a:r>
              <a:rPr lang="fr-LU" dirty="0" err="1"/>
              <a:t>particles</a:t>
            </a:r>
            <a:r>
              <a:rPr lang="fr-LU" dirty="0"/>
              <a:t>?</a:t>
            </a:r>
          </a:p>
          <a:p>
            <a:pPr marL="0" indent="0">
              <a:buNone/>
            </a:pPr>
            <a:endParaRPr lang="fr-LU" dirty="0"/>
          </a:p>
          <a:p>
            <a:pPr marL="0" indent="0">
              <a:buNone/>
            </a:pPr>
            <a:r>
              <a:rPr lang="fr-LU" u="sng" dirty="0" err="1"/>
              <a:t>Methods</a:t>
            </a:r>
            <a:r>
              <a:rPr lang="fr-LU" u="sng" dirty="0"/>
              <a:t>:</a:t>
            </a:r>
          </a:p>
          <a:p>
            <a:pPr marL="0" indent="0">
              <a:buNone/>
            </a:pPr>
            <a:r>
              <a:rPr lang="fr-LU" dirty="0"/>
              <a:t>COMSOL </a:t>
            </a:r>
            <a:r>
              <a:rPr lang="fr-LU" dirty="0" err="1"/>
              <a:t>Multiphysics</a:t>
            </a:r>
            <a:r>
              <a:rPr lang="fr-LU" dirty="0"/>
              <a:t> 6.0 software </a:t>
            </a:r>
          </a:p>
          <a:p>
            <a:pPr marL="0" indent="0">
              <a:buNone/>
            </a:pPr>
            <a:r>
              <a:rPr lang="fr-LU" dirty="0"/>
              <a:t>1. </a:t>
            </a:r>
            <a:r>
              <a:rPr lang="fr-LU" u="sng" dirty="0" err="1"/>
              <a:t>Modelling</a:t>
            </a:r>
            <a:endParaRPr lang="fr-LU" u="sng" dirty="0"/>
          </a:p>
          <a:p>
            <a:pPr marL="0" indent="0">
              <a:buNone/>
            </a:pPr>
            <a:r>
              <a:rPr lang="fr-LU" dirty="0"/>
              <a:t>2. </a:t>
            </a:r>
            <a:r>
              <a:rPr lang="fr-LU" u="sng" dirty="0" err="1"/>
              <a:t>Magnetic</a:t>
            </a:r>
            <a:r>
              <a:rPr lang="fr-LU" u="sng" dirty="0"/>
              <a:t> flux </a:t>
            </a:r>
            <a:r>
              <a:rPr lang="fr-LU" u="sng" dirty="0" err="1"/>
              <a:t>density</a:t>
            </a:r>
            <a:r>
              <a:rPr lang="fr-LU" u="sng" dirty="0"/>
              <a:t> </a:t>
            </a:r>
            <a:r>
              <a:rPr lang="fr-LU" u="sng" dirty="0" err="1"/>
              <a:t>studies</a:t>
            </a:r>
            <a:r>
              <a:rPr lang="fr-LU" u="sng" dirty="0"/>
              <a:t> </a:t>
            </a:r>
            <a:r>
              <a:rPr lang="fr-LU" dirty="0"/>
              <a:t>to </a:t>
            </a:r>
            <a:r>
              <a:rPr lang="fr-LU" dirty="0" err="1"/>
              <a:t>identify</a:t>
            </a:r>
            <a:r>
              <a:rPr lang="fr-LU" dirty="0"/>
              <a:t> 3D </a:t>
            </a:r>
            <a:r>
              <a:rPr lang="fr-LU" dirty="0" err="1"/>
              <a:t>magnetic</a:t>
            </a:r>
            <a:r>
              <a:rPr lang="fr-LU" dirty="0"/>
              <a:t> </a:t>
            </a:r>
            <a:r>
              <a:rPr lang="fr-LU" dirty="0" err="1"/>
              <a:t>field</a:t>
            </a:r>
            <a:r>
              <a:rPr lang="fr-LU" dirty="0"/>
              <a:t> minimum</a:t>
            </a:r>
          </a:p>
          <a:p>
            <a:pPr marL="0" indent="0">
              <a:buNone/>
            </a:pPr>
            <a:r>
              <a:rPr lang="fr-LU" dirty="0"/>
              <a:t>3. </a:t>
            </a:r>
            <a:r>
              <a:rPr lang="fr-LU" u="sng" dirty="0" err="1"/>
              <a:t>Simulating</a:t>
            </a:r>
            <a:r>
              <a:rPr lang="fr-LU" dirty="0"/>
              <a:t> (anti-)</a:t>
            </a:r>
            <a:r>
              <a:rPr lang="fr-LU" dirty="0" err="1"/>
              <a:t>hydrogen</a:t>
            </a:r>
            <a:r>
              <a:rPr lang="fr-LU" dirty="0"/>
              <a:t> </a:t>
            </a:r>
            <a:r>
              <a:rPr lang="fr-LU" dirty="0" err="1"/>
              <a:t>particle</a:t>
            </a:r>
            <a:r>
              <a:rPr lang="fr-LU" dirty="0"/>
              <a:t> </a:t>
            </a:r>
            <a:r>
              <a:rPr lang="fr-LU" dirty="0" err="1"/>
              <a:t>trajectory</a:t>
            </a:r>
            <a:r>
              <a:rPr lang="fr-LU" dirty="0"/>
              <a:t> 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82397254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Design">
  <a:themeElements>
    <a:clrScheme name="Title Design 1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009CEF"/>
      </a:accent1>
      <a:accent2>
        <a:srgbClr val="CC0000"/>
      </a:accent2>
      <a:accent3>
        <a:srgbClr val="FFFFFF"/>
      </a:accent3>
      <a:accent4>
        <a:srgbClr val="000000"/>
      </a:accent4>
      <a:accent5>
        <a:srgbClr val="AACBF6"/>
      </a:accent5>
      <a:accent6>
        <a:srgbClr val="B90000"/>
      </a:accent6>
      <a:hlink>
        <a:srgbClr val="000000"/>
      </a:hlink>
      <a:folHlink>
        <a:srgbClr val="772D6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itle Design 1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9CEF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AACBF6"/>
        </a:accent5>
        <a:accent6>
          <a:srgbClr val="B90000"/>
        </a:accent6>
        <a:hlink>
          <a:srgbClr val="000000"/>
        </a:hlink>
        <a:folHlink>
          <a:srgbClr val="772D6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RUG4x3.potx" id="{1B96A3A9-466E-4B43-BA5D-4C909094ADA6}" vid="{2D3AB41E-F92F-4F93-9A1B-2589EFFF9EB0}"/>
    </a:ext>
  </a:extLst>
</a:theme>
</file>

<file path=ppt/theme/theme2.xml><?xml version="1.0" encoding="utf-8"?>
<a:theme xmlns:a="http://schemas.openxmlformats.org/drawingml/2006/main" name="Break Design">
  <a:themeElements>
    <a:clrScheme name="Break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reak Design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reak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eak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eak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eak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eak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eak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eak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eak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eak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eak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eak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eak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eak Design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9CEF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AACBF6"/>
        </a:accent5>
        <a:accent6>
          <a:srgbClr val="B90000"/>
        </a:accent6>
        <a:hlink>
          <a:srgbClr val="000000"/>
        </a:hlink>
        <a:folHlink>
          <a:srgbClr val="772D6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RUG4x3.potx" id="{1B96A3A9-466E-4B43-BA5D-4C909094ADA6}" vid="{48CE1763-1075-460C-8D17-1EC3EE3F0FD5}"/>
    </a:ext>
  </a:extLst>
</a:theme>
</file>

<file path=ppt/theme/theme3.xml><?xml version="1.0" encoding="utf-8"?>
<a:theme xmlns:a="http://schemas.openxmlformats.org/drawingml/2006/main" name="End Design">
  <a:themeElements>
    <a:clrScheme name="End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d Design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nd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d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d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d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d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d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d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d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d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d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d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d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d Design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9CEF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AACBF6"/>
        </a:accent5>
        <a:accent6>
          <a:srgbClr val="B90000"/>
        </a:accent6>
        <a:hlink>
          <a:srgbClr val="000000"/>
        </a:hlink>
        <a:folHlink>
          <a:srgbClr val="772D6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RUG4x3.potx" id="{1B96A3A9-466E-4B43-BA5D-4C909094ADA6}" vid="{A74B470E-9C03-4B96-948D-38A7F7757E21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RUG4x3</Template>
  <TotalTime>1677</TotalTime>
  <Words>671</Words>
  <Application>Microsoft Macintosh PowerPoint</Application>
  <PresentationFormat>Grand écran</PresentationFormat>
  <Paragraphs>117</Paragraphs>
  <Slides>39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39</vt:i4>
      </vt:variant>
    </vt:vector>
  </HeadingPairs>
  <TitlesOfParts>
    <vt:vector size="47" baseType="lpstr">
      <vt:lpstr>Arial</vt:lpstr>
      <vt:lpstr>Courier New</vt:lpstr>
      <vt:lpstr>Georgia</vt:lpstr>
      <vt:lpstr>Verdana</vt:lpstr>
      <vt:lpstr>Wingdings</vt:lpstr>
      <vt:lpstr>Title Design</vt:lpstr>
      <vt:lpstr>Break Design</vt:lpstr>
      <vt:lpstr>End Design</vt:lpstr>
      <vt:lpstr>Permanent Magnet Particle Traps Design of a Ioffe trap using Permanent Magnets</vt:lpstr>
      <vt:lpstr>Introduction</vt:lpstr>
      <vt:lpstr>Introduction</vt:lpstr>
      <vt:lpstr>How to trap (anti-)hydrogen?</vt:lpstr>
      <vt:lpstr>How to trap (anti-)hydrogen?</vt:lpstr>
      <vt:lpstr>How to trap (anti-)hydrogen?</vt:lpstr>
      <vt:lpstr>How to trap (anti-)hydrogen?</vt:lpstr>
      <vt:lpstr>Disadvantages</vt:lpstr>
      <vt:lpstr>Motivation</vt:lpstr>
      <vt:lpstr>Design 1: Ring magnets as mirror coils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Design 2: Changing shape of Quadrupole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Design 3: Closing the trap using permanent magnets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Conclusion</vt:lpstr>
      <vt:lpstr>Acknowledgement</vt:lpstr>
      <vt:lpstr>Backup</vt:lpstr>
      <vt:lpstr>N52 (sintered NdFeB) magnets</vt:lpstr>
      <vt:lpstr>Earnshaw’s theorem</vt:lpstr>
      <vt:lpstr>Breit-Rabi diagram</vt:lpstr>
      <vt:lpstr>Présentation PowerPoint</vt:lpstr>
      <vt:lpstr>Présentation PowerPoint</vt:lpstr>
      <vt:lpstr>Présentation PowerPoint</vt:lpstr>
    </vt:vector>
  </TitlesOfParts>
  <Company>University of Groningen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S.E. Herz</dc:creator>
  <cp:keywords>Version 2.1</cp:keywords>
  <cp:lastModifiedBy>Sam Herz</cp:lastModifiedBy>
  <cp:revision>77</cp:revision>
  <dcterms:created xsi:type="dcterms:W3CDTF">2023-06-27T08:29:29Z</dcterms:created>
  <dcterms:modified xsi:type="dcterms:W3CDTF">2023-06-28T21:46:25Z</dcterms:modified>
  <dc:language>UK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ype">
    <vt:lpwstr>RUG</vt:lpwstr>
  </property>
  <property fmtid="{D5CDD505-2E9C-101B-9397-08002B2CF9AE}" pid="3" name="Sjabloonversie">
    <vt:lpwstr>5</vt:lpwstr>
  </property>
  <property fmtid="{D5CDD505-2E9C-101B-9397-08002B2CF9AE}" pid="4" name="Eco">
    <vt:lpwstr>JA</vt:lpwstr>
  </property>
  <property fmtid="{D5CDD505-2E9C-101B-9397-08002B2CF9AE}" pid="5" name="Logoformaat">
    <vt:lpwstr>KLEIN</vt:lpwstr>
  </property>
  <property fmtid="{D5CDD505-2E9C-101B-9397-08002B2CF9AE}" pid="6" name="RodeLijn">
    <vt:lpwstr>JA</vt:lpwstr>
  </property>
  <property fmtid="{D5CDD505-2E9C-101B-9397-08002B2CF9AE}" pid="7" name="Datum">
    <vt:lpwstr/>
  </property>
  <property fmtid="{D5CDD505-2E9C-101B-9397-08002B2CF9AE}" pid="8" name="txtDate">
    <vt:lpwstr/>
  </property>
  <property fmtid="{D5CDD505-2E9C-101B-9397-08002B2CF9AE}" pid="9" name="AutoDatum">
    <vt:lpwstr>NEE</vt:lpwstr>
  </property>
  <property fmtid="{D5CDD505-2E9C-101B-9397-08002B2CF9AE}" pid="10" name="cboLanguage">
    <vt:lpwstr>English</vt:lpwstr>
  </property>
  <property fmtid="{D5CDD505-2E9C-101B-9397-08002B2CF9AE}" pid="11" name="cboFaculty">
    <vt:lpwstr> - </vt:lpwstr>
  </property>
  <property fmtid="{D5CDD505-2E9C-101B-9397-08002B2CF9AE}" pid="12" name="txtDepartment">
    <vt:lpwstr/>
  </property>
  <property fmtid="{D5CDD505-2E9C-101B-9397-08002B2CF9AE}" pid="13" name="chbDatumAmerikaans">
    <vt:lpwstr>0</vt:lpwstr>
  </property>
  <property fmtid="{D5CDD505-2E9C-101B-9397-08002B2CF9AE}" pid="14" name="optBreed">
    <vt:lpwstr>1</vt:lpwstr>
  </property>
  <property fmtid="{D5CDD505-2E9C-101B-9397-08002B2CF9AE}" pid="15" name="optSmal">
    <vt:lpwstr>0</vt:lpwstr>
  </property>
  <property fmtid="{D5CDD505-2E9C-101B-9397-08002B2CF9AE}" pid="16" name="optLogoKlein">
    <vt:lpwstr>1</vt:lpwstr>
  </property>
  <property fmtid="{D5CDD505-2E9C-101B-9397-08002B2CF9AE}" pid="17" name="optLogoGroot">
    <vt:lpwstr>0</vt:lpwstr>
  </property>
  <property fmtid="{D5CDD505-2E9C-101B-9397-08002B2CF9AE}" pid="18" name="chkEco">
    <vt:lpwstr>1</vt:lpwstr>
  </property>
  <property fmtid="{D5CDD505-2E9C-101B-9397-08002B2CF9AE}" pid="19" name="chkLijn">
    <vt:lpwstr>1</vt:lpwstr>
  </property>
  <property fmtid="{D5CDD505-2E9C-101B-9397-08002B2CF9AE}" pid="20" name="UMCG">
    <vt:lpwstr>NEE</vt:lpwstr>
  </property>
  <property fmtid="{D5CDD505-2E9C-101B-9397-08002B2CF9AE}" pid="21" name="LogoOveral">
    <vt:lpwstr>NEE</vt:lpwstr>
  </property>
</Properties>
</file>