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3C28FF-3BE5-4542-875E-68B5C4351A57}">
  <a:tblStyle styleId="{A23C28FF-3BE5-4542-875E-68B5C4351A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980e5bb3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980e5bb3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81d983e2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81d983e2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f0500813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f0500813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81d983e2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81d983e2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81d983e2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81d983e2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81d983e2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81d983e2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9f050081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9f050081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2cfb1da54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2cfb1da54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barm.nikhef.nl/phdcouncil/anonymous-feedback-form/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1" Type="http://schemas.openxmlformats.org/officeDocument/2006/relationships/image" Target="../media/image21.jpg"/><Relationship Id="rId10" Type="http://schemas.openxmlformats.org/officeDocument/2006/relationships/image" Target="../media/image12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hyperlink" Target="https://www.quantumuniverse.nl/" TargetMode="External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hyperlink" Target="https://echo-net.nl/en/bwse-for30/" TargetMode="External"/><Relationship Id="rId6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727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PhD lunch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2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Topical Lectures Dark Matter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2023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0" y="4743300"/>
            <a:ext cx="29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phdcouncil@nikhef.nl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467026" cy="13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1200" y="0"/>
            <a:ext cx="6842798" cy="5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 rot="-1214064">
            <a:off x="20236" y="985439"/>
            <a:ext cx="2401828" cy="5649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2251725" y="587500"/>
            <a:ext cx="241200" cy="8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1614650" y="1169500"/>
            <a:ext cx="643500" cy="22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 rot="-673085">
            <a:off x="25962" y="1375542"/>
            <a:ext cx="183506" cy="22598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7125" y="4604972"/>
            <a:ext cx="1905175" cy="389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PhD Council at Nikhef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representation at Nikhef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Lots of useful information on our website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contact us or chat to one of us if you have ideas, questions, complaints or anything you’d like to say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Ideas for social events welcome. We have a budget(!)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contact us </a:t>
            </a:r>
            <a:r>
              <a:rPr i="1" lang="en"/>
              <a:t>anonymously</a:t>
            </a:r>
            <a:r>
              <a:rPr lang="en"/>
              <a:t> 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https://barm.nikhef.nl/phdcouncil/anonymous-feedback-form/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0" y="4743300"/>
            <a:ext cx="29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phdcouncil@nikhef.nl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7125" y="4604972"/>
            <a:ext cx="1905175" cy="389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2566775" y="470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The old PhD Council</a:t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0" y="4743300"/>
            <a:ext cx="29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phdcouncil@nikhef.nl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053" y="1113787"/>
            <a:ext cx="4371442" cy="29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type="title"/>
          </p:nvPr>
        </p:nvSpPr>
        <p:spPr>
          <a:xfrm>
            <a:off x="2566775" y="4100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/>
              <a:t>The </a:t>
            </a:r>
            <a:r>
              <a:rPr lang="en"/>
              <a:t>new PhD Council?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7125" y="4604972"/>
            <a:ext cx="1905175" cy="389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122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the PhD Council members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0" y="4743300"/>
            <a:ext cx="29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phdcouncil@nikhef.nl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125" y="4604972"/>
            <a:ext cx="1905175" cy="3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50" y="725090"/>
            <a:ext cx="1198075" cy="1556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3575" y="775667"/>
            <a:ext cx="1198075" cy="155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7600" y="883075"/>
            <a:ext cx="1347975" cy="13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3570" y="3026200"/>
            <a:ext cx="966060" cy="15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65515" y="3026200"/>
            <a:ext cx="1432144" cy="142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584700" y="2311788"/>
            <a:ext cx="177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Luise, Virgo/ET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Maastricht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583575" y="2311800"/>
            <a:ext cx="177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Carolina, LHCb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Maastricht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507600" y="2293338"/>
            <a:ext cx="177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Mariia, ALICE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Amsterdam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478275" y="4522675"/>
            <a:ext cx="177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Clara, KM3NeT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Amsterdam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4572000" y="4452238"/>
            <a:ext cx="177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Vu, Theory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Nijmegen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6717675" y="3301663"/>
            <a:ext cx="177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Pranati, Dark Matter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Amsterdam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588" y="377598"/>
            <a:ext cx="355525" cy="83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59498" y="695211"/>
            <a:ext cx="355525" cy="95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11">
            <a:alphaModFix/>
          </a:blip>
          <a:srcRect b="0" l="0" r="16345" t="20760"/>
          <a:stretch/>
        </p:blipFill>
        <p:spPr>
          <a:xfrm>
            <a:off x="6875625" y="1923125"/>
            <a:ext cx="1198076" cy="1342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339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Nikhef buddy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0" y="4743300"/>
            <a:ext cx="29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phdcouncil@nikhef.nl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125" y="2983675"/>
            <a:ext cx="3548450" cy="24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1150" y="4743300"/>
            <a:ext cx="619799" cy="2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7125" y="4604972"/>
            <a:ext cx="1905175" cy="3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017716"/>
            <a:ext cx="9144000" cy="324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Junior Colloquium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11700" y="1017725"/>
            <a:ext cx="8520600" cy="38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organised by a group of post-docs in collaboration with the PhD Council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opportunity for PhD candidates and </a:t>
            </a:r>
            <a:r>
              <a:rPr lang="en"/>
              <a:t>young post-docs to practice conference-style talks in front of peers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about other PhD’s research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one was on October 24th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 your eyes peeled for the next one!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0" y="4743300"/>
            <a:ext cx="29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phdcouncil@nikhef.nl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850" y="2049350"/>
            <a:ext cx="3168350" cy="23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7125" y="4604972"/>
            <a:ext cx="1905175" cy="389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Become a writer/editor for “Quantum Universe”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03164"/>
            <a:ext cx="9144001" cy="226357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124600"/>
            <a:ext cx="8520600" cy="38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Popular science website, has to be in Dutch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Contact PhD Council if you are interested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the Quantum Universe | Natuurkunde voor iedereen</a:t>
            </a:r>
            <a:endParaRPr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7125" y="4604972"/>
            <a:ext cx="1905175" cy="38953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0" y="4743300"/>
            <a:ext cx="29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phdcouncil@nikhef.nl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/>
        </p:nvSpPr>
        <p:spPr>
          <a:xfrm>
            <a:off x="0" y="4743300"/>
            <a:ext cx="294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phdcouncil@nikhef.nl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125" y="4604972"/>
            <a:ext cx="1905175" cy="3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5075" y="2526325"/>
            <a:ext cx="1749275" cy="1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Diversity and Inclusion Training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311700" y="1017725"/>
            <a:ext cx="7584600" cy="21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Exploring possibility of implementing diversity and inclusion training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Aim to enhance awareness and </a:t>
            </a:r>
            <a:r>
              <a:rPr lang="en"/>
              <a:t>sensitivity</a:t>
            </a:r>
            <a:r>
              <a:rPr lang="en"/>
              <a:t> towards these topics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fill </a:t>
            </a:r>
            <a:r>
              <a:rPr b="1" lang="en">
                <a:solidFill>
                  <a:srgbClr val="FF00FF"/>
                </a:solidFill>
              </a:rPr>
              <a:t>the</a:t>
            </a:r>
            <a:r>
              <a:rPr b="1" lang="en">
                <a:solidFill>
                  <a:srgbClr val="FF00FF"/>
                </a:solidFill>
              </a:rPr>
              <a:t> form </a:t>
            </a:r>
            <a:r>
              <a:rPr lang="en"/>
              <a:t>t</a:t>
            </a:r>
            <a:r>
              <a:rPr lang="en"/>
              <a:t>o express your views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of such trainings : </a:t>
            </a:r>
            <a:r>
              <a:rPr lang="en" sz="1400" u="sng">
                <a:solidFill>
                  <a:srgbClr val="1155CC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ECHO</a:t>
            </a:r>
            <a:r>
              <a:rPr lang="en" sz="2100"/>
              <a:t> 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7177750" y="2021000"/>
            <a:ext cx="15249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0000"/>
                </a:solidFill>
              </a:rPr>
              <a:t>Scan here :</a:t>
            </a:r>
            <a:endParaRPr sz="1800">
              <a:solidFill>
                <a:srgbClr val="CC0000"/>
              </a:solidFill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40500" y="2620500"/>
            <a:ext cx="3190216" cy="21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Event on Tuesday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311700" y="1257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47" name="Google Shape;147;p21"/>
          <p:cNvGraphicFramePr/>
          <p:nvPr/>
        </p:nvGraphicFramePr>
        <p:xfrm>
          <a:off x="943350" y="1326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{A23C28FF-3BE5-4542-875E-68B5C4351A57}</a:tableStyleId>
              </a:tblPr>
              <a:tblGrid>
                <a:gridCol w="1157775"/>
                <a:gridCol w="30987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18:30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Indian buffet (drinks exclusive)</a:t>
                      </a:r>
                      <a:endParaRPr sz="16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20:00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/>
                        <a:t>Board game night</a:t>
                      </a:r>
                      <a:endParaRPr sz="1600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</a:tbl>
          </a:graphicData>
        </a:graphic>
      </p:graphicFrame>
      <p:graphicFrame>
        <p:nvGraphicFramePr>
          <p:cNvPr id="148" name="Google Shape;148;p21"/>
          <p:cNvGraphicFramePr/>
          <p:nvPr/>
        </p:nvGraphicFramePr>
        <p:xfrm>
          <a:off x="6663800" y="25194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{A23C28FF-3BE5-4542-875E-68B5C4351A57}</a:tableStyleId>
              </a:tblPr>
              <a:tblGrid>
                <a:gridCol w="3657450"/>
              </a:tblGrid>
              <a:tr h="1188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</a:rPr>
                        <a:t>Poesiat</a:t>
                      </a:r>
                      <a:r>
                        <a:rPr b="1" lang="en" sz="1600">
                          <a:solidFill>
                            <a:schemeClr val="dk2"/>
                          </a:solidFill>
                        </a:rPr>
                        <a:t> &amp; Kater</a:t>
                      </a:r>
                      <a:endParaRPr b="1" sz="16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Polderweg 648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</a:rPr>
                        <a:t>1093KP Amsterdam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br>
                        <a:rPr lang="en" sz="1800">
                          <a:solidFill>
                            <a:schemeClr val="dk2"/>
                          </a:solidFill>
                        </a:rPr>
                      </a:b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   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9" name="Google Shape;149;p21"/>
          <p:cNvSpPr txBox="1"/>
          <p:nvPr/>
        </p:nvSpPr>
        <p:spPr>
          <a:xfrm>
            <a:off x="6663788" y="3995488"/>
            <a:ext cx="197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See you there! :)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25" y="2426900"/>
            <a:ext cx="5510449" cy="256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7125" y="4604972"/>
            <a:ext cx="1905175" cy="3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7225" y="445020"/>
            <a:ext cx="3456999" cy="1888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