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sldIdLst>
    <p:sldId id="256" r:id="rId2"/>
    <p:sldId id="345" r:id="rId3"/>
    <p:sldId id="344" r:id="rId4"/>
    <p:sldId id="346" r:id="rId5"/>
    <p:sldId id="348" r:id="rId6"/>
    <p:sldId id="347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56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1689" userDrawn="1">
          <p15:clr>
            <a:srgbClr val="A4A3A4"/>
          </p15:clr>
        </p15:guide>
        <p15:guide id="4" orient="horz" pos="6724" userDrawn="1">
          <p15:clr>
            <a:srgbClr val="A4A3A4"/>
          </p15:clr>
        </p15:guide>
        <p15:guide id="5" pos="12216" userDrawn="1">
          <p15:clr>
            <a:srgbClr val="A4A3A4"/>
          </p15:clr>
        </p15:guide>
        <p15:guide id="6" pos="3144" userDrawn="1">
          <p15:clr>
            <a:srgbClr val="A4A3A4"/>
          </p15:clr>
        </p15:guide>
        <p15:guide id="7" orient="horz" pos="3141" userDrawn="1">
          <p15:clr>
            <a:srgbClr val="A4A3A4"/>
          </p15:clr>
        </p15:guide>
        <p15:guide id="8" orient="horz" pos="5499" userDrawn="1">
          <p15:clr>
            <a:srgbClr val="A4A3A4"/>
          </p15:clr>
        </p15:guide>
        <p15:guide id="9" pos="150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23C"/>
    <a:srgbClr val="FFFFFF"/>
    <a:srgbClr val="000000"/>
    <a:srgbClr val="36F9C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1"/>
    <p:restoredTop sz="94643"/>
  </p:normalViewPr>
  <p:slideViewPr>
    <p:cSldViewPr snapToGrid="0" snapToObjects="1">
      <p:cViewPr varScale="1">
        <p:scale>
          <a:sx n="48" d="100"/>
          <a:sy n="48" d="100"/>
        </p:scale>
        <p:origin x="160" y="64"/>
      </p:cViewPr>
      <p:guideLst>
        <p:guide orient="horz" pos="4456"/>
        <p:guide pos="7680"/>
        <p:guide orient="horz" pos="1689"/>
        <p:guide orient="horz" pos="6724"/>
        <p:guide pos="12216"/>
        <p:guide pos="3144"/>
        <p:guide orient="horz" pos="3141"/>
        <p:guide orient="horz" pos="5499"/>
        <p:guide pos="150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9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32659" y="0"/>
            <a:ext cx="24416658" cy="1376449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anchor="b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8930" y="-33385"/>
            <a:ext cx="22501585" cy="137501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662" r:id="rId9"/>
    <p:sldLayoutId id="2147483701" r:id="rId10"/>
    <p:sldLayoutId id="2147483668" r:id="rId11"/>
    <p:sldLayoutId id="2147483660" r:id="rId12"/>
    <p:sldLayoutId id="2147483704" r:id="rId13"/>
    <p:sldLayoutId id="2147483705" r:id="rId14"/>
    <p:sldLayoutId id="2147483706" r:id="rId15"/>
    <p:sldLayoutId id="2147483707" r:id="rId16"/>
    <p:sldLayoutId id="2147483703" r:id="rId17"/>
    <p:sldLayoutId id="2147483661" r:id="rId18"/>
    <p:sldLayoutId id="2147483664" r:id="rId19"/>
    <p:sldLayoutId id="2147483667" r:id="rId20"/>
    <p:sldLayoutId id="2147483702" r:id="rId21"/>
    <p:sldLayoutId id="2147483697" r:id="rId22"/>
    <p:sldLayoutId id="2147483674" r:id="rId23"/>
    <p:sldLayoutId id="2147483677" r:id="rId24"/>
    <p:sldLayoutId id="2147483698" r:id="rId25"/>
    <p:sldLayoutId id="2147483699" r:id="rId26"/>
    <p:sldLayoutId id="2147483672" r:id="rId27"/>
    <p:sldLayoutId id="2147483675" r:id="rId28"/>
    <p:sldLayoutId id="2147483678" r:id="rId29"/>
    <p:sldLayoutId id="2147483681" r:id="rId30"/>
    <p:sldLayoutId id="2147483684" r:id="rId31"/>
    <p:sldLayoutId id="2147483673" r:id="rId32"/>
    <p:sldLayoutId id="2147483676" r:id="rId33"/>
    <p:sldLayoutId id="2147483679" r:id="rId34"/>
    <p:sldLayoutId id="2147483682" r:id="rId35"/>
    <p:sldLayoutId id="2147483685" r:id="rId36"/>
    <p:sldLayoutId id="2147483686" r:id="rId37"/>
    <p:sldLayoutId id="2147483688" r:id="rId38"/>
    <p:sldLayoutId id="2147483689" r:id="rId39"/>
    <p:sldLayoutId id="2147483690" r:id="rId40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3A6FC0-BDFE-4520-B599-C2D6F88B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620610"/>
            <a:ext cx="13963650" cy="1845710"/>
          </a:xfrm>
        </p:spPr>
        <p:txBody>
          <a:bodyPr anchor="t"/>
          <a:lstStyle/>
          <a:p>
            <a:r>
              <a:rPr lang="nl-NL" sz="6600" cap="none" dirty="0"/>
              <a:t>Uitleg SOAT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C9AC71-96FF-4FF9-AF03-103E320A2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05987-FBEC-1D45-A185-B41FA898A2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9600" cap="none" dirty="0" err="1"/>
              <a:t>Incidentonderzoek</a:t>
            </a:r>
            <a:endParaRPr lang="en-GB" sz="9600" cap="none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D6DB7-1DA6-034B-CAE4-72C23370F0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2</a:t>
            </a:fld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5511B-29D9-9B92-4101-CE5E06DF612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000" y="2686878"/>
            <a:ext cx="23221950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  <a:tabLst>
                <a:tab pos="1709738" algn="l"/>
              </a:tabLst>
            </a:pPr>
            <a:r>
              <a:rPr lang="nl-NL" dirty="0"/>
              <a:t>Achterhalen wat er gebeurd is</a:t>
            </a:r>
          </a:p>
          <a:p>
            <a:pPr marL="685800" indent="-685800">
              <a:buFont typeface="Arial" panose="020B0604020202020204" pitchFamily="34" charset="0"/>
              <a:buChar char="•"/>
              <a:tabLst>
                <a:tab pos="1709738" algn="l"/>
              </a:tabLst>
            </a:pPr>
            <a:r>
              <a:rPr lang="nl-NL" dirty="0"/>
              <a:t>Bewijzen verzamelen</a:t>
            </a:r>
          </a:p>
          <a:p>
            <a:pPr marL="1258888" lvl="1" indent="-542925">
              <a:buFont typeface="Arial" panose="020B0604020202020204" pitchFamily="34" charset="0"/>
              <a:buChar char="•"/>
            </a:pPr>
            <a:r>
              <a:rPr lang="nl-NL" dirty="0"/>
              <a:t>Basis voor het onderzoek</a:t>
            </a:r>
          </a:p>
          <a:p>
            <a:pPr marL="1258888" lvl="1" indent="-542925">
              <a:buFont typeface="Arial" panose="020B0604020202020204" pitchFamily="34" charset="0"/>
              <a:buChar char="•"/>
            </a:pPr>
            <a:r>
              <a:rPr lang="nl-NL" dirty="0"/>
              <a:t>Basis voor juridische zaken</a:t>
            </a:r>
          </a:p>
          <a:p>
            <a:pPr marL="1789113" lvl="2" indent="-530225">
              <a:buFont typeface="Arial" panose="020B0604020202020204" pitchFamily="34" charset="0"/>
              <a:buChar char="•"/>
            </a:pPr>
            <a:r>
              <a:rPr lang="nl-NL" dirty="0"/>
              <a:t>Rechtelijke vervolging</a:t>
            </a:r>
          </a:p>
          <a:p>
            <a:pPr marL="1789113" lvl="2" indent="-530225">
              <a:buFont typeface="Arial" panose="020B0604020202020204" pitchFamily="34" charset="0"/>
              <a:buChar char="•"/>
            </a:pPr>
            <a:r>
              <a:rPr lang="nl-NL" dirty="0"/>
              <a:t>Aansprakelijkheid</a:t>
            </a:r>
          </a:p>
          <a:p>
            <a:pPr marL="685800" indent="-685800">
              <a:buFont typeface="Arial" panose="020B0604020202020204" pitchFamily="34" charset="0"/>
              <a:buChar char="•"/>
              <a:tabLst>
                <a:tab pos="1709738" algn="l"/>
              </a:tabLst>
            </a:pPr>
            <a:r>
              <a:rPr lang="nl-NL" dirty="0"/>
              <a:t>Leren voor wat beter kan</a:t>
            </a:r>
          </a:p>
          <a:p>
            <a:pPr marL="685800" indent="-685800">
              <a:buFont typeface="Arial" panose="020B0604020202020204" pitchFamily="34" charset="0"/>
              <a:buChar char="•"/>
              <a:tabLst>
                <a:tab pos="1709738" algn="l"/>
              </a:tabLst>
            </a:pPr>
            <a:r>
              <a:rPr lang="nl-NL" dirty="0"/>
              <a:t>Aanpassingen aan ……….</a:t>
            </a:r>
          </a:p>
          <a:p>
            <a:pPr marL="1258888" lvl="1" indent="-542925">
              <a:buFont typeface="Arial" panose="020B0604020202020204" pitchFamily="34" charset="0"/>
              <a:buChar char="•"/>
              <a:tabLst>
                <a:tab pos="1709738" algn="l"/>
              </a:tabLst>
            </a:pPr>
            <a:r>
              <a:rPr lang="nl-NL" dirty="0"/>
              <a:t>Beleid</a:t>
            </a:r>
          </a:p>
          <a:p>
            <a:pPr marL="1258888" lvl="1" indent="-542925">
              <a:buFont typeface="Arial" panose="020B0604020202020204" pitchFamily="34" charset="0"/>
              <a:buChar char="•"/>
              <a:tabLst>
                <a:tab pos="1709738" algn="l"/>
              </a:tabLst>
            </a:pPr>
            <a:r>
              <a:rPr lang="nl-NL" dirty="0" err="1"/>
              <a:t>Protocolen</a:t>
            </a:r>
            <a:endParaRPr lang="nl-NL" dirty="0"/>
          </a:p>
          <a:p>
            <a:pPr marL="1258888" lvl="1" indent="-542925">
              <a:buFont typeface="Arial" panose="020B0604020202020204" pitchFamily="34" charset="0"/>
              <a:buChar char="•"/>
              <a:tabLst>
                <a:tab pos="1709738" algn="l"/>
              </a:tabLst>
            </a:pPr>
            <a:r>
              <a:rPr lang="nl-NL" dirty="0"/>
              <a:t>Gedrag</a:t>
            </a:r>
          </a:p>
          <a:p>
            <a:pPr marL="1258888" lvl="1" indent="-542925">
              <a:buFont typeface="Arial" panose="020B0604020202020204" pitchFamily="34" charset="0"/>
              <a:buChar char="•"/>
              <a:tabLst>
                <a:tab pos="1709738" algn="l"/>
              </a:tabLst>
            </a:pPr>
            <a:r>
              <a:rPr lang="nl-NL" dirty="0"/>
              <a:t>……..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91D045-4F56-42FB-8F8E-BAC12D1EE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cap="none" dirty="0"/>
              <a:t>Incidentonderzoek, Doel</a:t>
            </a:r>
          </a:p>
        </p:txBody>
      </p:sp>
    </p:spTree>
    <p:extLst>
      <p:ext uri="{BB962C8B-B14F-4D97-AF65-F5344CB8AC3E}">
        <p14:creationId xmlns:p14="http://schemas.microsoft.com/office/powerpoint/2010/main" val="36704588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D6DB7-1DA6-034B-CAE4-72C23370F0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3</a:t>
            </a:fld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5511B-29D9-9B92-4101-CE5E06DF612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000" y="2686879"/>
            <a:ext cx="23221950" cy="9505121"/>
          </a:xfrm>
        </p:spPr>
        <p:txBody>
          <a:bodyPr/>
          <a:lstStyle/>
          <a:p>
            <a:pPr marL="808038" indent="-808038">
              <a:lnSpc>
                <a:spcPts val="7500"/>
              </a:lnSpc>
            </a:pPr>
            <a:r>
              <a:rPr lang="nl-NL" dirty="0"/>
              <a:t>•	Afnemen van interviews van direct betrokkenen (Aangeduid als bron 1);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Het maken van een tijdlijn op basis van de informatie uit de interviews aangevuld met e-mails die verband houden met het incident (bijlage 2);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Beschrijving van het incident op basis van de verzamelde informatie;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Evaluatie van het verliespotentieel;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Benoemen van het type gebeurtenis;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Benoemen van de directe oorzaken van het incident;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Benoemen van de mogelijke basisoorzaken van het incident;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Benoemen van beheersmaatregelen;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Opstellen van actiepunten.</a:t>
            </a:r>
          </a:p>
          <a:p>
            <a:pPr>
              <a:lnSpc>
                <a:spcPts val="7500"/>
              </a:lnSpc>
            </a:pP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91D045-4F56-42FB-8F8E-BAC12D1EE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cap="none" dirty="0"/>
              <a:t>SOAT = Systematische Oorzaak Analyse Techniek</a:t>
            </a:r>
          </a:p>
        </p:txBody>
      </p:sp>
    </p:spTree>
    <p:extLst>
      <p:ext uri="{BB962C8B-B14F-4D97-AF65-F5344CB8AC3E}">
        <p14:creationId xmlns:p14="http://schemas.microsoft.com/office/powerpoint/2010/main" val="39357639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D6DB7-1DA6-034B-CAE4-72C23370F0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4</a:t>
            </a:fld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5511B-29D9-9B92-4101-CE5E06DF612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000" y="3429000"/>
            <a:ext cx="23221950" cy="814654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91D045-4F56-42FB-8F8E-BAC12D1EE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cap="none" dirty="0"/>
              <a:t>SOAT- kaart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A4400-5CD9-1A15-12E0-3C3BD25B1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42286" y="2025396"/>
            <a:ext cx="7715250" cy="10953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A6424-D555-85FD-AFB1-12338E88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145515" y="2006345"/>
            <a:ext cx="7677150" cy="10953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F2FEB-8ADB-4F8E-FE9D-58916DB0E79A}"/>
              </a:ext>
            </a:extLst>
          </p:cNvPr>
          <p:cNvSpPr txBox="1"/>
          <p:nvPr/>
        </p:nvSpPr>
        <p:spPr>
          <a:xfrm>
            <a:off x="2101301" y="6632185"/>
            <a:ext cx="8597225" cy="1200329"/>
          </a:xfrm>
          <a:prstGeom prst="rect">
            <a:avLst/>
          </a:prstGeom>
          <a:solidFill>
            <a:srgbClr val="FFFFFF">
              <a:alpha val="50196"/>
            </a:srgbClr>
          </a:solidFill>
          <a:ln w="12700" cap="flat">
            <a:solidFill>
              <a:srgbClr val="000000">
                <a:alpha val="4902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nl-NL" sz="7200" cap="none" dirty="0"/>
              <a:t>24 Type gebeurtenis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B9BCF-CEDC-E0D0-F3D3-A01BBB70BFCA}"/>
              </a:ext>
            </a:extLst>
          </p:cNvPr>
          <p:cNvSpPr txBox="1"/>
          <p:nvPr/>
        </p:nvSpPr>
        <p:spPr>
          <a:xfrm>
            <a:off x="2178245" y="8729663"/>
            <a:ext cx="8443337" cy="1200329"/>
          </a:xfrm>
          <a:prstGeom prst="rect">
            <a:avLst/>
          </a:prstGeom>
          <a:solidFill>
            <a:srgbClr val="FFFFFF">
              <a:alpha val="50196"/>
            </a:srgbClr>
          </a:solidFill>
          <a:ln w="12700" cap="flat">
            <a:solidFill>
              <a:srgbClr val="000000">
                <a:alpha val="4902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nl-NL" sz="7200" cap="none" dirty="0"/>
              <a:t>48 Directe oorzaken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9A598-73FE-4758-8C15-08F3BD5D094F}"/>
              </a:ext>
            </a:extLst>
          </p:cNvPr>
          <p:cNvSpPr txBox="1"/>
          <p:nvPr/>
        </p:nvSpPr>
        <p:spPr>
          <a:xfrm>
            <a:off x="13839369" y="4261966"/>
            <a:ext cx="8289449" cy="1200329"/>
          </a:xfrm>
          <a:prstGeom prst="rect">
            <a:avLst/>
          </a:prstGeom>
          <a:solidFill>
            <a:srgbClr val="FFFFFF">
              <a:alpha val="50196"/>
            </a:srgbClr>
          </a:solidFill>
          <a:ln w="12700" cap="flat">
            <a:solidFill>
              <a:srgbClr val="000000">
                <a:alpha val="4902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nl-NL" sz="7200" cap="none" dirty="0"/>
              <a:t>208 Basis oorzaken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ED5181-EF31-3204-AE4C-EF064566BFC9}"/>
              </a:ext>
            </a:extLst>
          </p:cNvPr>
          <p:cNvSpPr txBox="1"/>
          <p:nvPr/>
        </p:nvSpPr>
        <p:spPr>
          <a:xfrm>
            <a:off x="12710857" y="8253706"/>
            <a:ext cx="10546478" cy="1200329"/>
          </a:xfrm>
          <a:prstGeom prst="rect">
            <a:avLst/>
          </a:prstGeom>
          <a:solidFill>
            <a:srgbClr val="FFFFFF">
              <a:alpha val="50196"/>
            </a:srgbClr>
          </a:solidFill>
          <a:ln w="12700" cap="flat">
            <a:solidFill>
              <a:srgbClr val="000000">
                <a:alpha val="4902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nl-NL" sz="7200" cap="none" dirty="0"/>
              <a:t>131 Beheersmaatregelen</a:t>
            </a:r>
          </a:p>
        </p:txBody>
      </p:sp>
    </p:spTree>
    <p:extLst>
      <p:ext uri="{BB962C8B-B14F-4D97-AF65-F5344CB8AC3E}">
        <p14:creationId xmlns:p14="http://schemas.microsoft.com/office/powerpoint/2010/main" val="7294106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D6DB7-1DA6-034B-CAE4-72C23370F0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5</a:t>
            </a:fld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5511B-29D9-9B92-4101-CE5E06DF612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000" y="2686879"/>
            <a:ext cx="23221950" cy="9505121"/>
          </a:xfrm>
        </p:spPr>
        <p:txBody>
          <a:bodyPr/>
          <a:lstStyle/>
          <a:p>
            <a:pPr marL="808038" indent="-808038">
              <a:lnSpc>
                <a:spcPts val="7500"/>
              </a:lnSpc>
            </a:pPr>
            <a:r>
              <a:rPr lang="nl-NL" dirty="0">
                <a:solidFill>
                  <a:srgbClr val="E6223C"/>
                </a:solidFill>
              </a:rPr>
              <a:t>•	Afnemen van interviews van direct betrokkenen (Aangeduid als bron 1);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>
                <a:solidFill>
                  <a:srgbClr val="E6223C"/>
                </a:solidFill>
              </a:rPr>
              <a:t>•	Het maken van een tijdlijn op basis van de informatie uit de interviews aangevuld met e-mails die verband houden met het incident (bijlage 2);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>
                <a:solidFill>
                  <a:srgbClr val="E6223C"/>
                </a:solidFill>
              </a:rPr>
              <a:t>•	Beschrijving van het incident op basis van de verzamelde informatie;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Evaluatie van het verliespotentieel;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Benoemen van het type gebeurtenis;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Benoemen van de directe oorzaken van het incident;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Benoemen van de mogelijke basisoorzaken van het incident;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Benoemen van beheersmaatregelen;</a:t>
            </a:r>
          </a:p>
          <a:p>
            <a:pPr marL="808038" indent="-808038">
              <a:lnSpc>
                <a:spcPts val="7500"/>
              </a:lnSpc>
            </a:pPr>
            <a:r>
              <a:rPr lang="nl-NL" dirty="0"/>
              <a:t>•	Opstellen van actiepunten.</a:t>
            </a:r>
          </a:p>
          <a:p>
            <a:pPr>
              <a:lnSpc>
                <a:spcPts val="7500"/>
              </a:lnSpc>
            </a:pP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91D045-4F56-42FB-8F8E-BAC12D1EE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cap="none" dirty="0"/>
              <a:t>SOAT = Systematische Oorzaak Analyse Techniek</a:t>
            </a:r>
          </a:p>
        </p:txBody>
      </p:sp>
    </p:spTree>
    <p:extLst>
      <p:ext uri="{BB962C8B-B14F-4D97-AF65-F5344CB8AC3E}">
        <p14:creationId xmlns:p14="http://schemas.microsoft.com/office/powerpoint/2010/main" val="32047694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D6DB7-1DA6-034B-CAE4-72C23370F0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6</a:t>
            </a:fld>
            <a:endParaRPr lang="nl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91D045-4F56-42FB-8F8E-BAC12D1EE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2154436"/>
          </a:xfrm>
        </p:spPr>
        <p:txBody>
          <a:bodyPr/>
          <a:lstStyle/>
          <a:p>
            <a:r>
              <a:rPr lang="nl-NL" cap="none" dirty="0"/>
              <a:t>Alvast één les om te leren</a:t>
            </a:r>
          </a:p>
          <a:p>
            <a:r>
              <a:rPr lang="nl-NL" cap="none" dirty="0"/>
              <a:t>Penetrante lucht assemblage ruimte (H083)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E3103-B047-212E-838E-3182A313774D}"/>
              </a:ext>
            </a:extLst>
          </p:cNvPr>
          <p:cNvSpPr txBox="1"/>
          <p:nvPr/>
        </p:nvSpPr>
        <p:spPr>
          <a:xfrm>
            <a:off x="265040" y="4633827"/>
            <a:ext cx="23856949" cy="6247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nl-NL" sz="20000" dirty="0"/>
              <a:t>112</a:t>
            </a:r>
          </a:p>
          <a:p>
            <a:pPr algn="ctr"/>
            <a:r>
              <a:rPr lang="nl-NL" sz="20000" dirty="0"/>
              <a:t>Brandweer</a:t>
            </a:r>
          </a:p>
        </p:txBody>
      </p:sp>
    </p:spTree>
    <p:extLst>
      <p:ext uri="{BB962C8B-B14F-4D97-AF65-F5344CB8AC3E}">
        <p14:creationId xmlns:p14="http://schemas.microsoft.com/office/powerpoint/2010/main" val="31170799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wrap="square">
        <a:spAutoFit/>
      </a:bodyPr>
      <a:lstStyle>
        <a:defPPr algn="ctr">
          <a:defRPr sz="7200" dirty="0" err="1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 (1)</Template>
  <TotalTime>12203</TotalTime>
  <Words>289</Words>
  <Application>Microsoft Office PowerPoint</Application>
  <PresentationFormat>Custom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Helvetica Neue</vt:lpstr>
      <vt:lpstr>Helvetica Neue Medium</vt:lpstr>
      <vt:lpstr>White</vt:lpstr>
      <vt:lpstr>Uitleg SOAT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Bram van der Gaag</dc:creator>
  <cp:lastModifiedBy>Bram van der Gaag</cp:lastModifiedBy>
  <cp:revision>129</cp:revision>
  <dcterms:created xsi:type="dcterms:W3CDTF">2022-04-01T12:09:22Z</dcterms:created>
  <dcterms:modified xsi:type="dcterms:W3CDTF">2023-06-14T07:36:45Z</dcterms:modified>
</cp:coreProperties>
</file>