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5" r:id="rId2"/>
    <p:sldId id="313" r:id="rId3"/>
    <p:sldId id="314" r:id="rId4"/>
    <p:sldId id="316" r:id="rId5"/>
    <p:sldId id="315" r:id="rId6"/>
    <p:sldId id="304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0" autoAdjust="0"/>
    <p:restoredTop sz="99878" autoAdjust="0"/>
  </p:normalViewPr>
  <p:slideViewPr>
    <p:cSldViewPr>
      <p:cViewPr varScale="1">
        <p:scale>
          <a:sx n="110" d="100"/>
          <a:sy n="110" d="100"/>
        </p:scale>
        <p:origin x="1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CF33F-7E89-A24A-B62C-73A90A002206}" type="datetimeFigureOut">
              <a:rPr lang="nl-NL" smtClean="0"/>
              <a:pPr/>
              <a:t>8-8-2016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2229C-58D6-AC41-AAF2-DBE9D3D43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34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20F6062-E7AF-41A6-8713-38AA4507707B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225006-378A-42DE-A154-13BFCBCCF6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69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10-6-2015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10-6-2015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by: Bas van der Heijden   basvdh@nikhef.nl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TPX3 chipboard PCB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hthoek 6"/>
          <p:cNvSpPr/>
          <p:nvPr/>
        </p:nvSpPr>
        <p:spPr>
          <a:xfrm>
            <a:off x="3071802" y="1928802"/>
            <a:ext cx="928694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hoek 7"/>
          <p:cNvSpPr/>
          <p:nvPr/>
        </p:nvSpPr>
        <p:spPr>
          <a:xfrm>
            <a:off x="3357554" y="1928802"/>
            <a:ext cx="357190" cy="1428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oomdiagram: Ponsband 12"/>
          <p:cNvSpPr/>
          <p:nvPr/>
        </p:nvSpPr>
        <p:spPr>
          <a:xfrm>
            <a:off x="2500298" y="2071678"/>
            <a:ext cx="571504" cy="12144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2cm?</a:t>
            </a:r>
            <a:endParaRPr lang="en-US" sz="1200" dirty="0"/>
          </a:p>
        </p:txBody>
      </p:sp>
      <p:sp>
        <p:nvSpPr>
          <p:cNvPr id="14" name="Rechthoek 13"/>
          <p:cNvSpPr/>
          <p:nvPr/>
        </p:nvSpPr>
        <p:spPr>
          <a:xfrm>
            <a:off x="1571604" y="2196970"/>
            <a:ext cx="928694" cy="10001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POWER Regulator + connector</a:t>
            </a:r>
          </a:p>
          <a:p>
            <a:pPr algn="ctr"/>
            <a:r>
              <a:rPr lang="en-US" sz="1200" dirty="0" smtClean="0"/>
              <a:t>+ ADC </a:t>
            </a:r>
            <a:endParaRPr lang="en-US" sz="1200" dirty="0"/>
          </a:p>
        </p:txBody>
      </p:sp>
      <p:sp>
        <p:nvSpPr>
          <p:cNvPr id="16" name="Toelichting met afgeronde rechthoek 15"/>
          <p:cNvSpPr/>
          <p:nvPr/>
        </p:nvSpPr>
        <p:spPr>
          <a:xfrm>
            <a:off x="4286248" y="1428736"/>
            <a:ext cx="861650" cy="574811"/>
          </a:xfrm>
          <a:prstGeom prst="wedgeRoundRectCallout">
            <a:avLst>
              <a:gd name="adj1" fmla="val -138021"/>
              <a:gd name="adj2" fmla="val 5373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Bond pad pedestal</a:t>
            </a:r>
            <a:endParaRPr lang="en-US" sz="1200" dirty="0"/>
          </a:p>
        </p:txBody>
      </p:sp>
      <p:sp>
        <p:nvSpPr>
          <p:cNvPr id="17" name="Toelichting met afgeronde rechthoek 16"/>
          <p:cNvSpPr/>
          <p:nvPr/>
        </p:nvSpPr>
        <p:spPr>
          <a:xfrm>
            <a:off x="1928794" y="1428736"/>
            <a:ext cx="785818" cy="217621"/>
          </a:xfrm>
          <a:prstGeom prst="wedgeRoundRectCallout">
            <a:avLst>
              <a:gd name="adj1" fmla="val 45375"/>
              <a:gd name="adj2" fmla="val 41087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Flex PCB</a:t>
            </a:r>
            <a:endParaRPr lang="en-US" sz="1200" dirty="0"/>
          </a:p>
        </p:txBody>
      </p:sp>
      <p:sp>
        <p:nvSpPr>
          <p:cNvPr id="18" name="Stroomdiagram: Ponsband 17"/>
          <p:cNvSpPr/>
          <p:nvPr/>
        </p:nvSpPr>
        <p:spPr>
          <a:xfrm>
            <a:off x="4000496" y="2428868"/>
            <a:ext cx="2857520" cy="4286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20cm?</a:t>
            </a:r>
            <a:endParaRPr lang="en-US" sz="1200" dirty="0"/>
          </a:p>
        </p:txBody>
      </p:sp>
      <p:sp>
        <p:nvSpPr>
          <p:cNvPr id="19" name="Rechthoek 18"/>
          <p:cNvSpPr/>
          <p:nvPr/>
        </p:nvSpPr>
        <p:spPr>
          <a:xfrm>
            <a:off x="6858016" y="2428868"/>
            <a:ext cx="357190" cy="4286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oelichting met afgeronde rechthoek 19"/>
          <p:cNvSpPr/>
          <p:nvPr/>
        </p:nvSpPr>
        <p:spPr>
          <a:xfrm>
            <a:off x="5500694" y="1285860"/>
            <a:ext cx="1357322" cy="431935"/>
          </a:xfrm>
          <a:prstGeom prst="wedgeRoundRectCallout">
            <a:avLst>
              <a:gd name="adj1" fmla="val 62217"/>
              <a:gd name="adj2" fmla="val 27652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Concentrator board  connector</a:t>
            </a:r>
            <a:endParaRPr lang="en-US" sz="1200" dirty="0"/>
          </a:p>
        </p:txBody>
      </p:sp>
      <p:sp>
        <p:nvSpPr>
          <p:cNvPr id="21" name="Rechthoek 20"/>
          <p:cNvSpPr/>
          <p:nvPr/>
        </p:nvSpPr>
        <p:spPr>
          <a:xfrm>
            <a:off x="1285852" y="4429132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Cooling block</a:t>
            </a:r>
            <a:endParaRPr lang="en-US" dirty="0"/>
          </a:p>
        </p:txBody>
      </p:sp>
      <p:sp>
        <p:nvSpPr>
          <p:cNvPr id="22" name="Rechthoek 21"/>
          <p:cNvSpPr/>
          <p:nvPr/>
        </p:nvSpPr>
        <p:spPr>
          <a:xfrm>
            <a:off x="3000364" y="4572008"/>
            <a:ext cx="100013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Cooling block</a:t>
            </a:r>
            <a:endParaRPr lang="en-US" dirty="0"/>
          </a:p>
        </p:txBody>
      </p:sp>
      <p:sp>
        <p:nvSpPr>
          <p:cNvPr id="23" name="Rechthoek 22"/>
          <p:cNvSpPr/>
          <p:nvPr/>
        </p:nvSpPr>
        <p:spPr>
          <a:xfrm>
            <a:off x="4143372" y="4429132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Cooling block</a:t>
            </a:r>
            <a:endParaRPr lang="en-US" dirty="0"/>
          </a:p>
        </p:txBody>
      </p:sp>
      <p:sp>
        <p:nvSpPr>
          <p:cNvPr id="24" name="Rechthoek 23"/>
          <p:cNvSpPr/>
          <p:nvPr/>
        </p:nvSpPr>
        <p:spPr>
          <a:xfrm>
            <a:off x="3000364" y="4429132"/>
            <a:ext cx="1000132" cy="1428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hthoek 24"/>
          <p:cNvSpPr/>
          <p:nvPr/>
        </p:nvSpPr>
        <p:spPr>
          <a:xfrm>
            <a:off x="3286116" y="4214818"/>
            <a:ext cx="428628" cy="2143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hthoek 25"/>
          <p:cNvSpPr/>
          <p:nvPr/>
        </p:nvSpPr>
        <p:spPr>
          <a:xfrm>
            <a:off x="1285852" y="4214818"/>
            <a:ext cx="2000264" cy="2143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TPX3</a:t>
            </a:r>
            <a:endParaRPr lang="en-US" sz="1400" dirty="0"/>
          </a:p>
        </p:txBody>
      </p:sp>
      <p:sp>
        <p:nvSpPr>
          <p:cNvPr id="27" name="Rechthoek 26"/>
          <p:cNvSpPr/>
          <p:nvPr/>
        </p:nvSpPr>
        <p:spPr>
          <a:xfrm>
            <a:off x="3714744" y="4214818"/>
            <a:ext cx="2000264" cy="2143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TPX3</a:t>
            </a:r>
            <a:endParaRPr lang="en-US" sz="1400" dirty="0"/>
          </a:p>
        </p:txBody>
      </p:sp>
      <p:sp>
        <p:nvSpPr>
          <p:cNvPr id="36" name="Vrije vorm 35"/>
          <p:cNvSpPr/>
          <p:nvPr/>
        </p:nvSpPr>
        <p:spPr>
          <a:xfrm>
            <a:off x="3203691" y="4095749"/>
            <a:ext cx="175846" cy="137745"/>
          </a:xfrm>
          <a:custGeom>
            <a:avLst/>
            <a:gdLst>
              <a:gd name="connsiteX0" fmla="*/ 0 w 175846"/>
              <a:gd name="connsiteY0" fmla="*/ 102576 h 137745"/>
              <a:gd name="connsiteX1" fmla="*/ 96715 w 175846"/>
              <a:gd name="connsiteY1" fmla="*/ 5861 h 137745"/>
              <a:gd name="connsiteX2" fmla="*/ 175846 w 175846"/>
              <a:gd name="connsiteY2" fmla="*/ 137745 h 137745"/>
              <a:gd name="connsiteX3" fmla="*/ 175846 w 175846"/>
              <a:gd name="connsiteY3" fmla="*/ 137745 h 13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46" h="137745">
                <a:moveTo>
                  <a:pt x="0" y="102576"/>
                </a:moveTo>
                <a:cubicBezTo>
                  <a:pt x="33703" y="51288"/>
                  <a:pt x="67407" y="0"/>
                  <a:pt x="96715" y="5861"/>
                </a:cubicBezTo>
                <a:cubicBezTo>
                  <a:pt x="126023" y="11722"/>
                  <a:pt x="175846" y="137745"/>
                  <a:pt x="175846" y="137745"/>
                </a:cubicBezTo>
                <a:lnTo>
                  <a:pt x="175846" y="13774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Vrije vorm 36"/>
          <p:cNvSpPr/>
          <p:nvPr/>
        </p:nvSpPr>
        <p:spPr>
          <a:xfrm>
            <a:off x="3634514" y="4089526"/>
            <a:ext cx="175846" cy="137745"/>
          </a:xfrm>
          <a:custGeom>
            <a:avLst/>
            <a:gdLst>
              <a:gd name="connsiteX0" fmla="*/ 0 w 175846"/>
              <a:gd name="connsiteY0" fmla="*/ 102576 h 137745"/>
              <a:gd name="connsiteX1" fmla="*/ 96715 w 175846"/>
              <a:gd name="connsiteY1" fmla="*/ 5861 h 137745"/>
              <a:gd name="connsiteX2" fmla="*/ 175846 w 175846"/>
              <a:gd name="connsiteY2" fmla="*/ 137745 h 137745"/>
              <a:gd name="connsiteX3" fmla="*/ 175846 w 175846"/>
              <a:gd name="connsiteY3" fmla="*/ 137745 h 13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46" h="137745">
                <a:moveTo>
                  <a:pt x="0" y="102576"/>
                </a:moveTo>
                <a:cubicBezTo>
                  <a:pt x="33703" y="51288"/>
                  <a:pt x="67407" y="0"/>
                  <a:pt x="96715" y="5861"/>
                </a:cubicBezTo>
                <a:cubicBezTo>
                  <a:pt x="126023" y="11722"/>
                  <a:pt x="175846" y="137745"/>
                  <a:pt x="175846" y="137745"/>
                </a:cubicBezTo>
                <a:lnTo>
                  <a:pt x="175846" y="13774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Vrije vorm 37"/>
          <p:cNvSpPr/>
          <p:nvPr/>
        </p:nvSpPr>
        <p:spPr>
          <a:xfrm>
            <a:off x="4021375" y="4497263"/>
            <a:ext cx="3472962" cy="1430216"/>
          </a:xfrm>
          <a:custGeom>
            <a:avLst/>
            <a:gdLst>
              <a:gd name="connsiteX0" fmla="*/ 0 w 3472962"/>
              <a:gd name="connsiteY0" fmla="*/ 0 h 1430216"/>
              <a:gd name="connsiteX1" fmla="*/ 465993 w 3472962"/>
              <a:gd name="connsiteY1" fmla="*/ 1204547 h 1430216"/>
              <a:gd name="connsiteX2" fmla="*/ 2567354 w 3472962"/>
              <a:gd name="connsiteY2" fmla="*/ 1354016 h 1430216"/>
              <a:gd name="connsiteX3" fmla="*/ 3472962 w 3472962"/>
              <a:gd name="connsiteY3" fmla="*/ 1336431 h 14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2962" h="1430216">
                <a:moveTo>
                  <a:pt x="0" y="0"/>
                </a:moveTo>
                <a:cubicBezTo>
                  <a:pt x="19050" y="489439"/>
                  <a:pt x="38101" y="978878"/>
                  <a:pt x="465993" y="1204547"/>
                </a:cubicBezTo>
                <a:cubicBezTo>
                  <a:pt x="893885" y="1430216"/>
                  <a:pt x="2066193" y="1332035"/>
                  <a:pt x="2567354" y="1354016"/>
                </a:cubicBezTo>
                <a:cubicBezTo>
                  <a:pt x="3068515" y="1375997"/>
                  <a:pt x="3270738" y="1356214"/>
                  <a:pt x="3472962" y="1336431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hthoek 38"/>
          <p:cNvSpPr/>
          <p:nvPr/>
        </p:nvSpPr>
        <p:spPr>
          <a:xfrm>
            <a:off x="7500958" y="5786454"/>
            <a:ext cx="500066" cy="1428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hthoek 39"/>
          <p:cNvSpPr/>
          <p:nvPr/>
        </p:nvSpPr>
        <p:spPr>
          <a:xfrm>
            <a:off x="7572396" y="5572140"/>
            <a:ext cx="142876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hthoek 40"/>
          <p:cNvSpPr/>
          <p:nvPr/>
        </p:nvSpPr>
        <p:spPr>
          <a:xfrm>
            <a:off x="7786710" y="5572140"/>
            <a:ext cx="142876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Vrije vorm 42"/>
          <p:cNvSpPr/>
          <p:nvPr/>
        </p:nvSpPr>
        <p:spPr>
          <a:xfrm>
            <a:off x="2926740" y="4429133"/>
            <a:ext cx="73624" cy="714380"/>
          </a:xfrm>
          <a:custGeom>
            <a:avLst/>
            <a:gdLst>
              <a:gd name="connsiteX0" fmla="*/ 57150 w 57150"/>
              <a:gd name="connsiteY0" fmla="*/ 0 h 835269"/>
              <a:gd name="connsiteX1" fmla="*/ 4396 w 57150"/>
              <a:gd name="connsiteY1" fmla="*/ 465992 h 835269"/>
              <a:gd name="connsiteX2" fmla="*/ 30773 w 57150"/>
              <a:gd name="connsiteY2" fmla="*/ 747346 h 835269"/>
              <a:gd name="connsiteX3" fmla="*/ 48358 w 57150"/>
              <a:gd name="connsiteY3" fmla="*/ 835269 h 83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" h="835269">
                <a:moveTo>
                  <a:pt x="57150" y="0"/>
                </a:moveTo>
                <a:cubicBezTo>
                  <a:pt x="32971" y="170717"/>
                  <a:pt x="8792" y="341434"/>
                  <a:pt x="4396" y="465992"/>
                </a:cubicBezTo>
                <a:cubicBezTo>
                  <a:pt x="0" y="590550"/>
                  <a:pt x="23446" y="685800"/>
                  <a:pt x="30773" y="747346"/>
                </a:cubicBezTo>
                <a:cubicBezTo>
                  <a:pt x="38100" y="808892"/>
                  <a:pt x="43229" y="822080"/>
                  <a:pt x="48358" y="835269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hthoek 43"/>
          <p:cNvSpPr/>
          <p:nvPr/>
        </p:nvSpPr>
        <p:spPr>
          <a:xfrm>
            <a:off x="2857488" y="5143512"/>
            <a:ext cx="142876" cy="9286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hthoek 44"/>
          <p:cNvSpPr/>
          <p:nvPr/>
        </p:nvSpPr>
        <p:spPr>
          <a:xfrm>
            <a:off x="2571736" y="5786454"/>
            <a:ext cx="285752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hthoek 45"/>
          <p:cNvSpPr/>
          <p:nvPr/>
        </p:nvSpPr>
        <p:spPr>
          <a:xfrm>
            <a:off x="2786050" y="5214950"/>
            <a:ext cx="71438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hthoek 46"/>
          <p:cNvSpPr/>
          <p:nvPr/>
        </p:nvSpPr>
        <p:spPr>
          <a:xfrm>
            <a:off x="2786050" y="5572140"/>
            <a:ext cx="71438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oelichting met afgeronde rechthoek 47"/>
          <p:cNvSpPr/>
          <p:nvPr/>
        </p:nvSpPr>
        <p:spPr>
          <a:xfrm>
            <a:off x="6715140" y="4643446"/>
            <a:ext cx="1143008" cy="289059"/>
          </a:xfrm>
          <a:prstGeom prst="wedgeRoundRectCallout">
            <a:avLst>
              <a:gd name="adj1" fmla="val 40679"/>
              <a:gd name="adj2" fmla="val 27348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Tpx3 IO signals</a:t>
            </a:r>
            <a:endParaRPr lang="en-US" sz="1200" dirty="0"/>
          </a:p>
        </p:txBody>
      </p:sp>
      <p:sp>
        <p:nvSpPr>
          <p:cNvPr id="49" name="Toelichting met afgeronde rechthoek 48"/>
          <p:cNvSpPr/>
          <p:nvPr/>
        </p:nvSpPr>
        <p:spPr>
          <a:xfrm>
            <a:off x="857224" y="5429264"/>
            <a:ext cx="1143008" cy="289059"/>
          </a:xfrm>
          <a:prstGeom prst="wedgeRoundRectCallout">
            <a:avLst>
              <a:gd name="adj1" fmla="val 98371"/>
              <a:gd name="adj2" fmla="val 11835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DC POWER 2V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5" y="3738653"/>
            <a:ext cx="4791254" cy="27146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80" y="3740047"/>
            <a:ext cx="4788025" cy="2712853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Quad </a:t>
            </a:r>
            <a:r>
              <a:rPr lang="en-US" dirty="0"/>
              <a:t>tile </a:t>
            </a:r>
            <a:r>
              <a:rPr lang="en-US" dirty="0" smtClean="0"/>
              <a:t>“dowel pin“ mockup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96" y="871148"/>
            <a:ext cx="5080360" cy="2878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871148"/>
            <a:ext cx="5076056" cy="288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9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3x3 frame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544"/>
            <a:ext cx="9144000" cy="518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1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3x3 frame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544"/>
            <a:ext cx="9144000" cy="518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10-6-2015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3x3 frame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544"/>
            <a:ext cx="9144000" cy="518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3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ep 116"/>
          <p:cNvGrpSpPr/>
          <p:nvPr/>
        </p:nvGrpSpPr>
        <p:grpSpPr>
          <a:xfrm>
            <a:off x="6660232" y="3713164"/>
            <a:ext cx="799498" cy="214314"/>
            <a:chOff x="4638308" y="2428868"/>
            <a:chExt cx="799498" cy="214314"/>
          </a:xfrm>
        </p:grpSpPr>
        <p:sp>
          <p:nvSpPr>
            <p:cNvPr id="118" name="Ovaal 117"/>
            <p:cNvSpPr/>
            <p:nvPr/>
          </p:nvSpPr>
          <p:spPr>
            <a:xfrm>
              <a:off x="4929190" y="2428868"/>
              <a:ext cx="214314" cy="214314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Rechte verbindingslijn 118"/>
            <p:cNvCxnSpPr/>
            <p:nvPr/>
          </p:nvCxnSpPr>
          <p:spPr>
            <a:xfrm>
              <a:off x="4638308" y="2643182"/>
              <a:ext cx="799498" cy="0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2" name="Groep 14"/>
          <p:cNvGrpSpPr/>
          <p:nvPr/>
        </p:nvGrpSpPr>
        <p:grpSpPr>
          <a:xfrm>
            <a:off x="3714744" y="3689352"/>
            <a:ext cx="1357322" cy="73026"/>
            <a:chOff x="4286248" y="2571744"/>
            <a:chExt cx="1357322" cy="73026"/>
          </a:xfrm>
        </p:grpSpPr>
        <p:sp>
          <p:nvSpPr>
            <p:cNvPr id="73" name="Ovaal 72"/>
            <p:cNvSpPr/>
            <p:nvPr/>
          </p:nvSpPr>
          <p:spPr>
            <a:xfrm>
              <a:off x="4929190" y="2571744"/>
              <a:ext cx="71438" cy="71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Rechte verbindingslijn 73"/>
            <p:cNvCxnSpPr/>
            <p:nvPr/>
          </p:nvCxnSpPr>
          <p:spPr>
            <a:xfrm flipV="1">
              <a:off x="4286248" y="2643182"/>
              <a:ext cx="1357322" cy="1588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2" name="Rechthoek 41"/>
          <p:cNvSpPr/>
          <p:nvPr/>
        </p:nvSpPr>
        <p:spPr>
          <a:xfrm>
            <a:off x="2786050" y="3286124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ep 14"/>
          <p:cNvGrpSpPr/>
          <p:nvPr/>
        </p:nvGrpSpPr>
        <p:grpSpPr>
          <a:xfrm>
            <a:off x="3652830" y="3578226"/>
            <a:ext cx="1438782" cy="73026"/>
            <a:chOff x="4286248" y="2571744"/>
            <a:chExt cx="1438782" cy="73026"/>
          </a:xfrm>
        </p:grpSpPr>
        <p:sp>
          <p:nvSpPr>
            <p:cNvPr id="70" name="Ovaal 69"/>
            <p:cNvSpPr/>
            <p:nvPr/>
          </p:nvSpPr>
          <p:spPr>
            <a:xfrm>
              <a:off x="4929190" y="2571744"/>
              <a:ext cx="71438" cy="71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Rechte verbindingslijn 70"/>
            <p:cNvCxnSpPr>
              <a:endCxn id="7" idx="1"/>
            </p:cNvCxnSpPr>
            <p:nvPr/>
          </p:nvCxnSpPr>
          <p:spPr>
            <a:xfrm flipV="1">
              <a:off x="4286248" y="2636832"/>
              <a:ext cx="1438782" cy="7938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1" name="Rechthoek 40"/>
          <p:cNvSpPr/>
          <p:nvPr/>
        </p:nvSpPr>
        <p:spPr>
          <a:xfrm>
            <a:off x="2714612" y="3214686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ep 14"/>
          <p:cNvGrpSpPr/>
          <p:nvPr/>
        </p:nvGrpSpPr>
        <p:grpSpPr>
          <a:xfrm>
            <a:off x="3571868" y="3467100"/>
            <a:ext cx="1519744" cy="73026"/>
            <a:chOff x="4286248" y="2571744"/>
            <a:chExt cx="1519744" cy="73026"/>
          </a:xfrm>
        </p:grpSpPr>
        <p:sp>
          <p:nvSpPr>
            <p:cNvPr id="67" name="Ovaal 66"/>
            <p:cNvSpPr/>
            <p:nvPr/>
          </p:nvSpPr>
          <p:spPr>
            <a:xfrm>
              <a:off x="4929190" y="2571744"/>
              <a:ext cx="71438" cy="71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Rechte verbindingslijn 67"/>
            <p:cNvCxnSpPr/>
            <p:nvPr/>
          </p:nvCxnSpPr>
          <p:spPr>
            <a:xfrm flipV="1">
              <a:off x="4286248" y="2638891"/>
              <a:ext cx="1519744" cy="5879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0" name="Rechthoek 39"/>
          <p:cNvSpPr/>
          <p:nvPr/>
        </p:nvSpPr>
        <p:spPr>
          <a:xfrm>
            <a:off x="2643174" y="3143248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ep 14"/>
          <p:cNvGrpSpPr/>
          <p:nvPr/>
        </p:nvGrpSpPr>
        <p:grpSpPr>
          <a:xfrm>
            <a:off x="3500430" y="3357562"/>
            <a:ext cx="1662620" cy="73026"/>
            <a:chOff x="4286248" y="2571744"/>
            <a:chExt cx="1662620" cy="73026"/>
          </a:xfrm>
        </p:grpSpPr>
        <p:sp>
          <p:nvSpPr>
            <p:cNvPr id="38" name="Ovaal 37"/>
            <p:cNvSpPr/>
            <p:nvPr/>
          </p:nvSpPr>
          <p:spPr>
            <a:xfrm>
              <a:off x="4929190" y="2571744"/>
              <a:ext cx="71438" cy="7143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Rechte verbindingslijn 38"/>
            <p:cNvCxnSpPr/>
            <p:nvPr/>
          </p:nvCxnSpPr>
          <p:spPr>
            <a:xfrm flipV="1">
              <a:off x="4286248" y="2637303"/>
              <a:ext cx="1662620" cy="7467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LEPCol</a:t>
            </a:r>
            <a:r>
              <a:rPr lang="en-US" dirty="0" smtClean="0"/>
              <a:t> readout scheme proposal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30-6-2016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by: Bas van der Heijden   basvdh@nikhef.nl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3" name="Groep 12"/>
          <p:cNvGrpSpPr/>
          <p:nvPr/>
        </p:nvGrpSpPr>
        <p:grpSpPr>
          <a:xfrm>
            <a:off x="6686745" y="3286124"/>
            <a:ext cx="763461" cy="214314"/>
            <a:chOff x="4664821" y="2428868"/>
            <a:chExt cx="763461" cy="214314"/>
          </a:xfrm>
        </p:grpSpPr>
        <p:sp>
          <p:nvSpPr>
            <p:cNvPr id="11" name="Ovaal 10"/>
            <p:cNvSpPr/>
            <p:nvPr/>
          </p:nvSpPr>
          <p:spPr>
            <a:xfrm>
              <a:off x="4929190" y="2428868"/>
              <a:ext cx="214314" cy="214314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Rechte verbindingslijn 9"/>
            <p:cNvCxnSpPr/>
            <p:nvPr/>
          </p:nvCxnSpPr>
          <p:spPr>
            <a:xfrm flipV="1">
              <a:off x="4664821" y="2635239"/>
              <a:ext cx="763461" cy="7943"/>
            </a:xfrm>
            <a:prstGeom prst="line">
              <a:avLst/>
            </a:prstGeom>
            <a:ln>
              <a:solidFill>
                <a:srgbClr val="FFFF00"/>
              </a:solidFill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" name="Rechthoek 6"/>
          <p:cNvSpPr/>
          <p:nvPr/>
        </p:nvSpPr>
        <p:spPr>
          <a:xfrm>
            <a:off x="5091612" y="3143248"/>
            <a:ext cx="1643074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SPIDR</a:t>
            </a:r>
          </a:p>
          <a:p>
            <a:pPr algn="ctr"/>
            <a:r>
              <a:rPr lang="en-US" sz="1400" dirty="0" smtClean="0"/>
              <a:t>(KU040 FPGA Development Kit?)</a:t>
            </a:r>
            <a:endParaRPr lang="en-US" sz="1400" dirty="0"/>
          </a:p>
        </p:txBody>
      </p:sp>
      <p:pic>
        <p:nvPicPr>
          <p:cNvPr id="8" name="Afbeelding 7" descr="db-server-icon-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330" y="3131106"/>
            <a:ext cx="928694" cy="928694"/>
          </a:xfrm>
          <a:prstGeom prst="rect">
            <a:avLst/>
          </a:prstGeom>
        </p:spPr>
      </p:pic>
      <p:sp>
        <p:nvSpPr>
          <p:cNvPr id="75" name="Tekstvak 74"/>
          <p:cNvSpPr txBox="1"/>
          <p:nvPr/>
        </p:nvSpPr>
        <p:spPr>
          <a:xfrm>
            <a:off x="6448934" y="2714620"/>
            <a:ext cx="1097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10Gb Ethernet</a:t>
            </a:r>
            <a:endParaRPr lang="en-US" sz="1200" dirty="0"/>
          </a:p>
        </p:txBody>
      </p:sp>
      <p:sp>
        <p:nvSpPr>
          <p:cNvPr id="76" name="Tekstvak 75"/>
          <p:cNvSpPr txBox="1"/>
          <p:nvPr/>
        </p:nvSpPr>
        <p:spPr>
          <a:xfrm>
            <a:off x="3968176" y="2714620"/>
            <a:ext cx="1146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3.125Gb 8b10b</a:t>
            </a:r>
            <a:endParaRPr lang="en-US" sz="1200" dirty="0"/>
          </a:p>
        </p:txBody>
      </p:sp>
      <p:sp>
        <p:nvSpPr>
          <p:cNvPr id="77" name="Tekstvak 76"/>
          <p:cNvSpPr txBox="1"/>
          <p:nvPr/>
        </p:nvSpPr>
        <p:spPr>
          <a:xfrm>
            <a:off x="7402791" y="4131238"/>
            <a:ext cx="904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DAQ PC</a:t>
            </a:r>
            <a:endParaRPr lang="en-US" dirty="0"/>
          </a:p>
        </p:txBody>
      </p:sp>
      <p:sp>
        <p:nvSpPr>
          <p:cNvPr id="79" name="Tekstvak 78"/>
          <p:cNvSpPr txBox="1"/>
          <p:nvPr/>
        </p:nvSpPr>
        <p:spPr>
          <a:xfrm>
            <a:off x="5734554" y="271462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955FF"/>
                </a:solidFill>
              </a:rPr>
              <a:t>1x</a:t>
            </a:r>
            <a:endParaRPr lang="en-US" dirty="0">
              <a:solidFill>
                <a:srgbClr val="0955FF"/>
              </a:solidFill>
            </a:endParaRPr>
          </a:p>
        </p:txBody>
      </p:sp>
      <p:sp>
        <p:nvSpPr>
          <p:cNvPr id="81" name="Tekstvak 80"/>
          <p:cNvSpPr txBox="1"/>
          <p:nvPr/>
        </p:nvSpPr>
        <p:spPr>
          <a:xfrm>
            <a:off x="3071802" y="271462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955FF"/>
                </a:solidFill>
              </a:rPr>
              <a:t>8x</a:t>
            </a:r>
            <a:endParaRPr lang="en-US" dirty="0">
              <a:solidFill>
                <a:srgbClr val="0955FF"/>
              </a:solidFill>
            </a:endParaRPr>
          </a:p>
        </p:txBody>
      </p:sp>
      <p:pic>
        <p:nvPicPr>
          <p:cNvPr id="120" name="Afbeelding 119" descr="db-server-icon-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738" y="3273982"/>
            <a:ext cx="928694" cy="928694"/>
          </a:xfrm>
          <a:prstGeom prst="rect">
            <a:avLst/>
          </a:prstGeom>
        </p:spPr>
      </p:pic>
      <p:sp>
        <p:nvSpPr>
          <p:cNvPr id="100" name="Rechthoek 99"/>
          <p:cNvSpPr/>
          <p:nvPr/>
        </p:nvSpPr>
        <p:spPr>
          <a:xfrm>
            <a:off x="2214546" y="1285860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</a:t>
            </a:r>
          </a:p>
          <a:p>
            <a:pPr algn="ctr"/>
            <a:r>
              <a:rPr lang="en-US" dirty="0" smtClean="0"/>
              <a:t>TPX3 Module</a:t>
            </a:r>
            <a:endParaRPr lang="en-US" dirty="0"/>
          </a:p>
        </p:txBody>
      </p:sp>
      <p:sp>
        <p:nvSpPr>
          <p:cNvPr id="142" name="Rechthoek 141"/>
          <p:cNvSpPr/>
          <p:nvPr/>
        </p:nvSpPr>
        <p:spPr>
          <a:xfrm>
            <a:off x="1000100" y="2357430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</a:t>
            </a:r>
          </a:p>
          <a:p>
            <a:pPr algn="ctr"/>
            <a:r>
              <a:rPr lang="en-US" dirty="0" smtClean="0"/>
              <a:t>TPX3 Module</a:t>
            </a:r>
            <a:endParaRPr lang="en-US" dirty="0"/>
          </a:p>
        </p:txBody>
      </p:sp>
      <p:sp>
        <p:nvSpPr>
          <p:cNvPr id="143" name="Rechthoek 142"/>
          <p:cNvSpPr/>
          <p:nvPr/>
        </p:nvSpPr>
        <p:spPr>
          <a:xfrm>
            <a:off x="857224" y="3857628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</a:t>
            </a:r>
          </a:p>
          <a:p>
            <a:pPr algn="ctr"/>
            <a:r>
              <a:rPr lang="en-US" dirty="0" smtClean="0"/>
              <a:t>TPX3 Module</a:t>
            </a:r>
            <a:endParaRPr lang="en-US" dirty="0"/>
          </a:p>
        </p:txBody>
      </p:sp>
      <p:sp>
        <p:nvSpPr>
          <p:cNvPr id="144" name="Rechthoek 143"/>
          <p:cNvSpPr/>
          <p:nvPr/>
        </p:nvSpPr>
        <p:spPr>
          <a:xfrm>
            <a:off x="2214546" y="4714884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</a:t>
            </a:r>
          </a:p>
          <a:p>
            <a:pPr algn="ctr"/>
            <a:r>
              <a:rPr lang="en-US" dirty="0" smtClean="0"/>
              <a:t>TPX3 Module</a:t>
            </a:r>
            <a:endParaRPr lang="en-US" dirty="0"/>
          </a:p>
        </p:txBody>
      </p:sp>
      <p:sp>
        <p:nvSpPr>
          <p:cNvPr id="14" name="Rechthoek 13"/>
          <p:cNvSpPr/>
          <p:nvPr/>
        </p:nvSpPr>
        <p:spPr>
          <a:xfrm>
            <a:off x="2571736" y="3071810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Link</a:t>
            </a:r>
          </a:p>
          <a:p>
            <a:pPr algn="ctr"/>
            <a:r>
              <a:rPr lang="en-US" sz="1600" dirty="0" smtClean="0"/>
              <a:t>Concentrator</a:t>
            </a:r>
          </a:p>
          <a:p>
            <a:pPr algn="ctr"/>
            <a:r>
              <a:rPr lang="en-US" sz="1050" dirty="0" smtClean="0"/>
              <a:t>(rad hard+ magnetic field tolerant)</a:t>
            </a:r>
            <a:endParaRPr lang="en-US" sz="1050" dirty="0"/>
          </a:p>
        </p:txBody>
      </p:sp>
      <p:cxnSp>
        <p:nvCxnSpPr>
          <p:cNvPr id="153" name="Gekromde verbindingslijn 152"/>
          <p:cNvCxnSpPr>
            <a:stCxn id="100" idx="2"/>
          </p:cNvCxnSpPr>
          <p:nvPr/>
        </p:nvCxnSpPr>
        <p:spPr>
          <a:xfrm rot="16200000" flipH="1">
            <a:off x="2364561" y="2507445"/>
            <a:ext cx="871550" cy="257180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" name="Gekromde verbindingslijn 155"/>
          <p:cNvCxnSpPr>
            <a:stCxn id="142" idx="3"/>
          </p:cNvCxnSpPr>
          <p:nvPr/>
        </p:nvCxnSpPr>
        <p:spPr>
          <a:xfrm>
            <a:off x="1914500" y="2814630"/>
            <a:ext cx="657236" cy="471494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9" name="Gekromde verbindingslijn 158"/>
          <p:cNvCxnSpPr>
            <a:stCxn id="143" idx="3"/>
          </p:cNvCxnSpPr>
          <p:nvPr/>
        </p:nvCxnSpPr>
        <p:spPr>
          <a:xfrm flipV="1">
            <a:off x="1771624" y="3714752"/>
            <a:ext cx="800112" cy="600076"/>
          </a:xfrm>
          <a:prstGeom prst="curvedConnector3">
            <a:avLst>
              <a:gd name="adj1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1" name="Gekromde verbindingslijn 160"/>
          <p:cNvCxnSpPr>
            <a:stCxn id="144" idx="0"/>
          </p:cNvCxnSpPr>
          <p:nvPr/>
        </p:nvCxnSpPr>
        <p:spPr>
          <a:xfrm rot="5400000" flipH="1" flipV="1">
            <a:off x="2407427" y="4193385"/>
            <a:ext cx="785818" cy="257180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5" name="Tekstvak 164"/>
          <p:cNvSpPr txBox="1"/>
          <p:nvPr/>
        </p:nvSpPr>
        <p:spPr>
          <a:xfrm>
            <a:off x="3714744" y="1142984"/>
            <a:ext cx="51892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TPX3 @ 160Mb readout speed ≈ </a:t>
            </a:r>
            <a:r>
              <a:rPr lang="en-US" dirty="0" smtClean="0">
                <a:solidFill>
                  <a:srgbClr val="0955FF"/>
                </a:solidFill>
              </a:rPr>
              <a:t>2Mhit/s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8x4x4=</a:t>
            </a:r>
            <a:r>
              <a:rPr lang="en-US" dirty="0" smtClean="0">
                <a:solidFill>
                  <a:srgbClr val="0955FF"/>
                </a:solidFill>
              </a:rPr>
              <a:t>128 TPX3 chips per readout system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KU040 </a:t>
            </a:r>
            <a:r>
              <a:rPr lang="en-US" dirty="0" err="1" smtClean="0">
                <a:solidFill>
                  <a:sysClr val="windowText" lastClr="000000"/>
                </a:solidFill>
              </a:rPr>
              <a:t>devkit</a:t>
            </a:r>
            <a:r>
              <a:rPr lang="en-US" dirty="0" smtClean="0">
                <a:solidFill>
                  <a:sysClr val="windowText" lastClr="000000"/>
                </a:solidFill>
              </a:rPr>
              <a:t> = </a:t>
            </a:r>
            <a:r>
              <a:rPr lang="en-US" dirty="0" smtClean="0">
                <a:solidFill>
                  <a:srgbClr val="0955FF"/>
                </a:solidFill>
              </a:rPr>
              <a:t>1K€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Link concentrator uses cheap (20€) </a:t>
            </a:r>
            <a:r>
              <a:rPr lang="en-US" dirty="0" err="1" smtClean="0">
                <a:solidFill>
                  <a:sysClr val="windowText" lastClr="000000"/>
                </a:solidFill>
              </a:rPr>
              <a:t>Microsemi</a:t>
            </a:r>
            <a:r>
              <a:rPr lang="en-US" dirty="0" smtClean="0">
                <a:solidFill>
                  <a:sysClr val="windowText" lastClr="000000"/>
                </a:solidFill>
              </a:rPr>
              <a:t> FPGA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ysClr val="windowText" lastClr="000000"/>
                </a:solidFill>
              </a:rPr>
              <a:t> Option for </a:t>
            </a:r>
            <a:r>
              <a:rPr lang="en-US" dirty="0" smtClean="0"/>
              <a:t>magnetic field tolerant DC/DC converter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66" name="Tekstvak 165"/>
          <p:cNvSpPr txBox="1"/>
          <p:nvPr/>
        </p:nvSpPr>
        <p:spPr>
          <a:xfrm>
            <a:off x="7620638" y="271462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955FF"/>
                </a:solidFill>
              </a:rPr>
              <a:t>2x</a:t>
            </a:r>
            <a:endParaRPr lang="en-US" dirty="0">
              <a:solidFill>
                <a:srgbClr val="0955FF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788024" y="2956443"/>
            <a:ext cx="0" cy="135838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12373</TotalTime>
  <Words>185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Quad TPX3 chipboard PCB</vt:lpstr>
      <vt:lpstr>Quad tile “dowel pin“ mockup</vt:lpstr>
      <vt:lpstr>3x3 frame</vt:lpstr>
      <vt:lpstr>3x3 frame</vt:lpstr>
      <vt:lpstr>3x3 frame</vt:lpstr>
      <vt:lpstr>LEPCol readout scheme proposal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 van der Heijden</dc:creator>
  <cp:lastModifiedBy>Bas</cp:lastModifiedBy>
  <cp:revision>742</cp:revision>
  <dcterms:created xsi:type="dcterms:W3CDTF">2006-08-16T00:00:00Z</dcterms:created>
  <dcterms:modified xsi:type="dcterms:W3CDTF">2016-08-08T12:40:25Z</dcterms:modified>
</cp:coreProperties>
</file>