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56" r:id="rId2"/>
    <p:sldId id="635" r:id="rId3"/>
    <p:sldId id="636" r:id="rId4"/>
    <p:sldId id="628" r:id="rId5"/>
    <p:sldId id="637" r:id="rId6"/>
    <p:sldId id="638" r:id="rId7"/>
    <p:sldId id="639" r:id="rId8"/>
    <p:sldId id="623" r:id="rId9"/>
    <p:sldId id="627" r:id="rId10"/>
    <p:sldId id="642" r:id="rId11"/>
    <p:sldId id="632" r:id="rId12"/>
    <p:sldId id="640" r:id="rId13"/>
    <p:sldId id="641" r:id="rId14"/>
    <p:sldId id="629" r:id="rId15"/>
    <p:sldId id="624" r:id="rId16"/>
    <p:sldId id="631" r:id="rId17"/>
    <p:sldId id="630" r:id="rId18"/>
    <p:sldId id="643" r:id="rId19"/>
    <p:sldId id="644" r:id="rId20"/>
    <p:sldId id="634" r:id="rId21"/>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0000"/>
    <a:srgbClr val="66FF33"/>
    <a:srgbClr val="FF6600"/>
    <a:srgbClr val="FFFF00"/>
    <a:srgbClr val="808080"/>
    <a:srgbClr val="FF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4" autoAdjust="0"/>
    <p:restoredTop sz="94978" autoAdjust="0"/>
  </p:normalViewPr>
  <p:slideViewPr>
    <p:cSldViewPr>
      <p:cViewPr varScale="1">
        <p:scale>
          <a:sx n="113" d="100"/>
          <a:sy n="113" d="100"/>
        </p:scale>
        <p:origin x="336" y="176"/>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7250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2444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3113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8411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2758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46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5484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30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070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054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20424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206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9913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679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1575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524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229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813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0190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altLang="en-US" sz="700" dirty="0">
                <a:solidFill>
                  <a:schemeClr val="bg2"/>
                </a:solidFill>
                <a:latin typeface="Verdana"/>
                <a:cs typeface="Verdana"/>
              </a:rPr>
              <a:t> </a:t>
            </a:r>
            <a:r>
              <a:rPr lang="en-US" altLang="en-US" sz="1200" kern="1200" dirty="0">
                <a:solidFill>
                  <a:schemeClr val="tx1"/>
                </a:solidFill>
                <a:latin typeface="Verdana"/>
                <a:ea typeface="+mn-ea"/>
                <a:cs typeface="Verdana"/>
              </a:rPr>
              <a:t>Lepton Collider 22 May 2023</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8.emf"/><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png"/><Relationship Id="rId7"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9.emf"/><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2.emf"/><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629774" y="711200"/>
            <a:ext cx="2232026" cy="965200"/>
          </a:xfrm>
          <a:prstGeom prst="rect">
            <a:avLst/>
          </a:prstGeom>
        </p:spPr>
      </p:pic>
      <p:sp>
        <p:nvSpPr>
          <p:cNvPr id="3074" name="Rectangle 4"/>
          <p:cNvSpPr>
            <a:spLocks noGrp="1" noChangeArrowheads="1"/>
          </p:cNvSpPr>
          <p:nvPr>
            <p:ph type="ctrTitle"/>
          </p:nvPr>
        </p:nvSpPr>
        <p:spPr>
          <a:xfrm>
            <a:off x="2854598" y="836712"/>
            <a:ext cx="7203802" cy="1080120"/>
          </a:xfrm>
        </p:spPr>
        <p:txBody>
          <a:bodyPr anchor="ctr"/>
          <a:lstStyle/>
          <a:p>
            <a:r>
              <a:rPr lang="en-GB" altLang="en-US" sz="3600" b="0" dirty="0">
                <a:latin typeface="Verdana" panose="020B0604030504040204" pitchFamily="34" charset="0"/>
                <a:ea typeface="Verdana" panose="020B0604030504040204" pitchFamily="34" charset="0"/>
                <a:cs typeface="Verdana" panose="020B0604030504040204" pitchFamily="34" charset="0"/>
              </a:rPr>
              <a:t>Pixel TPC </a:t>
            </a:r>
            <a:r>
              <a:rPr lang="en-GB" altLang="en-US" sz="3600" b="0" dirty="0" err="1">
                <a:latin typeface="Verdana" panose="020B0604030504040204" pitchFamily="34" charset="0"/>
                <a:ea typeface="Verdana" panose="020B0604030504040204" pitchFamily="34" charset="0"/>
                <a:cs typeface="Verdana" panose="020B0604030504040204" pitchFamily="34" charset="0"/>
              </a:rPr>
              <a:t>testbeam</a:t>
            </a:r>
            <a:r>
              <a:rPr lang="en-GB" altLang="en-US" sz="3600" b="0" dirty="0">
                <a:latin typeface="Verdana" panose="020B0604030504040204" pitchFamily="34" charset="0"/>
                <a:ea typeface="Verdana" panose="020B0604030504040204" pitchFamily="34" charset="0"/>
                <a:cs typeface="Verdana" panose="020B0604030504040204" pitchFamily="34" charset="0"/>
              </a:rPr>
              <a:t> results</a:t>
            </a:r>
          </a:p>
        </p:txBody>
      </p:sp>
      <p:sp>
        <p:nvSpPr>
          <p:cNvPr id="3076" name="Rectangle 6"/>
          <p:cNvSpPr>
            <a:spLocks noGrp="1" noChangeArrowheads="1"/>
          </p:cNvSpPr>
          <p:nvPr>
            <p:ph type="subTitle" idx="1"/>
          </p:nvPr>
        </p:nvSpPr>
        <p:spPr>
          <a:xfrm>
            <a:off x="1126232" y="2647580"/>
            <a:ext cx="4249688" cy="2509612"/>
          </a:xfrm>
        </p:spPr>
        <p:txBody>
          <a:bodyPr/>
          <a:lstStyle/>
          <a:p>
            <a:pPr indent="-457200">
              <a:lnSpc>
                <a:spcPct val="120000"/>
              </a:lnSpc>
              <a:spcBef>
                <a:spcPct val="0"/>
              </a:spcBef>
              <a:defRPr/>
            </a:pPr>
            <a:r>
              <a:rPr lang="en-GB" altLang="en-US" dirty="0" err="1">
                <a:latin typeface="Verdana"/>
                <a:cs typeface="Verdana"/>
              </a:rPr>
              <a:t>Yevgen</a:t>
            </a:r>
            <a:r>
              <a:rPr lang="en-GB" altLang="en-US" dirty="0">
                <a:latin typeface="Verdana"/>
                <a:cs typeface="Verdana"/>
              </a:rPr>
              <a:t> </a:t>
            </a:r>
            <a:r>
              <a:rPr lang="en-GB" altLang="en-US" dirty="0" err="1">
                <a:latin typeface="Verdana"/>
                <a:cs typeface="Verdana"/>
              </a:rPr>
              <a:t>Bilevych</a:t>
            </a:r>
            <a:r>
              <a:rPr lang="en-GB" altLang="en-US" dirty="0">
                <a:latin typeface="Verdana"/>
                <a:cs typeface="Verdana"/>
              </a:rPr>
              <a:t>, Klaus </a:t>
            </a:r>
            <a:r>
              <a:rPr lang="en-GB" altLang="en-US" dirty="0" err="1">
                <a:latin typeface="Verdana"/>
                <a:cs typeface="Verdana"/>
              </a:rPr>
              <a:t>Desch</a:t>
            </a:r>
            <a:r>
              <a:rPr lang="en-GB" altLang="en-US" dirty="0">
                <a:latin typeface="Verdana"/>
                <a:cs typeface="Verdana"/>
              </a:rPr>
              <a:t>, Harry van der Graaf, Fred </a:t>
            </a:r>
            <a:r>
              <a:rPr lang="en-GB" altLang="en-US" dirty="0" err="1">
                <a:latin typeface="Verdana"/>
                <a:cs typeface="Verdana"/>
              </a:rPr>
              <a:t>Hartjes</a:t>
            </a:r>
            <a:r>
              <a:rPr lang="en-GB" altLang="en-US" dirty="0">
                <a:latin typeface="Verdana"/>
                <a:cs typeface="Verdana"/>
              </a:rPr>
              <a:t>, Jochen Kaminski, Peter </a:t>
            </a:r>
            <a:r>
              <a:rPr lang="en-GB" altLang="en-US" dirty="0" err="1">
                <a:latin typeface="Verdana"/>
                <a:cs typeface="Verdana"/>
              </a:rPr>
              <a:t>Kluit</a:t>
            </a:r>
            <a:r>
              <a:rPr lang="en-GB" altLang="en-US" dirty="0">
                <a:latin typeface="Verdana"/>
                <a:cs typeface="Verdana"/>
              </a:rPr>
              <a:t>, Naomi van der Kolk, </a:t>
            </a:r>
          </a:p>
          <a:p>
            <a:pPr indent="-457200">
              <a:lnSpc>
                <a:spcPct val="120000"/>
              </a:lnSpc>
              <a:spcBef>
                <a:spcPct val="0"/>
              </a:spcBef>
              <a:defRPr/>
            </a:pPr>
            <a:r>
              <a:rPr lang="en-GB" altLang="en-US" dirty="0">
                <a:latin typeface="Verdana"/>
                <a:cs typeface="Verdana"/>
              </a:rPr>
              <a:t>Cornelis </a:t>
            </a:r>
            <a:r>
              <a:rPr lang="en-GB" altLang="en-US" dirty="0" err="1">
                <a:latin typeface="Verdana"/>
                <a:cs typeface="Verdana"/>
              </a:rPr>
              <a:t>Ligtenberg</a:t>
            </a:r>
            <a:r>
              <a:rPr lang="en-GB" altLang="en-US" dirty="0">
                <a:latin typeface="Verdana"/>
                <a:cs typeface="Verdana"/>
              </a:rPr>
              <a:t>, </a:t>
            </a:r>
          </a:p>
          <a:p>
            <a:pPr indent="-457200">
              <a:lnSpc>
                <a:spcPct val="120000"/>
              </a:lnSpc>
              <a:spcBef>
                <a:spcPct val="0"/>
              </a:spcBef>
              <a:defRPr/>
            </a:pPr>
            <a:r>
              <a:rPr lang="en-GB" altLang="en-US" dirty="0">
                <a:latin typeface="Verdana"/>
                <a:cs typeface="Verdana"/>
              </a:rPr>
              <a:t>Gerhard Raven, and </a:t>
            </a:r>
          </a:p>
          <a:p>
            <a:pPr indent="-457200">
              <a:lnSpc>
                <a:spcPct val="120000"/>
              </a:lnSpc>
              <a:spcBef>
                <a:spcPct val="0"/>
              </a:spcBef>
              <a:defRPr/>
            </a:pPr>
            <a:r>
              <a:rPr lang="en-GB" altLang="en-US" dirty="0">
                <a:latin typeface="Verdana"/>
                <a:cs typeface="Verdana"/>
              </a:rPr>
              <a:t>Jan </a:t>
            </a:r>
            <a:r>
              <a:rPr lang="en-GB" altLang="en-US" dirty="0" err="1">
                <a:latin typeface="Verdana"/>
                <a:cs typeface="Verdana"/>
              </a:rPr>
              <a:t>Timmermans</a:t>
            </a:r>
            <a:endParaRPr lang="en-GB" altLang="en-US" dirty="0">
              <a:latin typeface="Verdana"/>
              <a:cs typeface="Verdana"/>
            </a:endParaRPr>
          </a:p>
          <a:p>
            <a:pPr indent="-457200">
              <a:lnSpc>
                <a:spcPct val="120000"/>
              </a:lnSpc>
              <a:spcBef>
                <a:spcPct val="0"/>
              </a:spcBef>
              <a:defRPr/>
            </a:pPr>
            <a:r>
              <a:rPr lang="en-GB" altLang="en-US" dirty="0"/>
              <a:t> </a:t>
            </a:r>
          </a:p>
        </p:txBody>
      </p:sp>
      <p:sp>
        <p:nvSpPr>
          <p:cNvPr id="2" name="Text Box 8"/>
          <p:cNvSpPr txBox="1">
            <a:spLocks noChangeArrowheads="1"/>
          </p:cNvSpPr>
          <p:nvPr/>
        </p:nvSpPr>
        <p:spPr bwMode="auto">
          <a:xfrm>
            <a:off x="2927350" y="6011864"/>
            <a:ext cx="6597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1"/>
              </a:buClr>
              <a:buSzPct val="100000"/>
              <a:buFont typeface="Monotype Sorts"/>
              <a:buChar char="u"/>
              <a:defRPr>
                <a:solidFill>
                  <a:schemeClr val="tx1"/>
                </a:solidFill>
                <a:latin typeface="Times New Roman" panose="02020603050405020304" pitchFamily="18" charset="0"/>
              </a:defRPr>
            </a:lvl1pPr>
            <a:lvl2pPr marL="742950" indent="-285750">
              <a:spcBef>
                <a:spcPct val="20000"/>
              </a:spcBef>
              <a:buClr>
                <a:schemeClr val="hlink"/>
              </a:buClr>
              <a:buSzPct val="100000"/>
              <a:buFont typeface="Monotype Sorts"/>
              <a:buChar char="l"/>
              <a:defRPr sz="1600">
                <a:solidFill>
                  <a:schemeClr val="tx1"/>
                </a:solidFill>
                <a:latin typeface="Times New Roman" panose="02020603050405020304" pitchFamily="18" charset="0"/>
              </a:defRPr>
            </a:lvl2pPr>
            <a:lvl3pPr marL="1143000" indent="-228600">
              <a:spcBef>
                <a:spcPct val="20000"/>
              </a:spcBef>
              <a:buClr>
                <a:schemeClr val="folHlink"/>
              </a:buClr>
              <a:buSzPct val="100000"/>
              <a:buFont typeface="Monotype Sorts"/>
              <a:buChar char="n"/>
              <a:defRPr sz="14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a:buChar char="u"/>
              <a:defRPr sz="1200">
                <a:solidFill>
                  <a:schemeClr val="tx1"/>
                </a:solidFill>
                <a:latin typeface="Times New Roman" panose="02020603050405020304" pitchFamily="18" charset="0"/>
              </a:defRPr>
            </a:lvl4pPr>
            <a:lvl5pPr marL="2057400" indent="-228600">
              <a:spcBef>
                <a:spcPct val="20000"/>
              </a:spcBef>
              <a:buClr>
                <a:schemeClr val="folHlink"/>
              </a:buClr>
              <a:buSzPct val="100000"/>
              <a:buFont typeface="Monotype Sorts"/>
              <a:buChar char="l"/>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9pPr>
          </a:lstStyle>
          <a:p>
            <a:pPr algn="ctr">
              <a:spcBef>
                <a:spcPct val="50000"/>
              </a:spcBef>
              <a:buNone/>
            </a:pPr>
            <a:r>
              <a:rPr lang="en-US" sz="1600" dirty="0">
                <a:latin typeface="Verdana"/>
                <a:cs typeface="Verdana"/>
              </a:rPr>
              <a:t>Lepton Collider 22 May 2023</a:t>
            </a:r>
            <a:endParaRPr lang="en-GB" altLang="en-US" sz="1600" i="1"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838200" y="553847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51592" y="5733256"/>
            <a:ext cx="1089024" cy="696976"/>
          </a:xfrm>
          <a:prstGeom prst="rect">
            <a:avLst/>
          </a:prstGeom>
        </p:spPr>
      </p:pic>
      <p:pic>
        <p:nvPicPr>
          <p:cNvPr id="12" name="Afbeelding 6">
            <a:extLst>
              <a:ext uri="{FF2B5EF4-FFF2-40B4-BE49-F238E27FC236}">
                <a16:creationId xmlns:a16="http://schemas.microsoft.com/office/drawing/2014/main" id="{89DD31EB-077E-5144-9133-CFC5CC90E3DE}"/>
              </a:ext>
            </a:extLst>
          </p:cNvPr>
          <p:cNvPicPr>
            <a:picLocks noChangeAspect="1"/>
          </p:cNvPicPr>
          <p:nvPr/>
        </p:nvPicPr>
        <p:blipFill rotWithShape="1">
          <a:blip r:embed="rId7"/>
          <a:srcRect l="10224" t="5416" r="10487" b="5393"/>
          <a:stretch/>
        </p:blipFill>
        <p:spPr>
          <a:xfrm>
            <a:off x="6845282" y="2175806"/>
            <a:ext cx="3285893" cy="2630331"/>
          </a:xfrm>
          <a:prstGeom prst="rect">
            <a:avLst/>
          </a:prstGeom>
        </p:spPr>
      </p:pic>
      <p:sp>
        <p:nvSpPr>
          <p:cNvPr id="3" name="Rectangle 2">
            <a:extLst>
              <a:ext uri="{FF2B5EF4-FFF2-40B4-BE49-F238E27FC236}">
                <a16:creationId xmlns:a16="http://schemas.microsoft.com/office/drawing/2014/main" id="{9BA6D5FF-49DB-2B4F-A60A-90C302FA7A7A}"/>
              </a:ext>
            </a:extLst>
          </p:cNvPr>
          <p:cNvSpPr/>
          <p:nvPr/>
        </p:nvSpPr>
        <p:spPr>
          <a:xfrm>
            <a:off x="7543899" y="5033030"/>
            <a:ext cx="2515432" cy="461665"/>
          </a:xfrm>
          <a:prstGeom prst="rect">
            <a:avLst/>
          </a:prstGeom>
        </p:spPr>
        <p:txBody>
          <a:bodyPr wrap="none">
            <a:spAutoFit/>
          </a:bodyPr>
          <a:lstStyle/>
          <a:p>
            <a:r>
              <a:rPr lang="en-GB" altLang="en-US" dirty="0">
                <a:latin typeface="Verdana"/>
                <a:cs typeface="Verdana"/>
              </a:rPr>
              <a:t>8 Quad Module</a:t>
            </a:r>
            <a:endParaRPr lang="en-NL" dirty="0"/>
          </a:p>
        </p:txBody>
      </p:sp>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5" name="Rectangle 4">
            <a:extLst>
              <a:ext uri="{FF2B5EF4-FFF2-40B4-BE49-F238E27FC236}">
                <a16:creationId xmlns:a16="http://schemas.microsoft.com/office/drawing/2014/main" id="{B2DF7FD8-D6F0-9244-8FCB-9771CF30CE0A}"/>
              </a:ext>
            </a:extLst>
          </p:cNvPr>
          <p:cNvSpPr/>
          <p:nvPr/>
        </p:nvSpPr>
        <p:spPr>
          <a:xfrm>
            <a:off x="1706540" y="2059101"/>
            <a:ext cx="9407548" cy="2862322"/>
          </a:xfrm>
          <a:prstGeom prst="rect">
            <a:avLst/>
          </a:prstGeom>
        </p:spPr>
        <p:txBody>
          <a:bodyPr wrap="square">
            <a:spAutoFit/>
          </a:bodyPr>
          <a:lstStyle/>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Now we will study the deformations in the module plane with a large data set based on TPX3 tracks. Only runs with z close to the grid were used.</a:t>
            </a:r>
          </a:p>
          <a:p>
            <a:pPr lvl="0"/>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Runs 6981, 6983, 6984, 6985, 6986 and 6987 with p=5 GeV/c  are analysed. </a:t>
            </a:r>
          </a:p>
          <a:p>
            <a:pPr lvl="0"/>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results are based on TPX3 tracks. As said, Telescope tracks have too partial coverage and too low statistics. </a:t>
            </a:r>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52956A3C-FAF3-01A2-1500-BE5217B5652B}"/>
              </a:ext>
            </a:extLst>
          </p:cNvPr>
          <p:cNvSpPr txBox="1"/>
          <p:nvPr/>
        </p:nvSpPr>
        <p:spPr>
          <a:xfrm>
            <a:off x="3146425" y="1092456"/>
            <a:ext cx="6096000" cy="461665"/>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p:txBody>
      </p:sp>
    </p:spTree>
    <p:extLst>
      <p:ext uri="{BB962C8B-B14F-4D97-AF65-F5344CB8AC3E}">
        <p14:creationId xmlns:p14="http://schemas.microsoft.com/office/powerpoint/2010/main" val="31796773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4143444" y="1098179"/>
            <a:ext cx="4369209" cy="584775"/>
          </a:xfrm>
          <a:prstGeom prst="rect">
            <a:avLst/>
          </a:prstGeom>
        </p:spPr>
        <p:txBody>
          <a:bodyPr wrap="none">
            <a:spAutoFit/>
          </a:bodyPr>
          <a:lstStyle/>
          <a:p>
            <a:pPr lvl="0"/>
            <a:r>
              <a:rPr lang="en-US" sz="2000" dirty="0">
                <a:solidFill>
                  <a:srgbClr val="000000"/>
                </a:solidFill>
                <a:latin typeface="Verdana"/>
                <a:cs typeface="Verdana"/>
              </a:rPr>
              <a:t>Runs 6981-6988 B=1T p=5 GeV</a:t>
            </a:r>
          </a:p>
          <a:p>
            <a:pPr algn="ctr"/>
            <a:endParaRPr lang="en-US" sz="1200" dirty="0">
              <a:latin typeface="Verdana"/>
              <a:cs typeface="Verdana"/>
            </a:endParaRPr>
          </a:p>
        </p:txBody>
      </p:sp>
      <p:sp>
        <p:nvSpPr>
          <p:cNvPr id="13" name="TextBox 12">
            <a:extLst>
              <a:ext uri="{FF2B5EF4-FFF2-40B4-BE49-F238E27FC236}">
                <a16:creationId xmlns:a16="http://schemas.microsoft.com/office/drawing/2014/main" id="{D8F13873-0B41-924B-9E79-292543D0EAD5}"/>
              </a:ext>
            </a:extLst>
          </p:cNvPr>
          <p:cNvSpPr txBox="1"/>
          <p:nvPr/>
        </p:nvSpPr>
        <p:spPr>
          <a:xfrm>
            <a:off x="7608168" y="2207835"/>
            <a:ext cx="4279032" cy="3354765"/>
          </a:xfrm>
          <a:prstGeom prst="rect">
            <a:avLst/>
          </a:prstGeom>
          <a:noFill/>
        </p:spPr>
        <p:txBody>
          <a:bodyPr wrap="square">
            <a:spAutoFit/>
          </a:bodyPr>
          <a:lstStyle/>
          <a:p>
            <a:r>
              <a:rPr lang="en-US" sz="2000" dirty="0">
                <a:solidFill>
                  <a:srgbClr val="0066FF"/>
                </a:solidFill>
                <a:latin typeface="Verdana"/>
                <a:cs typeface="Verdana"/>
              </a:rPr>
              <a:t>Increase coverage by using all selected TPX3 tracks for deformation plots </a:t>
            </a:r>
          </a:p>
          <a:p>
            <a:endParaRPr lang="en-US" sz="2000" dirty="0">
              <a:solidFill>
                <a:srgbClr val="0066FF"/>
              </a:solidFill>
              <a:latin typeface="Verdana"/>
              <a:cs typeface="Verdana"/>
            </a:endParaRPr>
          </a:p>
          <a:p>
            <a:r>
              <a:rPr lang="en-US" sz="2000" dirty="0">
                <a:solidFill>
                  <a:srgbClr val="0066FF"/>
                </a:solidFill>
                <a:latin typeface="Verdana"/>
                <a:cs typeface="Verdana"/>
              </a:rPr>
              <a:t>Here the number of hits on track for the selected tracks</a:t>
            </a:r>
          </a:p>
          <a:p>
            <a:endParaRPr lang="en-US" sz="2000" dirty="0">
              <a:solidFill>
                <a:srgbClr val="0066FF"/>
              </a:solidFill>
              <a:latin typeface="Verdana"/>
              <a:cs typeface="Verdana"/>
            </a:endParaRPr>
          </a:p>
          <a:p>
            <a:r>
              <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rPr>
              <a:t>Total of</a:t>
            </a:r>
            <a:r>
              <a:rPr lang="en-GB"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TPX3 tracks 76535</a:t>
            </a:r>
          </a:p>
          <a:p>
            <a:r>
              <a:rPr lang="en-GB" sz="1400" dirty="0">
                <a:solidFill>
                  <a:srgbClr val="000000"/>
                </a:solidFill>
                <a:effectLst/>
                <a:latin typeface="Menlo" panose="020B0609030804020204" pitchFamily="49" charset="0"/>
              </a:rPr>
              <a:t> </a:t>
            </a:r>
            <a:r>
              <a:rPr lang="en-GB"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mean nr TPX3 hits 662.652</a:t>
            </a:r>
          </a:p>
          <a:p>
            <a:endParaRPr lang="en-US" sz="1800" dirty="0">
              <a:solidFill>
                <a:srgbClr val="0066FF"/>
              </a:solidFill>
              <a:latin typeface="Verdana"/>
              <a:cs typeface="Verdana"/>
            </a:endParaRPr>
          </a:p>
          <a:p>
            <a:endParaRPr lang="en-US" sz="1800" dirty="0">
              <a:solidFill>
                <a:srgbClr val="0066FF"/>
              </a:solidFill>
              <a:latin typeface="Verdana"/>
              <a:cs typeface="Verdana"/>
            </a:endParaRPr>
          </a:p>
        </p:txBody>
      </p:sp>
      <p:pic>
        <p:nvPicPr>
          <p:cNvPr id="5" name="Picture 4">
            <a:extLst>
              <a:ext uri="{FF2B5EF4-FFF2-40B4-BE49-F238E27FC236}">
                <a16:creationId xmlns:a16="http://schemas.microsoft.com/office/drawing/2014/main" id="{9C009E52-1A1D-38F3-D60C-11C894BF1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63722" y="-128731"/>
            <a:ext cx="3559445" cy="7419872"/>
          </a:xfrm>
          <a:prstGeom prst="rect">
            <a:avLst/>
          </a:prstGeom>
        </p:spPr>
      </p:pic>
      <p:sp>
        <p:nvSpPr>
          <p:cNvPr id="9" name="TextBox 8">
            <a:extLst>
              <a:ext uri="{FF2B5EF4-FFF2-40B4-BE49-F238E27FC236}">
                <a16:creationId xmlns:a16="http://schemas.microsoft.com/office/drawing/2014/main" id="{3376049B-770B-E125-BE11-672E3B3F42EE}"/>
              </a:ext>
            </a:extLst>
          </p:cNvPr>
          <p:cNvSpPr txBox="1"/>
          <p:nvPr/>
        </p:nvSpPr>
        <p:spPr>
          <a:xfrm>
            <a:off x="2318095" y="1559890"/>
            <a:ext cx="1967880"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184992047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4143444" y="1050387"/>
            <a:ext cx="4369209" cy="584775"/>
          </a:xfrm>
          <a:prstGeom prst="rect">
            <a:avLst/>
          </a:prstGeom>
        </p:spPr>
        <p:txBody>
          <a:bodyPr wrap="none">
            <a:spAutoFit/>
          </a:bodyPr>
          <a:lstStyle/>
          <a:p>
            <a:pPr lvl="0"/>
            <a:r>
              <a:rPr lang="en-US" sz="2000" dirty="0">
                <a:solidFill>
                  <a:srgbClr val="000000"/>
                </a:solidFill>
                <a:latin typeface="Verdana"/>
                <a:cs typeface="Verdana"/>
              </a:rPr>
              <a:t>Runs 6981-6988 B=1T p=5 GeV</a:t>
            </a:r>
          </a:p>
          <a:p>
            <a:pPr algn="ctr"/>
            <a:endParaRPr lang="en-US" sz="1200" dirty="0">
              <a:latin typeface="Verdana"/>
              <a:cs typeface="Verdana"/>
            </a:endParaRPr>
          </a:p>
        </p:txBody>
      </p:sp>
      <p:sp>
        <p:nvSpPr>
          <p:cNvPr id="13" name="TextBox 12">
            <a:extLst>
              <a:ext uri="{FF2B5EF4-FFF2-40B4-BE49-F238E27FC236}">
                <a16:creationId xmlns:a16="http://schemas.microsoft.com/office/drawing/2014/main" id="{D8F13873-0B41-924B-9E79-292543D0EAD5}"/>
              </a:ext>
            </a:extLst>
          </p:cNvPr>
          <p:cNvSpPr txBox="1"/>
          <p:nvPr/>
        </p:nvSpPr>
        <p:spPr>
          <a:xfrm>
            <a:off x="9525000" y="2299600"/>
            <a:ext cx="2489200" cy="2215991"/>
          </a:xfrm>
          <a:prstGeom prst="rect">
            <a:avLst/>
          </a:prstGeom>
          <a:noFill/>
        </p:spPr>
        <p:txBody>
          <a:bodyPr wrap="square">
            <a:spAutoFit/>
          </a:bodyPr>
          <a:lstStyle/>
          <a:p>
            <a:endParaRPr lang="en-US" sz="1800" dirty="0">
              <a:solidFill>
                <a:srgbClr val="0066FF"/>
              </a:solidFill>
              <a:latin typeface="Verdana"/>
              <a:cs typeface="Verdana"/>
            </a:endParaRPr>
          </a:p>
          <a:p>
            <a:r>
              <a:rPr lang="en-US" sz="2000" dirty="0">
                <a:solidFill>
                  <a:srgbClr val="0066FF"/>
                </a:solidFill>
                <a:latin typeface="Verdana"/>
                <a:cs typeface="Verdana"/>
              </a:rPr>
              <a:t>Residuals are calculated refitting the TPX3 hits with a fixed 5 GeV momentum constrained.</a:t>
            </a:r>
          </a:p>
        </p:txBody>
      </p:sp>
      <p:pic>
        <p:nvPicPr>
          <p:cNvPr id="4" name="Picture 3">
            <a:extLst>
              <a:ext uri="{FF2B5EF4-FFF2-40B4-BE49-F238E27FC236}">
                <a16:creationId xmlns:a16="http://schemas.microsoft.com/office/drawing/2014/main" id="{58EB5F51-7B8A-A6B9-F728-A52541964A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023809" y="-1055967"/>
            <a:ext cx="3477381" cy="9525000"/>
          </a:xfrm>
          <a:prstGeom prst="rect">
            <a:avLst/>
          </a:prstGeom>
        </p:spPr>
      </p:pic>
      <p:sp>
        <p:nvSpPr>
          <p:cNvPr id="8" name="TextBox 7">
            <a:extLst>
              <a:ext uri="{FF2B5EF4-FFF2-40B4-BE49-F238E27FC236}">
                <a16:creationId xmlns:a16="http://schemas.microsoft.com/office/drawing/2014/main" id="{96B6CBB9-1B72-BC53-D786-C5CF2B77DE52}"/>
              </a:ext>
            </a:extLst>
          </p:cNvPr>
          <p:cNvSpPr txBox="1"/>
          <p:nvPr/>
        </p:nvSpPr>
        <p:spPr>
          <a:xfrm>
            <a:off x="4036704" y="1609978"/>
            <a:ext cx="6096000"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54136008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4143444" y="1066799"/>
            <a:ext cx="4369209" cy="584775"/>
          </a:xfrm>
          <a:prstGeom prst="rect">
            <a:avLst/>
          </a:prstGeom>
        </p:spPr>
        <p:txBody>
          <a:bodyPr wrap="none">
            <a:spAutoFit/>
          </a:bodyPr>
          <a:lstStyle/>
          <a:p>
            <a:pPr lvl="0"/>
            <a:r>
              <a:rPr lang="en-US" sz="2000" dirty="0">
                <a:solidFill>
                  <a:srgbClr val="000000"/>
                </a:solidFill>
                <a:latin typeface="Verdana"/>
                <a:cs typeface="Verdana"/>
              </a:rPr>
              <a:t>Runs 6981-6988 B=1T p=5 GeV</a:t>
            </a:r>
          </a:p>
          <a:p>
            <a:pPr algn="ctr"/>
            <a:endParaRPr lang="en-US" sz="1200" dirty="0">
              <a:latin typeface="Verdana"/>
              <a:cs typeface="Verdana"/>
            </a:endParaRPr>
          </a:p>
        </p:txBody>
      </p:sp>
      <p:sp>
        <p:nvSpPr>
          <p:cNvPr id="13" name="TextBox 12">
            <a:extLst>
              <a:ext uri="{FF2B5EF4-FFF2-40B4-BE49-F238E27FC236}">
                <a16:creationId xmlns:a16="http://schemas.microsoft.com/office/drawing/2014/main" id="{D8F13873-0B41-924B-9E79-292543D0EAD5}"/>
              </a:ext>
            </a:extLst>
          </p:cNvPr>
          <p:cNvSpPr txBox="1"/>
          <p:nvPr/>
        </p:nvSpPr>
        <p:spPr>
          <a:xfrm>
            <a:off x="8228183" y="2828835"/>
            <a:ext cx="3469928" cy="1938992"/>
          </a:xfrm>
          <a:prstGeom prst="rect">
            <a:avLst/>
          </a:prstGeom>
          <a:noFill/>
        </p:spPr>
        <p:txBody>
          <a:bodyPr wrap="square">
            <a:spAutoFit/>
          </a:bodyPr>
          <a:lstStyle/>
          <a:p>
            <a:r>
              <a:rPr lang="en-US" sz="2000" dirty="0">
                <a:solidFill>
                  <a:srgbClr val="0066FF"/>
                </a:solidFill>
                <a:latin typeface="Verdana"/>
                <a:cs typeface="Verdana"/>
              </a:rPr>
              <a:t>In case a Telescope track is found comparison of the fitted track parameters in </a:t>
            </a:r>
            <a:r>
              <a:rPr lang="en-US" sz="2000" dirty="0" err="1">
                <a:solidFill>
                  <a:srgbClr val="0066FF"/>
                </a:solidFill>
                <a:latin typeface="Verdana"/>
                <a:cs typeface="Verdana"/>
              </a:rPr>
              <a:t>xy</a:t>
            </a:r>
            <a:r>
              <a:rPr lang="en-US" sz="2000" dirty="0">
                <a:solidFill>
                  <a:srgbClr val="0066FF"/>
                </a:solidFill>
                <a:latin typeface="Verdana"/>
                <a:cs typeface="Verdana"/>
              </a:rPr>
              <a:t> and z</a:t>
            </a:r>
          </a:p>
          <a:p>
            <a:endParaRPr lang="en-US" sz="2000" dirty="0">
              <a:solidFill>
                <a:srgbClr val="0066FF"/>
              </a:solidFill>
              <a:latin typeface="Verdana"/>
              <a:cs typeface="Verdana"/>
            </a:endParaRPr>
          </a:p>
          <a:p>
            <a:r>
              <a:rPr lang="en-US" sz="2000" dirty="0">
                <a:latin typeface="Verdana"/>
                <a:cs typeface="Verdana"/>
              </a:rPr>
              <a:t>Total 10807 tracks </a:t>
            </a:r>
          </a:p>
        </p:txBody>
      </p:sp>
      <p:pic>
        <p:nvPicPr>
          <p:cNvPr id="5" name="Picture 4">
            <a:extLst>
              <a:ext uri="{FF2B5EF4-FFF2-40B4-BE49-F238E27FC236}">
                <a16:creationId xmlns:a16="http://schemas.microsoft.com/office/drawing/2014/main" id="{EFD8F971-8614-4FD8-AEB8-76441C823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719820" y="1399072"/>
            <a:ext cx="5339584" cy="5445224"/>
          </a:xfrm>
          <a:prstGeom prst="rect">
            <a:avLst/>
          </a:prstGeom>
        </p:spPr>
      </p:pic>
    </p:spTree>
    <p:extLst>
      <p:ext uri="{BB962C8B-B14F-4D97-AF65-F5344CB8AC3E}">
        <p14:creationId xmlns:p14="http://schemas.microsoft.com/office/powerpoint/2010/main" val="11552394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628F50-C909-1335-1697-07896A337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13465" y="618848"/>
            <a:ext cx="4838095"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4028120" y="1123359"/>
            <a:ext cx="4458978" cy="400110"/>
          </a:xfrm>
          <a:prstGeom prst="rect">
            <a:avLst/>
          </a:prstGeom>
        </p:spPr>
        <p:txBody>
          <a:bodyPr wrap="none">
            <a:spAutoFit/>
          </a:bodyPr>
          <a:lstStyle/>
          <a:p>
            <a:r>
              <a:rPr lang="en-US" sz="2000" dirty="0">
                <a:solidFill>
                  <a:srgbClr val="000000"/>
                </a:solidFill>
                <a:latin typeface="Verdana"/>
                <a:cs typeface="Verdana"/>
              </a:rPr>
              <a:t>Runs 6981-6988 B=1 T p=5 GeV</a:t>
            </a:r>
          </a:p>
        </p:txBody>
      </p:sp>
      <p:sp>
        <p:nvSpPr>
          <p:cNvPr id="8" name="Rectangle 7">
            <a:extLst>
              <a:ext uri="{FF2B5EF4-FFF2-40B4-BE49-F238E27FC236}">
                <a16:creationId xmlns:a16="http://schemas.microsoft.com/office/drawing/2014/main" id="{38AF9D95-7BFE-124C-83C4-C5E84F336DCC}"/>
              </a:ext>
            </a:extLst>
          </p:cNvPr>
          <p:cNvSpPr/>
          <p:nvPr/>
        </p:nvSpPr>
        <p:spPr>
          <a:xfrm>
            <a:off x="8832304" y="1915085"/>
            <a:ext cx="3229675" cy="4154984"/>
          </a:xfrm>
          <a:prstGeom prst="rect">
            <a:avLst/>
          </a:prstGeom>
        </p:spPr>
        <p:txBody>
          <a:bodyPr wrap="square">
            <a:spAutoFit/>
          </a:bodyPr>
          <a:lstStyle/>
          <a:p>
            <a:r>
              <a:rPr lang="en-US" sz="2000" dirty="0">
                <a:solidFill>
                  <a:srgbClr val="000000"/>
                </a:solidFill>
                <a:latin typeface="Verdana"/>
                <a:cs typeface="Verdana"/>
              </a:rPr>
              <a:t>Remove/exclude</a:t>
            </a:r>
          </a:p>
          <a:p>
            <a:r>
              <a:rPr lang="en-US" sz="2000" dirty="0">
                <a:solidFill>
                  <a:srgbClr val="000000"/>
                </a:solidFill>
                <a:latin typeface="Verdana"/>
                <a:cs typeface="Verdana"/>
              </a:rPr>
              <a:t>- 4 corner chips </a:t>
            </a:r>
          </a:p>
          <a:p>
            <a:r>
              <a:rPr lang="en-US" sz="2000" dirty="0">
                <a:solidFill>
                  <a:srgbClr val="000000"/>
                </a:solidFill>
                <a:latin typeface="Verdana"/>
                <a:cs typeface="Verdana"/>
              </a:rPr>
              <a:t>- chips around 11</a:t>
            </a:r>
          </a:p>
          <a:p>
            <a:r>
              <a:rPr lang="en-US" sz="2000" dirty="0">
                <a:solidFill>
                  <a:srgbClr val="000000"/>
                </a:solidFill>
                <a:latin typeface="Verdana"/>
                <a:cs typeface="Verdana"/>
              </a:rPr>
              <a:t>-  chip 16</a:t>
            </a:r>
          </a:p>
          <a:p>
            <a:endParaRPr lang="en-US" sz="2000" dirty="0">
              <a:solidFill>
                <a:srgbClr val="000000"/>
              </a:solidFill>
              <a:latin typeface="Verdana"/>
              <a:cs typeface="Verdana"/>
            </a:endParaRPr>
          </a:p>
          <a:p>
            <a:endParaRPr lang="en-US" sz="2000" dirty="0">
              <a:solidFill>
                <a:srgbClr val="000000"/>
              </a:solidFill>
              <a:latin typeface="Verdana"/>
              <a:cs typeface="Verdana"/>
            </a:endParaRPr>
          </a:p>
          <a:p>
            <a:r>
              <a:rPr lang="en-US" sz="1800" dirty="0">
                <a:solidFill>
                  <a:srgbClr val="000000"/>
                </a:solidFill>
                <a:latin typeface="Verdana"/>
                <a:cs typeface="Verdana"/>
              </a:rPr>
              <a:t>Deformations in </a:t>
            </a:r>
            <a:r>
              <a:rPr lang="en-US" sz="1800" dirty="0" err="1">
                <a:solidFill>
                  <a:srgbClr val="000000"/>
                </a:solidFill>
                <a:latin typeface="Verdana"/>
                <a:cs typeface="Verdana"/>
              </a:rPr>
              <a:t>xy</a:t>
            </a:r>
            <a:r>
              <a:rPr lang="en-US" sz="1800" dirty="0">
                <a:solidFill>
                  <a:srgbClr val="000000"/>
                </a:solidFill>
                <a:latin typeface="Verdana"/>
                <a:cs typeface="Verdana"/>
              </a:rPr>
              <a:t> for excluded chips are smaller than for B=0 and have often a different shape.</a:t>
            </a:r>
          </a:p>
          <a:p>
            <a:r>
              <a:rPr lang="en-US" sz="1800" dirty="0">
                <a:solidFill>
                  <a:srgbClr val="000000"/>
                </a:solidFill>
                <a:latin typeface="Verdana"/>
                <a:cs typeface="Verdana"/>
              </a:rPr>
              <a:t>This is due to the fact that electrons follow the B field lines @ 1T  </a:t>
            </a:r>
            <a:endParaRPr lang="en-NL" sz="1800" dirty="0"/>
          </a:p>
        </p:txBody>
      </p:sp>
      <p:cxnSp>
        <p:nvCxnSpPr>
          <p:cNvPr id="4" name="Straight Arrow Connector 3">
            <a:extLst>
              <a:ext uri="{FF2B5EF4-FFF2-40B4-BE49-F238E27FC236}">
                <a16:creationId xmlns:a16="http://schemas.microsoft.com/office/drawing/2014/main" id="{4CBEE6BC-9725-3140-AD76-45061D6CF5F5}"/>
              </a:ext>
            </a:extLst>
          </p:cNvPr>
          <p:cNvCxnSpPr>
            <a:cxnSpLocks/>
          </p:cNvCxnSpPr>
          <p:nvPr/>
        </p:nvCxnSpPr>
        <p:spPr bwMode="auto">
          <a:xfrm flipH="1" flipV="1">
            <a:off x="7032104" y="2622999"/>
            <a:ext cx="1711076" cy="37643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D408E8C1-956F-7840-414F-5A1842DC9A8C}"/>
              </a:ext>
            </a:extLst>
          </p:cNvPr>
          <p:cNvCxnSpPr>
            <a:cxnSpLocks/>
          </p:cNvCxnSpPr>
          <p:nvPr/>
        </p:nvCxnSpPr>
        <p:spPr bwMode="auto">
          <a:xfrm flipH="1" flipV="1">
            <a:off x="3719736" y="2204864"/>
            <a:ext cx="5009365" cy="41813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4" name="TextBox 13">
            <a:extLst>
              <a:ext uri="{FF2B5EF4-FFF2-40B4-BE49-F238E27FC236}">
                <a16:creationId xmlns:a16="http://schemas.microsoft.com/office/drawing/2014/main" id="{4B84C3F8-10A4-D001-7343-2570E5143029}"/>
              </a:ext>
            </a:extLst>
          </p:cNvPr>
          <p:cNvSpPr txBox="1"/>
          <p:nvPr/>
        </p:nvSpPr>
        <p:spPr>
          <a:xfrm>
            <a:off x="1278020" y="2480266"/>
            <a:ext cx="626981" cy="3046988"/>
          </a:xfrm>
          <a:prstGeom prst="rect">
            <a:avLst/>
          </a:prstGeom>
          <a:noFill/>
        </p:spPr>
        <p:txBody>
          <a:bodyPr wrap="square">
            <a:spAutoFit/>
          </a:bodyPr>
          <a:lstStyle/>
          <a:p>
            <a:r>
              <a:rPr lang="en-US" dirty="0" err="1">
                <a:solidFill>
                  <a:srgbClr val="000000"/>
                </a:solidFill>
                <a:latin typeface="Verdana"/>
                <a:cs typeface="Verdana"/>
              </a:rPr>
              <a:t>xy</a:t>
            </a:r>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r>
              <a:rPr lang="en-US" dirty="0">
                <a:solidFill>
                  <a:srgbClr val="000000"/>
                </a:solidFill>
                <a:latin typeface="Verdana"/>
                <a:cs typeface="Verdana"/>
              </a:rPr>
              <a:t> z</a:t>
            </a:r>
            <a:endParaRPr lang="en-NL" dirty="0"/>
          </a:p>
        </p:txBody>
      </p:sp>
      <p:sp>
        <p:nvSpPr>
          <p:cNvPr id="20" name="TextBox 19">
            <a:extLst>
              <a:ext uri="{FF2B5EF4-FFF2-40B4-BE49-F238E27FC236}">
                <a16:creationId xmlns:a16="http://schemas.microsoft.com/office/drawing/2014/main" id="{B7D3F90B-F794-FDB3-84E3-31BFB190AD75}"/>
              </a:ext>
            </a:extLst>
          </p:cNvPr>
          <p:cNvSpPr txBox="1"/>
          <p:nvPr/>
        </p:nvSpPr>
        <p:spPr>
          <a:xfrm>
            <a:off x="542830" y="3425594"/>
            <a:ext cx="1823864" cy="830997"/>
          </a:xfrm>
          <a:prstGeom prst="rect">
            <a:avLst/>
          </a:prstGeom>
          <a:noFill/>
        </p:spPr>
        <p:txBody>
          <a:bodyPr wrap="square">
            <a:spAutoFit/>
          </a:bodyPr>
          <a:lstStyle/>
          <a:p>
            <a:pPr algn="ctr"/>
            <a:r>
              <a:rPr lang="en-US" sz="2400" dirty="0">
                <a:solidFill>
                  <a:srgbClr val="FF0000"/>
                </a:solidFill>
                <a:latin typeface="Verdana"/>
                <a:cs typeface="Verdana"/>
              </a:rPr>
              <a:t>B=1 T</a:t>
            </a:r>
          </a:p>
          <a:p>
            <a:pPr algn="ctr"/>
            <a:r>
              <a:rPr lang="en-US" sz="2400" dirty="0">
                <a:solidFill>
                  <a:srgbClr val="FF0000"/>
                </a:solidFill>
                <a:latin typeface="Verdana"/>
                <a:cs typeface="Verdana"/>
              </a:rPr>
              <a:t>situation </a:t>
            </a:r>
            <a:endParaRPr lang="en-NL" dirty="0">
              <a:solidFill>
                <a:srgbClr val="FF0000"/>
              </a:solidFill>
            </a:endParaRPr>
          </a:p>
        </p:txBody>
      </p:sp>
      <p:sp>
        <p:nvSpPr>
          <p:cNvPr id="22" name="TextBox 21">
            <a:extLst>
              <a:ext uri="{FF2B5EF4-FFF2-40B4-BE49-F238E27FC236}">
                <a16:creationId xmlns:a16="http://schemas.microsoft.com/office/drawing/2014/main" id="{88DE5CD7-958D-FE7E-F6C2-EE303A3F5C99}"/>
              </a:ext>
            </a:extLst>
          </p:cNvPr>
          <p:cNvSpPr txBox="1"/>
          <p:nvPr/>
        </p:nvSpPr>
        <p:spPr>
          <a:xfrm>
            <a:off x="319538" y="1416912"/>
            <a:ext cx="2543944" cy="461665"/>
          </a:xfrm>
          <a:prstGeom prst="rect">
            <a:avLst/>
          </a:prstGeom>
          <a:noFill/>
        </p:spPr>
        <p:txBody>
          <a:bodyPr wrap="square">
            <a:spAutoFit/>
          </a:bodyPr>
          <a:lstStyle/>
          <a:p>
            <a:r>
              <a:rPr lang="en-US" sz="2400" dirty="0">
                <a:solidFill>
                  <a:srgbClr val="000000"/>
                </a:solidFill>
                <a:latin typeface="Verdana"/>
                <a:cs typeface="Verdana"/>
              </a:rPr>
              <a:t>Mean residuals</a:t>
            </a:r>
          </a:p>
        </p:txBody>
      </p:sp>
      <p:sp>
        <p:nvSpPr>
          <p:cNvPr id="12" name="TextBox 11">
            <a:extLst>
              <a:ext uri="{FF2B5EF4-FFF2-40B4-BE49-F238E27FC236}">
                <a16:creationId xmlns:a16="http://schemas.microsoft.com/office/drawing/2014/main" id="{554C4C64-B68C-14A4-AA83-98A9987E8D0E}"/>
              </a:ext>
            </a:extLst>
          </p:cNvPr>
          <p:cNvSpPr txBox="1"/>
          <p:nvPr/>
        </p:nvSpPr>
        <p:spPr>
          <a:xfrm rot="20980729">
            <a:off x="298671" y="4377881"/>
            <a:ext cx="1924324"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253401103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2752818" y="1099408"/>
            <a:ext cx="6007478" cy="584775"/>
          </a:xfrm>
          <a:prstGeom prst="rect">
            <a:avLst/>
          </a:prstGeom>
        </p:spPr>
        <p:txBody>
          <a:bodyPr wrap="none">
            <a:spAutoFit/>
          </a:bodyPr>
          <a:lstStyle/>
          <a:p>
            <a:pPr lvl="0"/>
            <a:r>
              <a:rPr lang="en-US" sz="2000" dirty="0">
                <a:solidFill>
                  <a:srgbClr val="000000"/>
                </a:solidFill>
                <a:latin typeface="Verdana"/>
                <a:cs typeface="Verdana"/>
              </a:rPr>
              <a:t>Runs 6909,16-18,34,35 B=0 T p = 5,6 GeV </a:t>
            </a:r>
          </a:p>
          <a:p>
            <a:pPr algn="ctr"/>
            <a:endParaRPr lang="en-US" sz="1200" dirty="0">
              <a:latin typeface="Verdana"/>
              <a:cs typeface="Verdana"/>
            </a:endParaRPr>
          </a:p>
        </p:txBody>
      </p:sp>
      <p:sp>
        <p:nvSpPr>
          <p:cNvPr id="8" name="Rectangle 7">
            <a:extLst>
              <a:ext uri="{FF2B5EF4-FFF2-40B4-BE49-F238E27FC236}">
                <a16:creationId xmlns:a16="http://schemas.microsoft.com/office/drawing/2014/main" id="{38AF9D95-7BFE-124C-83C4-C5E84F336DCC}"/>
              </a:ext>
            </a:extLst>
          </p:cNvPr>
          <p:cNvSpPr/>
          <p:nvPr/>
        </p:nvSpPr>
        <p:spPr>
          <a:xfrm>
            <a:off x="9120336" y="2470585"/>
            <a:ext cx="2459328" cy="1323439"/>
          </a:xfrm>
          <a:prstGeom prst="rect">
            <a:avLst/>
          </a:prstGeom>
        </p:spPr>
        <p:txBody>
          <a:bodyPr wrap="none">
            <a:spAutoFit/>
          </a:bodyPr>
          <a:lstStyle/>
          <a:p>
            <a:r>
              <a:rPr lang="en-US" sz="2000" dirty="0">
                <a:solidFill>
                  <a:srgbClr val="000000"/>
                </a:solidFill>
                <a:latin typeface="Verdana"/>
                <a:cs typeface="Verdana"/>
              </a:rPr>
              <a:t>Remove/exclude</a:t>
            </a:r>
          </a:p>
          <a:p>
            <a:r>
              <a:rPr lang="en-US" sz="2000" dirty="0">
                <a:solidFill>
                  <a:srgbClr val="000000"/>
                </a:solidFill>
                <a:latin typeface="Verdana"/>
                <a:cs typeface="Verdana"/>
              </a:rPr>
              <a:t>- 4 corner chips </a:t>
            </a:r>
          </a:p>
          <a:p>
            <a:r>
              <a:rPr lang="en-US" sz="2000" dirty="0">
                <a:solidFill>
                  <a:srgbClr val="000000"/>
                </a:solidFill>
                <a:latin typeface="Verdana"/>
                <a:cs typeface="Verdana"/>
              </a:rPr>
              <a:t>- chips around 11</a:t>
            </a:r>
          </a:p>
          <a:p>
            <a:r>
              <a:rPr lang="en-US" sz="2000" dirty="0">
                <a:solidFill>
                  <a:srgbClr val="000000"/>
                </a:solidFill>
                <a:latin typeface="Verdana"/>
                <a:cs typeface="Verdana"/>
              </a:rPr>
              <a:t>- chip 16</a:t>
            </a:r>
          </a:p>
        </p:txBody>
      </p:sp>
      <p:pic>
        <p:nvPicPr>
          <p:cNvPr id="5" name="Picture 4">
            <a:extLst>
              <a:ext uri="{FF2B5EF4-FFF2-40B4-BE49-F238E27FC236}">
                <a16:creationId xmlns:a16="http://schemas.microsoft.com/office/drawing/2014/main" id="{AC4CF8B2-4F67-1A4B-9E05-3CA47399D7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696224" y="605288"/>
            <a:ext cx="4838095" cy="6858000"/>
          </a:xfrm>
          <a:prstGeom prst="rect">
            <a:avLst/>
          </a:prstGeom>
        </p:spPr>
      </p:pic>
      <p:cxnSp>
        <p:nvCxnSpPr>
          <p:cNvPr id="4" name="Straight Arrow Connector 3">
            <a:extLst>
              <a:ext uri="{FF2B5EF4-FFF2-40B4-BE49-F238E27FC236}">
                <a16:creationId xmlns:a16="http://schemas.microsoft.com/office/drawing/2014/main" id="{4CBEE6BC-9725-3140-AD76-45061D6CF5F5}"/>
              </a:ext>
            </a:extLst>
          </p:cNvPr>
          <p:cNvCxnSpPr>
            <a:cxnSpLocks/>
          </p:cNvCxnSpPr>
          <p:nvPr/>
        </p:nvCxnSpPr>
        <p:spPr bwMode="auto">
          <a:xfrm flipH="1" flipV="1">
            <a:off x="7176120" y="2564904"/>
            <a:ext cx="1841013" cy="97975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AD6484A6-0668-E5B4-C0AE-7171A04AC1F5}"/>
              </a:ext>
            </a:extLst>
          </p:cNvPr>
          <p:cNvSpPr txBox="1"/>
          <p:nvPr/>
        </p:nvSpPr>
        <p:spPr>
          <a:xfrm>
            <a:off x="460110" y="3102059"/>
            <a:ext cx="1769004" cy="830997"/>
          </a:xfrm>
          <a:prstGeom prst="rect">
            <a:avLst/>
          </a:prstGeom>
          <a:noFill/>
        </p:spPr>
        <p:txBody>
          <a:bodyPr wrap="square">
            <a:spAutoFit/>
          </a:bodyPr>
          <a:lstStyle/>
          <a:p>
            <a:pPr algn="ctr"/>
            <a:r>
              <a:rPr lang="en-US" sz="2400" dirty="0">
                <a:solidFill>
                  <a:srgbClr val="FF0000"/>
                </a:solidFill>
                <a:latin typeface="Verdana"/>
                <a:cs typeface="Verdana"/>
              </a:rPr>
              <a:t>B=0 T</a:t>
            </a:r>
          </a:p>
          <a:p>
            <a:pPr algn="ctr"/>
            <a:r>
              <a:rPr lang="en-US" sz="2400" dirty="0">
                <a:solidFill>
                  <a:srgbClr val="FF0000"/>
                </a:solidFill>
                <a:latin typeface="Verdana"/>
                <a:cs typeface="Verdana"/>
              </a:rPr>
              <a:t>situation </a:t>
            </a:r>
            <a:endParaRPr lang="en-NL" dirty="0">
              <a:solidFill>
                <a:srgbClr val="FF0000"/>
              </a:solidFill>
            </a:endParaRPr>
          </a:p>
        </p:txBody>
      </p:sp>
      <p:sp>
        <p:nvSpPr>
          <p:cNvPr id="9" name="TextBox 8">
            <a:extLst>
              <a:ext uri="{FF2B5EF4-FFF2-40B4-BE49-F238E27FC236}">
                <a16:creationId xmlns:a16="http://schemas.microsoft.com/office/drawing/2014/main" id="{1D9582BB-DDD1-2675-D6C1-9707E3D6B6FC}"/>
              </a:ext>
            </a:extLst>
          </p:cNvPr>
          <p:cNvSpPr txBox="1"/>
          <p:nvPr/>
        </p:nvSpPr>
        <p:spPr>
          <a:xfrm rot="19419577">
            <a:off x="325240" y="4332195"/>
            <a:ext cx="1967881"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257709004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6C92E5-5006-92B6-8FB6-DE61B9678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7912" y="1892135"/>
            <a:ext cx="3982524" cy="410562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4299588" y="1124744"/>
            <a:ext cx="4369209" cy="584775"/>
          </a:xfrm>
          <a:prstGeom prst="rect">
            <a:avLst/>
          </a:prstGeom>
        </p:spPr>
        <p:txBody>
          <a:bodyPr wrap="none">
            <a:spAutoFit/>
          </a:bodyPr>
          <a:lstStyle/>
          <a:p>
            <a:r>
              <a:rPr lang="en-US" sz="2000" dirty="0">
                <a:solidFill>
                  <a:srgbClr val="000000"/>
                </a:solidFill>
                <a:latin typeface="Verdana"/>
                <a:cs typeface="Verdana"/>
              </a:rPr>
              <a:t>Runs 6981-6988 B=1T p=5 GeV</a:t>
            </a:r>
          </a:p>
          <a:p>
            <a:pPr algn="ctr"/>
            <a:endParaRPr lang="en-US" sz="1200" dirty="0">
              <a:latin typeface="Verdana"/>
              <a:cs typeface="Verdana"/>
            </a:endParaRPr>
          </a:p>
        </p:txBody>
      </p:sp>
      <p:sp>
        <p:nvSpPr>
          <p:cNvPr id="14" name="TextBox 13">
            <a:extLst>
              <a:ext uri="{FF2B5EF4-FFF2-40B4-BE49-F238E27FC236}">
                <a16:creationId xmlns:a16="http://schemas.microsoft.com/office/drawing/2014/main" id="{641A02A8-F1B6-7CB7-8B80-8FC1F5330725}"/>
              </a:ext>
            </a:extLst>
          </p:cNvPr>
          <p:cNvSpPr txBox="1"/>
          <p:nvPr/>
        </p:nvSpPr>
        <p:spPr>
          <a:xfrm>
            <a:off x="191344" y="3102059"/>
            <a:ext cx="1607840" cy="830997"/>
          </a:xfrm>
          <a:prstGeom prst="rect">
            <a:avLst/>
          </a:prstGeom>
          <a:noFill/>
        </p:spPr>
        <p:txBody>
          <a:bodyPr wrap="square">
            <a:spAutoFit/>
          </a:bodyPr>
          <a:lstStyle/>
          <a:p>
            <a:pPr algn="ctr"/>
            <a:r>
              <a:rPr lang="en-US" sz="2400" dirty="0">
                <a:solidFill>
                  <a:srgbClr val="FF0000"/>
                </a:solidFill>
                <a:latin typeface="Verdana"/>
                <a:cs typeface="Verdana"/>
              </a:rPr>
              <a:t>B=1 T</a:t>
            </a:r>
          </a:p>
          <a:p>
            <a:pPr algn="ctr"/>
            <a:r>
              <a:rPr lang="en-US" sz="2400" dirty="0">
                <a:solidFill>
                  <a:srgbClr val="FF0000"/>
                </a:solidFill>
                <a:latin typeface="Verdana"/>
                <a:cs typeface="Verdana"/>
              </a:rPr>
              <a:t>situation </a:t>
            </a:r>
            <a:endParaRPr lang="en-NL" dirty="0">
              <a:solidFill>
                <a:srgbClr val="FF0000"/>
              </a:solidFill>
            </a:endParaRPr>
          </a:p>
        </p:txBody>
      </p:sp>
      <p:sp>
        <p:nvSpPr>
          <p:cNvPr id="16" name="TextBox 15">
            <a:extLst>
              <a:ext uri="{FF2B5EF4-FFF2-40B4-BE49-F238E27FC236}">
                <a16:creationId xmlns:a16="http://schemas.microsoft.com/office/drawing/2014/main" id="{9EAD0274-C38F-C86C-310F-2B3F0904C549}"/>
              </a:ext>
            </a:extLst>
          </p:cNvPr>
          <p:cNvSpPr txBox="1"/>
          <p:nvPr/>
        </p:nvSpPr>
        <p:spPr>
          <a:xfrm>
            <a:off x="3647728" y="2632844"/>
            <a:ext cx="887760" cy="2308324"/>
          </a:xfrm>
          <a:prstGeom prst="rect">
            <a:avLst/>
          </a:prstGeom>
          <a:noFill/>
        </p:spPr>
        <p:txBody>
          <a:bodyPr wrap="square">
            <a:spAutoFit/>
          </a:bodyPr>
          <a:lstStyle/>
          <a:p>
            <a:r>
              <a:rPr lang="en-US" dirty="0" err="1">
                <a:solidFill>
                  <a:srgbClr val="000000"/>
                </a:solidFill>
                <a:latin typeface="Verdana"/>
                <a:cs typeface="Verdana"/>
              </a:rPr>
              <a:t>xy</a:t>
            </a:r>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r>
              <a:rPr lang="en-US" dirty="0">
                <a:solidFill>
                  <a:srgbClr val="000000"/>
                </a:solidFill>
                <a:latin typeface="Verdana"/>
                <a:cs typeface="Verdana"/>
              </a:rPr>
              <a:t>z</a:t>
            </a:r>
            <a:endParaRPr lang="en-NL" dirty="0"/>
          </a:p>
        </p:txBody>
      </p:sp>
      <p:sp>
        <p:nvSpPr>
          <p:cNvPr id="18" name="TextBox 17">
            <a:extLst>
              <a:ext uri="{FF2B5EF4-FFF2-40B4-BE49-F238E27FC236}">
                <a16:creationId xmlns:a16="http://schemas.microsoft.com/office/drawing/2014/main" id="{CA459848-9A5B-8B66-C118-7913DE2503C8}"/>
              </a:ext>
            </a:extLst>
          </p:cNvPr>
          <p:cNvSpPr txBox="1"/>
          <p:nvPr/>
        </p:nvSpPr>
        <p:spPr>
          <a:xfrm>
            <a:off x="1516163" y="1599183"/>
            <a:ext cx="9044333" cy="400110"/>
          </a:xfrm>
          <a:prstGeom prst="rect">
            <a:avLst/>
          </a:prstGeom>
          <a:noFill/>
        </p:spPr>
        <p:txBody>
          <a:bodyPr wrap="square">
            <a:spAutoFit/>
          </a:bodyPr>
          <a:lstStyle/>
          <a:p>
            <a:pPr algn="ctr"/>
            <a:r>
              <a:rPr lang="en-US" sz="2000" dirty="0">
                <a:solidFill>
                  <a:srgbClr val="000000"/>
                </a:solidFill>
                <a:latin typeface="Verdana"/>
                <a:cs typeface="Verdana"/>
              </a:rPr>
              <a:t>Mean residuals regrouped the row and column planes</a:t>
            </a:r>
          </a:p>
        </p:txBody>
      </p:sp>
      <p:pic>
        <p:nvPicPr>
          <p:cNvPr id="5" name="Picture 4">
            <a:extLst>
              <a:ext uri="{FF2B5EF4-FFF2-40B4-BE49-F238E27FC236}">
                <a16:creationId xmlns:a16="http://schemas.microsoft.com/office/drawing/2014/main" id="{684DC5F2-7837-0466-966A-60A5CF0D53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44735" y="1194128"/>
            <a:ext cx="3874369" cy="5491919"/>
          </a:xfrm>
          <a:prstGeom prst="rect">
            <a:avLst/>
          </a:prstGeom>
        </p:spPr>
      </p:pic>
      <p:sp>
        <p:nvSpPr>
          <p:cNvPr id="8" name="TextBox 7">
            <a:extLst>
              <a:ext uri="{FF2B5EF4-FFF2-40B4-BE49-F238E27FC236}">
                <a16:creationId xmlns:a16="http://schemas.microsoft.com/office/drawing/2014/main" id="{99283884-47D9-FB1A-993C-42A2C454C316}"/>
              </a:ext>
            </a:extLst>
          </p:cNvPr>
          <p:cNvSpPr txBox="1"/>
          <p:nvPr/>
        </p:nvSpPr>
        <p:spPr>
          <a:xfrm>
            <a:off x="8304584" y="2632844"/>
            <a:ext cx="887760" cy="2308324"/>
          </a:xfrm>
          <a:prstGeom prst="rect">
            <a:avLst/>
          </a:prstGeom>
          <a:noFill/>
        </p:spPr>
        <p:txBody>
          <a:bodyPr wrap="square">
            <a:spAutoFit/>
          </a:bodyPr>
          <a:lstStyle/>
          <a:p>
            <a:r>
              <a:rPr lang="en-US" dirty="0" err="1">
                <a:solidFill>
                  <a:srgbClr val="000000"/>
                </a:solidFill>
                <a:latin typeface="Verdana"/>
                <a:cs typeface="Verdana"/>
              </a:rPr>
              <a:t>xy</a:t>
            </a:r>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r>
              <a:rPr lang="en-US" dirty="0">
                <a:solidFill>
                  <a:srgbClr val="000000"/>
                </a:solidFill>
                <a:latin typeface="Verdana"/>
                <a:cs typeface="Verdana"/>
              </a:rPr>
              <a:t>z</a:t>
            </a:r>
            <a:endParaRPr lang="en-NL" dirty="0"/>
          </a:p>
        </p:txBody>
      </p:sp>
      <p:sp>
        <p:nvSpPr>
          <p:cNvPr id="17" name="TextBox 16">
            <a:extLst>
              <a:ext uri="{FF2B5EF4-FFF2-40B4-BE49-F238E27FC236}">
                <a16:creationId xmlns:a16="http://schemas.microsoft.com/office/drawing/2014/main" id="{DC5811CF-6B11-22C6-0F85-3A4BAF07EA97}"/>
              </a:ext>
            </a:extLst>
          </p:cNvPr>
          <p:cNvSpPr txBox="1"/>
          <p:nvPr/>
        </p:nvSpPr>
        <p:spPr>
          <a:xfrm>
            <a:off x="5256584" y="3709254"/>
            <a:ext cx="1991544"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377056487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2861313" y="1099408"/>
            <a:ext cx="5917710" cy="584775"/>
          </a:xfrm>
          <a:prstGeom prst="rect">
            <a:avLst/>
          </a:prstGeom>
        </p:spPr>
        <p:txBody>
          <a:bodyPr wrap="none">
            <a:spAutoFit/>
          </a:bodyPr>
          <a:lstStyle/>
          <a:p>
            <a:r>
              <a:rPr lang="en-US" sz="2000" dirty="0">
                <a:solidFill>
                  <a:srgbClr val="000000"/>
                </a:solidFill>
                <a:latin typeface="Verdana"/>
                <a:cs typeface="Verdana"/>
              </a:rPr>
              <a:t>Runs 6909,16-18,34,35 B=0 T p = 5,6 GeV </a:t>
            </a:r>
          </a:p>
          <a:p>
            <a:pPr algn="ctr"/>
            <a:endParaRPr lang="en-US" sz="1200" dirty="0">
              <a:latin typeface="Verdana"/>
              <a:cs typeface="Verdana"/>
            </a:endParaRPr>
          </a:p>
        </p:txBody>
      </p:sp>
      <p:pic>
        <p:nvPicPr>
          <p:cNvPr id="4" name="Picture 3">
            <a:extLst>
              <a:ext uri="{FF2B5EF4-FFF2-40B4-BE49-F238E27FC236}">
                <a16:creationId xmlns:a16="http://schemas.microsoft.com/office/drawing/2014/main" id="{8DDBF512-7595-B447-94A5-D0B4C10A70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834124" y="1903428"/>
            <a:ext cx="3984277" cy="4107427"/>
          </a:xfrm>
          <a:prstGeom prst="rect">
            <a:avLst/>
          </a:prstGeom>
        </p:spPr>
      </p:pic>
      <p:pic>
        <p:nvPicPr>
          <p:cNvPr id="9" name="Picture 8">
            <a:extLst>
              <a:ext uri="{FF2B5EF4-FFF2-40B4-BE49-F238E27FC236}">
                <a16:creationId xmlns:a16="http://schemas.microsoft.com/office/drawing/2014/main" id="{0DF08A64-40A6-7445-BF61-78D256A799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52496" y="1149191"/>
            <a:ext cx="3911545" cy="5544616"/>
          </a:xfrm>
          <a:prstGeom prst="rect">
            <a:avLst/>
          </a:prstGeom>
        </p:spPr>
      </p:pic>
      <p:sp>
        <p:nvSpPr>
          <p:cNvPr id="5" name="TextBox 4">
            <a:extLst>
              <a:ext uri="{FF2B5EF4-FFF2-40B4-BE49-F238E27FC236}">
                <a16:creationId xmlns:a16="http://schemas.microsoft.com/office/drawing/2014/main" id="{267C307F-1BB7-6EF4-71C2-CDCAA2662867}"/>
              </a:ext>
            </a:extLst>
          </p:cNvPr>
          <p:cNvSpPr txBox="1"/>
          <p:nvPr/>
        </p:nvSpPr>
        <p:spPr>
          <a:xfrm>
            <a:off x="95672" y="3377258"/>
            <a:ext cx="1823864" cy="830997"/>
          </a:xfrm>
          <a:prstGeom prst="rect">
            <a:avLst/>
          </a:prstGeom>
          <a:noFill/>
        </p:spPr>
        <p:txBody>
          <a:bodyPr wrap="square">
            <a:spAutoFit/>
          </a:bodyPr>
          <a:lstStyle/>
          <a:p>
            <a:pPr algn="ctr"/>
            <a:r>
              <a:rPr lang="en-US" sz="2400" dirty="0">
                <a:solidFill>
                  <a:srgbClr val="FF0000"/>
                </a:solidFill>
                <a:latin typeface="Verdana"/>
                <a:cs typeface="Verdana"/>
              </a:rPr>
              <a:t>B=0 T</a:t>
            </a:r>
          </a:p>
          <a:p>
            <a:pPr algn="ctr"/>
            <a:r>
              <a:rPr lang="en-US" sz="2400" dirty="0">
                <a:solidFill>
                  <a:srgbClr val="FF0000"/>
                </a:solidFill>
                <a:latin typeface="Verdana"/>
                <a:cs typeface="Verdana"/>
              </a:rPr>
              <a:t>situation </a:t>
            </a:r>
            <a:endParaRPr lang="en-NL" dirty="0">
              <a:solidFill>
                <a:srgbClr val="FF0000"/>
              </a:solidFill>
            </a:endParaRPr>
          </a:p>
        </p:txBody>
      </p:sp>
      <p:sp>
        <p:nvSpPr>
          <p:cNvPr id="8" name="TextBox 7">
            <a:extLst>
              <a:ext uri="{FF2B5EF4-FFF2-40B4-BE49-F238E27FC236}">
                <a16:creationId xmlns:a16="http://schemas.microsoft.com/office/drawing/2014/main" id="{E3255E5A-B6C1-A587-95F7-FE5FB1E2578E}"/>
              </a:ext>
            </a:extLst>
          </p:cNvPr>
          <p:cNvSpPr txBox="1"/>
          <p:nvPr/>
        </p:nvSpPr>
        <p:spPr>
          <a:xfrm>
            <a:off x="3503712" y="2704852"/>
            <a:ext cx="815752" cy="2308324"/>
          </a:xfrm>
          <a:prstGeom prst="rect">
            <a:avLst/>
          </a:prstGeom>
          <a:noFill/>
        </p:spPr>
        <p:txBody>
          <a:bodyPr wrap="square">
            <a:spAutoFit/>
          </a:bodyPr>
          <a:lstStyle/>
          <a:p>
            <a:r>
              <a:rPr lang="en-US" dirty="0" err="1">
                <a:solidFill>
                  <a:srgbClr val="000000"/>
                </a:solidFill>
                <a:latin typeface="Verdana"/>
                <a:cs typeface="Verdana"/>
              </a:rPr>
              <a:t>xy</a:t>
            </a:r>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endParaRPr lang="en-US" dirty="0">
              <a:solidFill>
                <a:srgbClr val="000000"/>
              </a:solidFill>
              <a:latin typeface="Verdana"/>
              <a:cs typeface="Verdana"/>
            </a:endParaRPr>
          </a:p>
          <a:p>
            <a:r>
              <a:rPr lang="en-US" dirty="0">
                <a:solidFill>
                  <a:srgbClr val="000000"/>
                </a:solidFill>
                <a:latin typeface="Verdana"/>
                <a:cs typeface="Verdana"/>
              </a:rPr>
              <a:t> z</a:t>
            </a:r>
            <a:endParaRPr lang="en-NL" dirty="0"/>
          </a:p>
        </p:txBody>
      </p:sp>
      <p:sp>
        <p:nvSpPr>
          <p:cNvPr id="6" name="TextBox 5">
            <a:extLst>
              <a:ext uri="{FF2B5EF4-FFF2-40B4-BE49-F238E27FC236}">
                <a16:creationId xmlns:a16="http://schemas.microsoft.com/office/drawing/2014/main" id="{B31684E4-222C-56CA-E6D1-E08E3030FE93}"/>
              </a:ext>
            </a:extLst>
          </p:cNvPr>
          <p:cNvSpPr txBox="1"/>
          <p:nvPr/>
        </p:nvSpPr>
        <p:spPr>
          <a:xfrm>
            <a:off x="4919700" y="3726308"/>
            <a:ext cx="1967880"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43819491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4031047" y="1099408"/>
            <a:ext cx="4369209" cy="584775"/>
          </a:xfrm>
          <a:prstGeom prst="rect">
            <a:avLst/>
          </a:prstGeom>
        </p:spPr>
        <p:txBody>
          <a:bodyPr wrap="none">
            <a:spAutoFit/>
          </a:bodyPr>
          <a:lstStyle/>
          <a:p>
            <a:r>
              <a:rPr lang="en-US" sz="2000" dirty="0">
                <a:solidFill>
                  <a:srgbClr val="000000"/>
                </a:solidFill>
                <a:latin typeface="Verdana"/>
                <a:cs typeface="Verdana"/>
              </a:rPr>
              <a:t>Runs 6983-6988 B=1T p=5 GeV</a:t>
            </a:r>
          </a:p>
          <a:p>
            <a:pPr algn="ctr"/>
            <a:endParaRPr lang="en-US" sz="1200" dirty="0">
              <a:latin typeface="Verdana"/>
              <a:cs typeface="Verdana"/>
            </a:endParaRPr>
          </a:p>
        </p:txBody>
      </p:sp>
      <p:graphicFrame>
        <p:nvGraphicFramePr>
          <p:cNvPr id="13" name="Table 12">
            <a:extLst>
              <a:ext uri="{FF2B5EF4-FFF2-40B4-BE49-F238E27FC236}">
                <a16:creationId xmlns:a16="http://schemas.microsoft.com/office/drawing/2014/main" id="{FB456A84-39A8-0C4F-824A-E70B92EC7355}"/>
              </a:ext>
            </a:extLst>
          </p:cNvPr>
          <p:cNvGraphicFramePr>
            <a:graphicFrameLocks noGrp="1"/>
          </p:cNvGraphicFramePr>
          <p:nvPr>
            <p:extLst>
              <p:ext uri="{D42A27DB-BD31-4B8C-83A1-F6EECF244321}">
                <p14:modId xmlns:p14="http://schemas.microsoft.com/office/powerpoint/2010/main" val="2034245067"/>
              </p:ext>
            </p:extLst>
          </p:nvPr>
        </p:nvGraphicFramePr>
        <p:xfrm>
          <a:off x="6301269" y="1975232"/>
          <a:ext cx="5778622" cy="13817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3353346237"/>
                    </a:ext>
                  </a:extLst>
                </a:gridCol>
                <a:gridCol w="1368152">
                  <a:extLst>
                    <a:ext uri="{9D8B030D-6E8A-4147-A177-3AD203B41FA5}">
                      <a16:colId xmlns:a16="http://schemas.microsoft.com/office/drawing/2014/main" val="3058011963"/>
                    </a:ext>
                  </a:extLst>
                </a:gridCol>
                <a:gridCol w="777374">
                  <a:extLst>
                    <a:ext uri="{9D8B030D-6E8A-4147-A177-3AD203B41FA5}">
                      <a16:colId xmlns:a16="http://schemas.microsoft.com/office/drawing/2014/main" val="1985476480"/>
                    </a:ext>
                  </a:extLst>
                </a:gridCol>
                <a:gridCol w="1459059">
                  <a:extLst>
                    <a:ext uri="{9D8B030D-6E8A-4147-A177-3AD203B41FA5}">
                      <a16:colId xmlns:a16="http://schemas.microsoft.com/office/drawing/2014/main" val="2881117840"/>
                    </a:ext>
                  </a:extLst>
                </a:gridCol>
                <a:gridCol w="877893">
                  <a:extLst>
                    <a:ext uri="{9D8B030D-6E8A-4147-A177-3AD203B41FA5}">
                      <a16:colId xmlns:a16="http://schemas.microsoft.com/office/drawing/2014/main" val="3604348750"/>
                    </a:ext>
                  </a:extLst>
                </a:gridCol>
              </a:tblGrid>
              <a:tr h="370840">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method</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 rms (stat) xy</a:t>
                      </a:r>
                    </a:p>
                  </a:txBody>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bins </a:t>
                      </a:r>
                      <a:r>
                        <a:rPr lang="en-GB" dirty="0" err="1">
                          <a:latin typeface="Verdana" panose="020B0604030504040204" pitchFamily="34" charset="0"/>
                          <a:ea typeface="Verdana" panose="020B0604030504040204" pitchFamily="34" charset="0"/>
                          <a:cs typeface="Verdana" panose="020B0604030504040204" pitchFamily="34" charset="0"/>
                        </a:rPr>
                        <a:t>xy</a:t>
                      </a:r>
                      <a:endParaRPr lang="en-NL"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r</a:t>
                      </a:r>
                      <a:r>
                        <a:rPr lang="en-NL" dirty="0">
                          <a:latin typeface="Verdana" panose="020B0604030504040204" pitchFamily="34" charset="0"/>
                          <a:ea typeface="Verdana" panose="020B0604030504040204" pitchFamily="34" charset="0"/>
                          <a:cs typeface="Verdana" panose="020B0604030504040204" pitchFamily="34" charset="0"/>
                        </a:rPr>
                        <a:t>ms (stat) z </a:t>
                      </a:r>
                    </a:p>
                  </a:txBody>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b</a:t>
                      </a:r>
                      <a:r>
                        <a:rPr lang="en-NL" dirty="0">
                          <a:latin typeface="Verdana" panose="020B0604030504040204" pitchFamily="34" charset="0"/>
                          <a:ea typeface="Verdana" panose="020B0604030504040204" pitchFamily="34" charset="0"/>
                          <a:cs typeface="Verdana" panose="020B0604030504040204" pitchFamily="34" charset="0"/>
                        </a:rPr>
                        <a:t>ins z</a:t>
                      </a:r>
                    </a:p>
                  </a:txBody>
                  <a:tcPr/>
                </a:tc>
                <a:extLst>
                  <a:ext uri="{0D108BD9-81ED-4DB2-BD59-A6C34878D82A}">
                    <a16:rowId xmlns:a16="http://schemas.microsoft.com/office/drawing/2014/main" val="2633592749"/>
                  </a:ext>
                </a:extLst>
              </a:tr>
              <a:tr h="370840">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row</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13 (2)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3318</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24 (5)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864</a:t>
                      </a:r>
                    </a:p>
                  </a:txBody>
                  <a:tcPr/>
                </a:tc>
                <a:extLst>
                  <a:ext uri="{0D108BD9-81ED-4DB2-BD59-A6C34878D82A}">
                    <a16:rowId xmlns:a16="http://schemas.microsoft.com/office/drawing/2014/main" val="2002664143"/>
                  </a:ext>
                </a:extLst>
              </a:tr>
              <a:tr h="370840">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column</a:t>
                      </a:r>
                    </a:p>
                  </a:txBody>
                  <a:tcPr/>
                </a:tc>
                <a:tc>
                  <a:txBody>
                    <a:bodyPr/>
                    <a:lstStyle/>
                    <a:p>
                      <a:pPr algn="ctr"/>
                      <a:r>
                        <a:rPr lang="en-NL" dirty="0">
                          <a:solidFill>
                            <a:schemeClr val="tx1"/>
                          </a:solidFill>
                          <a:latin typeface="Verdana" panose="020B0604030504040204" pitchFamily="34" charset="0"/>
                          <a:ea typeface="Verdana" panose="020B0604030504040204" pitchFamily="34" charset="0"/>
                          <a:cs typeface="Verdana" panose="020B0604030504040204" pitchFamily="34" charset="0"/>
                        </a:rPr>
                        <a:t>11</a:t>
                      </a:r>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NL" dirty="0">
                          <a:latin typeface="Verdana" panose="020B0604030504040204" pitchFamily="34" charset="0"/>
                          <a:ea typeface="Verdana" panose="020B0604030504040204" pitchFamily="34" charset="0"/>
                          <a:cs typeface="Verdana" panose="020B0604030504040204" pitchFamily="34" charset="0"/>
                        </a:rPr>
                        <a:t>(2)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2859</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26 (5)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729</a:t>
                      </a:r>
                    </a:p>
                  </a:txBody>
                  <a:tcPr/>
                </a:tc>
                <a:extLst>
                  <a:ext uri="{0D108BD9-81ED-4DB2-BD59-A6C34878D82A}">
                    <a16:rowId xmlns:a16="http://schemas.microsoft.com/office/drawing/2014/main" val="4278588115"/>
                  </a:ext>
                </a:extLst>
              </a:tr>
            </a:tbl>
          </a:graphicData>
        </a:graphic>
      </p:graphicFrame>
      <p:sp>
        <p:nvSpPr>
          <p:cNvPr id="14" name="TextBox 13">
            <a:extLst>
              <a:ext uri="{FF2B5EF4-FFF2-40B4-BE49-F238E27FC236}">
                <a16:creationId xmlns:a16="http://schemas.microsoft.com/office/drawing/2014/main" id="{7DA20ABC-383A-5F1B-052D-FBE2ADA07AD1}"/>
              </a:ext>
            </a:extLst>
          </p:cNvPr>
          <p:cNvSpPr txBox="1"/>
          <p:nvPr/>
        </p:nvSpPr>
        <p:spPr>
          <a:xfrm>
            <a:off x="6981056" y="3702511"/>
            <a:ext cx="4803576" cy="2554545"/>
          </a:xfrm>
          <a:prstGeom prst="rect">
            <a:avLst/>
          </a:prstGeom>
          <a:noFill/>
        </p:spPr>
        <p:txBody>
          <a:bodyPr wrap="square">
            <a:spAutoFit/>
          </a:bodyPr>
          <a:lstStyle/>
          <a:p>
            <a:r>
              <a:rPr lang="en-US" sz="2000" dirty="0">
                <a:solidFill>
                  <a:srgbClr val="0066FF"/>
                </a:solidFill>
                <a:latin typeface="Verdana"/>
                <a:cs typeface="Verdana"/>
              </a:rPr>
              <a:t>In order to reduce the statistical error the bins in z were reduced.</a:t>
            </a:r>
          </a:p>
          <a:p>
            <a:endParaRPr lang="en-US" sz="2000" dirty="0">
              <a:solidFill>
                <a:srgbClr val="0066FF"/>
              </a:solidFill>
              <a:latin typeface="Verdana"/>
              <a:cs typeface="Verdana"/>
            </a:endParaRPr>
          </a:p>
          <a:p>
            <a:r>
              <a:rPr lang="en-US" sz="2000" dirty="0">
                <a:solidFill>
                  <a:srgbClr val="0066FF"/>
                </a:solidFill>
                <a:latin typeface="Verdana"/>
                <a:cs typeface="Verdana"/>
              </a:rPr>
              <a:t>The rms for z is larger than the value of 15 </a:t>
            </a:r>
            <a:r>
              <a:rPr lang="en-NL" sz="1800" dirty="0">
                <a:latin typeface="Symbol" pitchFamily="2" charset="2"/>
                <a:ea typeface="Verdana" panose="020B0604030504040204" pitchFamily="34" charset="0"/>
                <a:cs typeface="Verdana" panose="020B0604030504040204" pitchFamily="34" charset="0"/>
              </a:rPr>
              <a:t>m</a:t>
            </a:r>
            <a:r>
              <a:rPr lang="en-NL" sz="1800" dirty="0">
                <a:latin typeface="Verdana" panose="020B0604030504040204" pitchFamily="34" charset="0"/>
                <a:ea typeface="Verdana" panose="020B0604030504040204" pitchFamily="34" charset="0"/>
                <a:cs typeface="Verdana" panose="020B0604030504040204" pitchFamily="34" charset="0"/>
              </a:rPr>
              <a:t>m</a:t>
            </a:r>
            <a:r>
              <a:rPr lang="en-US" sz="2000" dirty="0">
                <a:solidFill>
                  <a:srgbClr val="0066FF"/>
                </a:solidFill>
                <a:latin typeface="Verdana"/>
                <a:cs typeface="Verdana"/>
              </a:rPr>
              <a:t> obtained for the B=0 run for the module and quad.</a:t>
            </a:r>
          </a:p>
          <a:p>
            <a:endParaRPr lang="en-US" sz="2000" dirty="0">
              <a:solidFill>
                <a:srgbClr val="0066FF"/>
              </a:solidFill>
              <a:latin typeface="Verdana"/>
              <a:cs typeface="Verdana"/>
            </a:endParaRPr>
          </a:p>
          <a:p>
            <a:r>
              <a:rPr lang="en-US" sz="2000" dirty="0">
                <a:solidFill>
                  <a:srgbClr val="0066FF"/>
                </a:solidFill>
                <a:latin typeface="Verdana"/>
                <a:cs typeface="Verdana"/>
              </a:rPr>
              <a:t>The rms in </a:t>
            </a:r>
            <a:r>
              <a:rPr lang="en-US" sz="2000" dirty="0" err="1">
                <a:solidFill>
                  <a:srgbClr val="0066FF"/>
                </a:solidFill>
                <a:latin typeface="Verdana"/>
                <a:cs typeface="Verdana"/>
              </a:rPr>
              <a:t>xy</a:t>
            </a:r>
            <a:r>
              <a:rPr lang="en-US" sz="2000" dirty="0">
                <a:solidFill>
                  <a:srgbClr val="0066FF"/>
                </a:solidFill>
                <a:latin typeface="Verdana"/>
                <a:cs typeface="Verdana"/>
              </a:rPr>
              <a:t> is excellent!</a:t>
            </a:r>
          </a:p>
        </p:txBody>
      </p:sp>
      <p:pic>
        <p:nvPicPr>
          <p:cNvPr id="4" name="Picture 3">
            <a:extLst>
              <a:ext uri="{FF2B5EF4-FFF2-40B4-BE49-F238E27FC236}">
                <a16:creationId xmlns:a16="http://schemas.microsoft.com/office/drawing/2014/main" id="{4AC8020A-8685-C021-F71D-8E784F655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024013" y="-318352"/>
            <a:ext cx="2393690" cy="6059028"/>
          </a:xfrm>
          <a:prstGeom prst="rect">
            <a:avLst/>
          </a:prstGeom>
        </p:spPr>
      </p:pic>
      <p:pic>
        <p:nvPicPr>
          <p:cNvPr id="9" name="Picture 8">
            <a:extLst>
              <a:ext uri="{FF2B5EF4-FFF2-40B4-BE49-F238E27FC236}">
                <a16:creationId xmlns:a16="http://schemas.microsoft.com/office/drawing/2014/main" id="{E1D1C884-E9FC-5C42-FC3A-8486C4E868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087482" y="1989882"/>
            <a:ext cx="2350333" cy="5949280"/>
          </a:xfrm>
          <a:prstGeom prst="rect">
            <a:avLst/>
          </a:prstGeom>
        </p:spPr>
      </p:pic>
      <p:sp>
        <p:nvSpPr>
          <p:cNvPr id="15" name="TextBox 14">
            <a:extLst>
              <a:ext uri="{FF2B5EF4-FFF2-40B4-BE49-F238E27FC236}">
                <a16:creationId xmlns:a16="http://schemas.microsoft.com/office/drawing/2014/main" id="{B12CC505-11AC-FEF0-A57C-70102535CC19}"/>
              </a:ext>
            </a:extLst>
          </p:cNvPr>
          <p:cNvSpPr txBox="1"/>
          <p:nvPr/>
        </p:nvSpPr>
        <p:spPr>
          <a:xfrm rot="18953607">
            <a:off x="2185486" y="3558524"/>
            <a:ext cx="2070743"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167384426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7" name="Rectangle 6">
            <a:extLst>
              <a:ext uri="{FF2B5EF4-FFF2-40B4-BE49-F238E27FC236}">
                <a16:creationId xmlns:a16="http://schemas.microsoft.com/office/drawing/2014/main" id="{74EEFF24-9354-4145-953E-EEE4B1801C40}"/>
              </a:ext>
            </a:extLst>
          </p:cNvPr>
          <p:cNvSpPr/>
          <p:nvPr/>
        </p:nvSpPr>
        <p:spPr>
          <a:xfrm>
            <a:off x="2986602" y="1099408"/>
            <a:ext cx="5917710" cy="584775"/>
          </a:xfrm>
          <a:prstGeom prst="rect">
            <a:avLst/>
          </a:prstGeom>
        </p:spPr>
        <p:txBody>
          <a:bodyPr wrap="none">
            <a:spAutoFit/>
          </a:bodyPr>
          <a:lstStyle/>
          <a:p>
            <a:pPr lvl="0"/>
            <a:r>
              <a:rPr lang="en-US" sz="2000" dirty="0">
                <a:solidFill>
                  <a:srgbClr val="000000"/>
                </a:solidFill>
                <a:latin typeface="Verdana"/>
                <a:cs typeface="Verdana"/>
              </a:rPr>
              <a:t>Runs 6909,16-18,34,35 B=0 T p = 5,6 GeV </a:t>
            </a:r>
          </a:p>
          <a:p>
            <a:pPr algn="ctr"/>
            <a:endParaRPr lang="en-US" sz="1200" dirty="0">
              <a:latin typeface="Verdana"/>
              <a:cs typeface="Verdana"/>
            </a:endParaRPr>
          </a:p>
        </p:txBody>
      </p:sp>
      <p:pic>
        <p:nvPicPr>
          <p:cNvPr id="4" name="Picture 3">
            <a:extLst>
              <a:ext uri="{FF2B5EF4-FFF2-40B4-BE49-F238E27FC236}">
                <a16:creationId xmlns:a16="http://schemas.microsoft.com/office/drawing/2014/main" id="{613036DF-6E57-8B4E-9C63-26B04E78D4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229347" y="-282805"/>
            <a:ext cx="2332703" cy="5904656"/>
          </a:xfrm>
          <a:prstGeom prst="rect">
            <a:avLst/>
          </a:prstGeom>
        </p:spPr>
      </p:pic>
      <p:pic>
        <p:nvPicPr>
          <p:cNvPr id="9" name="Picture 8">
            <a:extLst>
              <a:ext uri="{FF2B5EF4-FFF2-40B4-BE49-F238E27FC236}">
                <a16:creationId xmlns:a16="http://schemas.microsoft.com/office/drawing/2014/main" id="{284F4FB3-D316-3D41-AFDF-A9396149F3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193344" y="2021010"/>
            <a:ext cx="2332703" cy="5904654"/>
          </a:xfrm>
          <a:prstGeom prst="rect">
            <a:avLst/>
          </a:prstGeom>
        </p:spPr>
      </p:pic>
      <p:graphicFrame>
        <p:nvGraphicFramePr>
          <p:cNvPr id="13" name="Table 12">
            <a:extLst>
              <a:ext uri="{FF2B5EF4-FFF2-40B4-BE49-F238E27FC236}">
                <a16:creationId xmlns:a16="http://schemas.microsoft.com/office/drawing/2014/main" id="{FB456A84-39A8-0C4F-824A-E70B92EC7355}"/>
              </a:ext>
            </a:extLst>
          </p:cNvPr>
          <p:cNvGraphicFramePr>
            <a:graphicFrameLocks noGrp="1"/>
          </p:cNvGraphicFramePr>
          <p:nvPr/>
        </p:nvGraphicFramePr>
        <p:xfrm>
          <a:off x="6301269" y="2975736"/>
          <a:ext cx="5778622" cy="13817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3353346237"/>
                    </a:ext>
                  </a:extLst>
                </a:gridCol>
                <a:gridCol w="1368152">
                  <a:extLst>
                    <a:ext uri="{9D8B030D-6E8A-4147-A177-3AD203B41FA5}">
                      <a16:colId xmlns:a16="http://schemas.microsoft.com/office/drawing/2014/main" val="3058011963"/>
                    </a:ext>
                  </a:extLst>
                </a:gridCol>
                <a:gridCol w="777374">
                  <a:extLst>
                    <a:ext uri="{9D8B030D-6E8A-4147-A177-3AD203B41FA5}">
                      <a16:colId xmlns:a16="http://schemas.microsoft.com/office/drawing/2014/main" val="1985476480"/>
                    </a:ext>
                  </a:extLst>
                </a:gridCol>
                <a:gridCol w="1459059">
                  <a:extLst>
                    <a:ext uri="{9D8B030D-6E8A-4147-A177-3AD203B41FA5}">
                      <a16:colId xmlns:a16="http://schemas.microsoft.com/office/drawing/2014/main" val="2881117840"/>
                    </a:ext>
                  </a:extLst>
                </a:gridCol>
                <a:gridCol w="877893">
                  <a:extLst>
                    <a:ext uri="{9D8B030D-6E8A-4147-A177-3AD203B41FA5}">
                      <a16:colId xmlns:a16="http://schemas.microsoft.com/office/drawing/2014/main" val="3604348750"/>
                    </a:ext>
                  </a:extLst>
                </a:gridCol>
              </a:tblGrid>
              <a:tr h="370840">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method</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 rms (stat) xy</a:t>
                      </a:r>
                    </a:p>
                  </a:txBody>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bins </a:t>
                      </a:r>
                      <a:r>
                        <a:rPr lang="en-GB" dirty="0" err="1">
                          <a:latin typeface="Verdana" panose="020B0604030504040204" pitchFamily="34" charset="0"/>
                          <a:ea typeface="Verdana" panose="020B0604030504040204" pitchFamily="34" charset="0"/>
                          <a:cs typeface="Verdana" panose="020B0604030504040204" pitchFamily="34" charset="0"/>
                        </a:rPr>
                        <a:t>xy</a:t>
                      </a:r>
                      <a:endParaRPr lang="en-NL"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r</a:t>
                      </a:r>
                      <a:r>
                        <a:rPr lang="en-NL" dirty="0">
                          <a:latin typeface="Verdana" panose="020B0604030504040204" pitchFamily="34" charset="0"/>
                          <a:ea typeface="Verdana" panose="020B0604030504040204" pitchFamily="34" charset="0"/>
                          <a:cs typeface="Verdana" panose="020B0604030504040204" pitchFamily="34" charset="0"/>
                        </a:rPr>
                        <a:t>ms (stat) z </a:t>
                      </a:r>
                    </a:p>
                  </a:txBody>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b</a:t>
                      </a:r>
                      <a:r>
                        <a:rPr lang="en-NL" dirty="0">
                          <a:latin typeface="Verdana" panose="020B0604030504040204" pitchFamily="34" charset="0"/>
                          <a:ea typeface="Verdana" panose="020B0604030504040204" pitchFamily="34" charset="0"/>
                          <a:cs typeface="Verdana" panose="020B0604030504040204" pitchFamily="34" charset="0"/>
                        </a:rPr>
                        <a:t>ins z</a:t>
                      </a:r>
                    </a:p>
                  </a:txBody>
                  <a:tcPr/>
                </a:tc>
                <a:extLst>
                  <a:ext uri="{0D108BD9-81ED-4DB2-BD59-A6C34878D82A}">
                    <a16:rowId xmlns:a16="http://schemas.microsoft.com/office/drawing/2014/main" val="2633592749"/>
                  </a:ext>
                </a:extLst>
              </a:tr>
              <a:tr h="370840">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row</a:t>
                      </a:r>
                    </a:p>
                  </a:txBody>
                  <a:tcPr/>
                </a:tc>
                <a:tc>
                  <a:txBody>
                    <a:bodyPr/>
                    <a:lstStyle/>
                    <a:p>
                      <a:pPr algn="ctr"/>
                      <a:r>
                        <a:rPr lang="en-NL">
                          <a:latin typeface="Verdana" panose="020B0604030504040204" pitchFamily="34" charset="0"/>
                          <a:ea typeface="Verdana" panose="020B0604030504040204" pitchFamily="34" charset="0"/>
                          <a:cs typeface="Verdana" panose="020B0604030504040204" pitchFamily="34" charset="0"/>
                        </a:rPr>
                        <a:t>10 (6)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2881</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14 (8)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2850</a:t>
                      </a:r>
                    </a:p>
                  </a:txBody>
                  <a:tcPr/>
                </a:tc>
                <a:extLst>
                  <a:ext uri="{0D108BD9-81ED-4DB2-BD59-A6C34878D82A}">
                    <a16:rowId xmlns:a16="http://schemas.microsoft.com/office/drawing/2014/main" val="2002664143"/>
                  </a:ext>
                </a:extLst>
              </a:tr>
              <a:tr h="370840">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column</a:t>
                      </a:r>
                    </a:p>
                  </a:txBody>
                  <a:tcPr/>
                </a:tc>
                <a:tc>
                  <a:txBody>
                    <a:bodyPr/>
                    <a:lstStyle/>
                    <a:p>
                      <a:pPr algn="ctr"/>
                      <a:r>
                        <a:rPr lang="en-NL" dirty="0">
                          <a:solidFill>
                            <a:schemeClr val="tx1"/>
                          </a:solidFill>
                          <a:latin typeface="Verdana" panose="020B0604030504040204" pitchFamily="34" charset="0"/>
                          <a:ea typeface="Verdana" panose="020B0604030504040204" pitchFamily="34" charset="0"/>
                          <a:cs typeface="Verdana" panose="020B0604030504040204" pitchFamily="34" charset="0"/>
                        </a:rPr>
                        <a:t>12</a:t>
                      </a:r>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NL" dirty="0">
                          <a:latin typeface="Verdana" panose="020B0604030504040204" pitchFamily="34" charset="0"/>
                          <a:ea typeface="Verdana" panose="020B0604030504040204" pitchFamily="34" charset="0"/>
                          <a:cs typeface="Verdana" panose="020B0604030504040204" pitchFamily="34" charset="0"/>
                        </a:rPr>
                        <a:t>(7)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2901</a:t>
                      </a:r>
                    </a:p>
                  </a:txBody>
                  <a:tcPr/>
                </a:tc>
                <a:tc>
                  <a:txBody>
                    <a:bodyPr/>
                    <a:lstStyle/>
                    <a:p>
                      <a:pPr algn="ctr"/>
                      <a:r>
                        <a:rPr lang="en-NL" dirty="0">
                          <a:latin typeface="Verdana" panose="020B0604030504040204" pitchFamily="34" charset="0"/>
                          <a:ea typeface="Verdana" panose="020B0604030504040204" pitchFamily="34" charset="0"/>
                          <a:cs typeface="Verdana" panose="020B0604030504040204" pitchFamily="34" charset="0"/>
                        </a:rPr>
                        <a:t>13 (8)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dirty="0">
                          <a:latin typeface="Verdana" panose="020B0604030504040204" pitchFamily="34" charset="0"/>
                          <a:ea typeface="Verdana" panose="020B0604030504040204" pitchFamily="34" charset="0"/>
                          <a:cs typeface="Verdana" panose="020B0604030504040204" pitchFamily="34" charset="0"/>
                        </a:rPr>
                        <a:t>2843</a:t>
                      </a:r>
                    </a:p>
                  </a:txBody>
                  <a:tcPr/>
                </a:tc>
                <a:extLst>
                  <a:ext uri="{0D108BD9-81ED-4DB2-BD59-A6C34878D82A}">
                    <a16:rowId xmlns:a16="http://schemas.microsoft.com/office/drawing/2014/main" val="4278588115"/>
                  </a:ext>
                </a:extLst>
              </a:tr>
            </a:tbl>
          </a:graphicData>
        </a:graphic>
      </p:graphicFrame>
      <p:sp>
        <p:nvSpPr>
          <p:cNvPr id="5" name="TextBox 4">
            <a:extLst>
              <a:ext uri="{FF2B5EF4-FFF2-40B4-BE49-F238E27FC236}">
                <a16:creationId xmlns:a16="http://schemas.microsoft.com/office/drawing/2014/main" id="{EA47DD2E-955A-099E-5EB9-D816519A6161}"/>
              </a:ext>
            </a:extLst>
          </p:cNvPr>
          <p:cNvSpPr txBox="1"/>
          <p:nvPr/>
        </p:nvSpPr>
        <p:spPr>
          <a:xfrm>
            <a:off x="7176120" y="1877923"/>
            <a:ext cx="3744416" cy="830997"/>
          </a:xfrm>
          <a:prstGeom prst="rect">
            <a:avLst/>
          </a:prstGeom>
          <a:noFill/>
        </p:spPr>
        <p:txBody>
          <a:bodyPr wrap="square">
            <a:spAutoFit/>
          </a:bodyPr>
          <a:lstStyle/>
          <a:p>
            <a:pPr algn="ctr"/>
            <a:r>
              <a:rPr lang="en-US" sz="2400" dirty="0">
                <a:solidFill>
                  <a:srgbClr val="FF0000"/>
                </a:solidFill>
                <a:latin typeface="Verdana"/>
                <a:cs typeface="Verdana"/>
              </a:rPr>
              <a:t>B=0 T</a:t>
            </a:r>
          </a:p>
          <a:p>
            <a:pPr algn="ctr"/>
            <a:r>
              <a:rPr lang="en-US" sz="2400" dirty="0">
                <a:solidFill>
                  <a:srgbClr val="FF0000"/>
                </a:solidFill>
                <a:latin typeface="Verdana"/>
                <a:cs typeface="Verdana"/>
              </a:rPr>
              <a:t>situation </a:t>
            </a:r>
            <a:endParaRPr lang="en-NL" dirty="0">
              <a:solidFill>
                <a:srgbClr val="FF0000"/>
              </a:solidFill>
            </a:endParaRPr>
          </a:p>
        </p:txBody>
      </p:sp>
      <p:sp>
        <p:nvSpPr>
          <p:cNvPr id="8" name="TextBox 7">
            <a:extLst>
              <a:ext uri="{FF2B5EF4-FFF2-40B4-BE49-F238E27FC236}">
                <a16:creationId xmlns:a16="http://schemas.microsoft.com/office/drawing/2014/main" id="{157EB33D-F7A5-DC88-A92A-6F9054E4503F}"/>
              </a:ext>
            </a:extLst>
          </p:cNvPr>
          <p:cNvSpPr txBox="1"/>
          <p:nvPr/>
        </p:nvSpPr>
        <p:spPr>
          <a:xfrm rot="18719286">
            <a:off x="2280368" y="3605042"/>
            <a:ext cx="2183904"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192815773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5" name="Rectangle 4">
            <a:extLst>
              <a:ext uri="{FF2B5EF4-FFF2-40B4-BE49-F238E27FC236}">
                <a16:creationId xmlns:a16="http://schemas.microsoft.com/office/drawing/2014/main" id="{B2DF7FD8-D6F0-9244-8FCB-9771CF30CE0A}"/>
              </a:ext>
            </a:extLst>
          </p:cNvPr>
          <p:cNvSpPr/>
          <p:nvPr/>
        </p:nvSpPr>
        <p:spPr>
          <a:xfrm>
            <a:off x="1706540" y="1412776"/>
            <a:ext cx="9407548" cy="4370427"/>
          </a:xfrm>
          <a:prstGeom prst="rect">
            <a:avLst/>
          </a:prstGeom>
        </p:spPr>
        <p:txBody>
          <a:bodyPr wrap="square">
            <a:spAutoFit/>
          </a:bodyPr>
          <a:lstStyle/>
          <a:p>
            <a:pPr lvl="0" algn="ctr"/>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How to extract results for the B field data sets?</a:t>
            </a:r>
          </a:p>
          <a:p>
            <a:pPr lvl="0"/>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1) If one requires a Telescope track one has a quite bad coverage of the module plane due to the telescope track selection (geometrical coverage)</a:t>
            </a:r>
          </a:p>
          <a:p>
            <a:pPr lvl="0"/>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2) For extracting a single electrons resolution as a function of z one needs the Telescope track (to have a precise z estimate)</a:t>
            </a:r>
          </a:p>
          <a:p>
            <a:pPr lvl="0"/>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3) For studying the deformations in the detector plane one can use the TPX3 tracks without requiring a Telescope track </a:t>
            </a:r>
          </a:p>
          <a:p>
            <a:pPr lvl="0"/>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Calibration and alignment procedure is based on starting with the TPX3 track and determining the shifts and rotations of the chips (three groups of runs). In a second step the residuals wrt the Telescope track are fitted allowing per chip row a shift and rotation (4 rows times 2 times 2 (xy,z) constants per run ).</a:t>
            </a:r>
          </a:p>
          <a:p>
            <a:pPr lvl="0"/>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Using the telescope track and the z residuals, the t0 offset per chip and common drift </a:t>
            </a:r>
            <a:r>
              <a:rPr lang="en-NL" sz="1800">
                <a:solidFill>
                  <a:srgbClr val="0066FF"/>
                </a:solidFill>
                <a:latin typeface="Verdana" panose="020B0604030504040204" pitchFamily="34" charset="0"/>
                <a:ea typeface="Verdana" panose="020B0604030504040204" pitchFamily="34" charset="0"/>
                <a:cs typeface="Verdana" panose="020B0604030504040204" pitchFamily="34" charset="0"/>
              </a:rPr>
              <a:t>velocity is calibrated </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per run.</a:t>
            </a:r>
          </a:p>
        </p:txBody>
      </p:sp>
    </p:spTree>
    <p:extLst>
      <p:ext uri="{BB962C8B-B14F-4D97-AF65-F5344CB8AC3E}">
        <p14:creationId xmlns:p14="http://schemas.microsoft.com/office/powerpoint/2010/main" val="99827298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6BD2F96-317E-46E9-8B30-07D6AEAAA013}"/>
                  </a:ext>
                </a:extLst>
              </p:cNvPr>
              <p:cNvSpPr txBox="1"/>
              <p:nvPr/>
            </p:nvSpPr>
            <p:spPr>
              <a:xfrm>
                <a:off x="1499456" y="1346552"/>
                <a:ext cx="9955088" cy="5078313"/>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Conclusions</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Results for B=1T for the single electron resolution for xy and z look very nice: </a:t>
                </a:r>
                <a14:m>
                  <m:oMath xmlns:m="http://schemas.openxmlformats.org/officeDocument/2006/math">
                    <m:r>
                      <m:rPr>
                        <m:sty m:val="p"/>
                      </m:rPr>
                      <a:rPr lang="en-US" sz="280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D</m:t>
                    </m:r>
                    <m:r>
                      <m:rPr>
                        <m:sty m:val="p"/>
                      </m:rPr>
                      <a:rPr lang="en-US" sz="2800" baseline="-25000">
                        <a:solidFill>
                          <a:srgbClr val="0066FF"/>
                        </a:solidFill>
                        <a:latin typeface="Cambria Math" panose="02040503050406030204" pitchFamily="18" charset="0"/>
                        <a:ea typeface="Verdana" panose="020B0604030504040204" pitchFamily="34" charset="0"/>
                        <a:cs typeface="Verdana" panose="020B0604030504040204" pitchFamily="34" charset="0"/>
                      </a:rPr>
                      <m:t>T</m:t>
                    </m:r>
                  </m:oMath>
                </a14:m>
                <a:r>
                  <a:rPr lang="en-NL" sz="2800" dirty="0">
                    <a:solidFill>
                      <a:srgbClr val="0066FF"/>
                    </a:solidFill>
                  </a:rPr>
                  <a:t> </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=118 </a:t>
                </a:r>
                <a:r>
                  <a:rPr lang="en-NL" sz="2400" dirty="0">
                    <a:solidFill>
                      <a:srgbClr val="0066FF"/>
                    </a:solidFill>
                    <a:latin typeface="Symbol" pitchFamily="2" charset="2"/>
                    <a:ea typeface="Verdana" panose="020B0604030504040204" pitchFamily="34" charset="0"/>
                    <a:cs typeface="Verdana" panose="020B0604030504040204" pitchFamily="34" charset="0"/>
                  </a:rPr>
                  <a:t>m</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m/</a:t>
                </a:r>
                <a14:m>
                  <m:oMath xmlns:m="http://schemas.openxmlformats.org/officeDocument/2006/math">
                    <m:rad>
                      <m:radPr>
                        <m:degHide m:val="on"/>
                        <m:ctrlPr>
                          <a:rPr lang="en-NL" sz="2400" i="1">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sz="2400">
                            <a:solidFill>
                              <a:srgbClr val="0066FF"/>
                            </a:solidFill>
                            <a:latin typeface="Cambria Math" panose="02040503050406030204" pitchFamily="18" charset="0"/>
                            <a:ea typeface="Cambria Math" panose="02040503050406030204" pitchFamily="18" charset="0"/>
                            <a:cs typeface="Verdana" panose="020B0604030504040204" pitchFamily="34" charset="0"/>
                          </a:rPr>
                          <m:t>cm</m:t>
                        </m:r>
                      </m:e>
                    </m:rad>
                  </m:oMath>
                </a14:m>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 and </a:t>
                </a:r>
                <a14:m>
                  <m:oMath xmlns:m="http://schemas.openxmlformats.org/officeDocument/2006/math">
                    <m:r>
                      <m:rPr>
                        <m:sty m:val="p"/>
                      </m:rPr>
                      <a:rPr lang="en-US" sz="2800" i="1">
                        <a:solidFill>
                          <a:srgbClr val="0066FF"/>
                        </a:solidFill>
                        <a:latin typeface="Cambria Math" panose="02040503050406030204" pitchFamily="18" charset="0"/>
                        <a:ea typeface="Cambria Math" panose="02040503050406030204" pitchFamily="18" charset="0"/>
                        <a:cs typeface="Verdana" panose="020B0604030504040204" pitchFamily="34" charset="0"/>
                      </a:rPr>
                      <m:t>D</m:t>
                    </m:r>
                    <m:r>
                      <m:rPr>
                        <m:sty m:val="p"/>
                      </m:rPr>
                      <a:rPr lang="en-US" sz="2800" baseline="-25000">
                        <a:solidFill>
                          <a:srgbClr val="0066FF"/>
                        </a:solidFill>
                        <a:latin typeface="Cambria Math" panose="02040503050406030204" pitchFamily="18" charset="0"/>
                        <a:ea typeface="Verdana" panose="020B0604030504040204" pitchFamily="34" charset="0"/>
                        <a:cs typeface="Verdana" panose="020B0604030504040204" pitchFamily="34" charset="0"/>
                      </a:rPr>
                      <m:t>L</m:t>
                    </m:r>
                  </m:oMath>
                </a14:m>
                <a:r>
                  <a:rPr lang="en-NL" sz="2800" dirty="0">
                    <a:solidFill>
                      <a:srgbClr val="0066FF"/>
                    </a:solidFill>
                  </a:rPr>
                  <a:t> = </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251 </a:t>
                </a:r>
                <a:r>
                  <a:rPr lang="en-NL" dirty="0">
                    <a:solidFill>
                      <a:srgbClr val="0066FF"/>
                    </a:solidFill>
                    <a:latin typeface="Symbol" pitchFamily="2" charset="2"/>
                    <a:ea typeface="Verdana" panose="020B0604030504040204" pitchFamily="34" charset="0"/>
                    <a:cs typeface="Verdana" panose="020B0604030504040204" pitchFamily="34" charset="0"/>
                  </a:rPr>
                  <a:t>m</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m/</a:t>
                </a:r>
                <a14:m>
                  <m:oMath xmlns:m="http://schemas.openxmlformats.org/officeDocument/2006/math">
                    <m:rad>
                      <m:radPr>
                        <m:degHide m:val="on"/>
                        <m:ctrlPr>
                          <a:rPr lang="en-NL" i="1">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a:solidFill>
                              <a:srgbClr val="0066FF"/>
                            </a:solidFill>
                            <a:latin typeface="Cambria Math" panose="02040503050406030204" pitchFamily="18" charset="0"/>
                            <a:ea typeface="Cambria Math" panose="02040503050406030204" pitchFamily="18" charset="0"/>
                            <a:cs typeface="Verdana" panose="020B0604030504040204" pitchFamily="34" charset="0"/>
                          </a:rPr>
                          <m:t>cm</m:t>
                        </m:r>
                      </m:e>
                    </m:rad>
                  </m:oMath>
                </a14:m>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Results for study of the residuals in xy in the module plane are excellent: deformations less than </a:t>
                </a:r>
                <a:r>
                  <a:rPr lang="en-NL" dirty="0">
                    <a:latin typeface="Verdana" panose="020B0604030504040204" pitchFamily="34" charset="0"/>
                    <a:ea typeface="Verdana" panose="020B0604030504040204" pitchFamily="34" charset="0"/>
                    <a:cs typeface="Verdana" panose="020B0604030504040204" pitchFamily="34" charset="0"/>
                  </a:rPr>
                  <a:t>13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results for the residuals in z rms of </a:t>
                </a:r>
                <a:r>
                  <a:rPr lang="en-NL" dirty="0">
                    <a:latin typeface="Verdana" panose="020B0604030504040204" pitchFamily="34" charset="0"/>
                    <a:ea typeface="Verdana" panose="020B0604030504040204" pitchFamily="34" charset="0"/>
                    <a:cs typeface="Verdana" panose="020B0604030504040204" pitchFamily="34" charset="0"/>
                  </a:rPr>
                  <a:t>26 </a:t>
                </a:r>
                <a:r>
                  <a:rPr lang="en-NL" dirty="0">
                    <a:latin typeface="Symbol" pitchFamily="2" charset="2"/>
                    <a:ea typeface="Verdana" panose="020B0604030504040204" pitchFamily="34" charset="0"/>
                    <a:cs typeface="Verdana" panose="020B0604030504040204" pitchFamily="34" charset="0"/>
                  </a:rPr>
                  <a:t>m</a:t>
                </a:r>
                <a:r>
                  <a:rPr lang="en-NL" dirty="0">
                    <a:latin typeface="Verdana" panose="020B0604030504040204" pitchFamily="34" charset="0"/>
                    <a:ea typeface="Verdana" panose="020B0604030504040204" pitchFamily="34" charset="0"/>
                    <a:cs typeface="Verdana" panose="020B0604030504040204" pitchFamily="34" charset="0"/>
                  </a:rPr>
                  <a:t>m</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in the module plane are larger than for the B=0 field data; probably due to limited stats in the calibration procedure</a:t>
                </a:r>
              </a:p>
              <a:p>
                <a:pPr marL="342900" indent="-342900">
                  <a:buFont typeface="Arial" panose="020B0604020202020204" pitchFamily="34" charset="0"/>
                  <a:buChar char="•"/>
                </a:pP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NL" dirty="0"/>
              </a:p>
            </p:txBody>
          </p:sp>
        </mc:Choice>
        <mc:Fallback>
          <p:sp>
            <p:nvSpPr>
              <p:cNvPr id="3" name="TextBox 2">
                <a:extLst>
                  <a:ext uri="{FF2B5EF4-FFF2-40B4-BE49-F238E27FC236}">
                    <a16:creationId xmlns:a16="http://schemas.microsoft.com/office/drawing/2014/main" id="{E6BD2F96-317E-46E9-8B30-07D6AEAAA013}"/>
                  </a:ext>
                </a:extLst>
              </p:cNvPr>
              <p:cNvSpPr txBox="1">
                <a:spLocks noRot="1" noChangeAspect="1" noMove="1" noResize="1" noEditPoints="1" noAdjustHandles="1" noChangeArrowheads="1" noChangeShapeType="1" noTextEdit="1"/>
              </p:cNvSpPr>
              <p:nvPr/>
            </p:nvSpPr>
            <p:spPr>
              <a:xfrm>
                <a:off x="1499456" y="1346552"/>
                <a:ext cx="9955088" cy="5078313"/>
              </a:xfrm>
              <a:prstGeom prst="rect">
                <a:avLst/>
              </a:prstGeom>
              <a:blipFill>
                <a:blip r:embed="rId7"/>
                <a:stretch>
                  <a:fillRect l="-893" t="-1750" r="-1403"/>
                </a:stretch>
              </a:blipFill>
            </p:spPr>
            <p:txBody>
              <a:bodyPr/>
              <a:lstStyle/>
              <a:p>
                <a:r>
                  <a:rPr lang="en-NL">
                    <a:noFill/>
                  </a:rPr>
                  <a:t> </a:t>
                </a:r>
              </a:p>
            </p:txBody>
          </p:sp>
        </mc:Fallback>
      </mc:AlternateContent>
    </p:spTree>
    <p:extLst>
      <p:ext uri="{BB962C8B-B14F-4D97-AF65-F5344CB8AC3E}">
        <p14:creationId xmlns:p14="http://schemas.microsoft.com/office/powerpoint/2010/main" val="260168427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5" name="Rectangle 4">
            <a:extLst>
              <a:ext uri="{FF2B5EF4-FFF2-40B4-BE49-F238E27FC236}">
                <a16:creationId xmlns:a16="http://schemas.microsoft.com/office/drawing/2014/main" id="{B2DF7FD8-D6F0-9244-8FCB-9771CF30CE0A}"/>
              </a:ext>
            </a:extLst>
          </p:cNvPr>
          <p:cNvSpPr/>
          <p:nvPr/>
        </p:nvSpPr>
        <p:spPr>
          <a:xfrm>
            <a:off x="1706540" y="1916832"/>
            <a:ext cx="9407548" cy="3785652"/>
          </a:xfrm>
          <a:prstGeom prst="rect">
            <a:avLst/>
          </a:prstGeom>
        </p:spPr>
        <p:txBody>
          <a:bodyPr wrap="square">
            <a:spAutoFit/>
          </a:bodyPr>
          <a:lstStyle/>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First, the results for single electron resolution as a function of  z are presented: fitting the diffusion coefficient.</a:t>
            </a:r>
          </a:p>
          <a:p>
            <a:pPr lvl="0"/>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Runs 6983, 6986, 6989 and 6990 with p=5 GeV/c  are used. </a:t>
            </a:r>
          </a:p>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fir</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two runs have a low z setting; runs 6898 and 6990 a larger one.</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results are based on Telescope tracks. Only the central chips will be used. For the z residuals the TPX3 track is refitted to take out the event by event trigger time jitter. For xy the residuals wrt the Telescope track are shown. The measured drift distance was corrected for time slewing using the measured time over threshold.    </a:t>
            </a:r>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52956A3C-FAF3-01A2-1500-BE5217B5652B}"/>
              </a:ext>
            </a:extLst>
          </p:cNvPr>
          <p:cNvSpPr txBox="1"/>
          <p:nvPr/>
        </p:nvSpPr>
        <p:spPr>
          <a:xfrm>
            <a:off x="3146425" y="1092456"/>
            <a:ext cx="6096000" cy="461665"/>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p:txBody>
      </p:sp>
    </p:spTree>
    <p:extLst>
      <p:ext uri="{BB962C8B-B14F-4D97-AF65-F5344CB8AC3E}">
        <p14:creationId xmlns:p14="http://schemas.microsoft.com/office/powerpoint/2010/main" val="126279494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8" name="Rectangle 7">
            <a:extLst>
              <a:ext uri="{FF2B5EF4-FFF2-40B4-BE49-F238E27FC236}">
                <a16:creationId xmlns:a16="http://schemas.microsoft.com/office/drawing/2014/main" id="{38AF9D95-7BFE-124C-83C4-C5E84F336DCC}"/>
              </a:ext>
            </a:extLst>
          </p:cNvPr>
          <p:cNvSpPr/>
          <p:nvPr/>
        </p:nvSpPr>
        <p:spPr>
          <a:xfrm>
            <a:off x="3253019" y="1484784"/>
            <a:ext cx="5921814" cy="1000274"/>
          </a:xfrm>
          <a:prstGeom prst="rect">
            <a:avLst/>
          </a:prstGeom>
        </p:spPr>
        <p:txBody>
          <a:bodyPr wrap="none">
            <a:spAutoFit/>
          </a:bodyPr>
          <a:lstStyle/>
          <a:p>
            <a:pPr algn="ctr"/>
            <a:r>
              <a:rPr lang="en-US" dirty="0">
                <a:solidFill>
                  <a:srgbClr val="0066FF"/>
                </a:solidFill>
                <a:latin typeface="Verdana"/>
                <a:cs typeface="Verdana"/>
              </a:rPr>
              <a:t>Study of the B = 1 T field data set</a:t>
            </a:r>
          </a:p>
          <a:p>
            <a:pPr algn="ctr"/>
            <a:endParaRPr lang="en-US" sz="1100" dirty="0">
              <a:solidFill>
                <a:srgbClr val="0066FF"/>
              </a:solidFill>
              <a:latin typeface="Verdana"/>
              <a:cs typeface="Verdana"/>
            </a:endParaRPr>
          </a:p>
          <a:p>
            <a:pPr algn="ctr"/>
            <a:r>
              <a:rPr lang="en-US" dirty="0">
                <a:solidFill>
                  <a:srgbClr val="000000"/>
                </a:solidFill>
                <a:latin typeface="Verdana"/>
                <a:cs typeface="Verdana"/>
              </a:rPr>
              <a:t>runs 6983 6986 6989 6990 p=5 GeV</a:t>
            </a:r>
            <a:endParaRPr lang="en-NL" dirty="0"/>
          </a:p>
        </p:txBody>
      </p:sp>
      <p:sp>
        <p:nvSpPr>
          <p:cNvPr id="4" name="TextBox 3">
            <a:extLst>
              <a:ext uri="{FF2B5EF4-FFF2-40B4-BE49-F238E27FC236}">
                <a16:creationId xmlns:a16="http://schemas.microsoft.com/office/drawing/2014/main" id="{B616726E-9596-AAE3-6A10-A7BF70A43A49}"/>
              </a:ext>
            </a:extLst>
          </p:cNvPr>
          <p:cNvSpPr txBox="1"/>
          <p:nvPr/>
        </p:nvSpPr>
        <p:spPr>
          <a:xfrm rot="19677056">
            <a:off x="-168" y="3494748"/>
            <a:ext cx="2108594"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pic>
        <p:nvPicPr>
          <p:cNvPr id="6" name="Picture 5">
            <a:extLst>
              <a:ext uri="{FF2B5EF4-FFF2-40B4-BE49-F238E27FC236}">
                <a16:creationId xmlns:a16="http://schemas.microsoft.com/office/drawing/2014/main" id="{5B39AE52-02C4-CD54-A3E7-51D3DF9FD9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868435" y="-507148"/>
            <a:ext cx="3391234" cy="9289032"/>
          </a:xfrm>
          <a:prstGeom prst="rect">
            <a:avLst/>
          </a:prstGeom>
        </p:spPr>
      </p:pic>
    </p:spTree>
    <p:extLst>
      <p:ext uri="{BB962C8B-B14F-4D97-AF65-F5344CB8AC3E}">
        <p14:creationId xmlns:p14="http://schemas.microsoft.com/office/powerpoint/2010/main" val="42561200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DF7A97-44F4-16B6-C0A9-059A4172C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29140" y="1192673"/>
            <a:ext cx="4158924" cy="5895275"/>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13" name="Rectangle 12">
            <a:extLst>
              <a:ext uri="{FF2B5EF4-FFF2-40B4-BE49-F238E27FC236}">
                <a16:creationId xmlns:a16="http://schemas.microsoft.com/office/drawing/2014/main" id="{E4415709-A2C6-BC49-8B77-2BCFCC2D9779}"/>
              </a:ext>
            </a:extLst>
          </p:cNvPr>
          <p:cNvSpPr/>
          <p:nvPr/>
        </p:nvSpPr>
        <p:spPr>
          <a:xfrm rot="18754531">
            <a:off x="480683" y="3634210"/>
            <a:ext cx="1933543" cy="461665"/>
          </a:xfrm>
          <a:prstGeom prst="rect">
            <a:avLst/>
          </a:prstGeom>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
        <p:nvSpPr>
          <p:cNvPr id="4" name="TextBox 3">
            <a:extLst>
              <a:ext uri="{FF2B5EF4-FFF2-40B4-BE49-F238E27FC236}">
                <a16:creationId xmlns:a16="http://schemas.microsoft.com/office/drawing/2014/main" id="{0984D05B-E46F-197D-3F1C-019FDCA5ECB1}"/>
              </a:ext>
            </a:extLst>
          </p:cNvPr>
          <p:cNvSpPr txBox="1"/>
          <p:nvPr/>
        </p:nvSpPr>
        <p:spPr>
          <a:xfrm>
            <a:off x="2685655" y="1050387"/>
            <a:ext cx="6096000" cy="1000274"/>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a:p>
            <a:pPr algn="ctr"/>
            <a:endParaRPr lang="en-US" sz="1100" dirty="0">
              <a:solidFill>
                <a:srgbClr val="0066FF"/>
              </a:solidFill>
              <a:latin typeface="Verdana"/>
              <a:cs typeface="Verdana"/>
            </a:endParaRPr>
          </a:p>
          <a:p>
            <a:pPr algn="ctr"/>
            <a:r>
              <a:rPr lang="en-US" dirty="0">
                <a:solidFill>
                  <a:srgbClr val="000000"/>
                </a:solidFill>
                <a:latin typeface="Verdana"/>
                <a:cs typeface="Verdana"/>
              </a:rPr>
              <a:t>runs 6983 6986 6989 6990 p=5 GeV</a:t>
            </a:r>
            <a:endParaRPr lang="en-NL" dirty="0"/>
          </a:p>
        </p:txBody>
      </p:sp>
      <p:sp>
        <p:nvSpPr>
          <p:cNvPr id="15" name="TextBox 14">
            <a:extLst>
              <a:ext uri="{FF2B5EF4-FFF2-40B4-BE49-F238E27FC236}">
                <a16:creationId xmlns:a16="http://schemas.microsoft.com/office/drawing/2014/main" id="{3DCAC6D3-F78E-C25C-7907-FDB8B801CA86}"/>
              </a:ext>
            </a:extLst>
          </p:cNvPr>
          <p:cNvSpPr txBox="1"/>
          <p:nvPr/>
        </p:nvSpPr>
        <p:spPr>
          <a:xfrm>
            <a:off x="8442341" y="2564904"/>
            <a:ext cx="3343259" cy="1938992"/>
          </a:xfrm>
          <a:prstGeom prst="rect">
            <a:avLst/>
          </a:prstGeom>
          <a:noFill/>
        </p:spPr>
        <p:txBody>
          <a:bodyPr wrap="square">
            <a:spAutoFit/>
          </a:bodyPr>
          <a:lstStyle/>
          <a:p>
            <a:r>
              <a:rPr kumimoji="0" lang="en-NL"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Only the central chips with sufficient statistics will be used.</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So remove the chips in the box </a:t>
            </a:r>
            <a:endParaRPr lang="en-NL" dirty="0"/>
          </a:p>
        </p:txBody>
      </p:sp>
      <p:sp>
        <p:nvSpPr>
          <p:cNvPr id="18" name="TextBox 17">
            <a:extLst>
              <a:ext uri="{FF2B5EF4-FFF2-40B4-BE49-F238E27FC236}">
                <a16:creationId xmlns:a16="http://schemas.microsoft.com/office/drawing/2014/main" id="{8E930C00-EBA7-EF4A-5396-986839E168E4}"/>
              </a:ext>
            </a:extLst>
          </p:cNvPr>
          <p:cNvSpPr txBox="1"/>
          <p:nvPr/>
        </p:nvSpPr>
        <p:spPr>
          <a:xfrm>
            <a:off x="3359696" y="4077072"/>
            <a:ext cx="2952328" cy="307777"/>
          </a:xfrm>
          <a:prstGeom prst="rect">
            <a:avLst/>
          </a:prstGeom>
          <a:noFill/>
          <a:ln w="47625">
            <a:solidFill>
              <a:schemeClr val="tx1"/>
            </a:solidFill>
          </a:ln>
        </p:spPr>
        <p:txBody>
          <a:bodyPr wrap="square" rtlCol="0">
            <a:spAutoFit/>
          </a:bodyPr>
          <a:lstStyle/>
          <a:p>
            <a:endParaRPr lang="en-NL" sz="1400" dirty="0"/>
          </a:p>
        </p:txBody>
      </p:sp>
    </p:spTree>
    <p:extLst>
      <p:ext uri="{BB962C8B-B14F-4D97-AF65-F5344CB8AC3E}">
        <p14:creationId xmlns:p14="http://schemas.microsoft.com/office/powerpoint/2010/main" val="161266232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C920EB-6D50-6B17-0DC0-261052FA8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51034" y="2064154"/>
            <a:ext cx="4845307" cy="4941168"/>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4" name="TextBox 3">
            <a:extLst>
              <a:ext uri="{FF2B5EF4-FFF2-40B4-BE49-F238E27FC236}">
                <a16:creationId xmlns:a16="http://schemas.microsoft.com/office/drawing/2014/main" id="{0984D05B-E46F-197D-3F1C-019FDCA5ECB1}"/>
              </a:ext>
            </a:extLst>
          </p:cNvPr>
          <p:cNvSpPr txBox="1"/>
          <p:nvPr/>
        </p:nvSpPr>
        <p:spPr>
          <a:xfrm>
            <a:off x="2685655" y="1050387"/>
            <a:ext cx="6096000" cy="1000274"/>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a:p>
            <a:pPr algn="ctr"/>
            <a:endParaRPr lang="en-US" sz="1100" dirty="0">
              <a:solidFill>
                <a:srgbClr val="0066FF"/>
              </a:solidFill>
              <a:latin typeface="Verdana"/>
              <a:cs typeface="Verdana"/>
            </a:endParaRPr>
          </a:p>
          <a:p>
            <a:pPr algn="ctr"/>
            <a:r>
              <a:rPr lang="en-US" dirty="0">
                <a:solidFill>
                  <a:srgbClr val="000000"/>
                </a:solidFill>
                <a:latin typeface="Verdana"/>
                <a:cs typeface="Verdana"/>
              </a:rPr>
              <a:t>runs 6983 6986 6989 6990 p=5 GeV</a:t>
            </a:r>
            <a:endParaRPr lang="en-NL" dirty="0"/>
          </a:p>
        </p:txBody>
      </p:sp>
      <p:sp>
        <p:nvSpPr>
          <p:cNvPr id="15" name="TextBox 14">
            <a:extLst>
              <a:ext uri="{FF2B5EF4-FFF2-40B4-BE49-F238E27FC236}">
                <a16:creationId xmlns:a16="http://schemas.microsoft.com/office/drawing/2014/main" id="{3DCAC6D3-F78E-C25C-7907-FDB8B801CA86}"/>
              </a:ext>
            </a:extLst>
          </p:cNvPr>
          <p:cNvSpPr txBox="1"/>
          <p:nvPr/>
        </p:nvSpPr>
        <p:spPr>
          <a:xfrm>
            <a:off x="263352" y="2438692"/>
            <a:ext cx="3600400" cy="2790508"/>
          </a:xfrm>
          <a:prstGeom prst="rect">
            <a:avLst/>
          </a:prstGeom>
          <a:noFill/>
        </p:spPr>
        <p:txBody>
          <a:bodyPr wrap="square">
            <a:spAutoFit/>
          </a:bodyPr>
          <a:lstStyle/>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C</a:t>
            </a:r>
            <a:r>
              <a:rPr kumimoji="0" lang="en-NL" sz="18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omparison of TPX3 track and the Telescope track.</a:t>
            </a:r>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Cuts on these parameters are made to select good matched tracks.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Telescope track 5/6 planes and </a:t>
            </a:r>
            <a:r>
              <a:rPr lang="en-NL" sz="1800" dirty="0">
                <a:solidFill>
                  <a:srgbClr val="0066FF"/>
                </a:solidFill>
                <a:latin typeface="Symbol" pitchFamily="2" charset="2"/>
                <a:ea typeface="Verdana" panose="020B0604030504040204" pitchFamily="34" charset="0"/>
                <a:cs typeface="Verdana" panose="020B0604030504040204" pitchFamily="34" charset="0"/>
              </a:rPr>
              <a:t>c</a:t>
            </a:r>
            <a:r>
              <a:rPr lang="en-NL" sz="1800" baseline="30000" dirty="0">
                <a:solidFill>
                  <a:srgbClr val="0066FF"/>
                </a:solidFill>
                <a:latin typeface="Symbol" pitchFamily="2" charset="2"/>
                <a:ea typeface="Verdana" panose="020B0604030504040204" pitchFamily="34" charset="0"/>
                <a:cs typeface="Verdana" panose="020B0604030504040204" pitchFamily="34" charset="0"/>
              </a:rPr>
              <a:t>2</a:t>
            </a:r>
            <a:r>
              <a:rPr lang="en-NL" sz="18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z,xy </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&lt; 100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TPX3 hits &gt; 200 </a:t>
            </a:r>
          </a:p>
          <a:p>
            <a:r>
              <a:rPr lang="en-NL" sz="2000" baseline="30000" dirty="0">
                <a:solidFill>
                  <a:srgbClr val="0066FF"/>
                </a:solidFill>
                <a:latin typeface="Symbol" pitchFamily="2" charset="2"/>
                <a:ea typeface="Verdana" panose="020B0604030504040204" pitchFamily="34" charset="0"/>
                <a:cs typeface="Verdana" panose="020B0604030504040204" pitchFamily="34" charset="0"/>
              </a:rPr>
              <a:t> </a:t>
            </a:r>
            <a:endParaRPr kumimoji="0" lang="en-NL" sz="2000" b="0" i="0" u="none" strike="noStrike" kern="1200" cap="none" spc="0" normalizeH="0" baseline="30000" noProof="0" dirty="0">
              <a:ln>
                <a:noFill/>
              </a:ln>
              <a:solidFill>
                <a:srgbClr val="0066FF"/>
              </a:solidFill>
              <a:effectLst/>
              <a:uLnTx/>
              <a:uFillTx/>
              <a:latin typeface="Symbol" pitchFamily="2" charset="2"/>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D94D557F-8C25-379E-672F-F5A604BF5F95}"/>
              </a:ext>
            </a:extLst>
          </p:cNvPr>
          <p:cNvSpPr txBox="1"/>
          <p:nvPr/>
        </p:nvSpPr>
        <p:spPr>
          <a:xfrm rot="19384151">
            <a:off x="5061344" y="4157038"/>
            <a:ext cx="2186274"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pic>
        <p:nvPicPr>
          <p:cNvPr id="9" name="Picture 8">
            <a:extLst>
              <a:ext uri="{FF2B5EF4-FFF2-40B4-BE49-F238E27FC236}">
                <a16:creationId xmlns:a16="http://schemas.microsoft.com/office/drawing/2014/main" id="{B51AD6ED-E4BE-61B2-FF6E-EBB456FEB9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369450" y="1667720"/>
            <a:ext cx="1920043" cy="4002443"/>
          </a:xfrm>
          <a:prstGeom prst="rect">
            <a:avLst/>
          </a:prstGeom>
        </p:spPr>
      </p:pic>
    </p:spTree>
    <p:extLst>
      <p:ext uri="{BB962C8B-B14F-4D97-AF65-F5344CB8AC3E}">
        <p14:creationId xmlns:p14="http://schemas.microsoft.com/office/powerpoint/2010/main" val="152632241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3DA79C-EAA9-C00F-761E-C687977C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10684" y="906880"/>
            <a:ext cx="4838095"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8" name="TextBox 7">
            <a:extLst>
              <a:ext uri="{FF2B5EF4-FFF2-40B4-BE49-F238E27FC236}">
                <a16:creationId xmlns:a16="http://schemas.microsoft.com/office/drawing/2014/main" id="{60631BF8-B852-ED19-5278-A0CECFBCD89A}"/>
              </a:ext>
            </a:extLst>
          </p:cNvPr>
          <p:cNvSpPr txBox="1"/>
          <p:nvPr/>
        </p:nvSpPr>
        <p:spPr>
          <a:xfrm>
            <a:off x="2715730" y="918344"/>
            <a:ext cx="6096000" cy="1000274"/>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a:p>
            <a:pPr algn="ctr"/>
            <a:endParaRPr lang="en-US" sz="1100" dirty="0">
              <a:solidFill>
                <a:srgbClr val="0066FF"/>
              </a:solidFill>
              <a:latin typeface="Verdana"/>
              <a:cs typeface="Verdana"/>
            </a:endParaRPr>
          </a:p>
          <a:p>
            <a:pPr algn="ctr"/>
            <a:r>
              <a:rPr lang="en-US" dirty="0">
                <a:solidFill>
                  <a:srgbClr val="000000"/>
                </a:solidFill>
                <a:latin typeface="Verdana"/>
                <a:cs typeface="Verdana"/>
              </a:rPr>
              <a:t>runs 6983 6986 6989 6990 p=5 GeV</a:t>
            </a:r>
            <a:endParaRPr lang="en-NL" dirty="0"/>
          </a:p>
        </p:txBody>
      </p:sp>
      <p:sp>
        <p:nvSpPr>
          <p:cNvPr id="13" name="TextBox 12">
            <a:extLst>
              <a:ext uri="{FF2B5EF4-FFF2-40B4-BE49-F238E27FC236}">
                <a16:creationId xmlns:a16="http://schemas.microsoft.com/office/drawing/2014/main" id="{36F84378-DAD5-A3F3-D0D3-DEBC68E7883B}"/>
              </a:ext>
            </a:extLst>
          </p:cNvPr>
          <p:cNvSpPr txBox="1"/>
          <p:nvPr/>
        </p:nvSpPr>
        <p:spPr>
          <a:xfrm>
            <a:off x="600692" y="2348880"/>
            <a:ext cx="2470972" cy="2862322"/>
          </a:xfrm>
          <a:prstGeom prst="rect">
            <a:avLst/>
          </a:prstGeom>
          <a:noFill/>
        </p:spPr>
        <p:txBody>
          <a:bodyPr wrap="square">
            <a:spAutoFit/>
          </a:bodyPr>
          <a:lstStyle/>
          <a:p>
            <a:r>
              <a:rPr lang="en-US" sz="2000" dirty="0">
                <a:solidFill>
                  <a:srgbClr val="0066FF"/>
                </a:solidFill>
                <a:latin typeface="Verdana"/>
                <a:cs typeface="Verdana"/>
              </a:rPr>
              <a:t>Mean  residuals </a:t>
            </a:r>
            <a:r>
              <a:rPr lang="en-US" sz="2000" dirty="0" err="1">
                <a:solidFill>
                  <a:srgbClr val="0066FF"/>
                </a:solidFill>
                <a:latin typeface="Verdana"/>
                <a:cs typeface="Verdana"/>
              </a:rPr>
              <a:t>wrt</a:t>
            </a:r>
            <a:r>
              <a:rPr lang="en-US" sz="2000" dirty="0">
                <a:solidFill>
                  <a:srgbClr val="0066FF"/>
                </a:solidFill>
                <a:latin typeface="Verdana"/>
                <a:cs typeface="Verdana"/>
              </a:rPr>
              <a:t> Telescope track</a:t>
            </a:r>
          </a:p>
          <a:p>
            <a:endParaRPr lang="en-US" sz="2000" dirty="0">
              <a:solidFill>
                <a:srgbClr val="0066FF"/>
              </a:solidFill>
              <a:latin typeface="Verdana"/>
              <a:cs typeface="Verdana"/>
            </a:endParaRPr>
          </a:p>
          <a:p>
            <a:endParaRPr lang="en-US" sz="2000" dirty="0">
              <a:solidFill>
                <a:srgbClr val="0066FF"/>
              </a:solidFill>
              <a:latin typeface="Verdana"/>
              <a:cs typeface="Verdana"/>
            </a:endParaRPr>
          </a:p>
          <a:p>
            <a:r>
              <a:rPr lang="en-US" sz="2000" dirty="0">
                <a:solidFill>
                  <a:srgbClr val="0066FF"/>
                </a:solidFill>
                <a:latin typeface="Verdana"/>
                <a:cs typeface="Verdana"/>
              </a:rPr>
              <a:t>Looks fine. It has too low statistics to measure deformations</a:t>
            </a:r>
            <a:endParaRPr lang="en-NL" sz="2000" dirty="0"/>
          </a:p>
        </p:txBody>
      </p:sp>
      <p:sp>
        <p:nvSpPr>
          <p:cNvPr id="4" name="TextBox 3">
            <a:extLst>
              <a:ext uri="{FF2B5EF4-FFF2-40B4-BE49-F238E27FC236}">
                <a16:creationId xmlns:a16="http://schemas.microsoft.com/office/drawing/2014/main" id="{1CABBB56-63E8-9269-AF5A-27743412F247}"/>
              </a:ext>
            </a:extLst>
          </p:cNvPr>
          <p:cNvSpPr txBox="1"/>
          <p:nvPr/>
        </p:nvSpPr>
        <p:spPr>
          <a:xfrm>
            <a:off x="5159896" y="4056525"/>
            <a:ext cx="6096000"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12565972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7E42A8-86A2-E344-9034-7B92D1E6E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70175" y="144773"/>
            <a:ext cx="3888433" cy="8196065"/>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5FE7E5B-490B-C34F-990F-6C0A7CBB8B8B}"/>
                  </a:ext>
                </a:extLst>
              </p:cNvPr>
              <p:cNvSpPr/>
              <p:nvPr/>
            </p:nvSpPr>
            <p:spPr>
              <a:xfrm>
                <a:off x="2840539" y="2812866"/>
                <a:ext cx="2178097" cy="400110"/>
              </a:xfrm>
              <a:prstGeom prst="rect">
                <a:avLst/>
              </a:prstGeom>
            </p:spPr>
            <p:txBody>
              <a:bodyPr wrap="none">
                <a:spAutoFit/>
              </a:bodyPr>
              <a:lstStyle/>
              <a:p>
                <a:pPr lvl="0"/>
                <a14:m>
                  <m:oMath xmlns:m="http://schemas.openxmlformats.org/officeDocument/2006/math">
                    <m:r>
                      <m:rPr>
                        <m:sty m:val="p"/>
                      </m:rPr>
                      <a:rPr lang="en-US" sz="200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D</m:t>
                    </m:r>
                    <m:r>
                      <m:rPr>
                        <m:sty m:val="p"/>
                      </m:rPr>
                      <a:rPr lang="en-US" sz="2000" baseline="-25000">
                        <a:solidFill>
                          <a:srgbClr val="0066FF"/>
                        </a:solidFill>
                        <a:latin typeface="Cambria Math" panose="02040503050406030204" pitchFamily="18" charset="0"/>
                        <a:ea typeface="Verdana" panose="020B0604030504040204" pitchFamily="34" charset="0"/>
                        <a:cs typeface="Verdana" panose="020B0604030504040204" pitchFamily="34" charset="0"/>
                      </a:rPr>
                      <m:t>T</m:t>
                    </m:r>
                  </m:oMath>
                </a14:m>
                <a:r>
                  <a:rPr lang="en-NL" sz="2000" dirty="0">
                    <a:solidFill>
                      <a:srgbClr val="0066FF"/>
                    </a:solidFill>
                  </a:rPr>
                  <a:t>  </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118 </a:t>
                </a:r>
                <a:r>
                  <a:rPr lang="en-NL" sz="1800" dirty="0">
                    <a:solidFill>
                      <a:srgbClr val="0066FF"/>
                    </a:solidFill>
                    <a:latin typeface="Symbol" pitchFamily="2" charset="2"/>
                    <a:ea typeface="Verdana" panose="020B0604030504040204" pitchFamily="34" charset="0"/>
                    <a:cs typeface="Verdana" panose="020B0604030504040204" pitchFamily="34" charset="0"/>
                  </a:rPr>
                  <a:t>m</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m/</a:t>
                </a:r>
                <a14:m>
                  <m:oMath xmlns:m="http://schemas.openxmlformats.org/officeDocument/2006/math">
                    <m:rad>
                      <m:radPr>
                        <m:degHide m:val="on"/>
                        <m:ctrlPr>
                          <a:rPr lang="en-NL" sz="1800" i="1">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sz="1800">
                            <a:solidFill>
                              <a:srgbClr val="0066FF"/>
                            </a:solidFill>
                            <a:latin typeface="Cambria Math" panose="02040503050406030204" pitchFamily="18" charset="0"/>
                            <a:ea typeface="Cambria Math" panose="02040503050406030204" pitchFamily="18" charset="0"/>
                            <a:cs typeface="Verdana" panose="020B0604030504040204" pitchFamily="34" charset="0"/>
                          </a:rPr>
                          <m:t>cm</m:t>
                        </m:r>
                      </m:e>
                    </m:rad>
                  </m:oMath>
                </a14:m>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dirty="0">
                  <a:solidFill>
                    <a:srgbClr val="0066FF"/>
                  </a:solidFill>
                </a:endParaRPr>
              </a:p>
            </p:txBody>
          </p:sp>
        </mc:Choice>
        <mc:Fallback xmlns="">
          <p:sp>
            <p:nvSpPr>
              <p:cNvPr id="3" name="Rectangle 2">
                <a:extLst>
                  <a:ext uri="{FF2B5EF4-FFF2-40B4-BE49-F238E27FC236}">
                    <a16:creationId xmlns:a16="http://schemas.microsoft.com/office/drawing/2014/main" id="{85FE7E5B-490B-C34F-990F-6C0A7CBB8B8B}"/>
                  </a:ext>
                </a:extLst>
              </p:cNvPr>
              <p:cNvSpPr>
                <a:spLocks noRot="1" noChangeAspect="1" noMove="1" noResize="1" noEditPoints="1" noAdjustHandles="1" noChangeArrowheads="1" noChangeShapeType="1" noTextEdit="1"/>
              </p:cNvSpPr>
              <p:nvPr/>
            </p:nvSpPr>
            <p:spPr>
              <a:xfrm>
                <a:off x="2840539" y="2812866"/>
                <a:ext cx="2178097" cy="400110"/>
              </a:xfrm>
              <a:prstGeom prst="rect">
                <a:avLst/>
              </a:prstGeom>
              <a:blipFill>
                <a:blip r:embed="rId8"/>
                <a:stretch>
                  <a:fillRect t="-3125" b="-2187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DCBC4E0-1F4F-2D4F-9C28-85ECEC271D84}"/>
                  </a:ext>
                </a:extLst>
              </p:cNvPr>
              <p:cNvSpPr/>
              <p:nvPr/>
            </p:nvSpPr>
            <p:spPr>
              <a:xfrm>
                <a:off x="7173365" y="2823900"/>
                <a:ext cx="6096000" cy="677108"/>
              </a:xfrm>
              <a:prstGeom prst="rect">
                <a:avLst/>
              </a:prstGeom>
            </p:spPr>
            <p:txBody>
              <a:bodyPr>
                <a:spAutoFit/>
              </a:bodyPr>
              <a:lstStyle/>
              <a:p>
                <a:pPr lvl="0"/>
                <a14:m>
                  <m:oMath xmlns:m="http://schemas.openxmlformats.org/officeDocument/2006/math">
                    <m:r>
                      <m:rPr>
                        <m:sty m:val="p"/>
                      </m:rPr>
                      <a:rPr lang="en-US" sz="2000" i="1">
                        <a:solidFill>
                          <a:srgbClr val="0066FF"/>
                        </a:solidFill>
                        <a:latin typeface="Cambria Math" panose="02040503050406030204" pitchFamily="18" charset="0"/>
                        <a:ea typeface="Cambria Math" panose="02040503050406030204" pitchFamily="18" charset="0"/>
                        <a:cs typeface="Verdana" panose="020B0604030504040204" pitchFamily="34" charset="0"/>
                      </a:rPr>
                      <m:t>D</m:t>
                    </m:r>
                    <m:r>
                      <m:rPr>
                        <m:sty m:val="p"/>
                      </m:rPr>
                      <a:rPr lang="en-US" sz="2000" baseline="-25000">
                        <a:solidFill>
                          <a:srgbClr val="0066FF"/>
                        </a:solidFill>
                        <a:latin typeface="Cambria Math" panose="02040503050406030204" pitchFamily="18" charset="0"/>
                        <a:ea typeface="Verdana" panose="020B0604030504040204" pitchFamily="34" charset="0"/>
                        <a:cs typeface="Verdana" panose="020B0604030504040204" pitchFamily="34" charset="0"/>
                      </a:rPr>
                      <m:t>L</m:t>
                    </m:r>
                  </m:oMath>
                </a14:m>
                <a:r>
                  <a:rPr lang="en-NL" sz="2000" dirty="0">
                    <a:solidFill>
                      <a:srgbClr val="0066FF"/>
                    </a:solidFill>
                  </a:rPr>
                  <a:t>  </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251 </a:t>
                </a:r>
                <a:r>
                  <a:rPr lang="en-NL" sz="1800" dirty="0">
                    <a:solidFill>
                      <a:srgbClr val="0066FF"/>
                    </a:solidFill>
                    <a:latin typeface="Symbol" pitchFamily="2" charset="2"/>
                    <a:ea typeface="Verdana" panose="020B0604030504040204" pitchFamily="34" charset="0"/>
                    <a:cs typeface="Verdana" panose="020B0604030504040204" pitchFamily="34" charset="0"/>
                  </a:rPr>
                  <a:t>m</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m/</a:t>
                </a:r>
                <a14:m>
                  <m:oMath xmlns:m="http://schemas.openxmlformats.org/officeDocument/2006/math">
                    <m:rad>
                      <m:radPr>
                        <m:degHide m:val="on"/>
                        <m:ctrlPr>
                          <a:rPr lang="en-NL" sz="1800" i="1">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sz="1800">
                            <a:solidFill>
                              <a:srgbClr val="0066FF"/>
                            </a:solidFill>
                            <a:latin typeface="Cambria Math" panose="02040503050406030204" pitchFamily="18" charset="0"/>
                            <a:ea typeface="Cambria Math" panose="02040503050406030204" pitchFamily="18" charset="0"/>
                            <a:cs typeface="Verdana" panose="020B0604030504040204" pitchFamily="34" charset="0"/>
                          </a:rPr>
                          <m:t>cm</m:t>
                        </m:r>
                      </m:e>
                    </m:rad>
                  </m:oMath>
                </a14:m>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0"/>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ToT &gt; 50 </a:t>
                </a:r>
                <a:r>
                  <a:rPr lang="en-NL" sz="1800" dirty="0">
                    <a:solidFill>
                      <a:srgbClr val="0066FF"/>
                    </a:solidFill>
                    <a:latin typeface="Symbol" pitchFamily="2" charset="2"/>
                    <a:ea typeface="Verdana" panose="020B0604030504040204" pitchFamily="34" charset="0"/>
                    <a:cs typeface="Verdana" panose="020B0604030504040204" pitchFamily="34" charset="0"/>
                  </a:rPr>
                  <a:t>m</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s </a:t>
                </a:r>
                <a:endParaRPr lang="en-NL" dirty="0">
                  <a:solidFill>
                    <a:srgbClr val="0066FF"/>
                  </a:solidFill>
                </a:endParaRPr>
              </a:p>
            </p:txBody>
          </p:sp>
        </mc:Choice>
        <mc:Fallback xmlns="">
          <p:sp>
            <p:nvSpPr>
              <p:cNvPr id="6" name="Rectangle 5">
                <a:extLst>
                  <a:ext uri="{FF2B5EF4-FFF2-40B4-BE49-F238E27FC236}">
                    <a16:creationId xmlns:a16="http://schemas.microsoft.com/office/drawing/2014/main" id="{6DCBC4E0-1F4F-2D4F-9C28-85ECEC271D84}"/>
                  </a:ext>
                </a:extLst>
              </p:cNvPr>
              <p:cNvSpPr>
                <a:spLocks noRot="1" noChangeAspect="1" noMove="1" noResize="1" noEditPoints="1" noAdjustHandles="1" noChangeArrowheads="1" noChangeShapeType="1" noTextEdit="1"/>
              </p:cNvSpPr>
              <p:nvPr/>
            </p:nvSpPr>
            <p:spPr>
              <a:xfrm>
                <a:off x="7173365" y="2823900"/>
                <a:ext cx="6096000" cy="677108"/>
              </a:xfrm>
              <a:prstGeom prst="rect">
                <a:avLst/>
              </a:prstGeom>
              <a:blipFill>
                <a:blip r:embed="rId9"/>
                <a:stretch>
                  <a:fillRect l="-832" t="-1852" b="-12963"/>
                </a:stretch>
              </a:blipFill>
            </p:spPr>
            <p:txBody>
              <a:bodyPr/>
              <a:lstStyle/>
              <a:p>
                <a:r>
                  <a:rPr lang="en-NL">
                    <a:noFill/>
                  </a:rPr>
                  <a:t> </a:t>
                </a:r>
              </a:p>
            </p:txBody>
          </p:sp>
        </mc:Fallback>
      </mc:AlternateContent>
      <p:sp>
        <p:nvSpPr>
          <p:cNvPr id="12" name="TextBox 11">
            <a:extLst>
              <a:ext uri="{FF2B5EF4-FFF2-40B4-BE49-F238E27FC236}">
                <a16:creationId xmlns:a16="http://schemas.microsoft.com/office/drawing/2014/main" id="{49DA8071-DA25-21AB-C9DC-934C87F7C99B}"/>
              </a:ext>
            </a:extLst>
          </p:cNvPr>
          <p:cNvSpPr txBox="1"/>
          <p:nvPr/>
        </p:nvSpPr>
        <p:spPr>
          <a:xfrm>
            <a:off x="3943751" y="4437112"/>
            <a:ext cx="1409700" cy="707886"/>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000000"/>
                </a:solidFill>
                <a:effectLst/>
                <a:uLnTx/>
                <a:uFillTx/>
                <a:latin typeface="Verdana"/>
                <a:ea typeface="+mn-ea"/>
                <a:cs typeface="Verdana"/>
              </a:rPr>
              <a:t>B=1 T</a:t>
            </a:r>
          </a:p>
          <a:p>
            <a:r>
              <a:rPr lang="en-US" sz="2000" dirty="0">
                <a:solidFill>
                  <a:srgbClr val="000000"/>
                </a:solidFill>
                <a:latin typeface="Verdana"/>
                <a:cs typeface="Verdana"/>
              </a:rPr>
              <a:t>T2K*</a:t>
            </a:r>
            <a:endParaRPr lang="en-NL" dirty="0"/>
          </a:p>
        </p:txBody>
      </p:sp>
      <p:sp>
        <p:nvSpPr>
          <p:cNvPr id="13" name="TextBox 12">
            <a:extLst>
              <a:ext uri="{FF2B5EF4-FFF2-40B4-BE49-F238E27FC236}">
                <a16:creationId xmlns:a16="http://schemas.microsoft.com/office/drawing/2014/main" id="{65D5EC27-73AE-6CF8-5E2E-ED896B6D92E5}"/>
              </a:ext>
            </a:extLst>
          </p:cNvPr>
          <p:cNvSpPr txBox="1"/>
          <p:nvPr/>
        </p:nvSpPr>
        <p:spPr>
          <a:xfrm>
            <a:off x="2059633" y="1988840"/>
            <a:ext cx="7924799" cy="738664"/>
          </a:xfrm>
          <a:prstGeom prst="rect">
            <a:avLst/>
          </a:prstGeom>
          <a:noFill/>
        </p:spPr>
        <p:txBody>
          <a:bodyPr wrap="square">
            <a:spAutoFit/>
          </a:bodyPr>
          <a:lstStyle/>
          <a:p>
            <a:r>
              <a:rPr lang="en-NL" sz="2000" dirty="0">
                <a:latin typeface="Verdana" panose="020B0604030504040204" pitchFamily="34" charset="0"/>
                <a:ea typeface="Verdana" panose="020B0604030504040204" pitchFamily="34" charset="0"/>
                <a:cs typeface="Verdana" panose="020B0604030504040204" pitchFamily="34" charset="0"/>
              </a:rPr>
              <a:t>Fit quality </a:t>
            </a:r>
            <a:r>
              <a:rPr lang="en-NL" sz="2400" dirty="0">
                <a:latin typeface="Symbol" pitchFamily="2" charset="2"/>
                <a:ea typeface="Verdana" panose="020B0604030504040204" pitchFamily="34" charset="0"/>
                <a:cs typeface="Verdana" panose="020B0604030504040204" pitchFamily="34" charset="0"/>
              </a:rPr>
              <a:t>c</a:t>
            </a:r>
            <a:r>
              <a:rPr lang="en-NL" sz="2400" baseline="30000" dirty="0">
                <a:latin typeface="Symbol" pitchFamily="2" charset="2"/>
                <a:ea typeface="Verdana" panose="020B0604030504040204" pitchFamily="34" charset="0"/>
                <a:cs typeface="Verdana" panose="020B0604030504040204" pitchFamily="34" charset="0"/>
              </a:rPr>
              <a:t>2</a:t>
            </a:r>
            <a:r>
              <a:rPr lang="en-NL" sz="2400" dirty="0">
                <a:latin typeface="Verdana" panose="020B0604030504040204" pitchFamily="34" charset="0"/>
                <a:ea typeface="Verdana" panose="020B0604030504040204" pitchFamily="34" charset="0"/>
                <a:cs typeface="Verdana" panose="020B0604030504040204" pitchFamily="34" charset="0"/>
              </a:rPr>
              <a:t>/</a:t>
            </a:r>
            <a:r>
              <a:rPr lang="en-NL" sz="1800" dirty="0">
                <a:latin typeface="Verdana" panose="020B0604030504040204" pitchFamily="34" charset="0"/>
                <a:ea typeface="Verdana" panose="020B0604030504040204" pitchFamily="34" charset="0"/>
                <a:cs typeface="Verdana" panose="020B0604030504040204" pitchFamily="34" charset="0"/>
              </a:rPr>
              <a:t>ndf = 17/35                       </a:t>
            </a:r>
            <a:r>
              <a:rPr lang="en-NL" sz="2400" dirty="0">
                <a:latin typeface="Symbol" pitchFamily="2" charset="2"/>
                <a:ea typeface="Verdana" panose="020B0604030504040204" pitchFamily="34" charset="0"/>
                <a:cs typeface="Verdana" panose="020B0604030504040204" pitchFamily="34" charset="0"/>
              </a:rPr>
              <a:t>c</a:t>
            </a:r>
            <a:r>
              <a:rPr lang="en-NL" sz="2400" baseline="30000" dirty="0">
                <a:latin typeface="Symbol" pitchFamily="2" charset="2"/>
                <a:ea typeface="Verdana" panose="020B0604030504040204" pitchFamily="34" charset="0"/>
                <a:cs typeface="Verdana" panose="020B0604030504040204" pitchFamily="34" charset="0"/>
              </a:rPr>
              <a:t>2</a:t>
            </a:r>
            <a:r>
              <a:rPr lang="en-NL" sz="2400" dirty="0">
                <a:latin typeface="Verdana" panose="020B0604030504040204" pitchFamily="34" charset="0"/>
                <a:ea typeface="Verdana" panose="020B0604030504040204" pitchFamily="34" charset="0"/>
                <a:cs typeface="Verdana" panose="020B0604030504040204" pitchFamily="34" charset="0"/>
              </a:rPr>
              <a:t>/</a:t>
            </a:r>
            <a:r>
              <a:rPr lang="en-NL" sz="1800" dirty="0">
                <a:latin typeface="Verdana" panose="020B0604030504040204" pitchFamily="34" charset="0"/>
                <a:ea typeface="Verdana" panose="020B0604030504040204" pitchFamily="34" charset="0"/>
                <a:cs typeface="Verdana" panose="020B0604030504040204" pitchFamily="34" charset="0"/>
              </a:rPr>
              <a:t>ndf = 26/34                           </a:t>
            </a:r>
            <a:endParaRPr lang="en-NL" sz="1800" dirty="0"/>
          </a:p>
          <a:p>
            <a:r>
              <a:rPr lang="en-NL" sz="1800" dirty="0">
                <a:latin typeface="Verdana" panose="020B0604030504040204" pitchFamily="34" charset="0"/>
                <a:ea typeface="Verdana" panose="020B0604030504040204" pitchFamily="34" charset="0"/>
                <a:cs typeface="Verdana" panose="020B0604030504040204" pitchFamily="34" charset="0"/>
              </a:rPr>
              <a:t>   </a:t>
            </a:r>
            <a:endParaRPr lang="en-NL" sz="1800" dirty="0"/>
          </a:p>
        </p:txBody>
      </p:sp>
      <p:sp>
        <p:nvSpPr>
          <p:cNvPr id="15" name="TextBox 14">
            <a:extLst>
              <a:ext uri="{FF2B5EF4-FFF2-40B4-BE49-F238E27FC236}">
                <a16:creationId xmlns:a16="http://schemas.microsoft.com/office/drawing/2014/main" id="{7B954C0B-EFFA-FC80-2F22-0CCCFAAE2644}"/>
              </a:ext>
            </a:extLst>
          </p:cNvPr>
          <p:cNvSpPr txBox="1"/>
          <p:nvPr/>
        </p:nvSpPr>
        <p:spPr>
          <a:xfrm>
            <a:off x="3071664" y="980728"/>
            <a:ext cx="6633146" cy="1000274"/>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a:p>
            <a:pPr algn="ctr"/>
            <a:endParaRPr lang="en-US" sz="1100" dirty="0">
              <a:solidFill>
                <a:srgbClr val="0066FF"/>
              </a:solidFill>
              <a:latin typeface="Verdana"/>
              <a:cs typeface="Verdana"/>
            </a:endParaRPr>
          </a:p>
          <a:p>
            <a:pPr algn="ctr"/>
            <a:r>
              <a:rPr lang="en-US" dirty="0">
                <a:solidFill>
                  <a:srgbClr val="000000"/>
                </a:solidFill>
                <a:latin typeface="Verdana"/>
                <a:cs typeface="Verdana"/>
              </a:rPr>
              <a:t>runs 6983 6986 6989 6990 p=5 GeV</a:t>
            </a:r>
            <a:endParaRPr lang="en-NL" dirty="0"/>
          </a:p>
        </p:txBody>
      </p:sp>
      <p:sp>
        <p:nvSpPr>
          <p:cNvPr id="7" name="TextBox 6">
            <a:extLst>
              <a:ext uri="{FF2B5EF4-FFF2-40B4-BE49-F238E27FC236}">
                <a16:creationId xmlns:a16="http://schemas.microsoft.com/office/drawing/2014/main" id="{18597888-3DA5-9136-88BD-1AB4B5BE9482}"/>
              </a:ext>
            </a:extLst>
          </p:cNvPr>
          <p:cNvSpPr txBox="1"/>
          <p:nvPr/>
        </p:nvSpPr>
        <p:spPr>
          <a:xfrm>
            <a:off x="9752089" y="4599641"/>
            <a:ext cx="2377232" cy="707886"/>
          </a:xfrm>
          <a:prstGeom prst="rect">
            <a:avLst/>
          </a:prstGeom>
          <a:noFill/>
        </p:spPr>
        <p:txBody>
          <a:bodyPr wrap="square">
            <a:spAutoFit/>
          </a:bodyPr>
          <a:lstStyle/>
          <a:p>
            <a:r>
              <a:rPr lang="en-NL" sz="2000" dirty="0">
                <a:solidFill>
                  <a:srgbClr val="00B050"/>
                </a:solidFill>
                <a:latin typeface="Verdana" panose="020B0604030504040204" pitchFamily="34" charset="0"/>
                <a:ea typeface="Verdana" panose="020B0604030504040204" pitchFamily="34" charset="0"/>
                <a:cs typeface="Verdana" panose="020B0604030504040204" pitchFamily="34" charset="0"/>
              </a:rPr>
              <a:t>T2K* = T2K gas with O</a:t>
            </a:r>
            <a:r>
              <a:rPr lang="en-NL" sz="2000" baseline="-25000" dirty="0">
                <a:solidFill>
                  <a:srgbClr val="00B050"/>
                </a:solidFill>
                <a:latin typeface="Verdana" panose="020B0604030504040204" pitchFamily="34" charset="0"/>
                <a:ea typeface="Verdana" panose="020B0604030504040204" pitchFamily="34" charset="0"/>
                <a:cs typeface="Verdana" panose="020B0604030504040204" pitchFamily="34" charset="0"/>
              </a:rPr>
              <a:t>2</a:t>
            </a:r>
            <a:r>
              <a:rPr lang="en-NL" sz="2000" dirty="0">
                <a:solidFill>
                  <a:srgbClr val="00B050"/>
                </a:solidFill>
                <a:latin typeface="Verdana" panose="020B0604030504040204" pitchFamily="34" charset="0"/>
                <a:ea typeface="Verdana" panose="020B0604030504040204" pitchFamily="34" charset="0"/>
                <a:cs typeface="Verdana" panose="020B0604030504040204" pitchFamily="34" charset="0"/>
              </a:rPr>
              <a:t> and H</a:t>
            </a:r>
            <a:r>
              <a:rPr lang="en-NL" sz="2000" baseline="-25000" dirty="0">
                <a:solidFill>
                  <a:srgbClr val="00B050"/>
                </a:solidFill>
                <a:latin typeface="Verdana" panose="020B0604030504040204" pitchFamily="34" charset="0"/>
                <a:ea typeface="Verdana" panose="020B0604030504040204" pitchFamily="34" charset="0"/>
                <a:cs typeface="Verdana" panose="020B0604030504040204" pitchFamily="34" charset="0"/>
              </a:rPr>
              <a:t>2</a:t>
            </a:r>
            <a:r>
              <a:rPr lang="en-NL" sz="2000" dirty="0">
                <a:solidFill>
                  <a:srgbClr val="00B050"/>
                </a:solidFill>
                <a:latin typeface="Verdana" panose="020B0604030504040204" pitchFamily="34" charset="0"/>
                <a:ea typeface="Verdana" panose="020B0604030504040204" pitchFamily="34" charset="0"/>
                <a:cs typeface="Verdana" panose="020B0604030504040204" pitchFamily="34" charset="0"/>
              </a:rPr>
              <a:t>O</a:t>
            </a:r>
          </a:p>
        </p:txBody>
      </p:sp>
      <p:sp>
        <p:nvSpPr>
          <p:cNvPr id="9" name="TextBox 8">
            <a:extLst>
              <a:ext uri="{FF2B5EF4-FFF2-40B4-BE49-F238E27FC236}">
                <a16:creationId xmlns:a16="http://schemas.microsoft.com/office/drawing/2014/main" id="{8F6EBD8E-1D23-5322-157D-4EF5D83C70EE}"/>
              </a:ext>
            </a:extLst>
          </p:cNvPr>
          <p:cNvSpPr txBox="1"/>
          <p:nvPr/>
        </p:nvSpPr>
        <p:spPr>
          <a:xfrm>
            <a:off x="9817637" y="3931302"/>
            <a:ext cx="1967963"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Verdana"/>
                <a:ea typeface="+mn-ea"/>
                <a:cs typeface="Verdana"/>
              </a:rPr>
              <a:t>E</a:t>
            </a:r>
            <a:r>
              <a:rPr kumimoji="0" lang="en-US" sz="2000" b="0" i="0" u="none" strike="noStrike" kern="1200" cap="none" spc="0" normalizeH="0" baseline="-25000" noProof="0" dirty="0">
                <a:ln>
                  <a:noFill/>
                </a:ln>
                <a:solidFill>
                  <a:srgbClr val="000000"/>
                </a:solidFill>
                <a:effectLst/>
                <a:uLnTx/>
                <a:uFillTx/>
                <a:latin typeface="Verdana"/>
                <a:ea typeface="+mn-ea"/>
                <a:cs typeface="Verdana"/>
              </a:rPr>
              <a:t>d</a:t>
            </a:r>
            <a:r>
              <a:rPr kumimoji="0" lang="en-US" sz="2000" b="0" i="0" u="none" strike="noStrike" kern="1200" cap="none" spc="0" normalizeH="0" baseline="0" noProof="0" dirty="0">
                <a:ln>
                  <a:noFill/>
                </a:ln>
                <a:solidFill>
                  <a:srgbClr val="000000"/>
                </a:solidFill>
                <a:effectLst/>
                <a:uLnTx/>
                <a:uFillTx/>
                <a:latin typeface="Verdana"/>
                <a:ea typeface="+mn-ea"/>
                <a:cs typeface="Verdana"/>
              </a:rPr>
              <a:t>=280 V/cm</a:t>
            </a:r>
            <a:endParaRPr lang="en-NL" sz="2800" dirty="0"/>
          </a:p>
        </p:txBody>
      </p:sp>
      <p:sp>
        <p:nvSpPr>
          <p:cNvPr id="8" name="TextBox 7">
            <a:extLst>
              <a:ext uri="{FF2B5EF4-FFF2-40B4-BE49-F238E27FC236}">
                <a16:creationId xmlns:a16="http://schemas.microsoft.com/office/drawing/2014/main" id="{2CBE8C35-03B5-411A-2F9B-EF48B36CB8D8}"/>
              </a:ext>
            </a:extLst>
          </p:cNvPr>
          <p:cNvSpPr txBox="1"/>
          <p:nvPr/>
        </p:nvSpPr>
        <p:spPr>
          <a:xfrm rot="18791358">
            <a:off x="-122634" y="3410694"/>
            <a:ext cx="2501854"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6642041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8" name="Rectangle 7">
            <a:extLst>
              <a:ext uri="{FF2B5EF4-FFF2-40B4-BE49-F238E27FC236}">
                <a16:creationId xmlns:a16="http://schemas.microsoft.com/office/drawing/2014/main" id="{38AF9D95-7BFE-124C-83C4-C5E84F336DCC}"/>
              </a:ext>
            </a:extLst>
          </p:cNvPr>
          <p:cNvSpPr/>
          <p:nvPr/>
        </p:nvSpPr>
        <p:spPr>
          <a:xfrm>
            <a:off x="2711624" y="2708920"/>
            <a:ext cx="293670" cy="461665"/>
          </a:xfrm>
          <a:prstGeom prst="rect">
            <a:avLst/>
          </a:prstGeom>
        </p:spPr>
        <p:txBody>
          <a:bodyPr wrap="none">
            <a:spAutoFit/>
          </a:bodyPr>
          <a:lstStyle/>
          <a:p>
            <a:r>
              <a:rPr lang="en-US" dirty="0">
                <a:solidFill>
                  <a:srgbClr val="000000"/>
                </a:solidFill>
                <a:latin typeface="Verdana"/>
                <a:cs typeface="Verdana"/>
              </a:rPr>
              <a:t> </a:t>
            </a:r>
            <a:endParaRPr lang="en-NL" dirty="0"/>
          </a:p>
        </p:txBody>
      </p:sp>
      <p:sp>
        <p:nvSpPr>
          <p:cNvPr id="3" name="Rectangle 2">
            <a:extLst>
              <a:ext uri="{FF2B5EF4-FFF2-40B4-BE49-F238E27FC236}">
                <a16:creationId xmlns:a16="http://schemas.microsoft.com/office/drawing/2014/main" id="{F993234A-D72C-8240-8773-FA4C805C1AFC}"/>
              </a:ext>
            </a:extLst>
          </p:cNvPr>
          <p:cNvSpPr/>
          <p:nvPr/>
        </p:nvSpPr>
        <p:spPr>
          <a:xfrm>
            <a:off x="2976479" y="3212976"/>
            <a:ext cx="6412968" cy="2677656"/>
          </a:xfrm>
          <a:prstGeom prst="rect">
            <a:avLst/>
          </a:prstGeom>
        </p:spPr>
        <p:txBody>
          <a:bodyPr wrap="square">
            <a:spAutoFit/>
          </a:bodyPr>
          <a:lstStyle/>
          <a:p>
            <a:pPr algn="ctr"/>
            <a:r>
              <a:rPr lang="en-US" dirty="0">
                <a:solidFill>
                  <a:srgbClr val="000000"/>
                </a:solidFill>
                <a:latin typeface="Verdana"/>
                <a:cs typeface="Verdana"/>
              </a:rPr>
              <a:t>Fitted drift velocity per run in mm /ns </a:t>
            </a: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p>
            <a:pPr algn="ct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run 6983 </a:t>
            </a:r>
            <a:r>
              <a:rPr lang="en-GB"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vdrift</a:t>
            </a: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0.0587502</a:t>
            </a:r>
          </a:p>
          <a:p>
            <a:pPr algn="ct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run 6986 </a:t>
            </a:r>
            <a:r>
              <a:rPr lang="en-GB"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vdrift</a:t>
            </a: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0.0582876</a:t>
            </a:r>
          </a:p>
          <a:p>
            <a:pPr algn="ct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run 6989 </a:t>
            </a:r>
            <a:r>
              <a:rPr lang="en-GB"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vdrift</a:t>
            </a: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0.0590797</a:t>
            </a:r>
          </a:p>
          <a:p>
            <a:pPr algn="ct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run 6990 </a:t>
            </a:r>
            <a:r>
              <a:rPr lang="en-GB"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vdrift</a:t>
            </a:r>
            <a:r>
              <a:rPr lang="en-GB"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0.0571644</a:t>
            </a:r>
          </a:p>
          <a:p>
            <a:r>
              <a:rPr lang="en-GB" dirty="0">
                <a:solidFill>
                  <a:srgbClr val="000000"/>
                </a:solidFill>
                <a:latin typeface="Menlo" panose="020B0609030804020204" pitchFamily="49" charset="0"/>
              </a:rPr>
              <a:t>   </a:t>
            </a:r>
          </a:p>
          <a:p>
            <a:r>
              <a:rPr lang="en-GB" dirty="0">
                <a:solidFill>
                  <a:srgbClr val="000000"/>
                </a:solidFill>
                <a:latin typeface="Menlo" panose="020B0609030804020204" pitchFamily="49" charset="0"/>
              </a:rPr>
              <a:t>  </a:t>
            </a:r>
          </a:p>
        </p:txBody>
      </p:sp>
      <p:sp>
        <p:nvSpPr>
          <p:cNvPr id="5" name="TextBox 4">
            <a:extLst>
              <a:ext uri="{FF2B5EF4-FFF2-40B4-BE49-F238E27FC236}">
                <a16:creationId xmlns:a16="http://schemas.microsoft.com/office/drawing/2014/main" id="{E3CFD44D-F611-835E-DFD8-0701E4C93A18}"/>
              </a:ext>
            </a:extLst>
          </p:cNvPr>
          <p:cNvSpPr txBox="1"/>
          <p:nvPr/>
        </p:nvSpPr>
        <p:spPr>
          <a:xfrm>
            <a:off x="1545942" y="2420888"/>
            <a:ext cx="10400516" cy="461665"/>
          </a:xfrm>
          <a:prstGeom prst="rect">
            <a:avLst/>
          </a:prstGeom>
          <a:noFill/>
        </p:spPr>
        <p:txBody>
          <a:bodyPr wrap="square">
            <a:spAutoFit/>
          </a:bodyPr>
          <a:lstStyle/>
          <a:p>
            <a:r>
              <a:rPr lang="en-GB"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Some numbers: </a:t>
            </a:r>
            <a:r>
              <a:rPr lang="en-GB" sz="2000" dirty="0">
                <a:solidFill>
                  <a:srgbClr val="0066FF"/>
                </a:solidFill>
                <a:effectLst/>
                <a:latin typeface="Verdana" panose="020B0604030504040204" pitchFamily="34" charset="0"/>
                <a:ea typeface="Verdana" panose="020B0604030504040204" pitchFamily="34" charset="0"/>
                <a:cs typeface="Verdana" panose="020B0604030504040204" pitchFamily="34" charset="0"/>
              </a:rPr>
              <a:t>7459 TPX3 Telescope tracks mean nr TPX3 hits 716.676</a:t>
            </a:r>
            <a:endParaRPr lang="en-GB" dirty="0">
              <a:solidFill>
                <a:srgbClr val="0066FF"/>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64586981-E818-422B-3CDA-FC941A7F28A8}"/>
              </a:ext>
            </a:extLst>
          </p:cNvPr>
          <p:cNvSpPr txBox="1"/>
          <p:nvPr/>
        </p:nvSpPr>
        <p:spPr>
          <a:xfrm>
            <a:off x="3141429" y="1046448"/>
            <a:ext cx="6100996" cy="1000274"/>
          </a:xfrm>
          <a:prstGeom prst="rect">
            <a:avLst/>
          </a:prstGeom>
          <a:noFill/>
        </p:spPr>
        <p:txBody>
          <a:bodyPr wrap="square">
            <a:spAutoFit/>
          </a:bodyPr>
          <a:lstStyle/>
          <a:p>
            <a:pPr algn="ctr"/>
            <a:r>
              <a:rPr lang="en-US" dirty="0">
                <a:solidFill>
                  <a:srgbClr val="0066FF"/>
                </a:solidFill>
                <a:latin typeface="Verdana"/>
                <a:cs typeface="Verdana"/>
              </a:rPr>
              <a:t>Study of the B = 1 T field data set</a:t>
            </a:r>
          </a:p>
          <a:p>
            <a:pPr algn="ctr"/>
            <a:endParaRPr lang="en-US" sz="1100" dirty="0">
              <a:solidFill>
                <a:srgbClr val="0066FF"/>
              </a:solidFill>
              <a:latin typeface="Verdana"/>
              <a:cs typeface="Verdana"/>
            </a:endParaRPr>
          </a:p>
          <a:p>
            <a:pPr algn="ctr"/>
            <a:r>
              <a:rPr lang="en-US" dirty="0">
                <a:solidFill>
                  <a:srgbClr val="000000"/>
                </a:solidFill>
                <a:latin typeface="Verdana"/>
                <a:cs typeface="Verdana"/>
              </a:rPr>
              <a:t>runs 6983 6986 6989 6990 p=5 GeV</a:t>
            </a:r>
            <a:endParaRPr lang="en-NL" dirty="0"/>
          </a:p>
        </p:txBody>
      </p:sp>
    </p:spTree>
    <p:extLst>
      <p:ext uri="{BB962C8B-B14F-4D97-AF65-F5344CB8AC3E}">
        <p14:creationId xmlns:p14="http://schemas.microsoft.com/office/powerpoint/2010/main" val="2806002049"/>
      </p:ext>
    </p:extLst>
  </p:cSld>
  <p:clrMapOvr>
    <a:masterClrMapping/>
  </p:clrMapOvr>
  <p:transition spd="slow"/>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9094483</TotalTime>
  <Pages>11</Pages>
  <Words>1300</Words>
  <Application>Microsoft Macintosh PowerPoint</Application>
  <PresentationFormat>Widescreen</PresentationFormat>
  <Paragraphs>241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Cambria Math</vt:lpstr>
      <vt:lpstr>Menlo</vt:lpstr>
      <vt:lpstr>Monotype Sorts</vt:lpstr>
      <vt:lpstr>Symbol</vt:lpstr>
      <vt:lpstr>Times New Roman</vt:lpstr>
      <vt:lpstr>Verdana</vt:lpstr>
      <vt:lpstr>Wingdings</vt:lpstr>
      <vt:lpstr>Como</vt:lpstr>
      <vt:lpstr>Pixel TPC testbeam results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Peter Kluit</cp:lastModifiedBy>
  <cp:revision>2406</cp:revision>
  <cp:lastPrinted>2002-02-06T08:01:21Z</cp:lastPrinted>
  <dcterms:created xsi:type="dcterms:W3CDTF">2019-10-28T05:36:17Z</dcterms:created>
  <dcterms:modified xsi:type="dcterms:W3CDTF">2023-05-19T13:13:35Z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