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5" r:id="rId4"/>
    <p:sldId id="292" r:id="rId5"/>
    <p:sldId id="300" r:id="rId6"/>
    <p:sldId id="303" r:id="rId7"/>
    <p:sldId id="304" r:id="rId8"/>
    <p:sldId id="301" r:id="rId9"/>
    <p:sldId id="302" r:id="rId10"/>
    <p:sldId id="298" r:id="rId11"/>
    <p:sldId id="299" r:id="rId12"/>
    <p:sldId id="305" r:id="rId13"/>
    <p:sldId id="296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30" d="100"/>
          <a:sy n="30" d="100"/>
        </p:scale>
        <p:origin x="884" y="4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68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48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43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4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54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15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42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98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37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36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79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8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NIKHEF_PATROON1.png" descr="NIKHEF_PATRO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2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23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7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80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9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0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2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3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5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5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5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6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7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72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8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8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8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9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01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NIKHEF_PATROON2.png" descr="NIKHEF_PATRO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6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37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38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1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15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2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29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3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40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44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42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3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57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6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75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7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80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9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9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9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9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1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1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2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2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29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3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3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4999"/>
            <a:ext cx="19879668" cy="200291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4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44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4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49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6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6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6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6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6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7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50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fbeelding"/>
          <p:cNvSpPr>
            <a:spLocks noGrp="1"/>
          </p:cNvSpPr>
          <p:nvPr>
            <p:ph type="pic" idx="14"/>
          </p:nvPr>
        </p:nvSpPr>
        <p:spPr>
          <a:xfrm>
            <a:off x="11479311" y="-33119"/>
            <a:ext cx="12970903" cy="13746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7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7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7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7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7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80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8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8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9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grpSp>
        <p:nvGrpSpPr>
          <p:cNvPr id="500" name="Groepeer"/>
          <p:cNvGrpSpPr/>
          <p:nvPr/>
        </p:nvGrpSpPr>
        <p:grpSpPr>
          <a:xfrm>
            <a:off x="20555686" y="-1"/>
            <a:ext cx="3828315" cy="13716001"/>
            <a:chOff x="0" y="0"/>
            <a:chExt cx="3828314" cy="13716000"/>
          </a:xfrm>
        </p:grpSpPr>
        <p:grpSp>
          <p:nvGrpSpPr>
            <p:cNvPr id="498" name="Groepeer"/>
            <p:cNvGrpSpPr/>
            <p:nvPr/>
          </p:nvGrpSpPr>
          <p:grpSpPr>
            <a:xfrm>
              <a:off x="-1" y="0"/>
              <a:ext cx="3828315" cy="13716000"/>
              <a:chOff x="0" y="0"/>
              <a:chExt cx="3828314" cy="13715999"/>
            </a:xfrm>
          </p:grpSpPr>
          <p:sp>
            <p:nvSpPr>
              <p:cNvPr id="496" name="Driehoek"/>
              <p:cNvSpPr/>
              <p:nvPr/>
            </p:nvSpPr>
            <p:spPr>
              <a:xfrm rot="10800000">
                <a:off x="0" y="2972716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7" name="Driehoek"/>
              <p:cNvSpPr/>
              <p:nvPr/>
            </p:nvSpPr>
            <p:spPr>
              <a:xfrm flipH="1">
                <a:off x="0" y="0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2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499" name="NIKHEF_LOGO.png" descr="NIKHEF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279" y="12538392"/>
              <a:ext cx="2123754" cy="831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1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1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1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15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16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17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1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2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2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3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3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33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34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3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4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grpSp>
        <p:nvGrpSpPr>
          <p:cNvPr id="54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4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51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6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6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6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66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67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7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7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7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8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82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83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Afbeelding"/>
          <p:cNvSpPr>
            <a:spLocks noGrp="1"/>
          </p:cNvSpPr>
          <p:nvPr>
            <p:ph type="pic" idx="13"/>
          </p:nvPr>
        </p:nvSpPr>
        <p:spPr>
          <a:xfrm>
            <a:off x="1795130" y="0"/>
            <a:ext cx="2258887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9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647282"/>
            <a:ext cx="4886061" cy="124214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481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8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0" name="NIKHEF_PATROON3.png" descr="NIKHEF_PATRO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63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64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65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Afbeelding"/>
          <p:cNvSpPr>
            <a:spLocks noGrp="1"/>
          </p:cNvSpPr>
          <p:nvPr>
            <p:ph type="pic" idx="13"/>
          </p:nvPr>
        </p:nvSpPr>
        <p:spPr>
          <a:xfrm>
            <a:off x="-8930" y="-728"/>
            <a:ext cx="22501585" cy="137174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1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fbeelding"/>
          <p:cNvSpPr>
            <a:spLocks noGrp="1"/>
          </p:cNvSpPr>
          <p:nvPr>
            <p:ph type="pic" idx="13"/>
          </p:nvPr>
        </p:nvSpPr>
        <p:spPr>
          <a:xfrm>
            <a:off x="-8930" y="-29140"/>
            <a:ext cx="24401860" cy="1374586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3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4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46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7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48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49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50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5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0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1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62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63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64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4" name="NIKHEF_PATROON5.png" descr="NIKHEF_PATRO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77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78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79" name="NIKHEF_LOGO_groot2.png" descr="NIKHEF_LOGO_gro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8" name="NIKHEF_PATROON6.png" descr="NIKHEF_PATROO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9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93" name="NIKHEF_LOGO_groot3.png" descr="NIKHEF_LOGO_groot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3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104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NIKHEF_PATROON4.png" descr="NIKHEF_PATRO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kst"/>
          <p:cNvSpPr txBox="1">
            <a:spLocks noGrp="1"/>
          </p:cNvSpPr>
          <p:nvPr>
            <p:ph type="body" sz="quarter" idx="14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134" name="Afbeelding"/>
          <p:cNvSpPr>
            <a:spLocks noGrp="1"/>
          </p:cNvSpPr>
          <p:nvPr>
            <p:ph type="pic" sz="half" idx="14"/>
          </p:nvPr>
        </p:nvSpPr>
        <p:spPr>
          <a:xfrm>
            <a:off x="12573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3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OOFDTITEL VAN DEZE SLIDE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986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</a:t>
            </a:r>
          </a:p>
        </p:txBody>
      </p:sp>
      <p:sp>
        <p:nvSpPr>
          <p:cNvPr id="149" name="Afbeelding"/>
          <p:cNvSpPr>
            <a:spLocks noGrp="1"/>
          </p:cNvSpPr>
          <p:nvPr>
            <p:ph type="pic" sz="half" idx="14"/>
          </p:nvPr>
        </p:nvSpPr>
        <p:spPr>
          <a:xfrm>
            <a:off x="12675750" y="1982216"/>
            <a:ext cx="10887569" cy="97515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0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2022602"/>
            <a:ext cx="11181358" cy="955294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53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5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1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811422" y="13102037"/>
            <a:ext cx="954721" cy="1235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195661" y="2186862"/>
            <a:ext cx="20795891" cy="1044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>
            <a:lvl2pPr marL="976891" indent="-479051">
              <a:spcBef>
                <a:spcPts val="0"/>
              </a:spcBef>
              <a:buChar char="–"/>
              <a:defRPr sz="57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lvl2pPr>
            <a:lvl3pPr marL="1338761" indent="-383721">
              <a:spcBef>
                <a:spcPts val="0"/>
              </a:spcBef>
              <a:defRPr sz="47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3pPr>
            <a:lvl4pPr marL="1840864" indent="-428625">
              <a:spcBef>
                <a:spcPts val="100"/>
              </a:spcBef>
              <a:buChar char="–"/>
              <a:defRPr sz="4500">
                <a:solidFill>
                  <a:srgbClr val="4F5503"/>
                </a:solidFill>
                <a:uFill>
                  <a:solidFill>
                    <a:srgbClr val="4F5503"/>
                  </a:solidFill>
                </a:uFill>
              </a:defRPr>
            </a:lvl4pPr>
            <a:lvl5pPr marL="2298064" indent="-428625">
              <a:spcBef>
                <a:spcPts val="600"/>
              </a:spcBef>
              <a:buChar char="»"/>
              <a:defRPr sz="45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riehoek"/>
          <p:cNvSpPr/>
          <p:nvPr/>
        </p:nvSpPr>
        <p:spPr>
          <a:xfrm>
            <a:off x="1812929" y="-27381"/>
            <a:ext cx="1171580" cy="163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399167" y="-33734"/>
            <a:ext cx="18457712" cy="16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r>
              <a:t>Titeltekst</a:t>
            </a:r>
          </a:p>
        </p:txBody>
      </p:sp>
      <p:sp>
        <p:nvSpPr>
          <p:cNvPr id="7" name="Rechthoek"/>
          <p:cNvSpPr/>
          <p:nvPr/>
        </p:nvSpPr>
        <p:spPr>
          <a:xfrm>
            <a:off x="-965640" y="-273776"/>
            <a:ext cx="2819064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8" name="Afbeelding" descr="Afbeeldi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713" y="200122"/>
            <a:ext cx="2149640" cy="974056"/>
          </a:xfrm>
          <a:prstGeom prst="rect">
            <a:avLst/>
          </a:prstGeom>
          <a:ln w="12700"/>
        </p:spPr>
      </p:pic>
      <p:sp>
        <p:nvSpPr>
          <p:cNvPr id="9" name="Driehoek"/>
          <p:cNvSpPr/>
          <p:nvPr/>
        </p:nvSpPr>
        <p:spPr>
          <a:xfrm>
            <a:off x="2622140" y="776968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vr@nikhef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khef.nl/duurzaamheid-onze-ambiti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ntranet.nikhef.nl/duurzaamhei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6.028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novatie nikhef gebouw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74" name="Woensdag 18 april…"/>
          <p:cNvSpPr txBox="1"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nl-NL" dirty="0"/>
              <a:t>28 June 2023</a:t>
            </a:r>
          </a:p>
          <a:p>
            <a:endParaRPr lang="en-US" dirty="0"/>
          </a:p>
          <a:p>
            <a:r>
              <a:rPr lang="en-US" sz="3600" dirty="0"/>
              <a:t>Arjen van Rijn, Catharina </a:t>
            </a:r>
            <a:r>
              <a:rPr lang="en-US" sz="3600" dirty="0" err="1"/>
              <a:t>Vaendel</a:t>
            </a:r>
            <a:r>
              <a:rPr lang="en-US" sz="3600" dirty="0"/>
              <a:t>, Maria Haney, Karin </a:t>
            </a:r>
            <a:r>
              <a:rPr lang="en-US" sz="3600" dirty="0" err="1"/>
              <a:t>Matthesius</a:t>
            </a:r>
            <a:r>
              <a:rPr lang="en-US" sz="3600" dirty="0"/>
              <a:t>, Jan Visser, Patrick </a:t>
            </a:r>
            <a:r>
              <a:rPr lang="en-US" sz="3600" dirty="0" err="1"/>
              <a:t>Koppenburg</a:t>
            </a:r>
            <a:r>
              <a:rPr lang="en-US" sz="3600" dirty="0"/>
              <a:t>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endParaRPr lang="en-US" sz="5400" dirty="0"/>
          </a:p>
          <a:p>
            <a:pPr algn="l"/>
            <a:r>
              <a:rPr lang="en-US" sz="4400" b="1" i="0" u="none" strike="noStrike" baseline="0" dirty="0">
                <a:solidFill>
                  <a:srgbClr val="008BA0"/>
                </a:solidFill>
                <a:latin typeface="F37Bolton-Bold"/>
              </a:rPr>
              <a:t>Article 10 </a:t>
            </a:r>
            <a:r>
              <a:rPr lang="en-US" sz="4400" b="1" i="0" u="none" strike="noStrike" baseline="0" dirty="0">
                <a:solidFill>
                  <a:srgbClr val="FAB337"/>
                </a:solidFill>
                <a:latin typeface="F37Bolton-Bold"/>
              </a:rPr>
              <a:t>– </a:t>
            </a:r>
            <a:r>
              <a:rPr lang="en-US" sz="4400" b="1" i="0" u="none" strike="noStrike" baseline="0" dirty="0">
                <a:solidFill>
                  <a:srgbClr val="008BA0"/>
                </a:solidFill>
                <a:latin typeface="F37Bolton-Bold"/>
              </a:rPr>
              <a:t>Allowance and mode of transport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1 In the case of business trips to and within foreign countries, the same provisions apply as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for domestic business trips in Article 2.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2 Travel by air is allowed if the travel time by public transport would exceed 8 hours or if it</a:t>
            </a:r>
          </a:p>
          <a:p>
            <a:pPr algn="l"/>
            <a:r>
              <a:rPr lang="nl-NL" sz="4400" b="0" i="0" u="none" strike="noStrike" baseline="0" dirty="0">
                <a:solidFill>
                  <a:srgbClr val="000000"/>
                </a:solidFill>
                <a:latin typeface="F37Bolton-Regular"/>
              </a:rPr>
              <a:t>saves an overnight stay.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3 Flying is only permitted when the manager judges that attendance abroad is necessary.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4 In the case of flights, the least environmentally damaging option must be chosen. In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particular, this means opting for a direct flight.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5 If travelling by air, NWO also reimburses the cost of CO2 compensation.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6 The employee is not permitted to use air miles received for private use.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F37Bolton-Regular"/>
              </a:rPr>
              <a:t>7 In special situations, the employer may give an allowance tailored to the situation, if use is</a:t>
            </a:r>
          </a:p>
          <a:p>
            <a:pPr algn="l"/>
            <a:r>
              <a:rPr lang="nl-NL" sz="4400" b="0" i="0" u="none" strike="noStrike" baseline="0" dirty="0">
                <a:solidFill>
                  <a:srgbClr val="000000"/>
                </a:solidFill>
                <a:latin typeface="F37Bolton-Regular"/>
              </a:rPr>
              <a:t>made of car rental.</a:t>
            </a:r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NWO implementing regulations 2023-2025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930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endParaRPr lang="en-US" sz="5400" dirty="0"/>
          </a:p>
          <a:p>
            <a:pPr algn="l"/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A Travel request within nikhef…</a:t>
            </a:r>
            <a:endParaRPr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378EB6A-997B-B05A-C637-16D860304880}"/>
              </a:ext>
            </a:extLst>
          </p:cNvPr>
          <p:cNvSpPr txBox="1">
            <a:spLocks/>
          </p:cNvSpPr>
          <p:nvPr/>
        </p:nvSpPr>
        <p:spPr>
          <a:xfrm>
            <a:off x="773537" y="1825824"/>
            <a:ext cx="22948127" cy="990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976891" marR="57799" indent="-479051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5700" b="0" i="0" u="none" strike="noStrike" cap="none" spc="0" baseline="0">
                <a:ln>
                  <a:noFill/>
                </a:ln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2pPr>
            <a:lvl3pPr marL="1338761" marR="57799" indent="-383721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 b="0" i="0" u="none" strike="noStrike" cap="none" spc="0" baseline="0">
                <a:ln>
                  <a:noFill/>
                </a:ln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3pPr>
            <a:lvl4pPr marL="1840864" marR="57799" indent="-428625" algn="l" defTabSz="129540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4500" b="0" i="0" u="none" strike="noStrike" cap="none" spc="0" baseline="0">
                <a:ln>
                  <a:noFill/>
                </a:ln>
                <a:solidFill>
                  <a:srgbClr val="4F5503"/>
                </a:solidFill>
                <a:uFill>
                  <a:solidFill>
                    <a:srgbClr val="4F5503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4pPr>
            <a:lvl5pPr marL="2298064" marR="57799" indent="-428625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4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5pPr>
            <a:lvl6pPr marL="2488564" marR="57799" indent="-619125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6pPr>
            <a:lvl7pPr marL="2488564" marR="57799" indent="-619125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7pPr>
            <a:lvl8pPr marL="2488564" marR="57799" indent="-619125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8pPr>
            <a:lvl9pPr marL="2488564" marR="57799" indent="-619125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9pPr>
          </a:lstStyle>
          <a:p>
            <a:pPr hangingPunct="1"/>
            <a:endParaRPr lang="en-US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Needs to be entered in advance in the </a:t>
            </a:r>
            <a:r>
              <a:rPr lang="en-US" sz="5400" dirty="0" err="1"/>
              <a:t>Nikhef</a:t>
            </a:r>
            <a:r>
              <a:rPr lang="en-US" sz="5400" dirty="0"/>
              <a:t> financial system (UBW – travel &amp; expenses).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Needs approval of the budget holder (can be a program leader or a PI of a project).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Budget holder can never approve his/her own travel.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Has the travel secretariat in the workflow, but you can also arrange the travel bookings yourself (which is what more than half of </a:t>
            </a:r>
            <a:r>
              <a:rPr lang="en-US" sz="5400" dirty="0" err="1"/>
              <a:t>Nikhef</a:t>
            </a:r>
            <a:r>
              <a:rPr lang="en-US" sz="5400" dirty="0"/>
              <a:t> </a:t>
            </a:r>
            <a:r>
              <a:rPr lang="en-US" sz="5400" dirty="0" err="1"/>
              <a:t>travellers</a:t>
            </a:r>
            <a:r>
              <a:rPr lang="en-US" sz="5400" dirty="0"/>
              <a:t> do).</a:t>
            </a:r>
            <a:endParaRPr lang="en-US" sz="4400" dirty="0"/>
          </a:p>
          <a:p>
            <a:pPr hangingPunct="1"/>
            <a:endParaRPr lang="en-US" sz="4400" dirty="0"/>
          </a:p>
          <a:p>
            <a:pPr hangingPunct="1"/>
            <a:r>
              <a:rPr lang="en-US" sz="4400" dirty="0"/>
              <a:t>Currently </a:t>
            </a:r>
            <a:r>
              <a:rPr lang="en-US" sz="4400" dirty="0" err="1"/>
              <a:t>Nikhef</a:t>
            </a:r>
            <a:r>
              <a:rPr lang="en-US" sz="4400" dirty="0"/>
              <a:t> does </a:t>
            </a:r>
            <a:r>
              <a:rPr lang="en-US" sz="4400" dirty="0">
                <a:solidFill>
                  <a:srgbClr val="FF0000"/>
                </a:solidFill>
              </a:rPr>
              <a:t>NOT 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</a:rPr>
              <a:t>advocate to include CO2-compensation when purchasing your plane ticket.</a:t>
            </a:r>
          </a:p>
          <a:p>
            <a:pPr hangingPunct="1"/>
            <a:endParaRPr lang="en-US" sz="4400" dirty="0"/>
          </a:p>
          <a:p>
            <a:pPr hangingPunct="1"/>
            <a:endParaRPr lang="en-US" sz="4400" dirty="0"/>
          </a:p>
          <a:p>
            <a:pPr hangingPunct="1"/>
            <a:endParaRPr lang="en-US" sz="4400" dirty="0"/>
          </a:p>
          <a:p>
            <a:pPr hangingPunct="1"/>
            <a:endParaRPr lang="en-US" sz="4400" dirty="0"/>
          </a:p>
          <a:p>
            <a:pPr hangingPunct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42429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4. Working session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7C6A5-8F67-93B3-5A1B-2B8CF10C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6660">
            <a:off x="10322766" y="1763927"/>
            <a:ext cx="11235380" cy="92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76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Reaching sustainability goals will require dedicated, consistent and long term attention. It will certainly mean changes in the way we work.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We appreciate your feedback! Send it to the sustainability ambassadors: </a:t>
            </a:r>
            <a:r>
              <a:rPr lang="en-US" sz="5400" dirty="0">
                <a:hlinkClick r:id="rId3"/>
              </a:rPr>
              <a:t>duurzaamheid@nikhef.nl</a:t>
            </a:r>
            <a:r>
              <a:rPr lang="en-US" sz="5400" dirty="0"/>
              <a:t>.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486144"/>
            <a:ext cx="23114000" cy="10772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dirty="0" err="1"/>
              <a:t>SUSTAINability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6082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endParaRPr lang="en-US" sz="5400" dirty="0"/>
          </a:p>
          <a:p>
            <a:r>
              <a:rPr lang="en-US" sz="5400" dirty="0"/>
              <a:t>The topic of this session: an inventory of building blocks for sustainable travel policy, tailored to the needs of </a:t>
            </a:r>
            <a:r>
              <a:rPr lang="en-US" sz="5400" dirty="0" err="1"/>
              <a:t>Nikhef</a:t>
            </a:r>
            <a:r>
              <a:rPr lang="en-US" sz="5400" dirty="0"/>
              <a:t>.</a:t>
            </a:r>
          </a:p>
          <a:p>
            <a:endParaRPr lang="en-US" sz="4400" dirty="0"/>
          </a:p>
          <a:p>
            <a:r>
              <a:rPr lang="en-US" sz="4400" dirty="0"/>
              <a:t>In other words: formulate </a:t>
            </a:r>
            <a:r>
              <a:rPr lang="en-US" sz="4400" dirty="0" err="1"/>
              <a:t>Nikhef’s</a:t>
            </a:r>
            <a:r>
              <a:rPr lang="en-US" sz="4400" dirty="0"/>
              <a:t> updated business travel policy!</a:t>
            </a:r>
          </a:p>
          <a:p>
            <a:endParaRPr lang="en-US" sz="4400" dirty="0"/>
          </a:p>
          <a:p>
            <a:r>
              <a:rPr lang="en-US" sz="4400" i="1" dirty="0">
                <a:solidFill>
                  <a:srgbClr val="FF0000"/>
                </a:solidFill>
              </a:rPr>
              <a:t>So it is NOT about commute travel (</a:t>
            </a:r>
            <a:r>
              <a:rPr lang="en-US" sz="4400" i="1" dirty="0" err="1">
                <a:solidFill>
                  <a:srgbClr val="FF0000"/>
                </a:solidFill>
              </a:rPr>
              <a:t>woon-werk-verkeer</a:t>
            </a:r>
            <a:r>
              <a:rPr lang="en-US" sz="4400" i="1" dirty="0">
                <a:solidFill>
                  <a:srgbClr val="FF0000"/>
                </a:solidFill>
              </a:rPr>
              <a:t>).</a:t>
            </a:r>
          </a:p>
          <a:p>
            <a:endParaRPr lang="en-US" sz="4400" dirty="0"/>
          </a:p>
          <a:p>
            <a:r>
              <a:rPr lang="en-US" sz="4400" dirty="0"/>
              <a:t>Agenda (14:00 – 16:00):</a:t>
            </a:r>
          </a:p>
          <a:p>
            <a:endParaRPr lang="en-US" sz="4400" dirty="0"/>
          </a:p>
          <a:p>
            <a:pPr marL="742950" indent="-742950">
              <a:buAutoNum type="arabicPeriod"/>
            </a:pPr>
            <a:r>
              <a:rPr lang="en-US" sz="4400" dirty="0" err="1"/>
              <a:t>Nikhef’s</a:t>
            </a:r>
            <a:r>
              <a:rPr lang="en-US" sz="4400" dirty="0"/>
              <a:t> Sustainability Roadmap (Arjen)</a:t>
            </a:r>
          </a:p>
          <a:p>
            <a:pPr marL="742950" indent="-742950">
              <a:buAutoNum type="arabicPeriod"/>
            </a:pPr>
            <a:r>
              <a:rPr lang="en-US" sz="4400" dirty="0"/>
              <a:t>Experiences from the PhD Council (Gijs van </a:t>
            </a:r>
            <a:r>
              <a:rPr lang="en-US" sz="4400" dirty="0" err="1"/>
              <a:t>Weelden</a:t>
            </a:r>
            <a:r>
              <a:rPr lang="en-US" sz="4400" dirty="0"/>
              <a:t>, Clara </a:t>
            </a:r>
            <a:r>
              <a:rPr lang="en-US" sz="4400" dirty="0" err="1"/>
              <a:t>Gatius</a:t>
            </a:r>
            <a:r>
              <a:rPr lang="en-US" sz="4400" dirty="0"/>
              <a:t>);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Further introduction to the topic (Arjen)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Working session (all)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SUSTAINabLE BUSINESS travel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11001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012023" cy="10513168"/>
          </a:xfrm>
        </p:spPr>
        <p:txBody>
          <a:bodyPr/>
          <a:lstStyle/>
          <a:p>
            <a:r>
              <a:rPr lang="en-US" sz="4000" dirty="0"/>
              <a:t>Roadmap Sustainable </a:t>
            </a:r>
            <a:r>
              <a:rPr lang="en-US" sz="4000" dirty="0" err="1"/>
              <a:t>Nikhef</a:t>
            </a:r>
            <a:r>
              <a:rPr lang="en-US" sz="4000" dirty="0"/>
              <a:t>. Goal: climate neutral in 2030.</a:t>
            </a:r>
          </a:p>
          <a:p>
            <a:endParaRPr lang="en-US" sz="4000" dirty="0"/>
          </a:p>
          <a:p>
            <a:pPr lvl="1">
              <a:buFont typeface="Arial" pitchFamily="34" charset="0"/>
              <a:buChar char="•"/>
            </a:pPr>
            <a:r>
              <a:rPr lang="en-US" sz="4000" dirty="0"/>
              <a:t>Reduce energy consumption: building and primary process e.g. computing;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After the renovation the </a:t>
            </a:r>
            <a:r>
              <a:rPr lang="en-US" sz="3000" dirty="0" err="1"/>
              <a:t>Nikhef</a:t>
            </a:r>
            <a:r>
              <a:rPr lang="en-US" sz="3000" dirty="0"/>
              <a:t> building (‘SP105’) is ‘van het gas </a:t>
            </a:r>
            <a:r>
              <a:rPr lang="en-US" sz="3000" dirty="0" err="1"/>
              <a:t>af</a:t>
            </a:r>
            <a:r>
              <a:rPr lang="en-US" sz="3000" dirty="0"/>
              <a:t>’;</a:t>
            </a:r>
          </a:p>
          <a:p>
            <a:pPr lvl="2">
              <a:buFont typeface="Arial" pitchFamily="34" charset="0"/>
              <a:buChar char="•"/>
            </a:pPr>
            <a:endParaRPr lang="en-US" sz="3000" dirty="0"/>
          </a:p>
          <a:p>
            <a:pPr lvl="1">
              <a:buFont typeface="Arial" pitchFamily="34" charset="0"/>
              <a:buChar char="•"/>
            </a:pPr>
            <a:r>
              <a:rPr lang="en-US" sz="4000" dirty="0"/>
              <a:t>Mobility, in particular less business travel by plane;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The topic of this session</a:t>
            </a:r>
          </a:p>
          <a:p>
            <a:pPr marL="955040" lvl="2" indent="0">
              <a:buNone/>
            </a:pPr>
            <a:endParaRPr lang="en-US" sz="3000" dirty="0"/>
          </a:p>
          <a:p>
            <a:pPr lvl="1">
              <a:buFont typeface="Arial" pitchFamily="34" charset="0"/>
              <a:buChar char="•"/>
            </a:pPr>
            <a:r>
              <a:rPr lang="en-US" sz="4000" dirty="0"/>
              <a:t>Waste and circular economy; </a:t>
            </a:r>
            <a:r>
              <a:rPr lang="en-US" sz="4000" dirty="0" err="1"/>
              <a:t>a.o.</a:t>
            </a:r>
            <a:r>
              <a:rPr lang="en-US" sz="4000" dirty="0"/>
              <a:t> joining initiatives on the Science Park;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We work together with Science Park </a:t>
            </a:r>
            <a:r>
              <a:rPr lang="en-US" sz="3000" dirty="0" err="1"/>
              <a:t>a.o.</a:t>
            </a:r>
            <a:r>
              <a:rPr lang="en-US" sz="3000" dirty="0"/>
              <a:t> partners to </a:t>
            </a:r>
            <a:r>
              <a:rPr lang="en-US" sz="3000" dirty="0" err="1"/>
              <a:t>realise</a:t>
            </a:r>
            <a:r>
              <a:rPr lang="en-US" sz="3000" dirty="0"/>
              <a:t> a ‘</a:t>
            </a:r>
            <a:r>
              <a:rPr lang="en-US" sz="3000" dirty="0" err="1"/>
              <a:t>milieuplein</a:t>
            </a:r>
            <a:r>
              <a:rPr lang="en-US" sz="3000" dirty="0"/>
              <a:t>’ (centralized separate waste collection);</a:t>
            </a:r>
          </a:p>
          <a:p>
            <a:pPr marL="955040" lvl="2" indent="0">
              <a:buNone/>
            </a:pPr>
            <a:endParaRPr lang="en-US" sz="3000" dirty="0"/>
          </a:p>
          <a:p>
            <a:pPr lvl="1">
              <a:buFont typeface="Arial" pitchFamily="34" charset="0"/>
              <a:buChar char="•"/>
            </a:pPr>
            <a:r>
              <a:rPr lang="en-US" sz="4000" dirty="0"/>
              <a:t>Attitude and </a:t>
            </a:r>
            <a:r>
              <a:rPr lang="en-US" sz="4000" dirty="0" err="1"/>
              <a:t>behaviour</a:t>
            </a:r>
            <a:r>
              <a:rPr lang="en-US" sz="4000" dirty="0"/>
              <a:t>;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We discuss with each other about sustainable </a:t>
            </a:r>
            <a:r>
              <a:rPr lang="en-US" sz="3000" dirty="0" err="1"/>
              <a:t>behaviour</a:t>
            </a:r>
            <a:r>
              <a:rPr lang="en-US" sz="3000" dirty="0"/>
              <a:t>; e.g. plant based catering of events;</a:t>
            </a:r>
          </a:p>
          <a:p>
            <a:pPr marL="955040" lvl="2" indent="0">
              <a:buNone/>
            </a:pPr>
            <a:endParaRPr lang="en-US" sz="3000" dirty="0"/>
          </a:p>
          <a:p>
            <a:pPr lvl="1">
              <a:buFont typeface="Arial" pitchFamily="34" charset="0"/>
              <a:buChar char="•"/>
            </a:pPr>
            <a:r>
              <a:rPr lang="en-US" sz="4000" dirty="0"/>
              <a:t>Primary process: sustainable (</a:t>
            </a:r>
            <a:r>
              <a:rPr lang="en-US" sz="4000" dirty="0" err="1"/>
              <a:t>astro</a:t>
            </a:r>
            <a:r>
              <a:rPr lang="en-US" sz="4000" dirty="0"/>
              <a:t>)particle physics;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We discuss sustainability during our (scientific) meetings, such as the Jamboree and VISTA30.</a:t>
            </a:r>
          </a:p>
          <a:p>
            <a:endParaRPr lang="en-US" sz="3600" dirty="0"/>
          </a:p>
          <a:p>
            <a:r>
              <a:rPr lang="en-US" sz="3600" dirty="0"/>
              <a:t>See: </a:t>
            </a:r>
            <a:r>
              <a:rPr lang="en-US" sz="3600" dirty="0">
                <a:hlinkClick r:id="rId3"/>
              </a:rPr>
              <a:t>https://www.nikhef.nl/duurzaamheid-onze-ambitie/</a:t>
            </a:r>
            <a:endParaRPr lang="en-US" sz="3600" dirty="0"/>
          </a:p>
          <a:p>
            <a:r>
              <a:rPr lang="en-US" sz="3600" dirty="0"/>
              <a:t>And: </a:t>
            </a:r>
            <a:r>
              <a:rPr lang="en-US" sz="3600" dirty="0">
                <a:hlinkClick r:id="rId4"/>
              </a:rPr>
              <a:t>https://intranet.nikhef.nl/duurzaamheid/</a:t>
            </a:r>
            <a:endParaRPr lang="en-US" sz="3600" dirty="0"/>
          </a:p>
          <a:p>
            <a:endParaRPr lang="en-US" sz="3600" dirty="0"/>
          </a:p>
          <a:p>
            <a:pPr marL="2412364" lvl="3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  <a:latin typeface="Minion Pro"/>
              <a:sym typeface="Minion Pro"/>
            </a:endParaRPr>
          </a:p>
          <a:p>
            <a:pPr marL="1548391" lvl="1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  <a:latin typeface="Minion Pro"/>
              <a:sym typeface="Minion Pro"/>
            </a:endParaRPr>
          </a:p>
          <a:p>
            <a:pPr marL="1548391" lvl="1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1. SUSTAINABILITY @ nikhef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48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7029608" cy="1077218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Nikhef’s</a:t>
            </a:r>
            <a:r>
              <a:rPr lang="nl-NL" dirty="0"/>
              <a:t> carbon footprint</a:t>
            </a:r>
            <a:endParaRPr dirty="0"/>
          </a:p>
        </p:txBody>
      </p:sp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B3302-ABD8-97EC-7A99-B4CA91E5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00" y="1889448"/>
            <a:ext cx="16847066" cy="101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1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14523191" cy="9903708"/>
          </a:xfrm>
        </p:spPr>
        <p:txBody>
          <a:bodyPr/>
          <a:lstStyle/>
          <a:p>
            <a:endParaRPr lang="en-US" sz="5400" dirty="0"/>
          </a:p>
          <a:p>
            <a:r>
              <a:rPr lang="en-US" sz="5400" dirty="0"/>
              <a:t>A comprehensive report on sustainability issues in the field of High Energy Physics, Cosmology, </a:t>
            </a:r>
            <a:r>
              <a:rPr lang="en-US" sz="5400" dirty="0" err="1"/>
              <a:t>Astroparticle</a:t>
            </a:r>
            <a:r>
              <a:rPr lang="en-US" sz="5400" dirty="0"/>
              <a:t> Physics and Hadron and Nuclear Physics (</a:t>
            </a:r>
            <a:r>
              <a:rPr lang="en-US" sz="4400" dirty="0">
                <a:hlinkClick r:id="rId3"/>
              </a:rPr>
              <a:t>https://arxiv.org/abs/2306.02837</a:t>
            </a:r>
            <a:r>
              <a:rPr lang="en-US" sz="4400" dirty="0"/>
              <a:t>).</a:t>
            </a:r>
          </a:p>
          <a:p>
            <a:endParaRPr lang="en-US" sz="4400" dirty="0"/>
          </a:p>
          <a:p>
            <a:r>
              <a:rPr lang="en-US" sz="4400" dirty="0"/>
              <a:t>Treats topics such 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Computing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Mobility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Research Infrastructure and Mobility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Resources and Waste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HECAP+ report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3B1D7-2CDC-9BC9-26C1-D1E91F39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6416" y="377280"/>
            <a:ext cx="8273860" cy="108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306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Clara </a:t>
            </a:r>
            <a:r>
              <a:rPr lang="en-US" sz="5400" dirty="0" err="1"/>
              <a:t>Gatius</a:t>
            </a:r>
            <a:endParaRPr lang="en-US" sz="5400" dirty="0"/>
          </a:p>
          <a:p>
            <a:r>
              <a:rPr lang="en-US" sz="5400" dirty="0"/>
              <a:t>Gijs van </a:t>
            </a:r>
            <a:r>
              <a:rPr lang="en-US" sz="5400" dirty="0" err="1"/>
              <a:t>Weelden</a:t>
            </a:r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2. Experiences from the phd council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0057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948127" cy="9903708"/>
          </a:xfrm>
        </p:spPr>
        <p:txBody>
          <a:bodyPr/>
          <a:lstStyle/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Recommendations HECAP+ report</a:t>
            </a:r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Implementing regulations NWO (</a:t>
            </a:r>
            <a:r>
              <a:rPr lang="en-US" sz="5400" dirty="0" err="1"/>
              <a:t>Nikhef</a:t>
            </a:r>
            <a:r>
              <a:rPr lang="en-US" sz="5400" dirty="0"/>
              <a:t>/NWO-I)</a:t>
            </a:r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Travel requests @ </a:t>
            </a:r>
            <a:r>
              <a:rPr lang="en-US" sz="5400" dirty="0" err="1"/>
              <a:t>Nikhef</a:t>
            </a:r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3. Sustainable business travel @ nikhef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574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876119" cy="9903708"/>
          </a:xfrm>
        </p:spPr>
        <p:txBody>
          <a:bodyPr/>
          <a:lstStyle/>
          <a:p>
            <a:pPr algn="l"/>
            <a:endParaRPr lang="nl-NL" sz="3200" b="1" i="0" u="none" strike="noStrike" baseline="0" dirty="0">
              <a:solidFill>
                <a:srgbClr val="000000"/>
              </a:solidFill>
              <a:latin typeface="atkinsn-Bold"/>
            </a:endParaRPr>
          </a:p>
          <a:p>
            <a:pPr algn="l"/>
            <a:r>
              <a:rPr lang="nl-NL" sz="4400" b="1" i="0" u="none" strike="noStrike" baseline="0" dirty="0">
                <a:solidFill>
                  <a:srgbClr val="000000"/>
                </a:solidFill>
                <a:latin typeface="atkinsn-Bold"/>
              </a:rPr>
              <a:t>Individual actions: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Re-assess business travel needs, using remote technologies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tkinsn-Regular"/>
              </a:rPr>
              <a:t>wherever practicable.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Choose environmentally sustainable means of transport for (daily commutes as well as) unavoidable business travel, amalgamating long-distance trips where possible.</a:t>
            </a:r>
          </a:p>
          <a:p>
            <a:pPr algn="l"/>
            <a:endParaRPr lang="en-US" sz="4400" b="0" i="0" u="none" strike="noStrike" baseline="0" dirty="0">
              <a:solidFill>
                <a:srgbClr val="000000"/>
              </a:solidFill>
              <a:latin typeface="atkinsn-Regular"/>
            </a:endParaRPr>
          </a:p>
          <a:p>
            <a:pPr algn="l"/>
            <a:r>
              <a:rPr lang="nl-NL" sz="4400" b="1" i="0" u="none" strike="noStrike" baseline="0" dirty="0">
                <a:solidFill>
                  <a:srgbClr val="000000"/>
                </a:solidFill>
                <a:latin typeface="atkinsn-Bold"/>
              </a:rPr>
              <a:t>Further group actions: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Define mobility requirements and travel policies that </a:t>
            </a:r>
            <a:r>
              <a:rPr lang="en-US" sz="4400" b="0" i="0" u="none" strike="noStrike" baseline="0" dirty="0" err="1">
                <a:solidFill>
                  <a:srgbClr val="000000"/>
                </a:solidFill>
                <a:latin typeface="atkinsn-Regular"/>
              </a:rPr>
              <a:t>minimise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 emissions, while accounting for the differing needs of particular groups, such as early-career researchers or those who are geographically isolated.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Re-assess needs for in-person meetings, and </a:t>
            </a:r>
            <a:r>
              <a:rPr lang="en-US" sz="4400" b="0" i="0" u="none" strike="noStrike" baseline="0" dirty="0" err="1">
                <a:solidFill>
                  <a:srgbClr val="000000"/>
                </a:solidFill>
                <a:latin typeface="atkinsn-Regular"/>
              </a:rPr>
              <a:t>prioritise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 formats that </a:t>
            </a:r>
            <a:r>
              <a:rPr lang="en-US" sz="4400" b="0" i="0" u="none" strike="noStrike" baseline="0" dirty="0" err="1">
                <a:solidFill>
                  <a:srgbClr val="000000"/>
                </a:solidFill>
                <a:latin typeface="atkinsn-Regular"/>
              </a:rPr>
              <a:t>minimise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 travel emissions and diversify participation by making use of hybrid, virtual or local hub participation, and </a:t>
            </a:r>
            <a:r>
              <a:rPr lang="en-US" sz="4400" b="0" i="0" u="none" strike="noStrike" baseline="0" dirty="0" err="1">
                <a:solidFill>
                  <a:srgbClr val="000000"/>
                </a:solidFill>
                <a:latin typeface="atkinsn-Regular"/>
              </a:rPr>
              <a:t>optimising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 the meeting location(s).</a:t>
            </a:r>
          </a:p>
          <a:p>
            <a:pPr algn="l"/>
            <a:endParaRPr lang="en-US" sz="3200" b="0" i="0" u="none" strike="noStrike" baseline="0" dirty="0">
              <a:solidFill>
                <a:srgbClr val="000000"/>
              </a:solidFill>
              <a:latin typeface="atkinsn-Regular"/>
            </a:endParaRP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HECAP+ report – Recommendations (1)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6920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5"/>
          </p:nvPr>
        </p:nvSpPr>
        <p:spPr>
          <a:xfrm>
            <a:off x="621137" y="1673424"/>
            <a:ext cx="22876119" cy="9903708"/>
          </a:xfrm>
        </p:spPr>
        <p:txBody>
          <a:bodyPr/>
          <a:lstStyle/>
          <a:p>
            <a:pPr algn="l"/>
            <a:endParaRPr lang="en-US" sz="3200" b="0" i="0" u="none" strike="noStrike" baseline="0" dirty="0">
              <a:solidFill>
                <a:srgbClr val="000000"/>
              </a:solidFill>
              <a:latin typeface="atkinsn-Regular"/>
            </a:endParaRPr>
          </a:p>
          <a:p>
            <a:pPr algn="l"/>
            <a:r>
              <a:rPr lang="nl-NL" sz="4400" b="1" i="0" u="none" strike="noStrike" baseline="0" dirty="0">
                <a:solidFill>
                  <a:srgbClr val="000000"/>
                </a:solidFill>
                <a:latin typeface="atkinsn-Bold"/>
              </a:rPr>
              <a:t>Further institutional actions: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Support environmentally sustainable commuting by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tkinsn-Regular"/>
              </a:rPr>
              <a:t>improving on-site bicycle infrastructure, subsidising public 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transport and providing shuttle services.</a:t>
            </a:r>
          </a:p>
          <a:p>
            <a:pPr algn="l"/>
            <a:r>
              <a:rPr lang="nl-NL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Disincentivise car travel where viable alternatives exist, 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facilitate car pooling, and provide on-site charging stations. 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</a:t>
            </a:r>
            <a:r>
              <a:rPr lang="en-US" sz="4400" b="0" i="0" u="none" strike="noStrike" baseline="0" dirty="0" err="1">
                <a:solidFill>
                  <a:srgbClr val="000000"/>
                </a:solidFill>
                <a:latin typeface="atkinsn-Regular"/>
              </a:rPr>
              <a:t>Incentivise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 the reduction of business travel, e.g., by implementing carbon budgets with appropriate concessions.</a:t>
            </a:r>
          </a:p>
          <a:p>
            <a:pPr algn="l"/>
            <a:r>
              <a:rPr lang="nl-NL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Ensure unavoidable travel is made via environmentally 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sustainable means through flexible travel policies and budgets, and the use of travel agents that offer multi-modal itineraries. </a:t>
            </a:r>
            <a:r>
              <a:rPr lang="en-US" sz="4400" b="0" i="1" u="none" strike="noStrike" baseline="0" dirty="0">
                <a:solidFill>
                  <a:srgbClr val="000000"/>
                </a:solidFill>
                <a:latin typeface="atkinsn-Regular"/>
              </a:rPr>
              <a:t>Employ carbon offsetting only as a last resort.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Remove any requirement on past mobility as an indication of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tkinsn-Regular"/>
              </a:rPr>
              <a:t>quality in hiring decisions.</a:t>
            </a:r>
          </a:p>
          <a:p>
            <a:pPr algn="l"/>
            <a:r>
              <a:rPr lang="en-US" sz="4400" b="0" i="0" u="none" strike="noStrike" baseline="0" dirty="0">
                <a:solidFill>
                  <a:srgbClr val="000000"/>
                </a:solidFill>
                <a:latin typeface="atkinsn-Regular"/>
              </a:rPr>
              <a:t>• Lobby for improved and environmentally sustainable local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tkinsn-Regular"/>
              </a:rPr>
              <a:t>and regional transport infrastructure.</a:t>
            </a:r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8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10772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HECAP+ report – Recommendations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8508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C4E6E1"/>
      </a:dk1>
      <a:lt1>
        <a:srgbClr val="E6223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945</Words>
  <Application>Microsoft Office PowerPoint</Application>
  <PresentationFormat>Custom</PresentationFormat>
  <Paragraphs>161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Akkurat Std Mono</vt:lpstr>
      <vt:lpstr>Arial</vt:lpstr>
      <vt:lpstr>atkinsn-Bold</vt:lpstr>
      <vt:lpstr>atkinsn-Regular</vt:lpstr>
      <vt:lpstr>Candara</vt:lpstr>
      <vt:lpstr>F37Bolton-Bold</vt:lpstr>
      <vt:lpstr>F37Bolton-Regular</vt:lpstr>
      <vt:lpstr>Helvetica Neue</vt:lpstr>
      <vt:lpstr>Helvetica Neue Medium</vt:lpstr>
      <vt:lpstr>Minion Pro</vt:lpstr>
      <vt:lpstr>White</vt:lpstr>
      <vt:lpstr>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renovatie nikhef gebouw</dc:title>
  <dc:creator>Arjen van Rijn</dc:creator>
  <cp:lastModifiedBy>Arjen van Rijn</cp:lastModifiedBy>
  <cp:revision>175</cp:revision>
  <dcterms:modified xsi:type="dcterms:W3CDTF">2023-06-28T09:38:19Z</dcterms:modified>
</cp:coreProperties>
</file>