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890" r:id="rId3"/>
    <p:sldId id="801" r:id="rId4"/>
    <p:sldId id="803" r:id="rId5"/>
    <p:sldId id="888" r:id="rId6"/>
    <p:sldId id="892" r:id="rId7"/>
    <p:sldId id="893" r:id="rId8"/>
    <p:sldId id="886" r:id="rId9"/>
    <p:sldId id="856" r:id="rId10"/>
    <p:sldId id="848" r:id="rId11"/>
    <p:sldId id="887" r:id="rId12"/>
    <p:sldId id="853" r:id="rId13"/>
    <p:sldId id="852" r:id="rId14"/>
    <p:sldId id="895" r:id="rId15"/>
    <p:sldId id="894" r:id="rId16"/>
    <p:sldId id="896" r:id="rId17"/>
    <p:sldId id="265" r:id="rId18"/>
    <p:sldId id="870" r:id="rId19"/>
    <p:sldId id="841" r:id="rId20"/>
    <p:sldId id="866" r:id="rId21"/>
    <p:sldId id="8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661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4" y="96"/>
      </p:cViewPr>
      <p:guideLst>
        <p:guide orient="horz" pos="2954"/>
        <p:guide pos="438"/>
        <p:guide pos="2661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7E02C-D8D1-40CA-9CAA-3D141E4463FB}" type="datetimeFigureOut">
              <a:rPr lang="LID4096" smtClean="0"/>
              <a:t>11/02/2023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BA2F-7A59-42D0-A5EB-EC84183B774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368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5FD13-2166-4580-B463-F2E5DA76E4FE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081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22D44-D280-488B-B122-983CD11222B6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432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22D44-D280-488B-B122-983CD11222B6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265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22D44-D280-488B-B122-983CD11222B6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825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22D44-D280-488B-B122-983CD11222B6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931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7546-1DBF-4312-BDBB-8E2A17FF1765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E319-27DD-4EAF-BF68-6FF24BB59489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514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D8CD-B59F-4003-AA18-B965E7CA4ECE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91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CC1D-89FE-47CB-A644-2B5997EE69A6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63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B916-4132-4EFE-81AA-DBB22B186BB3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421B-C7B5-431A-850A-BE38A57D59DF}" type="datetime1">
              <a:rPr lang="LID4096" smtClean="0"/>
              <a:t>11/02/2023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827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0361-FE58-4B6E-98B1-03ACD2F3A7D0}" type="datetime1">
              <a:rPr lang="LID4096" smtClean="0"/>
              <a:t>11/02/2023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56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34-F30A-4BFE-8673-91074F030461}" type="datetime1">
              <a:rPr lang="LID4096" smtClean="0"/>
              <a:t>11/02/2023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65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5D05-11AE-4CC2-95AB-98E436D1FAFA}" type="datetime1">
              <a:rPr lang="LID4096" smtClean="0"/>
              <a:t>11/02/2023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766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9E8E9A-0FED-4BD1-A954-67D30F14612F}" type="datetime1">
              <a:rPr lang="LID4096" smtClean="0"/>
              <a:t>11/02/2023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9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44D-F5CB-4EDF-8054-E8A5CD87A79C}" type="datetime1">
              <a:rPr lang="LID4096" smtClean="0"/>
              <a:t>11/02/2023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89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DD11F8-34DF-4639-9E33-8CB4E21D8586}" type="datetime1">
              <a:rPr lang="LID4096" smtClean="0"/>
              <a:t>11/02/2023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8F2A77-B8F2-499D-BE4F-23255DA6297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xiv.org/abs/2303.00592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303.0059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8.052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xiv.org/abs/2303.0059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xiv.org/abs/2303.00592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365F-8AFB-8900-2220-2DFFA4AA1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37937"/>
            <a:ext cx="10058400" cy="3566160"/>
          </a:xfrm>
        </p:spPr>
        <p:txBody>
          <a:bodyPr>
            <a:noAutofit/>
          </a:bodyPr>
          <a:lstStyle/>
          <a:p>
            <a:r>
              <a:rPr lang="en-US" sz="7200" dirty="0"/>
              <a:t>Measurement of jet quenching cone-size dependence in pp and </a:t>
            </a:r>
            <a:br>
              <a:rPr lang="en-US" sz="7200" dirty="0"/>
            </a:br>
            <a:r>
              <a:rPr lang="en-US" sz="7200" dirty="0"/>
              <a:t>Pb–Pb collisions with ALICE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DD473-9A12-10A6-0086-8ED9F58D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977274"/>
            <a:ext cx="10058400" cy="1143000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ysClr val="windowText" lastClr="000000"/>
                </a:solidFill>
                <a:effectLst/>
              </a:rPr>
              <a:t>Presentation by </a:t>
            </a:r>
            <a:r>
              <a:rPr lang="en-US" sz="2000" dirty="0">
                <a:solidFill>
                  <a:sysClr val="windowText" lastClr="000000"/>
                </a:solidFill>
              </a:rPr>
              <a:t>Christos Pliatskas Stylianidis, NNV meeting </a:t>
            </a:r>
            <a:endParaRPr lang="LID4096" sz="2000" dirty="0">
              <a:solidFill>
                <a:sysClr val="windowText" lastClr="000000"/>
              </a:solidFill>
            </a:endParaRPr>
          </a:p>
          <a:p>
            <a:pPr algn="l"/>
            <a:r>
              <a:rPr lang="en-GB" sz="2000" b="0" i="0" dirty="0">
                <a:solidFill>
                  <a:sysClr val="windowText" lastClr="000000"/>
                </a:solidFill>
                <a:effectLst/>
              </a:rPr>
              <a:t> November 3rd 2023,Lunteren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B902E-4F5B-0F3A-072B-FE434322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77A0C-20F5-6A50-F34E-AB8AFD02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1</a:t>
            </a:fld>
            <a:endParaRPr lang="LID4096"/>
          </a:p>
        </p:txBody>
      </p:sp>
      <p:pic>
        <p:nvPicPr>
          <p:cNvPr id="6" name="Picture 5" descr="A logo for a university&#10;&#10;Description automatically generated">
            <a:extLst>
              <a:ext uri="{FF2B5EF4-FFF2-40B4-BE49-F238E27FC236}">
                <a16:creationId xmlns:a16="http://schemas.microsoft.com/office/drawing/2014/main" id="{CA85A9F0-FA1E-8431-CE1B-FA4D8D0C9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17646" r="27999" b="21519"/>
          <a:stretch/>
        </p:blipFill>
        <p:spPr>
          <a:xfrm>
            <a:off x="8054502" y="4746052"/>
            <a:ext cx="4137498" cy="157785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B00047D-70EC-D21B-DABF-A381347C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3" y="0"/>
            <a:ext cx="1977958" cy="25935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6207570-D345-0C8C-247A-C451B1702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" y="4855124"/>
            <a:ext cx="3572058" cy="14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7B54-72E3-C600-A524-13095D53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10</a:t>
            </a:fld>
            <a:endParaRPr lang="LID4096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C4591AF4-90D4-82CA-E1C4-D63C86E3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873F96F-BFCB-1EFB-5F2C-E3E11EE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3" y="48638"/>
            <a:ext cx="11927993" cy="660017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R-</a:t>
            </a:r>
            <a:r>
              <a:rPr lang="en-US" dirty="0"/>
              <a:t>dependence of jet nuclear modification factor</a:t>
            </a:r>
            <a:endParaRPr lang="LID4096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FDD490-B1B8-7857-6EB3-BDF5B37D6711}"/>
              </a:ext>
            </a:extLst>
          </p:cNvPr>
          <p:cNvSpPr/>
          <p:nvPr/>
        </p:nvSpPr>
        <p:spPr>
          <a:xfrm>
            <a:off x="363794" y="1445342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Raa0.4-0.2" descr="Diagram&#10;&#10;Description automatically generated">
            <a:extLst>
              <a:ext uri="{FF2B5EF4-FFF2-40B4-BE49-F238E27FC236}">
                <a16:creationId xmlns:a16="http://schemas.microsoft.com/office/drawing/2014/main" id="{B514E2B4-D972-133C-498F-761A988B2F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5" y="716178"/>
            <a:ext cx="5169061" cy="5040000"/>
          </a:xfrm>
        </p:spPr>
      </p:pic>
      <p:pic>
        <p:nvPicPr>
          <p:cNvPr id="12" name="RAA0.6-0.2" descr="Diagram&#10;&#10;Description automatically generated">
            <a:extLst>
              <a:ext uri="{FF2B5EF4-FFF2-40B4-BE49-F238E27FC236}">
                <a16:creationId xmlns:a16="http://schemas.microsoft.com/office/drawing/2014/main" id="{9E54F518-18D6-E9FF-6D9B-60A7462CD8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02" y="716178"/>
            <a:ext cx="5169062" cy="5040000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D7A820A-9A3D-3F19-7AC7-C35B90F19BE6}"/>
              </a:ext>
            </a:extLst>
          </p:cNvPr>
          <p:cNvSpPr txBox="1"/>
          <p:nvPr/>
        </p:nvSpPr>
        <p:spPr>
          <a:xfrm>
            <a:off x="1303800" y="5775120"/>
            <a:ext cx="246346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=0.4/</a:t>
            </a:r>
            <a:r>
              <a:rPr lang="en-US" sz="3000" i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=0.2</a:t>
            </a:r>
            <a:endParaRPr lang="LID4096" sz="30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4204BF-E1FE-20AA-DA8A-3A65BBC6FB1B}"/>
              </a:ext>
            </a:extLst>
          </p:cNvPr>
          <p:cNvSpPr txBox="1"/>
          <p:nvPr/>
        </p:nvSpPr>
        <p:spPr>
          <a:xfrm>
            <a:off x="8538485" y="5775119"/>
            <a:ext cx="300867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=0.6/</a:t>
            </a:r>
            <a:r>
              <a:rPr lang="en-US" sz="3000" i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=0.2</a:t>
            </a:r>
            <a:endParaRPr lang="LID4096" sz="30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489A97-0130-30A9-BEC6-4695A339FFA5}"/>
              </a:ext>
            </a:extLst>
          </p:cNvPr>
          <p:cNvSpPr txBox="1"/>
          <p:nvPr/>
        </p:nvSpPr>
        <p:spPr>
          <a:xfrm>
            <a:off x="580103" y="578240"/>
            <a:ext cx="1125793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chemeClr val="tx1"/>
                  </a:solidFill>
                </a:ln>
              </a:rPr>
              <a:t>Hint of decrease of </a:t>
            </a:r>
            <a:r>
              <a:rPr lang="en-US" sz="3000" i="1" dirty="0">
                <a:ln>
                  <a:solidFill>
                    <a:schemeClr val="tx1"/>
                  </a:solidFill>
                </a:ln>
              </a:rPr>
              <a:t>R</a:t>
            </a:r>
            <a:r>
              <a:rPr lang="en-US" sz="3000" baseline="-25000" dirty="0">
                <a:ln>
                  <a:solidFill>
                    <a:schemeClr val="tx1"/>
                  </a:solidFill>
                </a:ln>
              </a:rPr>
              <a:t>AA 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for large </a:t>
            </a:r>
            <a:r>
              <a:rPr lang="en-US" sz="3000" i="1" dirty="0">
                <a:ln>
                  <a:solidFill>
                    <a:schemeClr val="tx1"/>
                  </a:solidFill>
                </a:ln>
              </a:rPr>
              <a:t>R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at low </a:t>
            </a:r>
            <a:r>
              <a:rPr lang="en-US" sz="3000" i="1" dirty="0" err="1">
                <a:ln>
                  <a:solidFill>
                    <a:schemeClr val="tx1"/>
                  </a:solidFill>
                </a:ln>
              </a:rPr>
              <a:t>p</a:t>
            </a:r>
            <a:r>
              <a:rPr lang="en-US" sz="3000" baseline="-25000" dirty="0" err="1">
                <a:ln>
                  <a:solidFill>
                    <a:schemeClr val="tx1"/>
                  </a:solidFill>
                </a:ln>
              </a:rPr>
              <a:t>T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values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ln>
                  <a:solidFill>
                    <a:schemeClr val="tx1"/>
                  </a:solidFill>
                </a:ln>
              </a:rPr>
              <a:t>Comparison with models shows sensitivity to recoil effects</a:t>
            </a:r>
            <a:endParaRPr lang="LID4096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285E0-A4C4-4AEE-C845-BCC1DDCF762A}"/>
              </a:ext>
            </a:extLst>
          </p:cNvPr>
          <p:cNvSpPr txBox="1"/>
          <p:nvPr/>
        </p:nvSpPr>
        <p:spPr>
          <a:xfrm>
            <a:off x="4049138" y="5924969"/>
            <a:ext cx="4317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/>
              <a:t>ALICE</a:t>
            </a:r>
            <a:r>
              <a:rPr lang="en-GB" dirty="0">
                <a:effectLst/>
              </a:rPr>
              <a:t>: 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https://arxiv.org/abs/2303.00592</a:t>
            </a:r>
            <a:r>
              <a:rPr lang="en-GB" dirty="0">
                <a:solidFill>
                  <a:schemeClr val="accent2"/>
                </a:solidFill>
                <a:effectLst/>
              </a:rPr>
              <a:t>  </a:t>
            </a:r>
            <a:endParaRPr lang="en-GB" u="sng" dirty="0">
              <a:solidFill>
                <a:schemeClr val="accent2"/>
              </a:solidFill>
              <a:effectLst/>
            </a:endParaRPr>
          </a:p>
        </p:txBody>
      </p:sp>
      <p:grpSp>
        <p:nvGrpSpPr>
          <p:cNvPr id="6" name="RAA diagram">
            <a:extLst>
              <a:ext uri="{FF2B5EF4-FFF2-40B4-BE49-F238E27FC236}">
                <a16:creationId xmlns:a16="http://schemas.microsoft.com/office/drawing/2014/main" id="{ECD3A599-2261-D9D3-773A-6E1354985175}"/>
              </a:ext>
            </a:extLst>
          </p:cNvPr>
          <p:cNvGrpSpPr/>
          <p:nvPr/>
        </p:nvGrpSpPr>
        <p:grpSpPr>
          <a:xfrm>
            <a:off x="186887" y="1461983"/>
            <a:ext cx="5920169" cy="3252577"/>
            <a:chOff x="186887" y="2191566"/>
            <a:chExt cx="5920169" cy="325257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049E89F-222E-3D47-7EA2-C152750DB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572" y="2460955"/>
              <a:ext cx="2838873" cy="1419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RAA sketch">
              <a:extLst>
                <a:ext uri="{FF2B5EF4-FFF2-40B4-BE49-F238E27FC236}">
                  <a16:creationId xmlns:a16="http://schemas.microsoft.com/office/drawing/2014/main" id="{95C0F6CC-60DF-3481-BF81-397DCDB7B2C0}"/>
                </a:ext>
              </a:extLst>
            </p:cNvPr>
            <p:cNvGrpSpPr/>
            <p:nvPr/>
          </p:nvGrpSpPr>
          <p:grpSpPr>
            <a:xfrm>
              <a:off x="186887" y="2298791"/>
              <a:ext cx="4381144" cy="3036163"/>
              <a:chOff x="108229" y="1954658"/>
              <a:chExt cx="4381144" cy="3036163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3E52899-B9BD-E235-C36B-169D48B610DE}"/>
                  </a:ext>
                </a:extLst>
              </p:cNvPr>
              <p:cNvCxnSpPr/>
              <p:nvPr/>
            </p:nvCxnSpPr>
            <p:spPr>
              <a:xfrm flipV="1">
                <a:off x="812242" y="1954658"/>
                <a:ext cx="0" cy="303616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CC12A41-9580-B72E-C6CB-CB52E2506D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42" y="3545241"/>
                <a:ext cx="3256625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2B4A24-A007-D725-7617-502A8930125E}"/>
                  </a:ext>
                </a:extLst>
              </p:cNvPr>
              <p:cNvSpPr txBox="1"/>
              <p:nvPr/>
            </p:nvSpPr>
            <p:spPr>
              <a:xfrm>
                <a:off x="3688606" y="3696967"/>
                <a:ext cx="800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/>
                  <a:t>R</a:t>
                </a:r>
                <a:r>
                  <a:rPr lang="en-US" sz="2800" baseline="-25000" dirty="0" err="1"/>
                  <a:t>jet</a:t>
                </a:r>
                <a:endParaRPr lang="en-NL" sz="2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C39BA8-B21E-60C3-5470-5B7F6AF36C60}"/>
                  </a:ext>
                </a:extLst>
              </p:cNvPr>
              <p:cNvSpPr txBox="1"/>
              <p:nvPr/>
            </p:nvSpPr>
            <p:spPr>
              <a:xfrm rot="16200000">
                <a:off x="-649515" y="3065288"/>
                <a:ext cx="20387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R</a:t>
                </a:r>
                <a:r>
                  <a:rPr lang="en-US" sz="2800" baseline="-25000" dirty="0"/>
                  <a:t>AA </a:t>
                </a:r>
                <a:r>
                  <a:rPr lang="en-US" sz="2800" dirty="0"/>
                  <a:t>/ </a:t>
                </a:r>
                <a:r>
                  <a:rPr lang="en-US" sz="2800" i="1" dirty="0"/>
                  <a:t>R</a:t>
                </a:r>
                <a:r>
                  <a:rPr lang="en-US" sz="2800" baseline="-25000" dirty="0"/>
                  <a:t>AA, 0.2</a:t>
                </a:r>
                <a:endParaRPr lang="en-NL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2D598-9B75-C86F-914B-38DE966F459D}"/>
                </a:ext>
              </a:extLst>
            </p:cNvPr>
            <p:cNvSpPr txBox="1">
              <a:spLocks/>
            </p:cNvSpPr>
            <p:nvPr/>
          </p:nvSpPr>
          <p:spPr>
            <a:xfrm>
              <a:off x="4297125" y="4613146"/>
              <a:ext cx="1672237" cy="8309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Wider jet suppression</a:t>
              </a:r>
              <a:endParaRPr lang="en-NL" sz="2400" dirty="0"/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A61B284E-7A1F-326E-9FE9-B581817F12AA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rot="10800000">
              <a:off x="3631305" y="4723219"/>
              <a:ext cx="665821" cy="305427"/>
            </a:xfrm>
            <a:prstGeom prst="curvedConnector3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8E6946-F6B1-A87C-CDDA-5FB35FBA5287}"/>
                </a:ext>
              </a:extLst>
            </p:cNvPr>
            <p:cNvCxnSpPr>
              <a:cxnSpLocks/>
            </p:cNvCxnSpPr>
            <p:nvPr/>
          </p:nvCxnSpPr>
          <p:spPr>
            <a:xfrm>
              <a:off x="890901" y="3889374"/>
              <a:ext cx="2814221" cy="14455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94AC88-5659-66EB-4433-66AF7FF98E28}"/>
                </a:ext>
              </a:extLst>
            </p:cNvPr>
            <p:cNvSpPr txBox="1"/>
            <p:nvPr/>
          </p:nvSpPr>
          <p:spPr>
            <a:xfrm>
              <a:off x="4454330" y="2191566"/>
              <a:ext cx="1652726" cy="8309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Large angle recapture</a:t>
              </a:r>
              <a:endParaRPr lang="en-NL" sz="2400" dirty="0"/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B3EF3CD3-A54A-F480-7790-2B636AA2809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704266" y="2604219"/>
              <a:ext cx="745663" cy="467170"/>
            </a:xfrm>
            <a:prstGeom prst="curvedConnector3">
              <a:avLst>
                <a:gd name="adj1" fmla="val 56593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3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6C595D-7365-8F76-2D79-088DA11BBB61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9D23D9-DBE3-40CC-A804-BFAB502F51F2}"/>
              </a:ext>
            </a:extLst>
          </p:cNvPr>
          <p:cNvGrpSpPr/>
          <p:nvPr/>
        </p:nvGrpSpPr>
        <p:grpSpPr>
          <a:xfrm>
            <a:off x="3211488" y="2339664"/>
            <a:ext cx="2615149" cy="492317"/>
            <a:chOff x="3211486" y="2855232"/>
            <a:chExt cx="2615149" cy="4923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AFFA7A-F6C3-47A1-9946-859E82CDE7F9}"/>
                </a:ext>
              </a:extLst>
            </p:cNvPr>
            <p:cNvSpPr txBox="1"/>
            <p:nvPr/>
          </p:nvSpPr>
          <p:spPr>
            <a:xfrm>
              <a:off x="4236648" y="2947439"/>
              <a:ext cx="1589987" cy="4001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i="1" dirty="0"/>
                <a:t>Δ</a:t>
              </a:r>
              <a:r>
                <a:rPr lang="en-US" sz="2000" i="1" dirty="0" err="1"/>
                <a:t>p</a:t>
              </a:r>
              <a:r>
                <a:rPr lang="en-US" sz="2000" baseline="-25000" dirty="0" err="1"/>
                <a:t>T,AA</a:t>
              </a:r>
              <a:r>
                <a:rPr lang="en-US" sz="2000" dirty="0"/>
                <a:t> &gt;</a:t>
              </a:r>
              <a:r>
                <a:rPr lang="el-GR" sz="2000" dirty="0"/>
                <a:t> </a:t>
              </a:r>
              <a:r>
                <a:rPr lang="el-GR" sz="2000" i="1" dirty="0"/>
                <a:t>Δ</a:t>
              </a:r>
              <a:r>
                <a:rPr lang="en-US" sz="2000" i="1" dirty="0" err="1"/>
                <a:t>p</a:t>
              </a:r>
              <a:r>
                <a:rPr lang="en-US" sz="2000" baseline="-25000" dirty="0" err="1"/>
                <a:t>T,pp</a:t>
              </a:r>
              <a:r>
                <a:rPr lang="en-US" sz="2000" dirty="0"/>
                <a:t>  </a:t>
              </a:r>
              <a:endParaRPr lang="en-NL" sz="2000" dirty="0"/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F27A79EB-AB8A-43BD-85FA-B1AEF7021235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>
              <a:off x="3211486" y="2855232"/>
              <a:ext cx="1025163" cy="292262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223579-B613-4D3C-B35C-B46C4C29D04C}"/>
              </a:ext>
            </a:extLst>
          </p:cNvPr>
          <p:cNvGrpSpPr/>
          <p:nvPr/>
        </p:nvGrpSpPr>
        <p:grpSpPr>
          <a:xfrm>
            <a:off x="3319315" y="4084171"/>
            <a:ext cx="2664800" cy="1036579"/>
            <a:chOff x="3319315" y="4599739"/>
            <a:chExt cx="2664800" cy="10365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E6DD1D-4325-4CB0-9BD3-2F06DDC77ABB}"/>
                </a:ext>
              </a:extLst>
            </p:cNvPr>
            <p:cNvSpPr txBox="1"/>
            <p:nvPr/>
          </p:nvSpPr>
          <p:spPr>
            <a:xfrm>
              <a:off x="4394129" y="5236208"/>
              <a:ext cx="1589986" cy="4001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i="1" dirty="0"/>
                <a:t>Δ</a:t>
              </a:r>
              <a:r>
                <a:rPr lang="en-US" sz="2000" i="1" dirty="0" err="1"/>
                <a:t>p</a:t>
              </a:r>
              <a:r>
                <a:rPr lang="en-US" sz="2000" baseline="-25000" dirty="0" err="1"/>
                <a:t>T,AA</a:t>
              </a:r>
              <a:r>
                <a:rPr lang="en-US" sz="2000" dirty="0"/>
                <a:t> &lt;</a:t>
              </a:r>
              <a:r>
                <a:rPr lang="el-GR" sz="2000" dirty="0"/>
                <a:t> </a:t>
              </a:r>
              <a:r>
                <a:rPr lang="el-GR" sz="2000" i="1" dirty="0"/>
                <a:t>Δ</a:t>
              </a:r>
              <a:r>
                <a:rPr lang="en-US" sz="2000" i="1" dirty="0" err="1"/>
                <a:t>p</a:t>
              </a:r>
              <a:r>
                <a:rPr lang="en-US" sz="2000" baseline="-25000" dirty="0" err="1"/>
                <a:t>T,pp</a:t>
              </a:r>
              <a:r>
                <a:rPr lang="en-US" sz="2000" dirty="0"/>
                <a:t>  </a:t>
              </a:r>
              <a:endParaRPr lang="en-NL" sz="2000" dirty="0"/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C2DD0B50-830D-4334-BBAF-984F4E0BB726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>
              <a:off x="3319315" y="4599739"/>
              <a:ext cx="1074815" cy="836525"/>
            </a:xfrm>
            <a:prstGeom prst="curvedConnector3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CBBC70-DD56-4A36-A5D4-AA4C2BC1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01" y="48639"/>
            <a:ext cx="9953341" cy="764594"/>
          </a:xfrm>
        </p:spPr>
        <p:txBody>
          <a:bodyPr/>
          <a:lstStyle/>
          <a:p>
            <a:r>
              <a:rPr lang="en-US" dirty="0"/>
              <a:t>An alternative approach to the question</a:t>
            </a:r>
            <a:endParaRPr lang="en-NL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70B2B5F-E8AB-46BA-A111-01B45DFD54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558" y="4948554"/>
            <a:ext cx="2243402" cy="3416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Sketch: QM19, Yi Chen</a:t>
            </a:r>
            <a:endParaRPr lang="en-NL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D2D6851-F8BB-40DB-9E02-B0F8D5F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CC2-4BF2-497E-A6B5-C07BE1B754A1}" type="slidenum">
              <a:rPr lang="en-NL" smtClean="0"/>
              <a:t>11</a:t>
            </a:fld>
            <a:endParaRPr lang="en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863C6-85CB-4843-8E75-760AC47EAFA8}"/>
              </a:ext>
            </a:extLst>
          </p:cNvPr>
          <p:cNvGrpSpPr/>
          <p:nvPr/>
        </p:nvGrpSpPr>
        <p:grpSpPr>
          <a:xfrm>
            <a:off x="108229" y="1439090"/>
            <a:ext cx="4381144" cy="3036163"/>
            <a:chOff x="6193937" y="2115105"/>
            <a:chExt cx="4381144" cy="30361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8C68211-93ED-447C-B0A6-C50AE06E8CF7}"/>
                </a:ext>
              </a:extLst>
            </p:cNvPr>
            <p:cNvCxnSpPr/>
            <p:nvPr/>
          </p:nvCxnSpPr>
          <p:spPr>
            <a:xfrm flipV="1">
              <a:off x="6897950" y="2115105"/>
              <a:ext cx="0" cy="3036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2343A37-EEDD-4A1D-8715-6E77C4EBB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7950" y="3705688"/>
              <a:ext cx="3256625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DAF2E8-9E7B-49AD-A153-49C914792477}"/>
                </a:ext>
              </a:extLst>
            </p:cNvPr>
            <p:cNvCxnSpPr/>
            <p:nvPr/>
          </p:nvCxnSpPr>
          <p:spPr>
            <a:xfrm>
              <a:off x="6897950" y="3705688"/>
              <a:ext cx="2814221" cy="14455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ECB9D-0734-483E-8564-CD8CB545C44D}"/>
                </a:ext>
              </a:extLst>
            </p:cNvPr>
            <p:cNvSpPr txBox="1"/>
            <p:nvPr/>
          </p:nvSpPr>
          <p:spPr>
            <a:xfrm>
              <a:off x="9774314" y="3857414"/>
              <a:ext cx="80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/>
                <a:t>R</a:t>
              </a:r>
              <a:r>
                <a:rPr lang="en-US" sz="2800" baseline="-25000" dirty="0" err="1"/>
                <a:t>jet</a:t>
              </a:r>
              <a:endParaRPr lang="en-NL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8BADFC-6B95-4404-B645-3AE0ABB9DB58}"/>
                </a:ext>
              </a:extLst>
            </p:cNvPr>
            <p:cNvSpPr txBox="1"/>
            <p:nvPr/>
          </p:nvSpPr>
          <p:spPr>
            <a:xfrm rot="16200000">
              <a:off x="5436193" y="3225735"/>
              <a:ext cx="203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R</a:t>
              </a:r>
              <a:r>
                <a:rPr lang="en-US" sz="2800" baseline="-25000" dirty="0"/>
                <a:t>AA </a:t>
              </a:r>
              <a:r>
                <a:rPr lang="en-US" sz="2800" dirty="0"/>
                <a:t>/ </a:t>
              </a:r>
              <a:r>
                <a:rPr lang="en-US" sz="2800" i="1" dirty="0"/>
                <a:t>R</a:t>
              </a:r>
              <a:r>
                <a:rPr lang="en-US" sz="2800" baseline="-25000" dirty="0"/>
                <a:t>AA, 0.2</a:t>
              </a:r>
              <a:endParaRPr lang="en-NL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D4DED6-23A9-43FE-B4F1-80C664E094BE}"/>
              </a:ext>
            </a:extLst>
          </p:cNvPr>
          <p:cNvSpPr txBox="1"/>
          <p:nvPr/>
        </p:nvSpPr>
        <p:spPr>
          <a:xfrm>
            <a:off x="7450257" y="1378515"/>
            <a:ext cx="378406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Energy flow definition:</a:t>
            </a:r>
          </a:p>
          <a:p>
            <a:pPr algn="ctr"/>
            <a:r>
              <a:rPr lang="el-GR" sz="2400" i="1" dirty="0"/>
              <a:t>Δ</a:t>
            </a:r>
            <a:r>
              <a:rPr lang="en-US" sz="2400" i="1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(</a:t>
            </a:r>
            <a:r>
              <a:rPr lang="en-US" sz="2400" i="1" dirty="0"/>
              <a:t>R</a:t>
            </a:r>
            <a:r>
              <a:rPr lang="en-US" sz="2400" baseline="-25000" dirty="0"/>
              <a:t>i+1</a:t>
            </a:r>
            <a:r>
              <a:rPr lang="en-US" sz="2400" dirty="0"/>
              <a:t>) -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baseline="-25000" dirty="0"/>
              <a:t>i</a:t>
            </a:r>
            <a:r>
              <a:rPr lang="en-US" sz="2400" dirty="0"/>
              <a:t>)</a:t>
            </a:r>
            <a:endParaRPr lang="en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C16C0-9313-4423-85C5-EDB70F48D920}"/>
              </a:ext>
            </a:extLst>
          </p:cNvPr>
          <p:cNvSpPr txBox="1"/>
          <p:nvPr/>
        </p:nvSpPr>
        <p:spPr>
          <a:xfrm>
            <a:off x="7453362" y="4003538"/>
            <a:ext cx="3926396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Using a measurement in pp as baseline, study the effect of the energy loss mechanisms in Pb</a:t>
            </a:r>
            <a:r>
              <a:rPr lang="en-US" sz="2400" dirty="0">
                <a:ln>
                  <a:solidFill>
                    <a:schemeClr val="tx1"/>
                  </a:solidFill>
                </a:ln>
              </a:rPr>
              <a:t>‒</a:t>
            </a:r>
            <a:r>
              <a:rPr lang="en-US" sz="2400" dirty="0"/>
              <a:t>Pb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5E67B-0F60-4C99-BC6F-F1E39F0A6649}"/>
              </a:ext>
            </a:extLst>
          </p:cNvPr>
          <p:cNvGrpSpPr/>
          <p:nvPr/>
        </p:nvGrpSpPr>
        <p:grpSpPr>
          <a:xfrm>
            <a:off x="8473935" y="2339809"/>
            <a:ext cx="1565219" cy="1414678"/>
            <a:chOff x="8473933" y="2986013"/>
            <a:chExt cx="1565219" cy="141467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297C6E-10EF-4917-92C2-50F31DB9D2BB}"/>
                </a:ext>
              </a:extLst>
            </p:cNvPr>
            <p:cNvSpPr/>
            <p:nvPr/>
          </p:nvSpPr>
          <p:spPr>
            <a:xfrm>
              <a:off x="8473933" y="2986013"/>
              <a:ext cx="1565219" cy="141467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E14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R</a:t>
              </a:r>
              <a:r>
                <a:rPr lang="en-US" dirty="0">
                  <a:solidFill>
                    <a:schemeClr val="bg1"/>
                  </a:solidFill>
                </a:rPr>
                <a:t>= </a:t>
              </a:r>
              <a:r>
                <a:rPr lang="en-US" i="1" dirty="0">
                  <a:solidFill>
                    <a:schemeClr val="bg1"/>
                  </a:solidFill>
                </a:rPr>
                <a:t>R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NL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17AD17-A01A-4DED-94B9-BAD1AC6E5032}"/>
                </a:ext>
              </a:extLst>
            </p:cNvPr>
            <p:cNvSpPr/>
            <p:nvPr/>
          </p:nvSpPr>
          <p:spPr>
            <a:xfrm>
              <a:off x="8613012" y="3472739"/>
              <a:ext cx="969947" cy="840259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E14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R</a:t>
              </a:r>
              <a:r>
                <a:rPr lang="en-US" dirty="0"/>
                <a:t>=</a:t>
              </a:r>
              <a:r>
                <a:rPr lang="en-US" i="1" dirty="0"/>
                <a:t>R</a:t>
              </a:r>
              <a:r>
                <a:rPr lang="en-US" baseline="-25000" dirty="0"/>
                <a:t>i</a:t>
              </a:r>
              <a:endParaRPr lang="en-NL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FC0EDE-D5C1-F648-DFA1-E062DA122F94}"/>
              </a:ext>
            </a:extLst>
          </p:cNvPr>
          <p:cNvSpPr txBox="1"/>
          <p:nvPr/>
        </p:nvSpPr>
        <p:spPr>
          <a:xfrm>
            <a:off x="4375672" y="1331865"/>
            <a:ext cx="1652726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Large angle recapture</a:t>
            </a:r>
            <a:endParaRPr lang="en-NL" sz="2400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7E79A468-39BE-A4BF-82FF-D260E23D9B54}"/>
              </a:ext>
            </a:extLst>
          </p:cNvPr>
          <p:cNvCxnSpPr>
            <a:stCxn id="25" idx="1"/>
          </p:cNvCxnSpPr>
          <p:nvPr/>
        </p:nvCxnSpPr>
        <p:spPr>
          <a:xfrm rot="10800000" flipV="1">
            <a:off x="3631434" y="1747362"/>
            <a:ext cx="744241" cy="31296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7ECDD6-39A3-4637-FA8B-DB7345E10E18}"/>
              </a:ext>
            </a:extLst>
          </p:cNvPr>
          <p:cNvSpPr txBox="1"/>
          <p:nvPr/>
        </p:nvSpPr>
        <p:spPr>
          <a:xfrm>
            <a:off x="4218468" y="3753445"/>
            <a:ext cx="1672237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Wider jet suppression</a:t>
            </a:r>
            <a:endParaRPr lang="en-NL" sz="2400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6520269-CA61-5BAE-9B04-280B0436152A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3552648" y="3863518"/>
            <a:ext cx="665821" cy="305427"/>
          </a:xfrm>
          <a:prstGeom prst="curvedConnector3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B103D2C-B9F9-25CE-3D1E-072E4AD1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71832-15D9-CCF7-5D0C-17218AAD3EBF}"/>
              </a:ext>
            </a:extLst>
          </p:cNvPr>
          <p:cNvCxnSpPr>
            <a:cxnSpLocks/>
          </p:cNvCxnSpPr>
          <p:nvPr/>
        </p:nvCxnSpPr>
        <p:spPr>
          <a:xfrm flipV="1">
            <a:off x="808999" y="1547824"/>
            <a:ext cx="2838873" cy="141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BB4A69D-FDC0-CBE0-834F-4AC98A34B803}"/>
              </a:ext>
            </a:extLst>
          </p:cNvPr>
          <p:cNvSpPr/>
          <p:nvPr/>
        </p:nvSpPr>
        <p:spPr>
          <a:xfrm>
            <a:off x="363794" y="1445342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9AD0B3-4DE9-8D5E-13C1-4DC30BA6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3" y="62860"/>
            <a:ext cx="11189109" cy="584776"/>
          </a:xfrm>
        </p:spPr>
        <p:txBody>
          <a:bodyPr>
            <a:noAutofit/>
          </a:bodyPr>
          <a:lstStyle/>
          <a:p>
            <a:r>
              <a:rPr lang="en-US" dirty="0"/>
              <a:t>Jet energy flow measurement in pp collisions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C39A-0FB3-0144-5547-B926D3B7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12</a:t>
            </a:fld>
            <a:endParaRPr lang="LID4096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886ABD-0E7C-04D3-C0DB-1A8979272266}"/>
              </a:ext>
            </a:extLst>
          </p:cNvPr>
          <p:cNvGrpSpPr/>
          <p:nvPr/>
        </p:nvGrpSpPr>
        <p:grpSpPr>
          <a:xfrm>
            <a:off x="5021174" y="1726946"/>
            <a:ext cx="712724" cy="2310459"/>
            <a:chOff x="4591665" y="2831812"/>
            <a:chExt cx="712724" cy="23104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76799-C711-F2EC-3B9C-5C21E681FC33}"/>
                </a:ext>
              </a:extLst>
            </p:cNvPr>
            <p:cNvSpPr txBox="1"/>
            <p:nvPr/>
          </p:nvSpPr>
          <p:spPr>
            <a:xfrm rot="5400000">
              <a:off x="3867587" y="3683839"/>
              <a:ext cx="2288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</a:rPr>
                <a:t>R</a:t>
              </a:r>
              <a:r>
                <a:rPr lang="en-US" sz="3200" dirty="0">
                  <a:solidFill>
                    <a:srgbClr val="C00000"/>
                  </a:solidFill>
                </a:rPr>
                <a:t> increases</a:t>
              </a:r>
              <a:endParaRPr lang="LID4096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E22D758-ACF2-8954-8DB5-6FE6979FA8A9}"/>
                </a:ext>
              </a:extLst>
            </p:cNvPr>
            <p:cNvCxnSpPr>
              <a:cxnSpLocks/>
            </p:cNvCxnSpPr>
            <p:nvPr/>
          </p:nvCxnSpPr>
          <p:spPr>
            <a:xfrm>
              <a:off x="4591665" y="2861187"/>
              <a:ext cx="0" cy="228108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BA2C599C-4E08-C129-3445-9775961D2626}"/>
              </a:ext>
            </a:extLst>
          </p:cNvPr>
          <p:cNvSpPr txBox="1">
            <a:spLocks/>
          </p:cNvSpPr>
          <p:nvPr/>
        </p:nvSpPr>
        <p:spPr>
          <a:xfrm>
            <a:off x="6293592" y="1081037"/>
            <a:ext cx="5533613" cy="40233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Distinct peak at </a:t>
            </a:r>
            <a:r>
              <a:rPr lang="el-GR" sz="2400" i="1" dirty="0"/>
              <a:t>Δ</a:t>
            </a:r>
            <a:r>
              <a:rPr lang="en-US" sz="2400" i="1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=0.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Larger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Steeper distributions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 Smooth transition from narrow to wide jet cone radii.</a:t>
            </a:r>
            <a:endParaRPr lang="en-US" sz="2400" dirty="0"/>
          </a:p>
          <a:p>
            <a:pPr marL="0" indent="0">
              <a:buNone/>
            </a:pPr>
            <a:endParaRPr lang="LID4096" dirty="0"/>
          </a:p>
          <a:p>
            <a:endParaRPr lang="LID4096" dirty="0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C62E67F4-FBB6-EA83-07E6-62B0A04D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pic>
        <p:nvPicPr>
          <p:cNvPr id="17" name="R=005">
            <a:extLst>
              <a:ext uri="{FF2B5EF4-FFF2-40B4-BE49-F238E27FC236}">
                <a16:creationId xmlns:a16="http://schemas.microsoft.com/office/drawing/2014/main" id="{DAD417DF-3149-8959-A3AC-362C0EADB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9" y="593033"/>
            <a:ext cx="4839111" cy="4723235"/>
          </a:xfrm>
        </p:spPr>
      </p:pic>
      <p:pic>
        <p:nvPicPr>
          <p:cNvPr id="19" name="R=01">
            <a:extLst>
              <a:ext uri="{FF2B5EF4-FFF2-40B4-BE49-F238E27FC236}">
                <a16:creationId xmlns:a16="http://schemas.microsoft.com/office/drawing/2014/main" id="{E2919EA6-8664-C822-748C-0485E18A9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5" y="593548"/>
            <a:ext cx="4840325" cy="4728773"/>
          </a:xfrm>
          <a:prstGeom prst="rect">
            <a:avLst/>
          </a:prstGeom>
        </p:spPr>
      </p:pic>
      <p:pic>
        <p:nvPicPr>
          <p:cNvPr id="21" name="R=015">
            <a:extLst>
              <a:ext uri="{FF2B5EF4-FFF2-40B4-BE49-F238E27FC236}">
                <a16:creationId xmlns:a16="http://schemas.microsoft.com/office/drawing/2014/main" id="{84BC34B3-666E-A8E2-4AF2-59F597D7C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5" y="592750"/>
            <a:ext cx="4813088" cy="4728774"/>
          </a:xfrm>
          <a:prstGeom prst="rect">
            <a:avLst/>
          </a:prstGeom>
        </p:spPr>
      </p:pic>
      <p:pic>
        <p:nvPicPr>
          <p:cNvPr id="23" name="R=02">
            <a:extLst>
              <a:ext uri="{FF2B5EF4-FFF2-40B4-BE49-F238E27FC236}">
                <a16:creationId xmlns:a16="http://schemas.microsoft.com/office/drawing/2014/main" id="{9B19DF8D-AC57-3455-FF05-30F5F8DCC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9" y="593548"/>
            <a:ext cx="4840324" cy="4728773"/>
          </a:xfrm>
          <a:prstGeom prst="rect">
            <a:avLst/>
          </a:prstGeom>
        </p:spPr>
      </p:pic>
      <p:pic>
        <p:nvPicPr>
          <p:cNvPr id="25" name="R=025">
            <a:extLst>
              <a:ext uri="{FF2B5EF4-FFF2-40B4-BE49-F238E27FC236}">
                <a16:creationId xmlns:a16="http://schemas.microsoft.com/office/drawing/2014/main" id="{0777784B-B9C3-9B4A-0010-AB72E661D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" y="589214"/>
            <a:ext cx="4834905" cy="4728774"/>
          </a:xfrm>
          <a:prstGeom prst="rect">
            <a:avLst/>
          </a:prstGeom>
        </p:spPr>
      </p:pic>
      <p:pic>
        <p:nvPicPr>
          <p:cNvPr id="27" name="R=03">
            <a:extLst>
              <a:ext uri="{FF2B5EF4-FFF2-40B4-BE49-F238E27FC236}">
                <a16:creationId xmlns:a16="http://schemas.microsoft.com/office/drawing/2014/main" id="{E32180DB-DFAD-D159-BA32-97217E31A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6" y="593548"/>
            <a:ext cx="4840324" cy="4728773"/>
          </a:xfrm>
          <a:prstGeom prst="rect">
            <a:avLst/>
          </a:prstGeom>
        </p:spPr>
      </p:pic>
      <p:pic>
        <p:nvPicPr>
          <p:cNvPr id="29" name="R=035">
            <a:extLst>
              <a:ext uri="{FF2B5EF4-FFF2-40B4-BE49-F238E27FC236}">
                <a16:creationId xmlns:a16="http://schemas.microsoft.com/office/drawing/2014/main" id="{9C39F015-AE64-E810-3031-B2B9A9997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17" y="590155"/>
            <a:ext cx="4838864" cy="4728773"/>
          </a:xfrm>
          <a:prstGeom prst="rect">
            <a:avLst/>
          </a:prstGeom>
        </p:spPr>
      </p:pic>
      <p:pic>
        <p:nvPicPr>
          <p:cNvPr id="15" name="Mean Dpt">
            <a:extLst>
              <a:ext uri="{FF2B5EF4-FFF2-40B4-BE49-F238E27FC236}">
                <a16:creationId xmlns:a16="http://schemas.microsoft.com/office/drawing/2014/main" id="{ACB2C833-EAF3-8824-208B-187203959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8670" y="608157"/>
            <a:ext cx="4827248" cy="4716000"/>
          </a:xfr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B9B983C-F2D2-CF7C-B501-7E4AE8662CBE}"/>
              </a:ext>
            </a:extLst>
          </p:cNvPr>
          <p:cNvSpPr txBox="1"/>
          <p:nvPr/>
        </p:nvSpPr>
        <p:spPr>
          <a:xfrm>
            <a:off x="580103" y="5398669"/>
            <a:ext cx="11257935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</a:rPr>
              <a:t>Mean energy flow rapidly decreases as function of </a:t>
            </a:r>
            <a:r>
              <a:rPr lang="en-US" sz="3000" i="1" dirty="0">
                <a:ln>
                  <a:solidFill>
                    <a:schemeClr val="tx1"/>
                  </a:solidFill>
                </a:ln>
              </a:rPr>
              <a:t>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CBB7AC-7827-5802-BF20-837266C6F319}"/>
              </a:ext>
            </a:extLst>
          </p:cNvPr>
          <p:cNvGrpSpPr/>
          <p:nvPr/>
        </p:nvGrpSpPr>
        <p:grpSpPr>
          <a:xfrm>
            <a:off x="4628194" y="4348268"/>
            <a:ext cx="3212301" cy="830888"/>
            <a:chOff x="4718359" y="5211097"/>
            <a:chExt cx="3241485" cy="810917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F65B34F-316B-02E9-69C3-AE49708C1D42}"/>
                </a:ext>
              </a:extLst>
            </p:cNvPr>
            <p:cNvSpPr/>
            <p:nvPr/>
          </p:nvSpPr>
          <p:spPr>
            <a:xfrm>
              <a:off x="5122606" y="5211097"/>
              <a:ext cx="2625213" cy="2261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AF3F64-2AB0-7A1A-65E3-87E544B27E8D}"/>
                </a:ext>
              </a:extLst>
            </p:cNvPr>
            <p:cNvSpPr txBox="1"/>
            <p:nvPr/>
          </p:nvSpPr>
          <p:spPr>
            <a:xfrm>
              <a:off x="4718359" y="5437239"/>
              <a:ext cx="3241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Distribution mean</a:t>
              </a:r>
              <a:endParaRPr lang="LID4096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071473-DE71-516A-78D2-EFC7A75B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53136"/>
            <a:ext cx="12192000" cy="673381"/>
          </a:xfrm>
        </p:spPr>
        <p:txBody>
          <a:bodyPr>
            <a:noAutofit/>
          </a:bodyPr>
          <a:lstStyle/>
          <a:p>
            <a:r>
              <a:rPr lang="en-US" dirty="0"/>
              <a:t>Jet energy flow measurement: Model comparison</a:t>
            </a:r>
            <a:endParaRPr lang="LID4096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A18830B-886F-EEB1-7B0B-35A315942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59" y="1523902"/>
            <a:ext cx="4588968" cy="448321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E6E9A0F-8521-1F7E-4CC0-2D2245027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775" y="1523902"/>
            <a:ext cx="4527849" cy="44234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80AF-C309-0BCD-82E1-D1F7DA99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13</a:t>
            </a:fld>
            <a:endParaRPr lang="LID4096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60952-3E9F-B9BD-8878-948A2A8A246E}"/>
              </a:ext>
            </a:extLst>
          </p:cNvPr>
          <p:cNvGrpSpPr/>
          <p:nvPr/>
        </p:nvGrpSpPr>
        <p:grpSpPr>
          <a:xfrm>
            <a:off x="4837472" y="3166349"/>
            <a:ext cx="2969341" cy="690716"/>
            <a:chOff x="4837472" y="3429000"/>
            <a:chExt cx="2969341" cy="690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98C3E3-5816-115A-FBB8-82D5238AFF36}"/>
                </a:ext>
              </a:extLst>
            </p:cNvPr>
            <p:cNvSpPr txBox="1"/>
            <p:nvPr/>
          </p:nvSpPr>
          <p:spPr>
            <a:xfrm>
              <a:off x="4965290" y="3429000"/>
              <a:ext cx="2841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Jet </a:t>
              </a:r>
              <a:r>
                <a:rPr lang="en-US" sz="3200" i="1" dirty="0" err="1">
                  <a:solidFill>
                    <a:srgbClr val="C00000"/>
                  </a:solidFill>
                </a:rPr>
                <a:t>p</a:t>
              </a:r>
              <a:r>
                <a:rPr lang="en-US" sz="3200" baseline="-25000" dirty="0" err="1">
                  <a:solidFill>
                    <a:srgbClr val="C00000"/>
                  </a:solidFill>
                </a:rPr>
                <a:t>T</a:t>
              </a:r>
              <a:r>
                <a:rPr lang="en-US" sz="3200" dirty="0">
                  <a:solidFill>
                    <a:srgbClr val="C00000"/>
                  </a:solidFill>
                </a:rPr>
                <a:t> increases</a:t>
              </a:r>
              <a:endParaRPr lang="LID4096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476C21-FFA2-AE14-07ED-8E306D4386EA}"/>
                </a:ext>
              </a:extLst>
            </p:cNvPr>
            <p:cNvCxnSpPr/>
            <p:nvPr/>
          </p:nvCxnSpPr>
          <p:spPr>
            <a:xfrm>
              <a:off x="4837472" y="4119716"/>
              <a:ext cx="296934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448977B-4B10-6132-1ED2-CB45FBC7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B76950-50F5-01D9-AF04-8016602AE2DE}"/>
              </a:ext>
            </a:extLst>
          </p:cNvPr>
          <p:cNvSpPr/>
          <p:nvPr/>
        </p:nvSpPr>
        <p:spPr>
          <a:xfrm>
            <a:off x="363794" y="1445342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D5ABC3-5871-847A-6F55-756C9FD1E533}"/>
              </a:ext>
            </a:extLst>
          </p:cNvPr>
          <p:cNvGrpSpPr/>
          <p:nvPr/>
        </p:nvGrpSpPr>
        <p:grpSpPr>
          <a:xfrm>
            <a:off x="22213" y="1091276"/>
            <a:ext cx="11973564" cy="4022977"/>
            <a:chOff x="22213" y="1875039"/>
            <a:chExt cx="11973564" cy="40229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D8E521-DA40-3BE7-C86E-F11C4AD35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13" y="1892795"/>
              <a:ext cx="4065437" cy="400522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6DA271-5E4D-7994-8349-86DB6B33A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8370" y="1875039"/>
              <a:ext cx="4065437" cy="40052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823ADD-0C6A-0A6B-F519-4A7E4774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0340" y="1875039"/>
              <a:ext cx="4065437" cy="400522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DE5C53-1386-EBF2-449A-66F3148E9CA1}"/>
              </a:ext>
            </a:extLst>
          </p:cNvPr>
          <p:cNvSpPr txBox="1"/>
          <p:nvPr/>
        </p:nvSpPr>
        <p:spPr>
          <a:xfrm>
            <a:off x="812184" y="5433813"/>
            <a:ext cx="28009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=0.05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=0.1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3E249A-3503-5864-FF91-36CC8D5978FC}"/>
              </a:ext>
            </a:extLst>
          </p:cNvPr>
          <p:cNvSpPr txBox="1"/>
          <p:nvPr/>
        </p:nvSpPr>
        <p:spPr>
          <a:xfrm>
            <a:off x="8760541" y="5433813"/>
            <a:ext cx="28574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=0.35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=0.4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1D283D-670F-A1F9-699A-DF89DE5AF2A0}"/>
              </a:ext>
            </a:extLst>
          </p:cNvPr>
          <p:cNvSpPr txBox="1"/>
          <p:nvPr/>
        </p:nvSpPr>
        <p:spPr>
          <a:xfrm>
            <a:off x="4707710" y="5433813"/>
            <a:ext cx="3008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=0.2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=0.25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86127-AF2C-C463-2DDC-10394B3BE0F0}"/>
              </a:ext>
            </a:extLst>
          </p:cNvPr>
          <p:cNvSpPr txBox="1"/>
          <p:nvPr/>
        </p:nvSpPr>
        <p:spPr>
          <a:xfrm>
            <a:off x="580103" y="778873"/>
            <a:ext cx="11257935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</a:rPr>
              <a:t>Good description of the measurement by both HERWIG and PYTHIA</a:t>
            </a:r>
          </a:p>
        </p:txBody>
      </p:sp>
    </p:spTree>
    <p:extLst>
      <p:ext uri="{BB962C8B-B14F-4D97-AF65-F5344CB8AC3E}">
        <p14:creationId xmlns:p14="http://schemas.microsoft.com/office/powerpoint/2010/main" val="11760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43EB91-33AE-81FB-30B3-5E2569A0FEB8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1915D-5B38-3BA1-E267-9256C953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594"/>
            <a:ext cx="10058400" cy="744529"/>
          </a:xfrm>
        </p:spPr>
        <p:txBody>
          <a:bodyPr/>
          <a:lstStyle/>
          <a:p>
            <a:r>
              <a:rPr lang="en-US" dirty="0"/>
              <a:t>Model predictions for HI measurement</a:t>
            </a:r>
            <a:endParaRPr lang="LID4096" dirty="0"/>
          </a:p>
        </p:txBody>
      </p:sp>
      <p:pic>
        <p:nvPicPr>
          <p:cNvPr id="8" name="Content Placeholder 7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D5AFF8A9-042A-F364-72C9-5BC1D1E920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2" y="786473"/>
            <a:ext cx="5535037" cy="544602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66D5-03CF-78E3-CEAE-D665A42C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A125-22C5-5A5F-A6FE-3918C6A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14</a:t>
            </a:fld>
            <a:endParaRPr lang="LID4096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E53E2D-8C09-525A-EF8E-C895E4F7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2943" y="1339895"/>
            <a:ext cx="4937760" cy="4023360"/>
          </a:xfrm>
        </p:spPr>
        <p:txBody>
          <a:bodyPr/>
          <a:lstStyle/>
          <a:p>
            <a:pPr marL="0" indent="0">
              <a:buNone/>
            </a:pPr>
            <a:endParaRPr lang="en-GB" sz="800" b="0" i="0" u="none" strike="noStrike" baseline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Observable is sensitive to recoil effects.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JEWEL </a:t>
            </a:r>
            <a:r>
              <a:rPr lang="en-US" sz="2400" b="0" i="1" u="none" strike="noStrike" baseline="0" dirty="0" err="1">
                <a:latin typeface="Calibri" panose="020F0502020204030204" pitchFamily="34" charset="0"/>
              </a:rPr>
              <a:t>Δp</a:t>
            </a:r>
            <a:r>
              <a:rPr lang="en-US" sz="2400" b="0" i="0" u="none" strike="noStrike" baseline="-25000" dirty="0" err="1">
                <a:latin typeface="Calibri" panose="020F0502020204030204" pitchFamily="34" charset="0"/>
              </a:rPr>
              <a:t>T</a:t>
            </a:r>
            <a:r>
              <a:rPr lang="en-US" sz="2400" b="0" i="0" u="none" strike="noStrike" baseline="-25000" dirty="0">
                <a:latin typeface="Calibri" panose="020F0502020204030204" pitchFamily="34" charset="0"/>
              </a:rPr>
              <a:t> 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prediction in vacuum &gt;&gt; ALICE pp measurement.</a:t>
            </a:r>
            <a:br>
              <a:rPr lang="en-US" sz="2400" b="0" i="0" u="none" strike="noStrike" baseline="0" dirty="0">
                <a:latin typeface="Calibri" panose="020F0502020204030204" pitchFamily="34" charset="0"/>
              </a:rPr>
            </a:br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Disagreement in vacuum predictions impedes interpretation for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JEWEL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AA simulations.  </a:t>
            </a:r>
          </a:p>
          <a:p>
            <a:endParaRPr lang="en-GB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5102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7148E-F93D-F9A9-1522-8BF02D19DB4C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Content Placeholder 1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130855A-C60D-FE5F-26AC-000959B037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" y="825496"/>
            <a:ext cx="5359582" cy="523483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66D5-03CF-78E3-CEAE-D665A42C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A125-22C5-5A5F-A6FE-3918C6A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15</a:t>
            </a:fld>
            <a:endParaRPr lang="LID4096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E53E2D-8C09-525A-EF8E-C895E4F7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1036" y="1834099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JEWEL predictions for jet quenching:</a:t>
            </a:r>
            <a:br>
              <a:rPr lang="en-US" sz="2400" dirty="0"/>
            </a:b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Recoil effects </a:t>
            </a:r>
            <a:r>
              <a:rPr lang="en-US" sz="2400" dirty="0">
                <a:sym typeface="Wingdings" panose="05000000000000000000" pitchFamily="2" charset="2"/>
              </a:rPr>
              <a:t> Recovery of energy at large R.</a:t>
            </a:r>
            <a:br>
              <a:rPr lang="en-US" sz="2400" dirty="0">
                <a:sym typeface="Wingdings" panose="05000000000000000000" pitchFamily="2" charset="2"/>
              </a:rPr>
            </a:br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 No recoil effects  Narrower jet energy profile</a:t>
            </a:r>
            <a:endParaRPr lang="LID4096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D4858-D10B-D670-12ED-B13ED387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594"/>
            <a:ext cx="10058400" cy="744529"/>
          </a:xfrm>
        </p:spPr>
        <p:txBody>
          <a:bodyPr/>
          <a:lstStyle/>
          <a:p>
            <a:r>
              <a:rPr lang="en-US" dirty="0"/>
              <a:t>Model predictions for HI measurement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8090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C37C7-DA27-E771-FC92-693777390A7C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6B943-4D45-9D92-FBCA-B80FF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9" y="43408"/>
            <a:ext cx="10058400" cy="773712"/>
          </a:xfrm>
        </p:spPr>
        <p:txBody>
          <a:bodyPr/>
          <a:lstStyle/>
          <a:p>
            <a:r>
              <a:rPr lang="en-US" dirty="0"/>
              <a:t>Summary &amp; Outlook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09C48F-74A5-32E9-EA5B-7E7492579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5" y="1145346"/>
            <a:ext cx="1186774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600" dirty="0"/>
              <a:t>Jets serve as excellent probes for the study of the QGP medium dynamics.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 R</a:t>
            </a:r>
            <a:r>
              <a:rPr lang="en-US" sz="2600" baseline="-25000" dirty="0"/>
              <a:t>AA</a:t>
            </a:r>
            <a:r>
              <a:rPr lang="en-US" sz="2600" dirty="0"/>
              <a:t> measurements clearly demonstrate  jet quenching in HI collisions.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600" dirty="0"/>
              <a:t>Cone-size dependence of jet quenching is sensitive to competing effects.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Measurements of R</a:t>
            </a:r>
            <a:r>
              <a:rPr lang="en-US" sz="2400" baseline="-25000" dirty="0"/>
              <a:t>AA</a:t>
            </a:r>
            <a:r>
              <a:rPr lang="en-US" sz="2400" dirty="0"/>
              <a:t> show hints of decrease at large jets in low momenta.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600" dirty="0"/>
              <a:t>Novel jet energy flow observable and its measurement in pp collisions presented.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Mean jet energy flow monotonically decreases as a function of 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Model predictions showcase the sensitivity of the observable to recoil effects in the medium.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600" dirty="0"/>
              <a:t>Jet energy flow measurement in ALICE Pb-Pb data is on the way.</a:t>
            </a:r>
            <a:endParaRPr lang="LID4096" sz="2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A17-3748-5BEE-EEC2-3FCE98C7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1D16-C7D4-B297-CE3E-5F793D0C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788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00067-4812-4574-8390-05E4EB07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830B-57CC-48F5-9A71-9A14BF4A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015D-85B2-4F8D-86E7-FB63091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989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A18C31-F7C7-407E-9FD2-A359426D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A42F2-4EF7-0903-B0E9-137B3FA3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18</a:t>
            </a:fld>
            <a:endParaRPr lang="LID4096"/>
          </a:p>
        </p:txBody>
      </p:sp>
      <p:pic>
        <p:nvPicPr>
          <p:cNvPr id="4" name="RAA0.6-0.2" descr="Diagram&#10;&#10;Description automatically generated">
            <a:extLst>
              <a:ext uri="{FF2B5EF4-FFF2-40B4-BE49-F238E27FC236}">
                <a16:creationId xmlns:a16="http://schemas.microsoft.com/office/drawing/2014/main" id="{878BC492-1A60-7FA6-AD98-6359723C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" y="978864"/>
            <a:ext cx="4644393" cy="45284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4364BA-0FF2-AA9D-8F80-CDA645BC8C8E}"/>
              </a:ext>
            </a:extLst>
          </p:cNvPr>
          <p:cNvSpPr txBox="1">
            <a:spLocks/>
          </p:cNvSpPr>
          <p:nvPr/>
        </p:nvSpPr>
        <p:spPr>
          <a:xfrm>
            <a:off x="78659" y="286603"/>
            <a:ext cx="11985522" cy="4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R</a:t>
            </a:r>
            <a:r>
              <a:rPr lang="en-US" dirty="0"/>
              <a:t> dependence of jet nuclear modification factor – Models</a:t>
            </a:r>
            <a:endParaRPr lang="LID4096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0B4A81-56FA-699B-8E28-8505C3FF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64" y="1033028"/>
            <a:ext cx="6572250" cy="453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D76C8-BD5A-2C1F-2CF5-39153F8D41E2}"/>
              </a:ext>
            </a:extLst>
          </p:cNvPr>
          <p:cNvSpPr txBox="1"/>
          <p:nvPr/>
        </p:nvSpPr>
        <p:spPr>
          <a:xfrm>
            <a:off x="250509" y="5870549"/>
            <a:ext cx="4390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/>
              <a:t>ALICE</a:t>
            </a:r>
            <a:r>
              <a:rPr lang="en-GB" dirty="0">
                <a:effectLst/>
              </a:rPr>
              <a:t>: 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https://arxiv.org/abs/2303.00592</a:t>
            </a:r>
            <a:r>
              <a:rPr lang="en-GB" dirty="0">
                <a:solidFill>
                  <a:schemeClr val="accent2"/>
                </a:solidFill>
                <a:effectLst/>
              </a:rPr>
              <a:t>  </a:t>
            </a:r>
            <a:endParaRPr lang="en-GB" u="sng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4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DBE28-90A0-D745-8E19-DA33C52B585D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B93E4-E692-252F-218E-81C694B8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595"/>
            <a:ext cx="10058400" cy="705618"/>
          </a:xfrm>
        </p:spPr>
        <p:txBody>
          <a:bodyPr>
            <a:normAutofit fontScale="90000"/>
          </a:bodyPr>
          <a:lstStyle/>
          <a:p>
            <a:r>
              <a:rPr lang="en-US" dirty="0"/>
              <a:t>Matching/Tagging procedure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B6C43-502B-BC1D-D4F3-1EFBB15C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19</a:t>
            </a:fld>
            <a:endParaRPr lang="LID4096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40A456-E542-1A24-A2A8-57AC4D938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64188"/>
              </p:ext>
            </p:extLst>
          </p:nvPr>
        </p:nvGraphicFramePr>
        <p:xfrm>
          <a:off x="950451" y="1366291"/>
          <a:ext cx="9290829" cy="40119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943">
                  <a:extLst>
                    <a:ext uri="{9D8B030D-6E8A-4147-A177-3AD203B41FA5}">
                      <a16:colId xmlns:a16="http://schemas.microsoft.com/office/drawing/2014/main" val="2761395211"/>
                    </a:ext>
                  </a:extLst>
                </a:gridCol>
                <a:gridCol w="3096943">
                  <a:extLst>
                    <a:ext uri="{9D8B030D-6E8A-4147-A177-3AD203B41FA5}">
                      <a16:colId xmlns:a16="http://schemas.microsoft.com/office/drawing/2014/main" val="1803167888"/>
                    </a:ext>
                  </a:extLst>
                </a:gridCol>
                <a:gridCol w="3096943">
                  <a:extLst>
                    <a:ext uri="{9D8B030D-6E8A-4147-A177-3AD203B41FA5}">
                      <a16:colId xmlns:a16="http://schemas.microsoft.com/office/drawing/2014/main" val="1396095339"/>
                    </a:ext>
                  </a:extLst>
                </a:gridCol>
              </a:tblGrid>
              <a:tr h="132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</a:t>
                      </a:r>
                      <a:r>
                        <a:rPr lang="en-US" sz="2800" baseline="-25000" dirty="0" err="1"/>
                        <a:t>jet</a:t>
                      </a:r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PYTHIA Truth /Generator/ Particle level</a:t>
                      </a:r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PYTHIA Hybrid/Detector/ Reconstructed level </a:t>
                      </a:r>
                      <a:endParaRPr lang="LID4096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00012"/>
                  </a:ext>
                </a:extLst>
              </a:tr>
              <a:tr h="132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R=0.2</a:t>
                      </a:r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79610"/>
                  </a:ext>
                </a:extLst>
              </a:tr>
              <a:tr h="132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R=0.25</a:t>
                      </a:r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30015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ED94750-4ECE-BED7-5598-CF22E91A2A71}"/>
              </a:ext>
            </a:extLst>
          </p:cNvPr>
          <p:cNvSpPr/>
          <p:nvPr/>
        </p:nvSpPr>
        <p:spPr>
          <a:xfrm>
            <a:off x="5225842" y="2917910"/>
            <a:ext cx="594853" cy="64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90447E-B5E4-DA05-B7F0-C707B9FEAA8E}"/>
              </a:ext>
            </a:extLst>
          </p:cNvPr>
          <p:cNvSpPr/>
          <p:nvPr/>
        </p:nvSpPr>
        <p:spPr>
          <a:xfrm>
            <a:off x="5098024" y="4299317"/>
            <a:ext cx="897127" cy="946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B3B8B-DC68-3AA6-C064-ECDD4D5615AC}"/>
              </a:ext>
            </a:extLst>
          </p:cNvPr>
          <p:cNvSpPr/>
          <p:nvPr/>
        </p:nvSpPr>
        <p:spPr>
          <a:xfrm>
            <a:off x="8863789" y="2903164"/>
            <a:ext cx="589935" cy="6488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B3949C-E6FF-966B-2AB9-620461807E43}"/>
              </a:ext>
            </a:extLst>
          </p:cNvPr>
          <p:cNvSpPr/>
          <p:nvPr/>
        </p:nvSpPr>
        <p:spPr>
          <a:xfrm>
            <a:off x="8731052" y="4284570"/>
            <a:ext cx="860207" cy="883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45A555-056F-EB00-6E66-347B889036E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153773" y="3581555"/>
            <a:ext cx="7383" cy="703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1F94A2-022B-4EAB-278C-50B81AF5FFED}"/>
              </a:ext>
            </a:extLst>
          </p:cNvPr>
          <p:cNvCxnSpPr/>
          <p:nvPr/>
        </p:nvCxnSpPr>
        <p:spPr>
          <a:xfrm>
            <a:off x="5538018" y="3581555"/>
            <a:ext cx="7383" cy="717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120B3-62A5-9308-C440-C99849EB5A88}"/>
              </a:ext>
            </a:extLst>
          </p:cNvPr>
          <p:cNvCxnSpPr>
            <a:endCxn id="7" idx="2"/>
          </p:cNvCxnSpPr>
          <p:nvPr/>
        </p:nvCxnSpPr>
        <p:spPr>
          <a:xfrm>
            <a:off x="5820693" y="3271839"/>
            <a:ext cx="304309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36EB94-A40D-7804-5452-8E00FF148BF2}"/>
              </a:ext>
            </a:extLst>
          </p:cNvPr>
          <p:cNvSpPr txBox="1"/>
          <p:nvPr/>
        </p:nvSpPr>
        <p:spPr>
          <a:xfrm>
            <a:off x="6340829" y="2826029"/>
            <a:ext cx="173540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MC tagging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4BFE7C-61AC-4CB2-8DA1-3E5FB84C50E4}"/>
              </a:ext>
            </a:extLst>
          </p:cNvPr>
          <p:cNvSpPr txBox="1"/>
          <p:nvPr/>
        </p:nvSpPr>
        <p:spPr>
          <a:xfrm>
            <a:off x="5614183" y="3743202"/>
            <a:ext cx="1735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Closest match</a:t>
            </a:r>
            <a:endParaRPr lang="LID4096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DC118B-3A10-E42A-FD29-D209579B049B}"/>
              </a:ext>
            </a:extLst>
          </p:cNvPr>
          <p:cNvSpPr txBox="1"/>
          <p:nvPr/>
        </p:nvSpPr>
        <p:spPr>
          <a:xfrm>
            <a:off x="9229938" y="3696720"/>
            <a:ext cx="1735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Closest match</a:t>
            </a:r>
            <a:endParaRPr lang="LID4096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B5F069-902D-131A-5E60-7B0AE8F2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780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860A-5D89-6C8D-82C0-CB4FF4AC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49" y="53135"/>
            <a:ext cx="10300915" cy="1283780"/>
          </a:xfrm>
        </p:spPr>
        <p:txBody>
          <a:bodyPr>
            <a:normAutofit fontScale="90000"/>
          </a:bodyPr>
          <a:lstStyle/>
          <a:p>
            <a:r>
              <a:rPr lang="en-US" dirty="0"/>
              <a:t>Heavy Ion collisions and Quark Gluon Plasma (QGP)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6E761-7BA7-76FB-B399-0831F65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F3EC2-0997-73EB-40A5-CAA0EDB8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2</a:t>
            </a:fld>
            <a:endParaRPr lang="LID4096"/>
          </a:p>
        </p:txBody>
      </p:sp>
      <p:pic>
        <p:nvPicPr>
          <p:cNvPr id="6" name="Content Placeholder 6" descr="A group of colorful balls&#10;&#10;Description automatically generated with medium confidence">
            <a:extLst>
              <a:ext uri="{FF2B5EF4-FFF2-40B4-BE49-F238E27FC236}">
                <a16:creationId xmlns:a16="http://schemas.microsoft.com/office/drawing/2014/main" id="{6C7B7BC0-31E8-B011-9113-D05545CB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-2"/>
          <a:stretch/>
        </p:blipFill>
        <p:spPr>
          <a:xfrm>
            <a:off x="0" y="1443024"/>
            <a:ext cx="12177805" cy="402433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E90BAD3-1388-9423-D2EF-E4A8B2E3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5481"/>
            <a:ext cx="2696316" cy="437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SFMon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arXiv:2208.05290 [nucl-ex]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7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FF2A-C9DE-A94E-FCC4-E8958AF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48" y="38912"/>
            <a:ext cx="11690973" cy="640561"/>
          </a:xfrm>
        </p:spPr>
        <p:txBody>
          <a:bodyPr>
            <a:noAutofit/>
          </a:bodyPr>
          <a:lstStyle/>
          <a:p>
            <a:r>
              <a:rPr lang="en-US" dirty="0"/>
              <a:t>Jet energy flow distributions: jet </a:t>
            </a:r>
            <a:r>
              <a:rPr lang="en-US" i="1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dependence</a:t>
            </a:r>
            <a:endParaRPr lang="LID4096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A5348-9DF4-E516-4404-178BD36F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C8E40-EAC8-B874-7239-F4A7B24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20</a:t>
            </a:fld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C1E90-3CC8-9239-8B31-2363420181FB}"/>
              </a:ext>
            </a:extLst>
          </p:cNvPr>
          <p:cNvSpPr/>
          <p:nvPr/>
        </p:nvSpPr>
        <p:spPr>
          <a:xfrm>
            <a:off x="363794" y="1445342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ED33A-AD88-7CEC-5BF9-126D17140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32" y="433307"/>
            <a:ext cx="5158892" cy="5007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C55E5-FCA2-8E6F-9AC3-459D15C64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626" y="433307"/>
            <a:ext cx="5158892" cy="5007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553BB3-B62C-BF5A-CB00-78DE3399F2B8}"/>
              </a:ext>
            </a:extLst>
          </p:cNvPr>
          <p:cNvSpPr txBox="1"/>
          <p:nvPr/>
        </p:nvSpPr>
        <p:spPr>
          <a:xfrm>
            <a:off x="1008831" y="5339860"/>
            <a:ext cx="328786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40 &lt; </a:t>
            </a:r>
            <a:r>
              <a:rPr lang="en-US" sz="3000" i="1" dirty="0" err="1">
                <a:solidFill>
                  <a:schemeClr val="tx1"/>
                </a:solidFill>
              </a:rPr>
              <a:t>p</a:t>
            </a:r>
            <a:r>
              <a:rPr lang="en-US" sz="3000" baseline="-25000" dirty="0" err="1">
                <a:solidFill>
                  <a:schemeClr val="tx1"/>
                </a:solidFill>
              </a:rPr>
              <a:t>T</a:t>
            </a:r>
            <a:r>
              <a:rPr lang="en-US" sz="3000" dirty="0">
                <a:solidFill>
                  <a:schemeClr val="tx1"/>
                </a:solidFill>
              </a:rPr>
              <a:t> &lt; 60 GeV/</a:t>
            </a:r>
            <a:r>
              <a:rPr lang="en-US" sz="3000" i="1" dirty="0">
                <a:solidFill>
                  <a:schemeClr val="tx1"/>
                </a:solidFill>
              </a:rPr>
              <a:t>c</a:t>
            </a:r>
            <a:endParaRPr lang="LID4096" sz="3000" i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7C8BE-4538-6060-925F-7362B06858FD}"/>
              </a:ext>
            </a:extLst>
          </p:cNvPr>
          <p:cNvSpPr txBox="1"/>
          <p:nvPr/>
        </p:nvSpPr>
        <p:spPr>
          <a:xfrm>
            <a:off x="8020454" y="5339860"/>
            <a:ext cx="376000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60 &lt; </a:t>
            </a:r>
            <a:r>
              <a:rPr lang="en-US" sz="3000" i="1" dirty="0" err="1">
                <a:solidFill>
                  <a:schemeClr val="tx1"/>
                </a:solidFill>
              </a:rPr>
              <a:t>p</a:t>
            </a:r>
            <a:r>
              <a:rPr lang="en-US" sz="3000" baseline="-25000" dirty="0" err="1">
                <a:solidFill>
                  <a:schemeClr val="tx1"/>
                </a:solidFill>
              </a:rPr>
              <a:t>T</a:t>
            </a:r>
            <a:r>
              <a:rPr lang="en-US" sz="3000" dirty="0">
                <a:solidFill>
                  <a:schemeClr val="tx1"/>
                </a:solidFill>
              </a:rPr>
              <a:t> &lt; 80 GeV/</a:t>
            </a:r>
            <a:r>
              <a:rPr lang="en-US" sz="3000" i="1" dirty="0">
                <a:solidFill>
                  <a:schemeClr val="tx1"/>
                </a:solidFill>
              </a:rPr>
              <a:t>c</a:t>
            </a:r>
            <a:endParaRPr lang="LID4096" sz="3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9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071473-DE71-516A-78D2-EFC7A75B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22"/>
            <a:ext cx="12192000" cy="673381"/>
          </a:xfrm>
        </p:spPr>
        <p:txBody>
          <a:bodyPr>
            <a:noAutofit/>
          </a:bodyPr>
          <a:lstStyle/>
          <a:p>
            <a:r>
              <a:rPr lang="en-US" dirty="0"/>
              <a:t>Jet energy flow measurement: Model comparison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80AF-C309-0BCD-82E1-D1F7DA99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21</a:t>
            </a:fld>
            <a:endParaRPr lang="LID4096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448977B-4B10-6132-1ED2-CB45FBC7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B76950-50F5-01D9-AF04-8016602AE2DE}"/>
              </a:ext>
            </a:extLst>
          </p:cNvPr>
          <p:cNvSpPr/>
          <p:nvPr/>
        </p:nvSpPr>
        <p:spPr>
          <a:xfrm>
            <a:off x="363794" y="1445342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D5ABC3-5871-847A-6F55-756C9FD1E533}"/>
              </a:ext>
            </a:extLst>
          </p:cNvPr>
          <p:cNvGrpSpPr/>
          <p:nvPr/>
        </p:nvGrpSpPr>
        <p:grpSpPr>
          <a:xfrm>
            <a:off x="22214" y="1139915"/>
            <a:ext cx="11973562" cy="4022975"/>
            <a:chOff x="22214" y="1875040"/>
            <a:chExt cx="11973562" cy="40229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D8E521-DA40-3BE7-C86E-F11C4AD35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14" y="1892796"/>
              <a:ext cx="4065435" cy="40052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6DA271-5E4D-7994-8349-86DB6B33A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8371" y="1875040"/>
              <a:ext cx="4065435" cy="40052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823ADD-0C6A-0A6B-F519-4A7E4774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0341" y="1875040"/>
              <a:ext cx="4065435" cy="400521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DE5C53-1386-EBF2-449A-66F3148E9CA1}"/>
              </a:ext>
            </a:extLst>
          </p:cNvPr>
          <p:cNvSpPr txBox="1"/>
          <p:nvPr/>
        </p:nvSpPr>
        <p:spPr>
          <a:xfrm>
            <a:off x="812184" y="5482451"/>
            <a:ext cx="28009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=0.05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=0.1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3E249A-3503-5864-FF91-36CC8D5978FC}"/>
              </a:ext>
            </a:extLst>
          </p:cNvPr>
          <p:cNvSpPr txBox="1"/>
          <p:nvPr/>
        </p:nvSpPr>
        <p:spPr>
          <a:xfrm>
            <a:off x="8760541" y="5482451"/>
            <a:ext cx="28574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=0.35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=0.4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1D283D-670F-A1F9-699A-DF89DE5AF2A0}"/>
              </a:ext>
            </a:extLst>
          </p:cNvPr>
          <p:cNvSpPr txBox="1"/>
          <p:nvPr/>
        </p:nvSpPr>
        <p:spPr>
          <a:xfrm>
            <a:off x="4707710" y="5482451"/>
            <a:ext cx="3008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=0.2 to </a:t>
            </a:r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=0.25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86127-AF2C-C463-2DDC-10394B3BE0F0}"/>
              </a:ext>
            </a:extLst>
          </p:cNvPr>
          <p:cNvSpPr txBox="1"/>
          <p:nvPr/>
        </p:nvSpPr>
        <p:spPr>
          <a:xfrm>
            <a:off x="580103" y="718182"/>
            <a:ext cx="11257935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1"/>
                  </a:solidFill>
                </a:ln>
              </a:rPr>
              <a:t>Good description of the measurement by both HERWIG and PYTHIA</a:t>
            </a:r>
          </a:p>
        </p:txBody>
      </p:sp>
    </p:spTree>
    <p:extLst>
      <p:ext uri="{BB962C8B-B14F-4D97-AF65-F5344CB8AC3E}">
        <p14:creationId xmlns:p14="http://schemas.microsoft.com/office/powerpoint/2010/main" val="1960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458E2-51B2-9A57-BFE8-5CAD2A914000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B22A0088-611D-4D35-B161-F169619A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3" y="33679"/>
            <a:ext cx="10058400" cy="851536"/>
          </a:xfrm>
        </p:spPr>
        <p:txBody>
          <a:bodyPr/>
          <a:lstStyle/>
          <a:p>
            <a:r>
              <a:rPr lang="en-US" dirty="0"/>
              <a:t>Jets as witnesses of QGP evolution</a:t>
            </a:r>
            <a:endParaRPr lang="en-NL" dirty="0"/>
          </a:p>
        </p:txBody>
      </p:sp>
      <p:sp>
        <p:nvSpPr>
          <p:cNvPr id="5" name="Content Placeholder 4" descr=" 5">
            <a:extLst>
              <a:ext uri="{FF2B5EF4-FFF2-40B4-BE49-F238E27FC236}">
                <a16:creationId xmlns:a16="http://schemas.microsoft.com/office/drawing/2014/main" id="{B6A412B8-D99D-444D-A242-BD982CD7E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622" y="1135612"/>
            <a:ext cx="5291034" cy="4569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Heavy ion collisions produce: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Hot and dense medium of deconfined matter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High energy </a:t>
            </a:r>
            <a:r>
              <a:rPr lang="en-US" sz="2400" dirty="0" err="1"/>
              <a:t>partons</a:t>
            </a:r>
            <a:r>
              <a:rPr lang="en-US" sz="2400" dirty="0"/>
              <a:t> as a result of hard scattering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2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Parton energy loss due to its interaction with the medium</a:t>
            </a:r>
          </a:p>
          <a:p>
            <a:pPr lvl="1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Through collisions</a:t>
            </a:r>
          </a:p>
          <a:p>
            <a:pPr lvl="1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Through gluon radiation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2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Cluster </a:t>
            </a:r>
            <a:r>
              <a:rPr kumimoji="0" lang="en-US" sz="2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parton</a:t>
            </a:r>
            <a:r>
              <a:rPr kumimoji="0" lang="en-US" sz="2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shower products </a:t>
            </a:r>
            <a:r>
              <a:rPr kumimoji="0" lang="en-US" sz="2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jets</a:t>
            </a:r>
            <a:endParaRPr kumimoji="0" lang="en-US" sz="2600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NL" dirty="0"/>
          </a:p>
        </p:txBody>
      </p:sp>
      <p:grpSp>
        <p:nvGrpSpPr>
          <p:cNvPr id="29" name="Event" descr=" 29">
            <a:extLst>
              <a:ext uri="{FF2B5EF4-FFF2-40B4-BE49-F238E27FC236}">
                <a16:creationId xmlns:a16="http://schemas.microsoft.com/office/drawing/2014/main" id="{98DECB23-95CE-4A89-BFDD-8F78BB38F677}"/>
              </a:ext>
            </a:extLst>
          </p:cNvPr>
          <p:cNvGrpSpPr/>
          <p:nvPr/>
        </p:nvGrpSpPr>
        <p:grpSpPr>
          <a:xfrm>
            <a:off x="7528230" y="1428469"/>
            <a:ext cx="4408132" cy="3737098"/>
            <a:chOff x="7528230" y="1827202"/>
            <a:chExt cx="4408132" cy="3737098"/>
          </a:xfrm>
        </p:grpSpPr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28E95574-E5FA-4A17-A756-520A39D3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4311" y="2236407"/>
              <a:ext cx="4132051" cy="3117237"/>
            </a:xfrm>
            <a:prstGeom prst="ellipse">
              <a:avLst/>
            </a:prstGeom>
            <a:gradFill rotWithShape="0">
              <a:gsLst>
                <a:gs pos="0">
                  <a:srgbClr val="F28D0D"/>
                </a:gs>
                <a:gs pos="100000">
                  <a:srgbClr val="FFFF00">
                    <a:alpha val="79999"/>
                  </a:srgbClr>
                </a:gs>
              </a:gsLst>
              <a:path path="shape">
                <a:fillToRect l="50000" t="50000" r="50000" b="50000"/>
              </a:path>
            </a:gradFill>
            <a:ln w="9525" cap="flat">
              <a:solidFill>
                <a:srgbClr val="000000">
                  <a:alpha val="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347CF53-B964-4A5E-ACD2-475A10C6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230" y="3181061"/>
              <a:ext cx="2538299" cy="399604"/>
            </a:xfrm>
            <a:custGeom>
              <a:avLst/>
              <a:gdLst>
                <a:gd name="T0" fmla="*/ 0 w 506"/>
                <a:gd name="T1" fmla="*/ 106 h 106"/>
                <a:gd name="T2" fmla="*/ 410 w 506"/>
                <a:gd name="T3" fmla="*/ 104 h 106"/>
                <a:gd name="T4" fmla="*/ 506 w 506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6" h="106">
                  <a:moveTo>
                    <a:pt x="0" y="106"/>
                  </a:moveTo>
                  <a:lnTo>
                    <a:pt x="410" y="104"/>
                  </a:lnTo>
                  <a:lnTo>
                    <a:pt x="506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F620D49-8B0C-4036-9480-3EEF0A111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69" y="3969080"/>
              <a:ext cx="2220482" cy="399604"/>
            </a:xfrm>
            <a:custGeom>
              <a:avLst/>
              <a:gdLst>
                <a:gd name="T0" fmla="*/ 443 w 443"/>
                <a:gd name="T1" fmla="*/ 0 h 106"/>
                <a:gd name="T2" fmla="*/ 96 w 443"/>
                <a:gd name="T3" fmla="*/ 1 h 106"/>
                <a:gd name="T4" fmla="*/ 0 w 443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3" h="106">
                  <a:moveTo>
                    <a:pt x="443" y="0"/>
                  </a:moveTo>
                  <a:lnTo>
                    <a:pt x="96" y="1"/>
                  </a:lnTo>
                  <a:lnTo>
                    <a:pt x="0" y="106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04C19371-2E6E-40E7-BD2B-E046029A1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8648" y="1827202"/>
              <a:ext cx="1146260" cy="1358654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D4B9CB8A-D224-4CA5-AEC9-23746545F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8648" y="2573662"/>
              <a:ext cx="858106" cy="610595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B7BD7667-8DE6-4C37-80F8-9332E9727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8648" y="2514521"/>
              <a:ext cx="74157" cy="669737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B662F2E2-66AF-454B-954D-04C135E23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660" y="4387865"/>
              <a:ext cx="1430177" cy="1176435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2916B31E-E02F-4AED-A313-E0E163573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4554" y="4370283"/>
              <a:ext cx="980995" cy="473131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8D5E8EF7-F8C6-4793-A362-20279D016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5791" y="4352700"/>
              <a:ext cx="220353" cy="642564"/>
            </a:xfrm>
            <a:prstGeom prst="line">
              <a:avLst/>
            </a:prstGeom>
            <a:noFill/>
            <a:ln w="19080" cap="flat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B3C4166-8AB7-4471-885C-9DC84C4A2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00000">
              <a:off x="9647011" y="3566279"/>
              <a:ext cx="141958" cy="405998"/>
            </a:xfrm>
            <a:custGeom>
              <a:avLst/>
              <a:gdLst>
                <a:gd name="T0" fmla="*/ 77 w 164"/>
                <a:gd name="T1" fmla="*/ 0 h 432"/>
                <a:gd name="T2" fmla="*/ 153 w 164"/>
                <a:gd name="T3" fmla="*/ 56 h 432"/>
                <a:gd name="T4" fmla="*/ 9 w 164"/>
                <a:gd name="T5" fmla="*/ 104 h 432"/>
                <a:gd name="T6" fmla="*/ 153 w 164"/>
                <a:gd name="T7" fmla="*/ 152 h 432"/>
                <a:gd name="T8" fmla="*/ 9 w 164"/>
                <a:gd name="T9" fmla="*/ 200 h 432"/>
                <a:gd name="T10" fmla="*/ 153 w 164"/>
                <a:gd name="T11" fmla="*/ 248 h 432"/>
                <a:gd name="T12" fmla="*/ 9 w 164"/>
                <a:gd name="T13" fmla="*/ 296 h 432"/>
                <a:gd name="T14" fmla="*/ 153 w 164"/>
                <a:gd name="T15" fmla="*/ 344 h 432"/>
                <a:gd name="T16" fmla="*/ 9 w 164"/>
                <a:gd name="T17" fmla="*/ 392 h 432"/>
                <a:gd name="T18" fmla="*/ 97 w 164"/>
                <a:gd name="T1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432">
                  <a:moveTo>
                    <a:pt x="77" y="0"/>
                  </a:moveTo>
                  <a:cubicBezTo>
                    <a:pt x="90" y="10"/>
                    <a:pt x="164" y="39"/>
                    <a:pt x="153" y="56"/>
                  </a:cubicBezTo>
                  <a:cubicBezTo>
                    <a:pt x="142" y="73"/>
                    <a:pt x="9" y="88"/>
                    <a:pt x="9" y="104"/>
                  </a:cubicBezTo>
                  <a:cubicBezTo>
                    <a:pt x="9" y="120"/>
                    <a:pt x="153" y="136"/>
                    <a:pt x="153" y="152"/>
                  </a:cubicBezTo>
                  <a:cubicBezTo>
                    <a:pt x="153" y="168"/>
                    <a:pt x="9" y="184"/>
                    <a:pt x="9" y="200"/>
                  </a:cubicBezTo>
                  <a:cubicBezTo>
                    <a:pt x="9" y="216"/>
                    <a:pt x="153" y="232"/>
                    <a:pt x="153" y="248"/>
                  </a:cubicBezTo>
                  <a:cubicBezTo>
                    <a:pt x="153" y="264"/>
                    <a:pt x="9" y="280"/>
                    <a:pt x="9" y="296"/>
                  </a:cubicBezTo>
                  <a:cubicBezTo>
                    <a:pt x="9" y="312"/>
                    <a:pt x="153" y="328"/>
                    <a:pt x="153" y="344"/>
                  </a:cubicBezTo>
                  <a:cubicBezTo>
                    <a:pt x="153" y="360"/>
                    <a:pt x="18" y="377"/>
                    <a:pt x="9" y="392"/>
                  </a:cubicBezTo>
                  <a:cubicBezTo>
                    <a:pt x="0" y="407"/>
                    <a:pt x="79" y="424"/>
                    <a:pt x="97" y="432"/>
                  </a:cubicBezTo>
                </a:path>
              </a:pathLst>
            </a:custGeom>
            <a:noFill/>
            <a:ln w="19080" cap="flat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9944297-F7C6-4863-8C4C-1A590D0DC5AE}"/>
                </a:ext>
              </a:extLst>
            </p:cNvPr>
            <p:cNvSpPr>
              <a:spLocks/>
            </p:cNvSpPr>
            <p:nvPr/>
          </p:nvSpPr>
          <p:spPr bwMode="auto">
            <a:xfrm rot="9000000">
              <a:off x="9403351" y="2584851"/>
              <a:ext cx="271204" cy="835972"/>
            </a:xfrm>
            <a:custGeom>
              <a:avLst/>
              <a:gdLst>
                <a:gd name="T0" fmla="*/ 56 w 112"/>
                <a:gd name="T1" fmla="*/ 0 h 426"/>
                <a:gd name="T2" fmla="*/ 104 w 112"/>
                <a:gd name="T3" fmla="*/ 48 h 426"/>
                <a:gd name="T4" fmla="*/ 8 w 112"/>
                <a:gd name="T5" fmla="*/ 96 h 426"/>
                <a:gd name="T6" fmla="*/ 104 w 112"/>
                <a:gd name="T7" fmla="*/ 144 h 426"/>
                <a:gd name="T8" fmla="*/ 8 w 112"/>
                <a:gd name="T9" fmla="*/ 192 h 426"/>
                <a:gd name="T10" fmla="*/ 104 w 112"/>
                <a:gd name="T11" fmla="*/ 240 h 426"/>
                <a:gd name="T12" fmla="*/ 8 w 112"/>
                <a:gd name="T13" fmla="*/ 288 h 426"/>
                <a:gd name="T14" fmla="*/ 56 w 112"/>
                <a:gd name="T15" fmla="*/ 336 h 426"/>
                <a:gd name="T16" fmla="*/ 56 w 112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26">
                  <a:moveTo>
                    <a:pt x="56" y="0"/>
                  </a:moveTo>
                  <a:cubicBezTo>
                    <a:pt x="84" y="16"/>
                    <a:pt x="112" y="32"/>
                    <a:pt x="104" y="48"/>
                  </a:cubicBezTo>
                  <a:cubicBezTo>
                    <a:pt x="96" y="64"/>
                    <a:pt x="8" y="80"/>
                    <a:pt x="8" y="96"/>
                  </a:cubicBezTo>
                  <a:cubicBezTo>
                    <a:pt x="8" y="112"/>
                    <a:pt x="104" y="128"/>
                    <a:pt x="104" y="144"/>
                  </a:cubicBezTo>
                  <a:cubicBezTo>
                    <a:pt x="104" y="160"/>
                    <a:pt x="8" y="176"/>
                    <a:pt x="8" y="192"/>
                  </a:cubicBezTo>
                  <a:cubicBezTo>
                    <a:pt x="8" y="208"/>
                    <a:pt x="104" y="224"/>
                    <a:pt x="104" y="240"/>
                  </a:cubicBezTo>
                  <a:cubicBezTo>
                    <a:pt x="104" y="256"/>
                    <a:pt x="16" y="272"/>
                    <a:pt x="8" y="288"/>
                  </a:cubicBezTo>
                  <a:cubicBezTo>
                    <a:pt x="0" y="304"/>
                    <a:pt x="48" y="313"/>
                    <a:pt x="56" y="336"/>
                  </a:cubicBezTo>
                  <a:cubicBezTo>
                    <a:pt x="64" y="359"/>
                    <a:pt x="56" y="407"/>
                    <a:pt x="56" y="426"/>
                  </a:cubicBezTo>
                </a:path>
              </a:pathLst>
            </a:custGeom>
            <a:noFill/>
            <a:ln w="9360" cap="flat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151E42-BEB8-4EC1-B777-F52F984CC327}"/>
                </a:ext>
              </a:extLst>
            </p:cNvPr>
            <p:cNvSpPr>
              <a:spLocks/>
            </p:cNvSpPr>
            <p:nvPr/>
          </p:nvSpPr>
          <p:spPr bwMode="auto">
            <a:xfrm rot="6300000" flipH="1">
              <a:off x="8864769" y="3548747"/>
              <a:ext cx="231770" cy="1106004"/>
            </a:xfrm>
            <a:custGeom>
              <a:avLst/>
              <a:gdLst>
                <a:gd name="T0" fmla="*/ 56 w 112"/>
                <a:gd name="T1" fmla="*/ 0 h 426"/>
                <a:gd name="T2" fmla="*/ 104 w 112"/>
                <a:gd name="T3" fmla="*/ 48 h 426"/>
                <a:gd name="T4" fmla="*/ 8 w 112"/>
                <a:gd name="T5" fmla="*/ 96 h 426"/>
                <a:gd name="T6" fmla="*/ 104 w 112"/>
                <a:gd name="T7" fmla="*/ 144 h 426"/>
                <a:gd name="T8" fmla="*/ 8 w 112"/>
                <a:gd name="T9" fmla="*/ 192 h 426"/>
                <a:gd name="T10" fmla="*/ 104 w 112"/>
                <a:gd name="T11" fmla="*/ 240 h 426"/>
                <a:gd name="T12" fmla="*/ 8 w 112"/>
                <a:gd name="T13" fmla="*/ 288 h 426"/>
                <a:gd name="T14" fmla="*/ 56 w 112"/>
                <a:gd name="T15" fmla="*/ 336 h 426"/>
                <a:gd name="T16" fmla="*/ 56 w 112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26">
                  <a:moveTo>
                    <a:pt x="56" y="0"/>
                  </a:moveTo>
                  <a:cubicBezTo>
                    <a:pt x="84" y="16"/>
                    <a:pt x="112" y="32"/>
                    <a:pt x="104" y="48"/>
                  </a:cubicBezTo>
                  <a:cubicBezTo>
                    <a:pt x="96" y="64"/>
                    <a:pt x="8" y="80"/>
                    <a:pt x="8" y="96"/>
                  </a:cubicBezTo>
                  <a:cubicBezTo>
                    <a:pt x="8" y="112"/>
                    <a:pt x="104" y="128"/>
                    <a:pt x="104" y="144"/>
                  </a:cubicBezTo>
                  <a:cubicBezTo>
                    <a:pt x="104" y="160"/>
                    <a:pt x="8" y="176"/>
                    <a:pt x="8" y="192"/>
                  </a:cubicBezTo>
                  <a:cubicBezTo>
                    <a:pt x="8" y="208"/>
                    <a:pt x="104" y="224"/>
                    <a:pt x="104" y="240"/>
                  </a:cubicBezTo>
                  <a:cubicBezTo>
                    <a:pt x="104" y="256"/>
                    <a:pt x="16" y="272"/>
                    <a:pt x="8" y="288"/>
                  </a:cubicBezTo>
                  <a:cubicBezTo>
                    <a:pt x="0" y="304"/>
                    <a:pt x="48" y="313"/>
                    <a:pt x="56" y="336"/>
                  </a:cubicBezTo>
                  <a:cubicBezTo>
                    <a:pt x="64" y="359"/>
                    <a:pt x="56" y="407"/>
                    <a:pt x="56" y="426"/>
                  </a:cubicBezTo>
                </a:path>
              </a:pathLst>
            </a:custGeom>
            <a:noFill/>
            <a:ln w="9360" cap="flat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BD10A1B-7FAF-41B0-9361-1A54C1A5DD64}"/>
                </a:ext>
              </a:extLst>
            </p:cNvPr>
            <p:cNvSpPr>
              <a:spLocks/>
            </p:cNvSpPr>
            <p:nvPr/>
          </p:nvSpPr>
          <p:spPr bwMode="auto">
            <a:xfrm rot="18600000">
              <a:off x="9847698" y="3952626"/>
              <a:ext cx="204597" cy="1110241"/>
            </a:xfrm>
            <a:custGeom>
              <a:avLst/>
              <a:gdLst>
                <a:gd name="T0" fmla="*/ 56 w 112"/>
                <a:gd name="T1" fmla="*/ 0 h 426"/>
                <a:gd name="T2" fmla="*/ 104 w 112"/>
                <a:gd name="T3" fmla="*/ 48 h 426"/>
                <a:gd name="T4" fmla="*/ 8 w 112"/>
                <a:gd name="T5" fmla="*/ 96 h 426"/>
                <a:gd name="T6" fmla="*/ 104 w 112"/>
                <a:gd name="T7" fmla="*/ 144 h 426"/>
                <a:gd name="T8" fmla="*/ 8 w 112"/>
                <a:gd name="T9" fmla="*/ 192 h 426"/>
                <a:gd name="T10" fmla="*/ 104 w 112"/>
                <a:gd name="T11" fmla="*/ 240 h 426"/>
                <a:gd name="T12" fmla="*/ 8 w 112"/>
                <a:gd name="T13" fmla="*/ 288 h 426"/>
                <a:gd name="T14" fmla="*/ 56 w 112"/>
                <a:gd name="T15" fmla="*/ 336 h 426"/>
                <a:gd name="T16" fmla="*/ 56 w 112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26">
                  <a:moveTo>
                    <a:pt x="56" y="0"/>
                  </a:moveTo>
                  <a:cubicBezTo>
                    <a:pt x="84" y="16"/>
                    <a:pt x="112" y="32"/>
                    <a:pt x="104" y="48"/>
                  </a:cubicBezTo>
                  <a:cubicBezTo>
                    <a:pt x="96" y="64"/>
                    <a:pt x="8" y="80"/>
                    <a:pt x="8" y="96"/>
                  </a:cubicBezTo>
                  <a:cubicBezTo>
                    <a:pt x="8" y="112"/>
                    <a:pt x="104" y="128"/>
                    <a:pt x="104" y="144"/>
                  </a:cubicBezTo>
                  <a:cubicBezTo>
                    <a:pt x="104" y="160"/>
                    <a:pt x="8" y="176"/>
                    <a:pt x="8" y="192"/>
                  </a:cubicBezTo>
                  <a:cubicBezTo>
                    <a:pt x="8" y="208"/>
                    <a:pt x="104" y="224"/>
                    <a:pt x="104" y="240"/>
                  </a:cubicBezTo>
                  <a:cubicBezTo>
                    <a:pt x="104" y="256"/>
                    <a:pt x="16" y="272"/>
                    <a:pt x="8" y="288"/>
                  </a:cubicBezTo>
                  <a:cubicBezTo>
                    <a:pt x="0" y="304"/>
                    <a:pt x="48" y="313"/>
                    <a:pt x="56" y="336"/>
                  </a:cubicBezTo>
                  <a:cubicBezTo>
                    <a:pt x="64" y="359"/>
                    <a:pt x="56" y="407"/>
                    <a:pt x="56" y="426"/>
                  </a:cubicBezTo>
                </a:path>
              </a:pathLst>
            </a:custGeom>
            <a:noFill/>
            <a:ln w="9360" cap="flat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5007DC-FA5C-47BC-A3F6-45E0010F3922}"/>
                </a:ext>
              </a:extLst>
            </p:cNvPr>
            <p:cNvSpPr>
              <a:spLocks/>
            </p:cNvSpPr>
            <p:nvPr/>
          </p:nvSpPr>
          <p:spPr bwMode="auto">
            <a:xfrm rot="15600000" flipH="1">
              <a:off x="10265543" y="2776712"/>
              <a:ext cx="233369" cy="1106004"/>
            </a:xfrm>
            <a:custGeom>
              <a:avLst/>
              <a:gdLst>
                <a:gd name="T0" fmla="*/ 56 w 112"/>
                <a:gd name="T1" fmla="*/ 0 h 426"/>
                <a:gd name="T2" fmla="*/ 104 w 112"/>
                <a:gd name="T3" fmla="*/ 48 h 426"/>
                <a:gd name="T4" fmla="*/ 8 w 112"/>
                <a:gd name="T5" fmla="*/ 96 h 426"/>
                <a:gd name="T6" fmla="*/ 104 w 112"/>
                <a:gd name="T7" fmla="*/ 144 h 426"/>
                <a:gd name="T8" fmla="*/ 8 w 112"/>
                <a:gd name="T9" fmla="*/ 192 h 426"/>
                <a:gd name="T10" fmla="*/ 104 w 112"/>
                <a:gd name="T11" fmla="*/ 240 h 426"/>
                <a:gd name="T12" fmla="*/ 8 w 112"/>
                <a:gd name="T13" fmla="*/ 288 h 426"/>
                <a:gd name="T14" fmla="*/ 56 w 112"/>
                <a:gd name="T15" fmla="*/ 336 h 426"/>
                <a:gd name="T16" fmla="*/ 56 w 112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26">
                  <a:moveTo>
                    <a:pt x="56" y="0"/>
                  </a:moveTo>
                  <a:cubicBezTo>
                    <a:pt x="84" y="16"/>
                    <a:pt x="112" y="32"/>
                    <a:pt x="104" y="48"/>
                  </a:cubicBezTo>
                  <a:cubicBezTo>
                    <a:pt x="96" y="64"/>
                    <a:pt x="8" y="80"/>
                    <a:pt x="8" y="96"/>
                  </a:cubicBezTo>
                  <a:cubicBezTo>
                    <a:pt x="8" y="112"/>
                    <a:pt x="104" y="128"/>
                    <a:pt x="104" y="144"/>
                  </a:cubicBezTo>
                  <a:cubicBezTo>
                    <a:pt x="104" y="160"/>
                    <a:pt x="8" y="176"/>
                    <a:pt x="8" y="192"/>
                  </a:cubicBezTo>
                  <a:cubicBezTo>
                    <a:pt x="8" y="208"/>
                    <a:pt x="104" y="224"/>
                    <a:pt x="104" y="240"/>
                  </a:cubicBezTo>
                  <a:cubicBezTo>
                    <a:pt x="104" y="256"/>
                    <a:pt x="16" y="272"/>
                    <a:pt x="8" y="288"/>
                  </a:cubicBezTo>
                  <a:cubicBezTo>
                    <a:pt x="0" y="304"/>
                    <a:pt x="48" y="313"/>
                    <a:pt x="56" y="336"/>
                  </a:cubicBezTo>
                  <a:cubicBezTo>
                    <a:pt x="64" y="359"/>
                    <a:pt x="56" y="407"/>
                    <a:pt x="56" y="426"/>
                  </a:cubicBezTo>
                </a:path>
              </a:pathLst>
            </a:custGeom>
            <a:noFill/>
            <a:ln w="9360" cap="flat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8" name="Jet" descr=" 28">
            <a:extLst>
              <a:ext uri="{FF2B5EF4-FFF2-40B4-BE49-F238E27FC236}">
                <a16:creationId xmlns:a16="http://schemas.microsoft.com/office/drawing/2014/main" id="{389317CE-508B-0ED0-1C2D-57A3EA432247}"/>
              </a:ext>
            </a:extLst>
          </p:cNvPr>
          <p:cNvGrpSpPr/>
          <p:nvPr/>
        </p:nvGrpSpPr>
        <p:grpSpPr>
          <a:xfrm>
            <a:off x="6906615" y="3837056"/>
            <a:ext cx="2589963" cy="2017374"/>
            <a:chOff x="6847623" y="4245621"/>
            <a:chExt cx="2589963" cy="201737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041925-21E7-9661-B1C1-253472D18B8D}"/>
                </a:ext>
              </a:extLst>
            </p:cNvPr>
            <p:cNvCxnSpPr>
              <a:cxnSpLocks/>
              <a:endCxn id="31" idx="6"/>
            </p:cNvCxnSpPr>
            <p:nvPr/>
          </p:nvCxnSpPr>
          <p:spPr bwMode="auto">
            <a:xfrm flipH="1">
              <a:off x="8708308" y="4245621"/>
              <a:ext cx="729277" cy="201737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32C18D3-DC87-5287-4E9C-D664AE7E38B6}"/>
                </a:ext>
              </a:extLst>
            </p:cNvPr>
            <p:cNvSpPr/>
            <p:nvPr/>
          </p:nvSpPr>
          <p:spPr bwMode="auto">
            <a:xfrm rot="2502263">
              <a:off x="6847623" y="5349685"/>
              <a:ext cx="2130652" cy="409124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defTabSz="414762"/>
              <a:endParaRPr lang="en-US" sz="1633">
                <a:cs typeface="DejaVu LGC Sans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21DA60-BC76-131D-C3DD-9B42EB35C8FA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H="1">
              <a:off x="7117590" y="4245621"/>
              <a:ext cx="2319996" cy="59987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5" name="TextBox 34" descr=" 31">
            <a:extLst>
              <a:ext uri="{FF2B5EF4-FFF2-40B4-BE49-F238E27FC236}">
                <a16:creationId xmlns:a16="http://schemas.microsoft.com/office/drawing/2014/main" id="{2F575D05-4D10-3D39-388A-3A124793D924}"/>
              </a:ext>
            </a:extLst>
          </p:cNvPr>
          <p:cNvSpPr txBox="1"/>
          <p:nvPr/>
        </p:nvSpPr>
        <p:spPr>
          <a:xfrm>
            <a:off x="9104683" y="5216558"/>
            <a:ext cx="2159398" cy="461665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Jet of radius R</a:t>
            </a:r>
            <a:endParaRPr lang="en-NL" sz="2400" dirty="0">
              <a:solidFill>
                <a:srgbClr val="008000"/>
              </a:solidFill>
            </a:endParaRPr>
          </a:p>
        </p:txBody>
      </p:sp>
      <p:sp>
        <p:nvSpPr>
          <p:cNvPr id="32" name="Footer Placeholder 31" descr=" 32">
            <a:extLst>
              <a:ext uri="{FF2B5EF4-FFF2-40B4-BE49-F238E27FC236}">
                <a16:creationId xmlns:a16="http://schemas.microsoft.com/office/drawing/2014/main" id="{46690CFD-C18E-45EF-AF84-90EE33C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en-NL"/>
          </a:p>
        </p:txBody>
      </p:sp>
      <p:sp>
        <p:nvSpPr>
          <p:cNvPr id="33" name="Slide Number Placeholder 32" descr=" 33">
            <a:extLst>
              <a:ext uri="{FF2B5EF4-FFF2-40B4-BE49-F238E27FC236}">
                <a16:creationId xmlns:a16="http://schemas.microsoft.com/office/drawing/2014/main" id="{3E6A1E0D-4EF7-4210-83E9-7A873B90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731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9086F3-6D52-4CA0-7E63-1203024A816F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0B51B4ED-2B59-43D1-8595-7402B77F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17" y="-5228"/>
            <a:ext cx="10058400" cy="841807"/>
          </a:xfrm>
        </p:spPr>
        <p:txBody>
          <a:bodyPr/>
          <a:lstStyle/>
          <a:p>
            <a:r>
              <a:rPr lang="en-US" dirty="0"/>
              <a:t>What is “jet quenching”?</a:t>
            </a:r>
            <a:endParaRPr lang="en-NL" dirty="0"/>
          </a:p>
        </p:txBody>
      </p:sp>
      <p:sp>
        <p:nvSpPr>
          <p:cNvPr id="5" name="TextBox 4" descr=" 5">
            <a:extLst>
              <a:ext uri="{FF2B5EF4-FFF2-40B4-BE49-F238E27FC236}">
                <a16:creationId xmlns:a16="http://schemas.microsoft.com/office/drawing/2014/main" id="{4E77C6FC-54AE-4A9F-AC68-8106C9F726C6}"/>
              </a:ext>
            </a:extLst>
          </p:cNvPr>
          <p:cNvSpPr txBox="1"/>
          <p:nvPr/>
        </p:nvSpPr>
        <p:spPr>
          <a:xfrm>
            <a:off x="674343" y="1594237"/>
            <a:ext cx="5038828" cy="694808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pPr algn="ctr"/>
            <a:r>
              <a:rPr lang="en-US" sz="3867" dirty="0"/>
              <a:t>Vacuum</a:t>
            </a:r>
          </a:p>
        </p:txBody>
      </p:sp>
      <p:pic>
        <p:nvPicPr>
          <p:cNvPr id="6" name="Picture 5" descr=" 6">
            <a:extLst>
              <a:ext uri="{FF2B5EF4-FFF2-40B4-BE49-F238E27FC236}">
                <a16:creationId xmlns:a16="http://schemas.microsoft.com/office/drawing/2014/main" id="{89A96621-1B65-4523-9E1B-AF24CA17E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42" y="2247516"/>
            <a:ext cx="5446601" cy="2577860"/>
          </a:xfrm>
          <a:prstGeom prst="rect">
            <a:avLst/>
          </a:prstGeom>
        </p:spPr>
      </p:pic>
      <p:sp>
        <p:nvSpPr>
          <p:cNvPr id="7" name="TextBox 6" descr=" 7">
            <a:extLst>
              <a:ext uri="{FF2B5EF4-FFF2-40B4-BE49-F238E27FC236}">
                <a16:creationId xmlns:a16="http://schemas.microsoft.com/office/drawing/2014/main" id="{108EEFCB-A6C0-4E6E-B62E-F54E3993F99F}"/>
              </a:ext>
            </a:extLst>
          </p:cNvPr>
          <p:cNvSpPr txBox="1"/>
          <p:nvPr/>
        </p:nvSpPr>
        <p:spPr>
          <a:xfrm>
            <a:off x="6121642" y="1594237"/>
            <a:ext cx="5038828" cy="694808"/>
          </a:xfrm>
          <a:prstGeom prst="rect">
            <a:avLst/>
          </a:prstGeom>
          <a:noFill/>
        </p:spPr>
        <p:txBody>
          <a:bodyPr wrap="square" lIns="98743" tIns="49372" rIns="98743" bIns="49372" rtlCol="0">
            <a:spAutoFit/>
          </a:bodyPr>
          <a:lstStyle/>
          <a:p>
            <a:pPr algn="ctr"/>
            <a:r>
              <a:rPr lang="en-US" sz="3867" dirty="0"/>
              <a:t>Medium</a:t>
            </a:r>
          </a:p>
        </p:txBody>
      </p:sp>
      <p:pic>
        <p:nvPicPr>
          <p:cNvPr id="4" name="Picture 3" descr=" 4">
            <a:extLst>
              <a:ext uri="{FF2B5EF4-FFF2-40B4-BE49-F238E27FC236}">
                <a16:creationId xmlns:a16="http://schemas.microsoft.com/office/drawing/2014/main" id="{2AABFE3E-E4E9-4736-B912-786B3D0BF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4" y="2296005"/>
            <a:ext cx="4256717" cy="2339522"/>
          </a:xfrm>
          <a:prstGeom prst="rect">
            <a:avLst/>
          </a:prstGeom>
        </p:spPr>
      </p:pic>
      <p:sp>
        <p:nvSpPr>
          <p:cNvPr id="9" name="Arrow: Right 8" descr=" 9">
            <a:extLst>
              <a:ext uri="{FF2B5EF4-FFF2-40B4-BE49-F238E27FC236}">
                <a16:creationId xmlns:a16="http://schemas.microsoft.com/office/drawing/2014/main" id="{C6D1854D-8A80-4ABC-8B38-070E80299899}"/>
              </a:ext>
            </a:extLst>
          </p:cNvPr>
          <p:cNvSpPr/>
          <p:nvPr/>
        </p:nvSpPr>
        <p:spPr>
          <a:xfrm>
            <a:off x="5014451" y="2878131"/>
            <a:ext cx="1258529" cy="36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Footer Placeholder 22" descr=" 23">
            <a:extLst>
              <a:ext uri="{FF2B5EF4-FFF2-40B4-BE49-F238E27FC236}">
                <a16:creationId xmlns:a16="http://schemas.microsoft.com/office/drawing/2014/main" id="{47B19758-9B57-4FF2-9FBD-46CE98B6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en-NL"/>
          </a:p>
        </p:txBody>
      </p:sp>
      <p:sp>
        <p:nvSpPr>
          <p:cNvPr id="24" name="Slide Number Placeholder 23" descr=" 24">
            <a:extLst>
              <a:ext uri="{FF2B5EF4-FFF2-40B4-BE49-F238E27FC236}">
                <a16:creationId xmlns:a16="http://schemas.microsoft.com/office/drawing/2014/main" id="{9DEA7E2B-00C3-4529-9692-50FCB9A5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831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0E9BE-C4AE-1BE8-8EFF-869AF473B09F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0B51B4ED-2B59-43D1-8595-7402B77F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184"/>
            <a:ext cx="10058400" cy="783440"/>
          </a:xfrm>
        </p:spPr>
        <p:txBody>
          <a:bodyPr/>
          <a:lstStyle/>
          <a:p>
            <a:r>
              <a:rPr lang="en-US" dirty="0"/>
              <a:t>“Jet quenching” can have many aspects…</a:t>
            </a:r>
            <a:endParaRPr lang="en-NL" dirty="0"/>
          </a:p>
        </p:txBody>
      </p:sp>
      <p:sp>
        <p:nvSpPr>
          <p:cNvPr id="24" name="Slide Number Placeholder 23" descr=" 24">
            <a:extLst>
              <a:ext uri="{FF2B5EF4-FFF2-40B4-BE49-F238E27FC236}">
                <a16:creationId xmlns:a16="http://schemas.microsoft.com/office/drawing/2014/main" id="{9DEA7E2B-00C3-4529-9692-50FCB9A5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3</a:t>
            </a:r>
          </a:p>
        </p:txBody>
      </p:sp>
      <p:grpSp>
        <p:nvGrpSpPr>
          <p:cNvPr id="10" name="Group 9" descr=" 14">
            <a:extLst>
              <a:ext uri="{FF2B5EF4-FFF2-40B4-BE49-F238E27FC236}">
                <a16:creationId xmlns:a16="http://schemas.microsoft.com/office/drawing/2014/main" id="{686265E9-9FA0-4E12-9230-683F2BB42064}"/>
              </a:ext>
            </a:extLst>
          </p:cNvPr>
          <p:cNvGrpSpPr/>
          <p:nvPr/>
        </p:nvGrpSpPr>
        <p:grpSpPr>
          <a:xfrm>
            <a:off x="1" y="1713408"/>
            <a:ext cx="12117021" cy="2784660"/>
            <a:chOff x="74979" y="3354947"/>
            <a:chExt cx="12117021" cy="27846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870AC0-5088-EE31-693D-6271C726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4946" y="3795502"/>
              <a:ext cx="3427054" cy="234410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62F96-7259-6B0E-03E4-9C537A190C72}"/>
                </a:ext>
              </a:extLst>
            </p:cNvPr>
            <p:cNvGrpSpPr/>
            <p:nvPr/>
          </p:nvGrpSpPr>
          <p:grpSpPr>
            <a:xfrm>
              <a:off x="4414682" y="4050890"/>
              <a:ext cx="4316408" cy="1932010"/>
              <a:chOff x="3849689" y="4552580"/>
              <a:chExt cx="3809686" cy="143031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0E2D2CF-3330-F500-8186-7D537B914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689" y="4552580"/>
                <a:ext cx="1794064" cy="143031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D2612D2-32F2-A4DB-9426-BC8403A58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9514" y="4621307"/>
                <a:ext cx="1669861" cy="1331299"/>
              </a:xfrm>
              <a:prstGeom prst="rect">
                <a:avLst/>
              </a:prstGeom>
            </p:spPr>
          </p:pic>
        </p:grpSp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D7D2DDF3-438B-D6F7-E513-E5043B96C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9" y="4125249"/>
              <a:ext cx="4231549" cy="192798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71B9F9-BD6A-30A3-B682-CC128CB4D759}"/>
                </a:ext>
              </a:extLst>
            </p:cNvPr>
            <p:cNvSpPr txBox="1"/>
            <p:nvPr/>
          </p:nvSpPr>
          <p:spPr>
            <a:xfrm>
              <a:off x="501442" y="3354947"/>
              <a:ext cx="3805085" cy="4616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Medium-induced energy loss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955107-31FC-20D5-ACA7-9D9CE0A5E9AD}"/>
                </a:ext>
              </a:extLst>
            </p:cNvPr>
            <p:cNvSpPr txBox="1"/>
            <p:nvPr/>
          </p:nvSpPr>
          <p:spPr>
            <a:xfrm>
              <a:off x="4975123" y="3359862"/>
              <a:ext cx="3107515" cy="4616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Coherence effects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89F0E9-1495-2AD9-49A9-C359A60A2DC8}"/>
                </a:ext>
              </a:extLst>
            </p:cNvPr>
            <p:cNvSpPr txBox="1"/>
            <p:nvPr/>
          </p:nvSpPr>
          <p:spPr>
            <a:xfrm>
              <a:off x="8962112" y="3354949"/>
              <a:ext cx="3107515" cy="4616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Medium recoil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8709E31-D8BC-4853-4FA8-778661167684}"/>
              </a:ext>
            </a:extLst>
          </p:cNvPr>
          <p:cNvSpPr/>
          <p:nvPr/>
        </p:nvSpPr>
        <p:spPr>
          <a:xfrm>
            <a:off x="4265406" y="1463402"/>
            <a:ext cx="4488071" cy="314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B30D1-34C1-AE18-3708-052BB0B1F5E9}"/>
              </a:ext>
            </a:extLst>
          </p:cNvPr>
          <p:cNvSpPr/>
          <p:nvPr/>
        </p:nvSpPr>
        <p:spPr>
          <a:xfrm>
            <a:off x="8689969" y="1463402"/>
            <a:ext cx="3502033" cy="314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A33E7-D89C-E903-CD93-E025F423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74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B9E216-DC7C-10A4-7F5B-33F55FC8F733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08B4874D-B7A7-463C-9332-5500DFB6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5" y="33680"/>
            <a:ext cx="10058400" cy="802895"/>
          </a:xfrm>
        </p:spPr>
        <p:txBody>
          <a:bodyPr/>
          <a:lstStyle/>
          <a:p>
            <a:r>
              <a:rPr lang="en-US" dirty="0"/>
              <a:t>Let’s quantify this …</a:t>
            </a:r>
            <a:endParaRPr lang="en-NL" dirty="0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E9179700-1799-43CE-86FC-31115DBC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9963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800" dirty="0"/>
              <a:t>Nuclear modification factor R</a:t>
            </a:r>
            <a:r>
              <a:rPr lang="en-US" sz="2800" baseline="-25000" dirty="0"/>
              <a:t>AA</a:t>
            </a:r>
            <a:r>
              <a:rPr lang="en-US" sz="2800" dirty="0"/>
              <a:t> </a:t>
            </a:r>
            <a:endParaRPr lang="en-NL" dirty="0"/>
          </a:p>
        </p:txBody>
      </p:sp>
      <p:sp>
        <p:nvSpPr>
          <p:cNvPr id="18" name="Footer Placeholder 17" descr=" 18">
            <a:extLst>
              <a:ext uri="{FF2B5EF4-FFF2-40B4-BE49-F238E27FC236}">
                <a16:creationId xmlns:a16="http://schemas.microsoft.com/office/drawing/2014/main" id="{1CD6CEBE-58BA-4E5B-8926-D7FF257A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en-NL"/>
          </a:p>
        </p:txBody>
      </p:sp>
      <p:sp>
        <p:nvSpPr>
          <p:cNvPr id="19" name="Slide Number Placeholder 18" descr=" 19">
            <a:extLst>
              <a:ext uri="{FF2B5EF4-FFF2-40B4-BE49-F238E27FC236}">
                <a16:creationId xmlns:a16="http://schemas.microsoft.com/office/drawing/2014/main" id="{3E69A9A3-F034-4312-A2DF-B7B31286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L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1938A-17EF-240C-8E45-9F77CE75C6DA}"/>
                  </a:ext>
                </a:extLst>
              </p:cNvPr>
              <p:cNvSpPr txBox="1"/>
              <p:nvPr/>
            </p:nvSpPr>
            <p:spPr>
              <a:xfrm>
                <a:off x="2653747" y="2702373"/>
                <a:ext cx="7225748" cy="1210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sz="6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</m:t>
                        </m:r>
                      </m:num>
                      <m:den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1938A-17EF-240C-8E45-9F77CE75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747" y="2702373"/>
                <a:ext cx="7225748" cy="1210396"/>
              </a:xfrm>
              <a:prstGeom prst="rect">
                <a:avLst/>
              </a:prstGeom>
              <a:blipFill>
                <a:blip r:embed="rId2"/>
                <a:stretch>
                  <a:fillRect t="-14070" b="-180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Vacuum shower" descr=" 7">
            <a:extLst>
              <a:ext uri="{FF2B5EF4-FFF2-40B4-BE49-F238E27FC236}">
                <a16:creationId xmlns:a16="http://schemas.microsoft.com/office/drawing/2014/main" id="{8F062BE6-9A9C-60F7-2AED-F3CBB8E9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93" y="3319366"/>
            <a:ext cx="3580408" cy="1967818"/>
          </a:xfrm>
          <a:prstGeom prst="rect">
            <a:avLst/>
          </a:prstGeom>
        </p:spPr>
      </p:pic>
      <p:pic>
        <p:nvPicPr>
          <p:cNvPr id="5" name="Medium shower" descr=" 6">
            <a:extLst>
              <a:ext uri="{FF2B5EF4-FFF2-40B4-BE49-F238E27FC236}">
                <a16:creationId xmlns:a16="http://schemas.microsoft.com/office/drawing/2014/main" id="{EC8397F3-42EE-B638-005C-3192A6FCE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93" y="1229673"/>
            <a:ext cx="4300693" cy="2035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47AA36-9000-384D-D2DD-71735634FBCC}"/>
              </a:ext>
            </a:extLst>
          </p:cNvPr>
          <p:cNvSpPr/>
          <p:nvPr/>
        </p:nvSpPr>
        <p:spPr>
          <a:xfrm>
            <a:off x="2149813" y="1468867"/>
            <a:ext cx="3920247" cy="357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CD42BA-5930-BCB3-A095-27853F5DF642}"/>
              </a:ext>
            </a:extLst>
          </p:cNvPr>
          <p:cNvSpPr/>
          <p:nvPr/>
        </p:nvSpPr>
        <p:spPr>
          <a:xfrm>
            <a:off x="6076552" y="1147855"/>
            <a:ext cx="3920247" cy="415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31C87-5096-24A2-9409-AE2B6F345D3A}"/>
                  </a:ext>
                </a:extLst>
              </p:cNvPr>
              <p:cNvSpPr txBox="1"/>
              <p:nvPr/>
            </p:nvSpPr>
            <p:spPr>
              <a:xfrm>
                <a:off x="2623930" y="2414142"/>
                <a:ext cx="7225748" cy="173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sz="6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6000" b="0" i="1" dirty="0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6000" b="0" i="0" dirty="0" smtClean="0">
                            <a:latin typeface="Cambria Math" panose="02040503050406030204" pitchFamily="18" charset="0"/>
                          </a:rPr>
                          <m:t>η</m:t>
                        </m:r>
                      </m:num>
                      <m:den>
                        <m:sSup>
                          <m:sSupPr>
                            <m:ctrlPr>
                              <a:rPr lang="en-US" sz="6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6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  <m:r>
                          <a:rPr lang="en-US" sz="60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6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 dirty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60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60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6000" dirty="0">
                            <a:latin typeface="Cambria Math" panose="02040503050406030204" pitchFamily="18" charset="0"/>
                          </a:rPr>
                          <m:t>η</m:t>
                        </m:r>
                      </m:den>
                    </m:f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31C87-5096-24A2-9409-AE2B6F345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30" y="2414142"/>
                <a:ext cx="7225748" cy="1738105"/>
              </a:xfrm>
              <a:prstGeom prst="rect">
                <a:avLst/>
              </a:prstGeom>
              <a:blipFill>
                <a:blip r:embed="rId5"/>
                <a:stretch>
                  <a:fillRect b="-35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722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E2656-92DA-A317-0CFF-405C196927E3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13B058-A2FA-7A29-90F7-7B1D4348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50" y="82318"/>
            <a:ext cx="10058400" cy="695891"/>
          </a:xfrm>
        </p:spPr>
        <p:txBody>
          <a:bodyPr>
            <a:noAutofit/>
          </a:bodyPr>
          <a:lstStyle/>
          <a:p>
            <a:r>
              <a:rPr lang="en-US" dirty="0"/>
              <a:t>Measurement of R</a:t>
            </a:r>
            <a:r>
              <a:rPr lang="en-US" baseline="-25000" dirty="0"/>
              <a:t>AA </a:t>
            </a:r>
            <a:r>
              <a:rPr lang="en-US" dirty="0"/>
              <a:t>with ALICE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3B37A-1CBE-1E04-AD45-DABCCCBD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NNV meeting 2023, Lunteren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489F6-CC27-E1DC-F9B2-E4CB9CCE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2A77-B8F2-499D-BE4F-23255DA6297E}" type="slidenum">
              <a:rPr lang="LID4096" smtClean="0"/>
              <a:t>7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3AE842A-264B-F60C-1D00-77C9F8BE2F76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>
              <a:xfrm>
                <a:off x="369651" y="2488292"/>
                <a:ext cx="5666024" cy="130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4800" b="0" i="0" dirty="0" smtClean="0">
                            <a:latin typeface="Cambria Math" panose="02040503050406030204" pitchFamily="18" charset="0"/>
                          </a:rPr>
                          <m:t>η</m:t>
                        </m:r>
                      </m:num>
                      <m:den>
                        <m:sSup>
                          <m:sSup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48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4800" dirty="0">
                            <a:latin typeface="Cambria Math" panose="02040503050406030204" pitchFamily="18" charset="0"/>
                          </a:rPr>
                          <m:t>η</m:t>
                        </m:r>
                      </m:den>
                    </m:f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3AE842A-264B-F60C-1D00-77C9F8BE2F7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9651" y="2488292"/>
                <a:ext cx="5666024" cy="1309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1E2D6367-BA53-B55C-CB5D-22FBA67CB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044470"/>
            <a:ext cx="5112568" cy="4984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E61232-E4DA-A5F3-AB91-D7DF73AD5D4D}"/>
              </a:ext>
            </a:extLst>
          </p:cNvPr>
          <p:cNvSpPr txBox="1"/>
          <p:nvPr/>
        </p:nvSpPr>
        <p:spPr>
          <a:xfrm>
            <a:off x="9313" y="5792267"/>
            <a:ext cx="4400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/>
              <a:t>ALICE</a:t>
            </a:r>
            <a:r>
              <a:rPr lang="en-GB" dirty="0">
                <a:effectLst/>
              </a:rPr>
              <a:t>: 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https://arxiv.org/abs/2303.00592</a:t>
            </a:r>
            <a:r>
              <a:rPr lang="en-GB" dirty="0">
                <a:solidFill>
                  <a:schemeClr val="accent2"/>
                </a:solidFill>
                <a:effectLst/>
              </a:rPr>
              <a:t>  </a:t>
            </a:r>
            <a:endParaRPr lang="en-GB" u="sng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11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5F9A-0C46-D2DE-A2A8-6E1FFB17FC1B}"/>
              </a:ext>
            </a:extLst>
          </p:cNvPr>
          <p:cNvSpPr/>
          <p:nvPr/>
        </p:nvSpPr>
        <p:spPr>
          <a:xfrm>
            <a:off x="1050587" y="1575881"/>
            <a:ext cx="10291864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F1CBBC70-DD56-4A36-A5D4-AA4C2BC1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5" y="53140"/>
            <a:ext cx="10058400" cy="783438"/>
          </a:xfrm>
        </p:spPr>
        <p:txBody>
          <a:bodyPr/>
          <a:lstStyle/>
          <a:p>
            <a:r>
              <a:rPr lang="en-US" dirty="0"/>
              <a:t>Are large jets more quenched?</a:t>
            </a:r>
            <a:endParaRPr lang="en-NL" dirty="0"/>
          </a:p>
        </p:txBody>
      </p:sp>
      <p:sp>
        <p:nvSpPr>
          <p:cNvPr id="15" name="Content Placeholder 14" descr=" 15">
            <a:extLst>
              <a:ext uri="{FF2B5EF4-FFF2-40B4-BE49-F238E27FC236}">
                <a16:creationId xmlns:a16="http://schemas.microsoft.com/office/drawing/2014/main" id="{A70B2B5F-E8AB-46BA-A111-01B45DFD54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558" y="5152836"/>
            <a:ext cx="2243402" cy="3416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Sketch: QM19, Yi Chen</a:t>
            </a:r>
            <a:endParaRPr lang="en-NL" dirty="0"/>
          </a:p>
        </p:txBody>
      </p:sp>
      <p:sp>
        <p:nvSpPr>
          <p:cNvPr id="32" name="Slide Number Placeholder 31" descr=" 32">
            <a:extLst>
              <a:ext uri="{FF2B5EF4-FFF2-40B4-BE49-F238E27FC236}">
                <a16:creationId xmlns:a16="http://schemas.microsoft.com/office/drawing/2014/main" id="{9D2D6851-F8BB-40DB-9E02-B0F8D5F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19" name="Original shower">
            <a:extLst>
              <a:ext uri="{FF2B5EF4-FFF2-40B4-BE49-F238E27FC236}">
                <a16:creationId xmlns:a16="http://schemas.microsoft.com/office/drawing/2014/main" id="{572C3DB6-949A-4220-8D0B-923E9D03732A}"/>
              </a:ext>
            </a:extLst>
          </p:cNvPr>
          <p:cNvGrpSpPr/>
          <p:nvPr/>
        </p:nvGrpSpPr>
        <p:grpSpPr>
          <a:xfrm>
            <a:off x="6387846" y="2493898"/>
            <a:ext cx="1966429" cy="1647708"/>
            <a:chOff x="324464" y="2400580"/>
            <a:chExt cx="2612641" cy="20829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029576-BD8A-4AE4-8014-D2A9D7F26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464" y="2400580"/>
              <a:ext cx="2612641" cy="20829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D5A33F8-CDCC-4256-88DE-A536AD68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11579">
              <a:off x="939983" y="2407814"/>
              <a:ext cx="1448268" cy="653401"/>
            </a:xfrm>
            <a:prstGeom prst="rect">
              <a:avLst/>
            </a:prstGeom>
          </p:spPr>
        </p:pic>
      </p:grpSp>
      <p:grpSp>
        <p:nvGrpSpPr>
          <p:cNvPr id="53" name="RAA sketch">
            <a:extLst>
              <a:ext uri="{FF2B5EF4-FFF2-40B4-BE49-F238E27FC236}">
                <a16:creationId xmlns:a16="http://schemas.microsoft.com/office/drawing/2014/main" id="{19A3EBD9-05FD-48E8-93D2-6C45F7227AE5}"/>
              </a:ext>
            </a:extLst>
          </p:cNvPr>
          <p:cNvGrpSpPr/>
          <p:nvPr/>
        </p:nvGrpSpPr>
        <p:grpSpPr>
          <a:xfrm>
            <a:off x="108229" y="1643372"/>
            <a:ext cx="4381144" cy="3036163"/>
            <a:chOff x="108229" y="1954658"/>
            <a:chExt cx="4381144" cy="30361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8C68211-93ED-447C-B0A6-C50AE06E8CF7}"/>
                </a:ext>
              </a:extLst>
            </p:cNvPr>
            <p:cNvCxnSpPr/>
            <p:nvPr/>
          </p:nvCxnSpPr>
          <p:spPr>
            <a:xfrm flipV="1">
              <a:off x="812242" y="1954658"/>
              <a:ext cx="0" cy="3036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2343A37-EEDD-4A1D-8715-6E77C4EBB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242" y="3545241"/>
              <a:ext cx="3256625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ECB9D-0734-483E-8564-CD8CB545C44D}"/>
                </a:ext>
              </a:extLst>
            </p:cNvPr>
            <p:cNvSpPr txBox="1"/>
            <p:nvPr/>
          </p:nvSpPr>
          <p:spPr>
            <a:xfrm>
              <a:off x="3688606" y="3696967"/>
              <a:ext cx="80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/>
                <a:t>R</a:t>
              </a:r>
              <a:r>
                <a:rPr lang="en-US" sz="2800" baseline="-25000" dirty="0" err="1"/>
                <a:t>jet</a:t>
              </a:r>
              <a:endParaRPr lang="en-NL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8BADFC-6B95-4404-B645-3AE0ABB9DB58}"/>
                </a:ext>
              </a:extLst>
            </p:cNvPr>
            <p:cNvSpPr txBox="1"/>
            <p:nvPr/>
          </p:nvSpPr>
          <p:spPr>
            <a:xfrm rot="16200000">
              <a:off x="-649515" y="3065288"/>
              <a:ext cx="203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R</a:t>
              </a:r>
              <a:r>
                <a:rPr lang="en-US" sz="2800" baseline="-25000" dirty="0"/>
                <a:t>AA</a:t>
              </a:r>
              <a:r>
                <a:rPr lang="en-US" sz="2800" i="1" baseline="-25000" dirty="0"/>
                <a:t> </a:t>
              </a:r>
              <a:r>
                <a:rPr lang="en-US" sz="2800" i="1" dirty="0"/>
                <a:t>/ R</a:t>
              </a:r>
              <a:r>
                <a:rPr lang="en-US" sz="2800" baseline="-25000" dirty="0"/>
                <a:t>AA, 0.2</a:t>
              </a:r>
              <a:endParaRPr lang="en-NL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C49BE-F4D2-EC7F-A22A-81446028FE40}"/>
              </a:ext>
            </a:extLst>
          </p:cNvPr>
          <p:cNvGrpSpPr/>
          <p:nvPr/>
        </p:nvGrpSpPr>
        <p:grpSpPr>
          <a:xfrm>
            <a:off x="812243" y="3233955"/>
            <a:ext cx="10485061" cy="2774555"/>
            <a:chOff x="812242" y="3545241"/>
            <a:chExt cx="10485061" cy="2774555"/>
          </a:xfrm>
        </p:grpSpPr>
        <p:grpSp>
          <p:nvGrpSpPr>
            <p:cNvPr id="26" name="Wide jet supp" descr=" 26">
              <a:extLst>
                <a:ext uri="{FF2B5EF4-FFF2-40B4-BE49-F238E27FC236}">
                  <a16:creationId xmlns:a16="http://schemas.microsoft.com/office/drawing/2014/main" id="{E5CBED6A-C90F-4607-89B0-185964E756E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52646" y="4269013"/>
              <a:ext cx="2338057" cy="830997"/>
              <a:chOff x="3552646" y="4269013"/>
              <a:chExt cx="2338057" cy="8309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4498A5-C45D-4AE5-91A9-4AE825E23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8466" y="4269013"/>
                <a:ext cx="1672237" cy="83099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Wider jet suppression</a:t>
                </a:r>
                <a:endParaRPr lang="en-NL" sz="2400" dirty="0"/>
              </a:p>
            </p:txBody>
          </p:sp>
          <p:cxnSp>
            <p:nvCxnSpPr>
              <p:cNvPr id="13" name="Connector: Curved 12">
                <a:extLst>
                  <a:ext uri="{FF2B5EF4-FFF2-40B4-BE49-F238E27FC236}">
                    <a16:creationId xmlns:a16="http://schemas.microsoft.com/office/drawing/2014/main" id="{85CCE169-D656-42B8-B69A-6A5C55D6F801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rot="10800000">
                <a:off x="3552646" y="4379086"/>
                <a:ext cx="665821" cy="305427"/>
              </a:xfrm>
              <a:prstGeom prst="curvedConnector3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DAF2E8-9E7B-49AD-A153-49C91479247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42" y="3545241"/>
              <a:ext cx="2814221" cy="14455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Wide shower">
              <a:extLst>
                <a:ext uri="{FF2B5EF4-FFF2-40B4-BE49-F238E27FC236}">
                  <a16:creationId xmlns:a16="http://schemas.microsoft.com/office/drawing/2014/main" id="{DC2EC345-9D88-4881-92C7-5EE1176E1C45}"/>
                </a:ext>
              </a:extLst>
            </p:cNvPr>
            <p:cNvGrpSpPr/>
            <p:nvPr/>
          </p:nvGrpSpPr>
          <p:grpSpPr>
            <a:xfrm>
              <a:off x="9025916" y="4226643"/>
              <a:ext cx="2271387" cy="2093153"/>
              <a:chOff x="9025916" y="4226643"/>
              <a:chExt cx="2271387" cy="209315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7D7DDA7-2D7B-457B-ABB3-AEBE09799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43103" y="4303096"/>
                <a:ext cx="2254200" cy="1685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20B1AD2-76EB-45F3-AF8E-CAAA6FBFD1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49492"/>
              <a:stretch/>
            </p:blipFill>
            <p:spPr>
              <a:xfrm flipV="1">
                <a:off x="9025916" y="5104825"/>
                <a:ext cx="2254200" cy="98971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177BA27-97F6-4F5F-893E-74AA6A665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804219">
                <a:off x="9363805" y="5408827"/>
                <a:ext cx="1263314" cy="55862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64DC014-ADD0-4B41-B4E3-0AB865F60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765430">
                <a:off x="9432013" y="4226643"/>
                <a:ext cx="1342201" cy="61783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620BC40-934C-493D-890E-279B2983A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73247">
                <a:off x="9706964" y="4753170"/>
                <a:ext cx="990611" cy="45599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10A3E7-8156-4692-8295-7BC46E56F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18762">
                <a:off x="9839158" y="5175194"/>
                <a:ext cx="990611" cy="455991"/>
              </a:xfrm>
              <a:prstGeom prst="rect">
                <a:avLst/>
              </a:prstGeom>
            </p:spPr>
          </p:pic>
        </p:grp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4791F735-D16F-D3D9-5E83-0BA36C65726F}"/>
                </a:ext>
              </a:extLst>
            </p:cNvPr>
            <p:cNvSpPr/>
            <p:nvPr/>
          </p:nvSpPr>
          <p:spPr>
            <a:xfrm rot="1821936">
              <a:off x="8202819" y="4252445"/>
              <a:ext cx="1024363" cy="35544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D33BC-AEBD-9242-C701-9188F5E1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EC3C50-01A4-6AFC-6224-A295DA733E74}"/>
              </a:ext>
            </a:extLst>
          </p:cNvPr>
          <p:cNvGrpSpPr/>
          <p:nvPr/>
        </p:nvGrpSpPr>
        <p:grpSpPr>
          <a:xfrm>
            <a:off x="808999" y="1163056"/>
            <a:ext cx="10252891" cy="2299369"/>
            <a:chOff x="808999" y="1474344"/>
            <a:chExt cx="10252891" cy="229936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B14880A-CDBA-10FA-8707-676BA14B7B2D}"/>
                </a:ext>
              </a:extLst>
            </p:cNvPr>
            <p:cNvGrpSpPr/>
            <p:nvPr/>
          </p:nvGrpSpPr>
          <p:grpSpPr>
            <a:xfrm>
              <a:off x="3631432" y="1474344"/>
              <a:ext cx="7430458" cy="2299369"/>
              <a:chOff x="3631432" y="1474342"/>
              <a:chExt cx="7430458" cy="2299369"/>
            </a:xfrm>
          </p:grpSpPr>
          <p:grpSp>
            <p:nvGrpSpPr>
              <p:cNvPr id="16" name="Large recap" descr=" 16">
                <a:extLst>
                  <a:ext uri="{FF2B5EF4-FFF2-40B4-BE49-F238E27FC236}">
                    <a16:creationId xmlns:a16="http://schemas.microsoft.com/office/drawing/2014/main" id="{F8430CDE-715B-4D4A-B98D-901BC035832F}"/>
                  </a:ext>
                </a:extLst>
              </p:cNvPr>
              <p:cNvGrpSpPr/>
              <p:nvPr/>
            </p:nvGrpSpPr>
            <p:grpSpPr>
              <a:xfrm>
                <a:off x="3631432" y="1847433"/>
                <a:ext cx="2396966" cy="830997"/>
                <a:chOff x="4326119" y="2635781"/>
                <a:chExt cx="2396966" cy="83099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5759AB3-8D0C-4877-A617-E030DE9F3020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070359" y="2635781"/>
                  <a:ext cx="1652726" cy="830997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Large angle recapture</a:t>
                  </a:r>
                  <a:endParaRPr lang="en-NL" sz="2400" dirty="0"/>
                </a:p>
              </p:txBody>
            </p:sp>
            <p:cxnSp>
              <p:nvCxnSpPr>
                <p:cNvPr id="14" name="Connector: Curved 13">
                  <a:extLst>
                    <a:ext uri="{FF2B5EF4-FFF2-40B4-BE49-F238E27FC236}">
                      <a16:creationId xmlns:a16="http://schemas.microsoft.com/office/drawing/2014/main" id="{5BA49A58-2AAF-44D6-A88E-49277CDCF583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  <a:stCxn id="11" idx="1"/>
                </p:cNvCxnSpPr>
                <p:nvPr/>
              </p:nvCxnSpPr>
              <p:spPr>
                <a:xfrm rot="10800000" flipV="1">
                  <a:off x="4326119" y="2739992"/>
                  <a:ext cx="744241" cy="312960"/>
                </a:xfrm>
                <a:prstGeom prst="curvedConnector3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Large angle shower">
                <a:extLst>
                  <a:ext uri="{FF2B5EF4-FFF2-40B4-BE49-F238E27FC236}">
                    <a16:creationId xmlns:a16="http://schemas.microsoft.com/office/drawing/2014/main" id="{7C87BA5F-A3D1-49D7-835B-0FFFF2C8D7D3}"/>
                  </a:ext>
                </a:extLst>
              </p:cNvPr>
              <p:cNvGrpSpPr/>
              <p:nvPr/>
            </p:nvGrpSpPr>
            <p:grpSpPr>
              <a:xfrm>
                <a:off x="9221585" y="1474342"/>
                <a:ext cx="1840305" cy="2299369"/>
                <a:chOff x="9221585" y="1474342"/>
                <a:chExt cx="1840305" cy="2299369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9617CAF-9D95-4B5D-B31E-C5290E515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21585" y="1966255"/>
                  <a:ext cx="1830084" cy="1544921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8BBF8966-4910-4826-BE5B-B6C87F5D9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9742860">
                  <a:off x="9652739" y="1943965"/>
                  <a:ext cx="1014473" cy="484631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87FAB4BC-22CB-47EC-B32B-CA4B3D8B35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3578000">
                  <a:off x="9525141" y="2759219"/>
                  <a:ext cx="1042842" cy="444333"/>
                </a:xfrm>
                <a:prstGeom prst="rect">
                  <a:avLst/>
                </a:prstGeom>
              </p:spPr>
            </p:pic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5F0531A-4C22-4C2C-806B-4D9E7272D4FC}"/>
                    </a:ext>
                  </a:extLst>
                </p:cNvPr>
                <p:cNvSpPr/>
                <p:nvPr/>
              </p:nvSpPr>
              <p:spPr>
                <a:xfrm>
                  <a:off x="10541314" y="1474342"/>
                  <a:ext cx="520576" cy="229936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FA74279-299E-4C4E-A0A2-7B2E66C74A8D}"/>
                    </a:ext>
                  </a:extLst>
                </p:cNvPr>
                <p:cNvCxnSpPr>
                  <a:cxnSpLocks/>
                  <a:stCxn id="46" idx="0"/>
                  <a:endCxn id="48" idx="1"/>
                </p:cNvCxnSpPr>
                <p:nvPr/>
              </p:nvCxnSpPr>
              <p:spPr>
                <a:xfrm flipH="1">
                  <a:off x="9221585" y="1474342"/>
                  <a:ext cx="1580017" cy="126437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8FC324F-5124-41D6-BD91-8D87F9F8AE0E}"/>
                    </a:ext>
                  </a:extLst>
                </p:cNvPr>
                <p:cNvCxnSpPr>
                  <a:cxnSpLocks/>
                  <a:stCxn id="46" idx="4"/>
                  <a:endCxn id="48" idx="1"/>
                </p:cNvCxnSpPr>
                <p:nvPr/>
              </p:nvCxnSpPr>
              <p:spPr>
                <a:xfrm flipH="1" flipV="1">
                  <a:off x="9221585" y="2738716"/>
                  <a:ext cx="1580017" cy="103499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F78CC33F-ED10-C08E-AF22-8F40DE88C27A}"/>
                  </a:ext>
                </a:extLst>
              </p:cNvPr>
              <p:cNvSpPr/>
              <p:nvPr/>
            </p:nvSpPr>
            <p:spPr>
              <a:xfrm rot="20562333">
                <a:off x="8069690" y="2393051"/>
                <a:ext cx="1024363" cy="355444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7AC69E-F22C-B3EB-6CFE-983B752D8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999" y="2063394"/>
              <a:ext cx="2838873" cy="1419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46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7F39-7AF7-510D-BB02-E560B33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9" y="1"/>
            <a:ext cx="11973911" cy="776748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R</a:t>
            </a:r>
            <a:r>
              <a:rPr lang="en-US" dirty="0"/>
              <a:t>-dependence of jet nuclear modification factor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B295-BE28-8552-0FD4-1719A23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NNV meeting 2023, Lunteren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ED20-63A2-D360-C3AE-6E25CBAC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4DE-C464-412E-9D5F-EF677BEC4A49}" type="slidenum">
              <a:rPr lang="LID4096" smtClean="0"/>
              <a:t>9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F0203-4BBA-CAF8-E5A0-0D6D5BD84F9A}"/>
              </a:ext>
            </a:extLst>
          </p:cNvPr>
          <p:cNvSpPr/>
          <p:nvPr/>
        </p:nvSpPr>
        <p:spPr>
          <a:xfrm>
            <a:off x="363794" y="1493979"/>
            <a:ext cx="1125793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Picture 8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0F790C33-73A4-5B70-6401-EAB77C8C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1497176"/>
            <a:ext cx="4061406" cy="3960000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4449394E-15A5-5EE8-BB26-241D3ED2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29" y="1497176"/>
            <a:ext cx="4061406" cy="396000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9A6863A5-E33C-8CF6-BC48-E5C3EAEE4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25" y="1497176"/>
            <a:ext cx="4061406" cy="3960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6B0A9-C8D5-4203-5BC6-B7BC6F5E8930}"/>
              </a:ext>
            </a:extLst>
          </p:cNvPr>
          <p:cNvGrpSpPr/>
          <p:nvPr/>
        </p:nvGrpSpPr>
        <p:grpSpPr>
          <a:xfrm rot="16200000">
            <a:off x="5629234" y="-113586"/>
            <a:ext cx="619072" cy="2266480"/>
            <a:chOff x="4591665" y="2861187"/>
            <a:chExt cx="712725" cy="2318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27CCBA-E863-B541-41AF-D45B9E2089BB}"/>
                </a:ext>
              </a:extLst>
            </p:cNvPr>
            <p:cNvSpPr txBox="1"/>
            <p:nvPr/>
          </p:nvSpPr>
          <p:spPr>
            <a:xfrm rot="5400000">
              <a:off x="3867588" y="3742860"/>
              <a:ext cx="2288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</a:rPr>
                <a:t>R</a:t>
              </a:r>
              <a:r>
                <a:rPr lang="en-US" sz="3200" dirty="0">
                  <a:solidFill>
                    <a:srgbClr val="C00000"/>
                  </a:solidFill>
                </a:rPr>
                <a:t> increases</a:t>
              </a:r>
              <a:endParaRPr lang="LID4096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15CFCD-C022-3CD7-1D8F-30E8B2472712}"/>
                </a:ext>
              </a:extLst>
            </p:cNvPr>
            <p:cNvCxnSpPr>
              <a:cxnSpLocks/>
            </p:cNvCxnSpPr>
            <p:nvPr/>
          </p:nvCxnSpPr>
          <p:spPr>
            <a:xfrm>
              <a:off x="4591665" y="2861187"/>
              <a:ext cx="0" cy="228108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80CF28-8E0F-9822-3193-2A67FE5D878E}"/>
              </a:ext>
            </a:extLst>
          </p:cNvPr>
          <p:cNvSpPr txBox="1"/>
          <p:nvPr/>
        </p:nvSpPr>
        <p:spPr>
          <a:xfrm>
            <a:off x="1303800" y="5511634"/>
            <a:ext cx="12388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=0.2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C314E-BC01-D067-B344-C9D28551B5F1}"/>
              </a:ext>
            </a:extLst>
          </p:cNvPr>
          <p:cNvSpPr txBox="1"/>
          <p:nvPr/>
        </p:nvSpPr>
        <p:spPr>
          <a:xfrm>
            <a:off x="9900458" y="5511633"/>
            <a:ext cx="12388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=0.6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8B484-3BC2-552F-DB36-30DE32743183}"/>
              </a:ext>
            </a:extLst>
          </p:cNvPr>
          <p:cNvSpPr txBox="1"/>
          <p:nvPr/>
        </p:nvSpPr>
        <p:spPr>
          <a:xfrm>
            <a:off x="5727792" y="5521462"/>
            <a:ext cx="12388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=0.4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A45CE-5876-41F8-9144-BF0F53A60D6E}"/>
              </a:ext>
            </a:extLst>
          </p:cNvPr>
          <p:cNvSpPr txBox="1"/>
          <p:nvPr/>
        </p:nvSpPr>
        <p:spPr>
          <a:xfrm>
            <a:off x="-39327" y="1006237"/>
            <a:ext cx="4400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/>
              <a:t>ALICE</a:t>
            </a:r>
            <a:r>
              <a:rPr lang="en-GB" dirty="0">
                <a:effectLst/>
              </a:rPr>
              <a:t>: 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https://arxiv.org/abs/2303.00592</a:t>
            </a:r>
            <a:r>
              <a:rPr lang="en-GB" dirty="0">
                <a:solidFill>
                  <a:schemeClr val="accent2"/>
                </a:solidFill>
                <a:effectLst/>
              </a:rPr>
              <a:t>  </a:t>
            </a:r>
            <a:endParaRPr lang="en-GB" u="sng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20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883</Words>
  <Application>Microsoft Office PowerPoint</Application>
  <PresentationFormat>Widescreen</PresentationFormat>
  <Paragraphs>163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Open Sans</vt:lpstr>
      <vt:lpstr>SFMono-Regular</vt:lpstr>
      <vt:lpstr>Wingdings</vt:lpstr>
      <vt:lpstr>Retrospect</vt:lpstr>
      <vt:lpstr>Measurement of jet quenching cone-size dependence in pp and  Pb–Pb collisions with ALICE</vt:lpstr>
      <vt:lpstr>Heavy Ion collisions and Quark Gluon Plasma (QGP)</vt:lpstr>
      <vt:lpstr>Jets as witnesses of QGP evolution</vt:lpstr>
      <vt:lpstr>What is “jet quenching”?</vt:lpstr>
      <vt:lpstr>“Jet quenching” can have many aspects…</vt:lpstr>
      <vt:lpstr>Let’s quantify this …</vt:lpstr>
      <vt:lpstr>Measurement of RAA with ALICE</vt:lpstr>
      <vt:lpstr>Are large jets more quenched?</vt:lpstr>
      <vt:lpstr>R-dependence of jet nuclear modification factor</vt:lpstr>
      <vt:lpstr>R-dependence of jet nuclear modification factor</vt:lpstr>
      <vt:lpstr>An alternative approach to the question</vt:lpstr>
      <vt:lpstr>Jet energy flow measurement in pp collisions</vt:lpstr>
      <vt:lpstr>Jet energy flow measurement: Model comparison</vt:lpstr>
      <vt:lpstr>Model predictions for HI measurement</vt:lpstr>
      <vt:lpstr>Model predictions for HI measurement</vt:lpstr>
      <vt:lpstr>Summary &amp; Outlook</vt:lpstr>
      <vt:lpstr>Backup</vt:lpstr>
      <vt:lpstr>PowerPoint Presentation</vt:lpstr>
      <vt:lpstr>Matching/Tagging procedure</vt:lpstr>
      <vt:lpstr>Jet energy flow distributions: jet pT dependence</vt:lpstr>
      <vt:lpstr>Jet energy flow measurement: Model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jet quenching cone-size dependence in pp and  Pb–Pb collisions with ALICE</dc:title>
  <dc:creator>Christos Pliatskas</dc:creator>
  <cp:lastModifiedBy>Christos Pliatskas</cp:lastModifiedBy>
  <cp:revision>18</cp:revision>
  <dcterms:created xsi:type="dcterms:W3CDTF">2023-10-31T10:21:23Z</dcterms:created>
  <dcterms:modified xsi:type="dcterms:W3CDTF">2023-11-02T09:20:11Z</dcterms:modified>
</cp:coreProperties>
</file>