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1pPr>
    <a:lvl2pPr marL="0" marR="0" indent="4572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2pPr>
    <a:lvl3pPr marL="0" marR="0" indent="9144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3pPr>
    <a:lvl4pPr marL="0" marR="0" indent="13716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4pPr>
    <a:lvl5pPr marL="0" marR="0" indent="18288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5pPr>
    <a:lvl6pPr marL="0" marR="0" indent="22860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6pPr>
    <a:lvl7pPr marL="0" marR="0" indent="27432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7pPr>
    <a:lvl8pPr marL="0" marR="0" indent="32004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8pPr>
    <a:lvl9pPr marL="0" marR="0" indent="3657600" algn="l" defTabSz="17399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1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iti TC Light"/>
        <a:ea typeface="Heiti TC Light"/>
        <a:cs typeface="Heiti TC Light"/>
        <a:sym typeface="Heiti TC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iia Selina" initials="MS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42"/>
    <p:restoredTop sz="96327"/>
  </p:normalViewPr>
  <p:slideViewPr>
    <p:cSldViewPr snapToGrid="0">
      <p:cViewPr varScale="1">
        <p:scale>
          <a:sx n="90" d="100"/>
          <a:sy n="90" d="100"/>
        </p:scale>
        <p:origin x="130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" descr="Image"/>
          <p:cNvPicPr>
            <a:picLocks noChangeAspect="1"/>
          </p:cNvPicPr>
          <p:nvPr/>
        </p:nvPicPr>
        <p:blipFill>
          <a:blip r:embed="rId2"/>
          <a:srcRect l="84" t="60357" r="78413" b="17335"/>
          <a:stretch>
            <a:fillRect/>
          </a:stretch>
        </p:blipFill>
        <p:spPr>
          <a:xfrm>
            <a:off x="-37201" y="834978"/>
            <a:ext cx="2661048" cy="151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18"/>
                </a:lnTo>
                <a:lnTo>
                  <a:pt x="306" y="21564"/>
                </a:lnTo>
                <a:cubicBezTo>
                  <a:pt x="521" y="21595"/>
                  <a:pt x="1241" y="21600"/>
                  <a:pt x="1904" y="21575"/>
                </a:cubicBezTo>
                <a:cubicBezTo>
                  <a:pt x="3018" y="21533"/>
                  <a:pt x="3414" y="21465"/>
                  <a:pt x="4539" y="21123"/>
                </a:cubicBezTo>
                <a:cubicBezTo>
                  <a:pt x="4767" y="21054"/>
                  <a:pt x="5975" y="20966"/>
                  <a:pt x="7223" y="20926"/>
                </a:cubicBezTo>
                <a:cubicBezTo>
                  <a:pt x="9361" y="20857"/>
                  <a:pt x="10233" y="20756"/>
                  <a:pt x="11017" y="20486"/>
                </a:cubicBezTo>
                <a:cubicBezTo>
                  <a:pt x="13119" y="19761"/>
                  <a:pt x="14423" y="19432"/>
                  <a:pt x="15231" y="19430"/>
                </a:cubicBezTo>
                <a:cubicBezTo>
                  <a:pt x="15519" y="19430"/>
                  <a:pt x="16022" y="19371"/>
                  <a:pt x="16349" y="19301"/>
                </a:cubicBezTo>
                <a:cubicBezTo>
                  <a:pt x="16676" y="19230"/>
                  <a:pt x="17545" y="19144"/>
                  <a:pt x="18282" y="19109"/>
                </a:cubicBezTo>
                <a:cubicBezTo>
                  <a:pt x="20943" y="18983"/>
                  <a:pt x="21600" y="18824"/>
                  <a:pt x="21600" y="18302"/>
                </a:cubicBezTo>
                <a:cubicBezTo>
                  <a:pt x="21600" y="17620"/>
                  <a:pt x="20079" y="16293"/>
                  <a:pt x="19297" y="16293"/>
                </a:cubicBezTo>
                <a:cubicBezTo>
                  <a:pt x="19136" y="16293"/>
                  <a:pt x="19038" y="16176"/>
                  <a:pt x="18881" y="15779"/>
                </a:cubicBezTo>
                <a:cubicBezTo>
                  <a:pt x="18367" y="14479"/>
                  <a:pt x="17539" y="13524"/>
                  <a:pt x="16603" y="13161"/>
                </a:cubicBezTo>
                <a:cubicBezTo>
                  <a:pt x="16241" y="13020"/>
                  <a:pt x="15611" y="13031"/>
                  <a:pt x="14906" y="13189"/>
                </a:cubicBezTo>
                <a:cubicBezTo>
                  <a:pt x="14753" y="13223"/>
                  <a:pt x="14713" y="13140"/>
                  <a:pt x="14616" y="12574"/>
                </a:cubicBezTo>
                <a:cubicBezTo>
                  <a:pt x="14182" y="10051"/>
                  <a:pt x="13550" y="8908"/>
                  <a:pt x="12187" y="8177"/>
                </a:cubicBezTo>
                <a:cubicBezTo>
                  <a:pt x="11437" y="7776"/>
                  <a:pt x="10184" y="7768"/>
                  <a:pt x="9623" y="8160"/>
                </a:cubicBezTo>
                <a:cubicBezTo>
                  <a:pt x="9234" y="8432"/>
                  <a:pt x="9227" y="8430"/>
                  <a:pt x="8856" y="8183"/>
                </a:cubicBezTo>
                <a:cubicBezTo>
                  <a:pt x="8409" y="7885"/>
                  <a:pt x="7960" y="7864"/>
                  <a:pt x="7670" y="8127"/>
                </a:cubicBezTo>
                <a:cubicBezTo>
                  <a:pt x="7482" y="8297"/>
                  <a:pt x="7445" y="8297"/>
                  <a:pt x="7361" y="8121"/>
                </a:cubicBezTo>
                <a:cubicBezTo>
                  <a:pt x="7184" y="7747"/>
                  <a:pt x="6643" y="7415"/>
                  <a:pt x="6214" y="7415"/>
                </a:cubicBezTo>
                <a:cubicBezTo>
                  <a:pt x="5883" y="7415"/>
                  <a:pt x="5789" y="7366"/>
                  <a:pt x="5757" y="7184"/>
                </a:cubicBezTo>
                <a:cubicBezTo>
                  <a:pt x="5671" y="6692"/>
                  <a:pt x="4889" y="4049"/>
                  <a:pt x="4665" y="3493"/>
                </a:cubicBezTo>
                <a:cubicBezTo>
                  <a:pt x="4116" y="2136"/>
                  <a:pt x="3469" y="1351"/>
                  <a:pt x="2374" y="711"/>
                </a:cubicBezTo>
                <a:cubicBezTo>
                  <a:pt x="1647" y="286"/>
                  <a:pt x="1201" y="129"/>
                  <a:pt x="493" y="51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4" name="Image" descr="Image"/>
          <p:cNvPicPr>
            <a:picLocks noChangeAspect="1"/>
          </p:cNvPicPr>
          <p:nvPr/>
        </p:nvPicPr>
        <p:blipFill>
          <a:blip r:embed="rId2"/>
          <a:srcRect l="29823" t="8242" b="36589"/>
          <a:stretch>
            <a:fillRect/>
          </a:stretch>
        </p:blipFill>
        <p:spPr>
          <a:xfrm>
            <a:off x="6465255" y="181405"/>
            <a:ext cx="6534815" cy="2825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81" extrusionOk="0">
                <a:moveTo>
                  <a:pt x="16920" y="7"/>
                </a:moveTo>
                <a:cubicBezTo>
                  <a:pt x="16627" y="-11"/>
                  <a:pt x="16550" y="3"/>
                  <a:pt x="16384" y="98"/>
                </a:cubicBezTo>
                <a:cubicBezTo>
                  <a:pt x="15946" y="352"/>
                  <a:pt x="15487" y="1053"/>
                  <a:pt x="15346" y="1684"/>
                </a:cubicBezTo>
                <a:cubicBezTo>
                  <a:pt x="15312" y="1834"/>
                  <a:pt x="15300" y="1844"/>
                  <a:pt x="15185" y="1844"/>
                </a:cubicBezTo>
                <a:cubicBezTo>
                  <a:pt x="15045" y="1844"/>
                  <a:pt x="14852" y="1994"/>
                  <a:pt x="14775" y="2160"/>
                </a:cubicBezTo>
                <a:cubicBezTo>
                  <a:pt x="14729" y="2261"/>
                  <a:pt x="14714" y="2264"/>
                  <a:pt x="14560" y="2214"/>
                </a:cubicBezTo>
                <a:cubicBezTo>
                  <a:pt x="14267" y="2118"/>
                  <a:pt x="13999" y="2295"/>
                  <a:pt x="13866" y="2675"/>
                </a:cubicBezTo>
                <a:cubicBezTo>
                  <a:pt x="13832" y="2770"/>
                  <a:pt x="13801" y="2796"/>
                  <a:pt x="13706" y="2796"/>
                </a:cubicBezTo>
                <a:cubicBezTo>
                  <a:pt x="13459" y="2798"/>
                  <a:pt x="13207" y="3037"/>
                  <a:pt x="13040" y="3430"/>
                </a:cubicBezTo>
                <a:lnTo>
                  <a:pt x="12928" y="3690"/>
                </a:lnTo>
                <a:lnTo>
                  <a:pt x="12687" y="3693"/>
                </a:lnTo>
                <a:cubicBezTo>
                  <a:pt x="12420" y="3694"/>
                  <a:pt x="12273" y="3765"/>
                  <a:pt x="12083" y="3988"/>
                </a:cubicBezTo>
                <a:cubicBezTo>
                  <a:pt x="11912" y="4188"/>
                  <a:pt x="11814" y="4401"/>
                  <a:pt x="11823" y="4551"/>
                </a:cubicBezTo>
                <a:cubicBezTo>
                  <a:pt x="11834" y="4735"/>
                  <a:pt x="12058" y="4846"/>
                  <a:pt x="12425" y="4851"/>
                </a:cubicBezTo>
                <a:cubicBezTo>
                  <a:pt x="12635" y="4854"/>
                  <a:pt x="12787" y="4887"/>
                  <a:pt x="12949" y="4967"/>
                </a:cubicBezTo>
                <a:cubicBezTo>
                  <a:pt x="13254" y="5117"/>
                  <a:pt x="13808" y="5129"/>
                  <a:pt x="14128" y="4991"/>
                </a:cubicBezTo>
                <a:cubicBezTo>
                  <a:pt x="14333" y="4903"/>
                  <a:pt x="14359" y="4901"/>
                  <a:pt x="14522" y="4979"/>
                </a:cubicBezTo>
                <a:cubicBezTo>
                  <a:pt x="14621" y="5026"/>
                  <a:pt x="14934" y="5089"/>
                  <a:pt x="15238" y="5121"/>
                </a:cubicBezTo>
                <a:cubicBezTo>
                  <a:pt x="15535" y="5152"/>
                  <a:pt x="15856" y="5195"/>
                  <a:pt x="15950" y="5218"/>
                </a:cubicBezTo>
                <a:cubicBezTo>
                  <a:pt x="16232" y="5288"/>
                  <a:pt x="16741" y="5277"/>
                  <a:pt x="17045" y="5197"/>
                </a:cubicBezTo>
                <a:cubicBezTo>
                  <a:pt x="17401" y="5103"/>
                  <a:pt x="17449" y="5083"/>
                  <a:pt x="17661" y="4924"/>
                </a:cubicBezTo>
                <a:cubicBezTo>
                  <a:pt x="17913" y="4735"/>
                  <a:pt x="18186" y="4680"/>
                  <a:pt x="18551" y="4748"/>
                </a:cubicBezTo>
                <a:cubicBezTo>
                  <a:pt x="18764" y="4788"/>
                  <a:pt x="18940" y="4791"/>
                  <a:pt x="19121" y="4754"/>
                </a:cubicBezTo>
                <a:cubicBezTo>
                  <a:pt x="19285" y="4722"/>
                  <a:pt x="19423" y="4721"/>
                  <a:pt x="19487" y="4751"/>
                </a:cubicBezTo>
                <a:cubicBezTo>
                  <a:pt x="19845" y="4922"/>
                  <a:pt x="20058" y="4969"/>
                  <a:pt x="20331" y="4939"/>
                </a:cubicBezTo>
                <a:cubicBezTo>
                  <a:pt x="20488" y="4922"/>
                  <a:pt x="20657" y="4880"/>
                  <a:pt x="20708" y="4845"/>
                </a:cubicBezTo>
                <a:cubicBezTo>
                  <a:pt x="20758" y="4811"/>
                  <a:pt x="20896" y="4774"/>
                  <a:pt x="21016" y="4764"/>
                </a:cubicBezTo>
                <a:cubicBezTo>
                  <a:pt x="21307" y="4738"/>
                  <a:pt x="21339" y="4721"/>
                  <a:pt x="21330" y="4576"/>
                </a:cubicBezTo>
                <a:cubicBezTo>
                  <a:pt x="21322" y="4444"/>
                  <a:pt x="21156" y="4221"/>
                  <a:pt x="21066" y="4221"/>
                </a:cubicBezTo>
                <a:cubicBezTo>
                  <a:pt x="21036" y="4221"/>
                  <a:pt x="20972" y="4139"/>
                  <a:pt x="20923" y="4042"/>
                </a:cubicBezTo>
                <a:cubicBezTo>
                  <a:pt x="20833" y="3864"/>
                  <a:pt x="20647" y="3690"/>
                  <a:pt x="20545" y="3690"/>
                </a:cubicBezTo>
                <a:cubicBezTo>
                  <a:pt x="20507" y="3690"/>
                  <a:pt x="20483" y="3650"/>
                  <a:pt x="20468" y="3557"/>
                </a:cubicBezTo>
                <a:cubicBezTo>
                  <a:pt x="20409" y="3199"/>
                  <a:pt x="20180" y="2899"/>
                  <a:pt x="19963" y="2899"/>
                </a:cubicBezTo>
                <a:cubicBezTo>
                  <a:pt x="19834" y="2899"/>
                  <a:pt x="19808" y="2880"/>
                  <a:pt x="19693" y="2693"/>
                </a:cubicBezTo>
                <a:cubicBezTo>
                  <a:pt x="19511" y="2398"/>
                  <a:pt x="19358" y="2293"/>
                  <a:pt x="19111" y="2293"/>
                </a:cubicBezTo>
                <a:cubicBezTo>
                  <a:pt x="18933" y="2293"/>
                  <a:pt x="18888" y="2313"/>
                  <a:pt x="18778" y="2439"/>
                </a:cubicBezTo>
                <a:lnTo>
                  <a:pt x="18649" y="2584"/>
                </a:lnTo>
                <a:lnTo>
                  <a:pt x="18543" y="2457"/>
                </a:lnTo>
                <a:cubicBezTo>
                  <a:pt x="18454" y="2353"/>
                  <a:pt x="18418" y="2259"/>
                  <a:pt x="18318" y="1878"/>
                </a:cubicBezTo>
                <a:cubicBezTo>
                  <a:pt x="18176" y="1337"/>
                  <a:pt x="17931" y="744"/>
                  <a:pt x="17744" y="489"/>
                </a:cubicBezTo>
                <a:cubicBezTo>
                  <a:pt x="17484" y="137"/>
                  <a:pt x="17304" y="32"/>
                  <a:pt x="16920" y="7"/>
                </a:cubicBezTo>
                <a:close/>
                <a:moveTo>
                  <a:pt x="5603" y="8428"/>
                </a:moveTo>
                <a:cubicBezTo>
                  <a:pt x="5282" y="8451"/>
                  <a:pt x="4962" y="8610"/>
                  <a:pt x="4699" y="8919"/>
                </a:cubicBezTo>
                <a:cubicBezTo>
                  <a:pt x="4446" y="9217"/>
                  <a:pt x="4196" y="9717"/>
                  <a:pt x="4086" y="10147"/>
                </a:cubicBezTo>
                <a:cubicBezTo>
                  <a:pt x="4046" y="10302"/>
                  <a:pt x="4021" y="10344"/>
                  <a:pt x="3969" y="10344"/>
                </a:cubicBezTo>
                <a:cubicBezTo>
                  <a:pt x="3775" y="10344"/>
                  <a:pt x="3510" y="10615"/>
                  <a:pt x="3356" y="10972"/>
                </a:cubicBezTo>
                <a:lnTo>
                  <a:pt x="3253" y="11205"/>
                </a:lnTo>
                <a:lnTo>
                  <a:pt x="3114" y="11120"/>
                </a:lnTo>
                <a:cubicBezTo>
                  <a:pt x="3037" y="11073"/>
                  <a:pt x="2862" y="10995"/>
                  <a:pt x="2726" y="10950"/>
                </a:cubicBezTo>
                <a:cubicBezTo>
                  <a:pt x="2075" y="10739"/>
                  <a:pt x="1428" y="11020"/>
                  <a:pt x="1279" y="11578"/>
                </a:cubicBezTo>
                <a:cubicBezTo>
                  <a:pt x="1225" y="11780"/>
                  <a:pt x="1193" y="11823"/>
                  <a:pt x="1088" y="11823"/>
                </a:cubicBezTo>
                <a:cubicBezTo>
                  <a:pt x="999" y="11824"/>
                  <a:pt x="802" y="12030"/>
                  <a:pt x="743" y="12184"/>
                </a:cubicBezTo>
                <a:cubicBezTo>
                  <a:pt x="704" y="12284"/>
                  <a:pt x="676" y="12296"/>
                  <a:pt x="490" y="12296"/>
                </a:cubicBezTo>
                <a:cubicBezTo>
                  <a:pt x="273" y="12296"/>
                  <a:pt x="118" y="12383"/>
                  <a:pt x="40" y="12545"/>
                </a:cubicBezTo>
                <a:cubicBezTo>
                  <a:pt x="-14" y="12658"/>
                  <a:pt x="-13" y="12942"/>
                  <a:pt x="41" y="13057"/>
                </a:cubicBezTo>
                <a:cubicBezTo>
                  <a:pt x="119" y="13219"/>
                  <a:pt x="485" y="13473"/>
                  <a:pt x="810" y="13591"/>
                </a:cubicBezTo>
                <a:cubicBezTo>
                  <a:pt x="860" y="13609"/>
                  <a:pt x="952" y="13667"/>
                  <a:pt x="1015" y="13721"/>
                </a:cubicBezTo>
                <a:cubicBezTo>
                  <a:pt x="1332" y="13989"/>
                  <a:pt x="1953" y="14051"/>
                  <a:pt x="2606" y="13879"/>
                </a:cubicBezTo>
                <a:cubicBezTo>
                  <a:pt x="2847" y="13815"/>
                  <a:pt x="2884" y="13816"/>
                  <a:pt x="2995" y="13897"/>
                </a:cubicBezTo>
                <a:cubicBezTo>
                  <a:pt x="3162" y="14019"/>
                  <a:pt x="3429" y="14062"/>
                  <a:pt x="3586" y="13994"/>
                </a:cubicBezTo>
                <a:cubicBezTo>
                  <a:pt x="3704" y="13943"/>
                  <a:pt x="3732" y="13949"/>
                  <a:pt x="3872" y="14070"/>
                </a:cubicBezTo>
                <a:cubicBezTo>
                  <a:pt x="4134" y="14294"/>
                  <a:pt x="4514" y="14304"/>
                  <a:pt x="4950" y="14097"/>
                </a:cubicBezTo>
                <a:cubicBezTo>
                  <a:pt x="5031" y="14058"/>
                  <a:pt x="5083" y="14075"/>
                  <a:pt x="5222" y="14170"/>
                </a:cubicBezTo>
                <a:cubicBezTo>
                  <a:pt x="5476" y="14343"/>
                  <a:pt x="5729" y="14426"/>
                  <a:pt x="5874" y="14388"/>
                </a:cubicBezTo>
                <a:cubicBezTo>
                  <a:pt x="5944" y="14370"/>
                  <a:pt x="6058" y="14339"/>
                  <a:pt x="6128" y="14321"/>
                </a:cubicBezTo>
                <a:cubicBezTo>
                  <a:pt x="6206" y="14301"/>
                  <a:pt x="6275" y="14312"/>
                  <a:pt x="6305" y="14348"/>
                </a:cubicBezTo>
                <a:cubicBezTo>
                  <a:pt x="6333" y="14381"/>
                  <a:pt x="6431" y="14414"/>
                  <a:pt x="6526" y="14424"/>
                </a:cubicBezTo>
                <a:cubicBezTo>
                  <a:pt x="6927" y="14466"/>
                  <a:pt x="7174" y="14391"/>
                  <a:pt x="7462" y="14139"/>
                </a:cubicBezTo>
                <a:cubicBezTo>
                  <a:pt x="7630" y="13992"/>
                  <a:pt x="7639" y="13988"/>
                  <a:pt x="8088" y="13994"/>
                </a:cubicBezTo>
                <a:cubicBezTo>
                  <a:pt x="8483" y="13998"/>
                  <a:pt x="8577" y="13984"/>
                  <a:pt x="8774" y="13882"/>
                </a:cubicBezTo>
                <a:cubicBezTo>
                  <a:pt x="9059" y="13734"/>
                  <a:pt x="9281" y="13570"/>
                  <a:pt x="9478" y="13357"/>
                </a:cubicBezTo>
                <a:lnTo>
                  <a:pt x="9630" y="13190"/>
                </a:lnTo>
                <a:lnTo>
                  <a:pt x="9829" y="13251"/>
                </a:lnTo>
                <a:cubicBezTo>
                  <a:pt x="9953" y="13289"/>
                  <a:pt x="10140" y="13300"/>
                  <a:pt x="10325" y="13278"/>
                </a:cubicBezTo>
                <a:cubicBezTo>
                  <a:pt x="10618" y="13244"/>
                  <a:pt x="10663" y="13230"/>
                  <a:pt x="10953" y="13060"/>
                </a:cubicBezTo>
                <a:cubicBezTo>
                  <a:pt x="11080" y="12985"/>
                  <a:pt x="11132" y="12982"/>
                  <a:pt x="11317" y="13033"/>
                </a:cubicBezTo>
                <a:cubicBezTo>
                  <a:pt x="11628" y="13118"/>
                  <a:pt x="11875" y="13110"/>
                  <a:pt x="12067" y="13009"/>
                </a:cubicBezTo>
                <a:cubicBezTo>
                  <a:pt x="12238" y="12918"/>
                  <a:pt x="12281" y="12835"/>
                  <a:pt x="12237" y="12675"/>
                </a:cubicBezTo>
                <a:cubicBezTo>
                  <a:pt x="12181" y="12469"/>
                  <a:pt x="11678" y="12167"/>
                  <a:pt x="11443" y="12199"/>
                </a:cubicBezTo>
                <a:cubicBezTo>
                  <a:pt x="11349" y="12212"/>
                  <a:pt x="11306" y="12186"/>
                  <a:pt x="11200" y="12045"/>
                </a:cubicBezTo>
                <a:cubicBezTo>
                  <a:pt x="11016" y="11799"/>
                  <a:pt x="10898" y="11717"/>
                  <a:pt x="10734" y="11717"/>
                </a:cubicBezTo>
                <a:cubicBezTo>
                  <a:pt x="10630" y="11717"/>
                  <a:pt x="10565" y="11687"/>
                  <a:pt x="10504" y="11608"/>
                </a:cubicBezTo>
                <a:cubicBezTo>
                  <a:pt x="10458" y="11548"/>
                  <a:pt x="10372" y="11490"/>
                  <a:pt x="10313" y="11481"/>
                </a:cubicBezTo>
                <a:cubicBezTo>
                  <a:pt x="10246" y="11470"/>
                  <a:pt x="10169" y="11409"/>
                  <a:pt x="10108" y="11320"/>
                </a:cubicBezTo>
                <a:cubicBezTo>
                  <a:pt x="9888" y="10999"/>
                  <a:pt x="9696" y="10902"/>
                  <a:pt x="9524" y="11023"/>
                </a:cubicBezTo>
                <a:cubicBezTo>
                  <a:pt x="9254" y="11213"/>
                  <a:pt x="9281" y="11212"/>
                  <a:pt x="9090" y="11056"/>
                </a:cubicBezTo>
                <a:cubicBezTo>
                  <a:pt x="8826" y="10842"/>
                  <a:pt x="8634" y="10826"/>
                  <a:pt x="8412" y="10999"/>
                </a:cubicBezTo>
                <a:lnTo>
                  <a:pt x="8234" y="11138"/>
                </a:lnTo>
                <a:lnTo>
                  <a:pt x="8138" y="10956"/>
                </a:lnTo>
                <a:cubicBezTo>
                  <a:pt x="7997" y="10691"/>
                  <a:pt x="7881" y="10572"/>
                  <a:pt x="7690" y="10499"/>
                </a:cubicBezTo>
                <a:cubicBezTo>
                  <a:pt x="7563" y="10450"/>
                  <a:pt x="7488" y="10448"/>
                  <a:pt x="7404" y="10490"/>
                </a:cubicBezTo>
                <a:cubicBezTo>
                  <a:pt x="7292" y="10545"/>
                  <a:pt x="7233" y="10512"/>
                  <a:pt x="7233" y="10390"/>
                </a:cubicBezTo>
                <a:cubicBezTo>
                  <a:pt x="7233" y="10295"/>
                  <a:pt x="7041" y="9624"/>
                  <a:pt x="6950" y="9404"/>
                </a:cubicBezTo>
                <a:cubicBezTo>
                  <a:pt x="6674" y="8735"/>
                  <a:pt x="6137" y="8391"/>
                  <a:pt x="5603" y="8428"/>
                </a:cubicBezTo>
                <a:close/>
                <a:moveTo>
                  <a:pt x="21566" y="15306"/>
                </a:moveTo>
                <a:cubicBezTo>
                  <a:pt x="21548" y="15306"/>
                  <a:pt x="21506" y="15614"/>
                  <a:pt x="21490" y="15861"/>
                </a:cubicBezTo>
                <a:cubicBezTo>
                  <a:pt x="21486" y="15933"/>
                  <a:pt x="21445" y="16001"/>
                  <a:pt x="21363" y="16076"/>
                </a:cubicBezTo>
                <a:cubicBezTo>
                  <a:pt x="21186" y="16239"/>
                  <a:pt x="21064" y="16489"/>
                  <a:pt x="21001" y="16819"/>
                </a:cubicBezTo>
                <a:cubicBezTo>
                  <a:pt x="20950" y="17087"/>
                  <a:pt x="20944" y="17100"/>
                  <a:pt x="20885" y="17061"/>
                </a:cubicBezTo>
                <a:cubicBezTo>
                  <a:pt x="20850" y="17039"/>
                  <a:pt x="20745" y="17023"/>
                  <a:pt x="20651" y="17025"/>
                </a:cubicBezTo>
                <a:cubicBezTo>
                  <a:pt x="20456" y="17030"/>
                  <a:pt x="20321" y="17145"/>
                  <a:pt x="20186" y="17419"/>
                </a:cubicBezTo>
                <a:cubicBezTo>
                  <a:pt x="20102" y="17588"/>
                  <a:pt x="20101" y="17591"/>
                  <a:pt x="20017" y="17510"/>
                </a:cubicBezTo>
                <a:cubicBezTo>
                  <a:pt x="19680" y="17185"/>
                  <a:pt x="19586" y="17105"/>
                  <a:pt x="19384" y="16983"/>
                </a:cubicBezTo>
                <a:cubicBezTo>
                  <a:pt x="19002" y="16753"/>
                  <a:pt x="18926" y="16730"/>
                  <a:pt x="18543" y="16731"/>
                </a:cubicBezTo>
                <a:cubicBezTo>
                  <a:pt x="17987" y="16732"/>
                  <a:pt x="17718" y="16924"/>
                  <a:pt x="17456" y="17501"/>
                </a:cubicBezTo>
                <a:cubicBezTo>
                  <a:pt x="17336" y="17766"/>
                  <a:pt x="17302" y="17897"/>
                  <a:pt x="17175" y="18589"/>
                </a:cubicBezTo>
                <a:cubicBezTo>
                  <a:pt x="17154" y="18702"/>
                  <a:pt x="17117" y="18797"/>
                  <a:pt x="17087" y="18820"/>
                </a:cubicBezTo>
                <a:cubicBezTo>
                  <a:pt x="17058" y="18840"/>
                  <a:pt x="16996" y="18926"/>
                  <a:pt x="16949" y="19010"/>
                </a:cubicBezTo>
                <a:cubicBezTo>
                  <a:pt x="16885" y="19128"/>
                  <a:pt x="16854" y="19155"/>
                  <a:pt x="16823" y="19117"/>
                </a:cubicBezTo>
                <a:cubicBezTo>
                  <a:pt x="16723" y="18994"/>
                  <a:pt x="16479" y="18895"/>
                  <a:pt x="16270" y="18895"/>
                </a:cubicBezTo>
                <a:cubicBezTo>
                  <a:pt x="16031" y="18895"/>
                  <a:pt x="15907" y="18967"/>
                  <a:pt x="15765" y="19183"/>
                </a:cubicBezTo>
                <a:cubicBezTo>
                  <a:pt x="15720" y="19252"/>
                  <a:pt x="15618" y="19345"/>
                  <a:pt x="15538" y="19392"/>
                </a:cubicBezTo>
                <a:cubicBezTo>
                  <a:pt x="15375" y="19490"/>
                  <a:pt x="15259" y="19671"/>
                  <a:pt x="15192" y="19932"/>
                </a:cubicBezTo>
                <a:cubicBezTo>
                  <a:pt x="15152" y="20091"/>
                  <a:pt x="15136" y="20111"/>
                  <a:pt x="15044" y="20111"/>
                </a:cubicBezTo>
                <a:cubicBezTo>
                  <a:pt x="14979" y="20111"/>
                  <a:pt x="14909" y="20154"/>
                  <a:pt x="14848" y="20235"/>
                </a:cubicBezTo>
                <a:cubicBezTo>
                  <a:pt x="14795" y="20304"/>
                  <a:pt x="14710" y="20375"/>
                  <a:pt x="14659" y="20393"/>
                </a:cubicBezTo>
                <a:cubicBezTo>
                  <a:pt x="14518" y="20441"/>
                  <a:pt x="14422" y="20570"/>
                  <a:pt x="14422" y="20711"/>
                </a:cubicBezTo>
                <a:cubicBezTo>
                  <a:pt x="14422" y="20892"/>
                  <a:pt x="14512" y="20960"/>
                  <a:pt x="14832" y="21011"/>
                </a:cubicBezTo>
                <a:cubicBezTo>
                  <a:pt x="14989" y="21036"/>
                  <a:pt x="15230" y="21103"/>
                  <a:pt x="15368" y="21160"/>
                </a:cubicBezTo>
                <a:cubicBezTo>
                  <a:pt x="15826" y="21349"/>
                  <a:pt x="16031" y="21384"/>
                  <a:pt x="16604" y="21375"/>
                </a:cubicBezTo>
                <a:cubicBezTo>
                  <a:pt x="17888" y="21355"/>
                  <a:pt x="18731" y="21377"/>
                  <a:pt x="18883" y="21432"/>
                </a:cubicBezTo>
                <a:cubicBezTo>
                  <a:pt x="18971" y="21464"/>
                  <a:pt x="19144" y="21509"/>
                  <a:pt x="19270" y="21533"/>
                </a:cubicBezTo>
                <a:cubicBezTo>
                  <a:pt x="19395" y="21556"/>
                  <a:pt x="19530" y="21577"/>
                  <a:pt x="19568" y="21581"/>
                </a:cubicBezTo>
                <a:cubicBezTo>
                  <a:pt x="19644" y="21589"/>
                  <a:pt x="20051" y="21460"/>
                  <a:pt x="20217" y="21375"/>
                </a:cubicBezTo>
                <a:cubicBezTo>
                  <a:pt x="20669" y="21144"/>
                  <a:pt x="20788" y="21126"/>
                  <a:pt x="21152" y="21248"/>
                </a:cubicBezTo>
                <a:cubicBezTo>
                  <a:pt x="21284" y="21291"/>
                  <a:pt x="21436" y="21343"/>
                  <a:pt x="21489" y="21360"/>
                </a:cubicBezTo>
                <a:lnTo>
                  <a:pt x="21586" y="21390"/>
                </a:lnTo>
                <a:lnTo>
                  <a:pt x="21586" y="18350"/>
                </a:lnTo>
                <a:cubicBezTo>
                  <a:pt x="21586" y="16660"/>
                  <a:pt x="21577" y="15306"/>
                  <a:pt x="21566" y="153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5" name="Image" descr="Image"/>
          <p:cNvPicPr>
            <a:picLocks noChangeAspect="1"/>
          </p:cNvPicPr>
          <p:nvPr/>
        </p:nvPicPr>
        <p:blipFill>
          <a:blip r:embed="rId2"/>
          <a:srcRect l="29825" t="29779" r="30340" b="54854"/>
          <a:stretch>
            <a:fillRect/>
          </a:stretch>
        </p:blipFill>
        <p:spPr>
          <a:xfrm>
            <a:off x="5051751" y="4566693"/>
            <a:ext cx="6917908" cy="146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68" extrusionOk="0">
                <a:moveTo>
                  <a:pt x="9843" y="9"/>
                </a:moveTo>
                <a:cubicBezTo>
                  <a:pt x="9280" y="88"/>
                  <a:pt x="8717" y="655"/>
                  <a:pt x="8255" y="1754"/>
                </a:cubicBezTo>
                <a:cubicBezTo>
                  <a:pt x="7810" y="2814"/>
                  <a:pt x="7372" y="4589"/>
                  <a:pt x="7177" y="6117"/>
                </a:cubicBezTo>
                <a:cubicBezTo>
                  <a:pt x="7107" y="6669"/>
                  <a:pt x="7062" y="6822"/>
                  <a:pt x="6972" y="6822"/>
                </a:cubicBezTo>
                <a:cubicBezTo>
                  <a:pt x="6631" y="6822"/>
                  <a:pt x="6165" y="7786"/>
                  <a:pt x="5894" y="9052"/>
                </a:cubicBezTo>
                <a:lnTo>
                  <a:pt x="5716" y="9884"/>
                </a:lnTo>
                <a:lnTo>
                  <a:pt x="5469" y="9572"/>
                </a:lnTo>
                <a:cubicBezTo>
                  <a:pt x="5334" y="9403"/>
                  <a:pt x="5028" y="9140"/>
                  <a:pt x="4789" y="8983"/>
                </a:cubicBezTo>
                <a:cubicBezTo>
                  <a:pt x="3644" y="8230"/>
                  <a:pt x="2508" y="9219"/>
                  <a:pt x="2246" y="11201"/>
                </a:cubicBezTo>
                <a:cubicBezTo>
                  <a:pt x="2151" y="11922"/>
                  <a:pt x="2094" y="12071"/>
                  <a:pt x="1909" y="12074"/>
                </a:cubicBezTo>
                <a:cubicBezTo>
                  <a:pt x="1754" y="12076"/>
                  <a:pt x="1409" y="12813"/>
                  <a:pt x="1305" y="13362"/>
                </a:cubicBezTo>
                <a:cubicBezTo>
                  <a:pt x="1237" y="13718"/>
                  <a:pt x="1186" y="13761"/>
                  <a:pt x="859" y="13761"/>
                </a:cubicBezTo>
                <a:cubicBezTo>
                  <a:pt x="478" y="13761"/>
                  <a:pt x="206" y="14063"/>
                  <a:pt x="70" y="14639"/>
                </a:cubicBezTo>
                <a:cubicBezTo>
                  <a:pt x="-25" y="15042"/>
                  <a:pt x="-23" y="16051"/>
                  <a:pt x="74" y="16459"/>
                </a:cubicBezTo>
                <a:cubicBezTo>
                  <a:pt x="209" y="17034"/>
                  <a:pt x="852" y="17943"/>
                  <a:pt x="1421" y="18360"/>
                </a:cubicBezTo>
                <a:cubicBezTo>
                  <a:pt x="1509" y="18425"/>
                  <a:pt x="1672" y="18632"/>
                  <a:pt x="1783" y="18822"/>
                </a:cubicBezTo>
                <a:cubicBezTo>
                  <a:pt x="2338" y="19776"/>
                  <a:pt x="3430" y="19996"/>
                  <a:pt x="4576" y="19383"/>
                </a:cubicBezTo>
                <a:cubicBezTo>
                  <a:pt x="5000" y="19156"/>
                  <a:pt x="5067" y="19159"/>
                  <a:pt x="5262" y="19446"/>
                </a:cubicBezTo>
                <a:cubicBezTo>
                  <a:pt x="5556" y="19880"/>
                  <a:pt x="6023" y="20042"/>
                  <a:pt x="6300" y="19799"/>
                </a:cubicBezTo>
                <a:cubicBezTo>
                  <a:pt x="6507" y="19617"/>
                  <a:pt x="6556" y="19638"/>
                  <a:pt x="6802" y="20065"/>
                </a:cubicBezTo>
                <a:cubicBezTo>
                  <a:pt x="7261" y="20862"/>
                  <a:pt x="7929" y="20898"/>
                  <a:pt x="8695" y="20163"/>
                </a:cubicBezTo>
                <a:cubicBezTo>
                  <a:pt x="8837" y="20026"/>
                  <a:pt x="8931" y="20080"/>
                  <a:pt x="9175" y="20417"/>
                </a:cubicBezTo>
                <a:cubicBezTo>
                  <a:pt x="9621" y="21033"/>
                  <a:pt x="10064" y="21332"/>
                  <a:pt x="10319" y="21197"/>
                </a:cubicBezTo>
                <a:cubicBezTo>
                  <a:pt x="10442" y="21132"/>
                  <a:pt x="10642" y="21025"/>
                  <a:pt x="10765" y="20960"/>
                </a:cubicBezTo>
                <a:cubicBezTo>
                  <a:pt x="10901" y="20888"/>
                  <a:pt x="11022" y="20925"/>
                  <a:pt x="11076" y="21053"/>
                </a:cubicBezTo>
                <a:cubicBezTo>
                  <a:pt x="11124" y="21168"/>
                  <a:pt x="11298" y="21295"/>
                  <a:pt x="11464" y="21330"/>
                </a:cubicBezTo>
                <a:cubicBezTo>
                  <a:pt x="12169" y="21478"/>
                  <a:pt x="12603" y="21208"/>
                  <a:pt x="13107" y="20313"/>
                </a:cubicBezTo>
                <a:cubicBezTo>
                  <a:pt x="13403" y="19789"/>
                  <a:pt x="13422" y="19780"/>
                  <a:pt x="14210" y="19799"/>
                </a:cubicBezTo>
                <a:cubicBezTo>
                  <a:pt x="14903" y="19816"/>
                  <a:pt x="15066" y="19763"/>
                  <a:pt x="15413" y="19400"/>
                </a:cubicBezTo>
                <a:cubicBezTo>
                  <a:pt x="15914" y="18876"/>
                  <a:pt x="16305" y="18284"/>
                  <a:pt x="16650" y="17528"/>
                </a:cubicBezTo>
                <a:lnTo>
                  <a:pt x="16918" y="16939"/>
                </a:lnTo>
                <a:lnTo>
                  <a:pt x="17268" y="17158"/>
                </a:lnTo>
                <a:cubicBezTo>
                  <a:pt x="17485" y="17295"/>
                  <a:pt x="17814" y="17333"/>
                  <a:pt x="18138" y="17257"/>
                </a:cubicBezTo>
                <a:cubicBezTo>
                  <a:pt x="18654" y="17136"/>
                  <a:pt x="18733" y="17082"/>
                  <a:pt x="19241" y="16477"/>
                </a:cubicBezTo>
                <a:cubicBezTo>
                  <a:pt x="19464" y="16211"/>
                  <a:pt x="19556" y="16197"/>
                  <a:pt x="19882" y="16378"/>
                </a:cubicBezTo>
                <a:cubicBezTo>
                  <a:pt x="20428" y="16682"/>
                  <a:pt x="20860" y="16651"/>
                  <a:pt x="21197" y="16292"/>
                </a:cubicBezTo>
                <a:cubicBezTo>
                  <a:pt x="21498" y="15971"/>
                  <a:pt x="21575" y="15668"/>
                  <a:pt x="21499" y="15101"/>
                </a:cubicBezTo>
                <a:cubicBezTo>
                  <a:pt x="21400" y="14369"/>
                  <a:pt x="20517" y="13305"/>
                  <a:pt x="20103" y="13420"/>
                </a:cubicBezTo>
                <a:cubicBezTo>
                  <a:pt x="19937" y="13466"/>
                  <a:pt x="19863" y="13373"/>
                  <a:pt x="19677" y="12871"/>
                </a:cubicBezTo>
                <a:cubicBezTo>
                  <a:pt x="19353" y="11997"/>
                  <a:pt x="19144" y="11698"/>
                  <a:pt x="18856" y="11698"/>
                </a:cubicBezTo>
                <a:cubicBezTo>
                  <a:pt x="18673" y="11698"/>
                  <a:pt x="18561" y="11590"/>
                  <a:pt x="18454" y="11311"/>
                </a:cubicBezTo>
                <a:cubicBezTo>
                  <a:pt x="18373" y="11098"/>
                  <a:pt x="18222" y="10894"/>
                  <a:pt x="18119" y="10860"/>
                </a:cubicBezTo>
                <a:cubicBezTo>
                  <a:pt x="18001" y="10822"/>
                  <a:pt x="17866" y="10609"/>
                  <a:pt x="17759" y="10294"/>
                </a:cubicBezTo>
                <a:cubicBezTo>
                  <a:pt x="17373" y="9152"/>
                  <a:pt x="17035" y="8805"/>
                  <a:pt x="16732" y="9237"/>
                </a:cubicBezTo>
                <a:cubicBezTo>
                  <a:pt x="16258" y="9913"/>
                  <a:pt x="16304" y="9906"/>
                  <a:pt x="15967" y="9352"/>
                </a:cubicBezTo>
                <a:cubicBezTo>
                  <a:pt x="15504" y="8591"/>
                  <a:pt x="15168" y="8530"/>
                  <a:pt x="14778" y="9144"/>
                </a:cubicBezTo>
                <a:lnTo>
                  <a:pt x="14466" y="9641"/>
                </a:lnTo>
                <a:lnTo>
                  <a:pt x="14298" y="9000"/>
                </a:lnTo>
                <a:cubicBezTo>
                  <a:pt x="14050" y="8058"/>
                  <a:pt x="13844" y="7638"/>
                  <a:pt x="13509" y="7376"/>
                </a:cubicBezTo>
                <a:cubicBezTo>
                  <a:pt x="13285" y="7202"/>
                  <a:pt x="13155" y="7192"/>
                  <a:pt x="13007" y="7342"/>
                </a:cubicBezTo>
                <a:cubicBezTo>
                  <a:pt x="12811" y="7539"/>
                  <a:pt x="12706" y="7411"/>
                  <a:pt x="12706" y="6978"/>
                </a:cubicBezTo>
                <a:cubicBezTo>
                  <a:pt x="12706" y="6640"/>
                  <a:pt x="12368" y="4263"/>
                  <a:pt x="12209" y="3482"/>
                </a:cubicBezTo>
                <a:cubicBezTo>
                  <a:pt x="11725" y="1101"/>
                  <a:pt x="10783" y="-122"/>
                  <a:pt x="9843" y="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" name="Image" descr="Image"/>
          <p:cNvPicPr>
            <a:picLocks noChangeAspect="1"/>
          </p:cNvPicPr>
          <p:nvPr/>
        </p:nvPicPr>
        <p:blipFill>
          <a:blip r:embed="rId2"/>
          <a:srcRect l="99" t="60355" r="78412" b="17336"/>
          <a:stretch>
            <a:fillRect/>
          </a:stretch>
        </p:blipFill>
        <p:spPr>
          <a:xfrm>
            <a:off x="16320" y="7614274"/>
            <a:ext cx="3731816" cy="2130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23"/>
                </a:lnTo>
                <a:lnTo>
                  <a:pt x="292" y="21563"/>
                </a:lnTo>
                <a:cubicBezTo>
                  <a:pt x="507" y="21595"/>
                  <a:pt x="1225" y="21600"/>
                  <a:pt x="1888" y="21575"/>
                </a:cubicBezTo>
                <a:cubicBezTo>
                  <a:pt x="3003" y="21533"/>
                  <a:pt x="3402" y="21466"/>
                  <a:pt x="4528" y="21125"/>
                </a:cubicBezTo>
                <a:cubicBezTo>
                  <a:pt x="4756" y="21055"/>
                  <a:pt x="5964" y="20964"/>
                  <a:pt x="7213" y="20923"/>
                </a:cubicBezTo>
                <a:cubicBezTo>
                  <a:pt x="9353" y="20854"/>
                  <a:pt x="10225" y="20756"/>
                  <a:pt x="11010" y="20485"/>
                </a:cubicBezTo>
                <a:cubicBezTo>
                  <a:pt x="13113" y="19760"/>
                  <a:pt x="14417" y="19433"/>
                  <a:pt x="15225" y="19431"/>
                </a:cubicBezTo>
                <a:cubicBezTo>
                  <a:pt x="15514" y="19431"/>
                  <a:pt x="16017" y="19373"/>
                  <a:pt x="16344" y="19303"/>
                </a:cubicBezTo>
                <a:cubicBezTo>
                  <a:pt x="16671" y="19232"/>
                  <a:pt x="17541" y="19145"/>
                  <a:pt x="18278" y="19110"/>
                </a:cubicBezTo>
                <a:cubicBezTo>
                  <a:pt x="20942" y="18984"/>
                  <a:pt x="21600" y="18824"/>
                  <a:pt x="21600" y="18301"/>
                </a:cubicBezTo>
                <a:cubicBezTo>
                  <a:pt x="21600" y="17620"/>
                  <a:pt x="20077" y="16295"/>
                  <a:pt x="19294" y="16295"/>
                </a:cubicBezTo>
                <a:cubicBezTo>
                  <a:pt x="19133" y="16295"/>
                  <a:pt x="19037" y="16173"/>
                  <a:pt x="18880" y="15776"/>
                </a:cubicBezTo>
                <a:cubicBezTo>
                  <a:pt x="18366" y="14476"/>
                  <a:pt x="17535" y="13526"/>
                  <a:pt x="16599" y="13162"/>
                </a:cubicBezTo>
                <a:cubicBezTo>
                  <a:pt x="16237" y="13021"/>
                  <a:pt x="15605" y="13029"/>
                  <a:pt x="14899" y="13186"/>
                </a:cubicBezTo>
                <a:cubicBezTo>
                  <a:pt x="14746" y="13220"/>
                  <a:pt x="14707" y="13142"/>
                  <a:pt x="14610" y="12575"/>
                </a:cubicBezTo>
                <a:cubicBezTo>
                  <a:pt x="14176" y="10053"/>
                  <a:pt x="13544" y="8910"/>
                  <a:pt x="12179" y="8180"/>
                </a:cubicBezTo>
                <a:cubicBezTo>
                  <a:pt x="11429" y="7778"/>
                  <a:pt x="10175" y="7767"/>
                  <a:pt x="9614" y="8159"/>
                </a:cubicBezTo>
                <a:cubicBezTo>
                  <a:pt x="9225" y="8431"/>
                  <a:pt x="9220" y="8431"/>
                  <a:pt x="8849" y="8184"/>
                </a:cubicBezTo>
                <a:cubicBezTo>
                  <a:pt x="8401" y="7886"/>
                  <a:pt x="7949" y="7864"/>
                  <a:pt x="7659" y="8127"/>
                </a:cubicBezTo>
                <a:cubicBezTo>
                  <a:pt x="7470" y="8298"/>
                  <a:pt x="7437" y="8300"/>
                  <a:pt x="7353" y="8123"/>
                </a:cubicBezTo>
                <a:cubicBezTo>
                  <a:pt x="7176" y="7749"/>
                  <a:pt x="6632" y="7415"/>
                  <a:pt x="6202" y="7415"/>
                </a:cubicBezTo>
                <a:cubicBezTo>
                  <a:pt x="5870" y="7415"/>
                  <a:pt x="5779" y="7368"/>
                  <a:pt x="5747" y="7186"/>
                </a:cubicBezTo>
                <a:cubicBezTo>
                  <a:pt x="5662" y="6694"/>
                  <a:pt x="4877" y="4051"/>
                  <a:pt x="4652" y="3495"/>
                </a:cubicBezTo>
                <a:cubicBezTo>
                  <a:pt x="4103" y="2137"/>
                  <a:pt x="3457" y="1352"/>
                  <a:pt x="2361" y="712"/>
                </a:cubicBezTo>
                <a:cubicBezTo>
                  <a:pt x="1634" y="287"/>
                  <a:pt x="1186" y="130"/>
                  <a:pt x="478" y="52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algn="ctr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1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/>
          <a:p>
            <a:r>
              <a:t>Presentation Title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  <a:lvl2pPr marL="0" indent="4572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2pPr>
            <a:lvl3pPr marL="0" indent="9144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3pPr>
            <a:lvl4pPr marL="0" indent="13716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4pPr>
            <a:lvl5pPr marL="0" indent="182880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502399" y="9146996"/>
            <a:ext cx="395733" cy="3606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023-Sep-HI-ALICE-1800m-lowres-withlabel27.jpg"/>
          <p:cNvSpPr>
            <a:spLocks noGrp="1"/>
          </p:cNvSpPr>
          <p:nvPr>
            <p:ph type="pic" idx="21"/>
          </p:nvPr>
        </p:nvSpPr>
        <p:spPr>
          <a:xfrm>
            <a:off x="-350413" y="-34851"/>
            <a:ext cx="13705481" cy="99827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8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5193803"/>
            <a:ext cx="11607800" cy="3302001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29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2400"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Author and Date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498945" y="9146996"/>
            <a:ext cx="395733" cy="3606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8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Slide Subtitle</a:t>
            </a:r>
          </a:p>
        </p:txBody>
      </p:sp>
      <p:sp>
        <p:nvSpPr>
          <p:cNvPr id="39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" descr="Image"/>
          <p:cNvPicPr>
            <a:picLocks noChangeAspect="1"/>
          </p:cNvPicPr>
          <p:nvPr/>
        </p:nvPicPr>
        <p:blipFill>
          <a:blip r:embed="rId2"/>
          <a:srcRect l="84" t="60357" r="78413" b="17335"/>
          <a:stretch>
            <a:fillRect/>
          </a:stretch>
        </p:blipFill>
        <p:spPr>
          <a:xfrm>
            <a:off x="-37201" y="834978"/>
            <a:ext cx="2661048" cy="151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18"/>
                </a:lnTo>
                <a:lnTo>
                  <a:pt x="306" y="21564"/>
                </a:lnTo>
                <a:cubicBezTo>
                  <a:pt x="521" y="21595"/>
                  <a:pt x="1241" y="21600"/>
                  <a:pt x="1904" y="21575"/>
                </a:cubicBezTo>
                <a:cubicBezTo>
                  <a:pt x="3018" y="21533"/>
                  <a:pt x="3414" y="21465"/>
                  <a:pt x="4539" y="21123"/>
                </a:cubicBezTo>
                <a:cubicBezTo>
                  <a:pt x="4767" y="21054"/>
                  <a:pt x="5975" y="20966"/>
                  <a:pt x="7223" y="20926"/>
                </a:cubicBezTo>
                <a:cubicBezTo>
                  <a:pt x="9361" y="20857"/>
                  <a:pt x="10233" y="20756"/>
                  <a:pt x="11017" y="20486"/>
                </a:cubicBezTo>
                <a:cubicBezTo>
                  <a:pt x="13119" y="19761"/>
                  <a:pt x="14423" y="19432"/>
                  <a:pt x="15231" y="19430"/>
                </a:cubicBezTo>
                <a:cubicBezTo>
                  <a:pt x="15519" y="19430"/>
                  <a:pt x="16022" y="19371"/>
                  <a:pt x="16349" y="19301"/>
                </a:cubicBezTo>
                <a:cubicBezTo>
                  <a:pt x="16676" y="19230"/>
                  <a:pt x="17545" y="19144"/>
                  <a:pt x="18282" y="19109"/>
                </a:cubicBezTo>
                <a:cubicBezTo>
                  <a:pt x="20943" y="18983"/>
                  <a:pt x="21600" y="18824"/>
                  <a:pt x="21600" y="18302"/>
                </a:cubicBezTo>
                <a:cubicBezTo>
                  <a:pt x="21600" y="17620"/>
                  <a:pt x="20079" y="16293"/>
                  <a:pt x="19297" y="16293"/>
                </a:cubicBezTo>
                <a:cubicBezTo>
                  <a:pt x="19136" y="16293"/>
                  <a:pt x="19038" y="16176"/>
                  <a:pt x="18881" y="15779"/>
                </a:cubicBezTo>
                <a:cubicBezTo>
                  <a:pt x="18367" y="14479"/>
                  <a:pt x="17539" y="13524"/>
                  <a:pt x="16603" y="13161"/>
                </a:cubicBezTo>
                <a:cubicBezTo>
                  <a:pt x="16241" y="13020"/>
                  <a:pt x="15611" y="13031"/>
                  <a:pt x="14906" y="13189"/>
                </a:cubicBezTo>
                <a:cubicBezTo>
                  <a:pt x="14753" y="13223"/>
                  <a:pt x="14713" y="13140"/>
                  <a:pt x="14616" y="12574"/>
                </a:cubicBezTo>
                <a:cubicBezTo>
                  <a:pt x="14182" y="10051"/>
                  <a:pt x="13550" y="8908"/>
                  <a:pt x="12187" y="8177"/>
                </a:cubicBezTo>
                <a:cubicBezTo>
                  <a:pt x="11437" y="7776"/>
                  <a:pt x="10184" y="7768"/>
                  <a:pt x="9623" y="8160"/>
                </a:cubicBezTo>
                <a:cubicBezTo>
                  <a:pt x="9234" y="8432"/>
                  <a:pt x="9227" y="8430"/>
                  <a:pt x="8856" y="8183"/>
                </a:cubicBezTo>
                <a:cubicBezTo>
                  <a:pt x="8409" y="7885"/>
                  <a:pt x="7960" y="7864"/>
                  <a:pt x="7670" y="8127"/>
                </a:cubicBezTo>
                <a:cubicBezTo>
                  <a:pt x="7482" y="8297"/>
                  <a:pt x="7445" y="8297"/>
                  <a:pt x="7361" y="8121"/>
                </a:cubicBezTo>
                <a:cubicBezTo>
                  <a:pt x="7184" y="7747"/>
                  <a:pt x="6643" y="7415"/>
                  <a:pt x="6214" y="7415"/>
                </a:cubicBezTo>
                <a:cubicBezTo>
                  <a:pt x="5883" y="7415"/>
                  <a:pt x="5789" y="7366"/>
                  <a:pt x="5757" y="7184"/>
                </a:cubicBezTo>
                <a:cubicBezTo>
                  <a:pt x="5671" y="6692"/>
                  <a:pt x="4889" y="4049"/>
                  <a:pt x="4665" y="3493"/>
                </a:cubicBezTo>
                <a:cubicBezTo>
                  <a:pt x="4116" y="2136"/>
                  <a:pt x="3469" y="1351"/>
                  <a:pt x="2374" y="711"/>
                </a:cubicBezTo>
                <a:cubicBezTo>
                  <a:pt x="1647" y="286"/>
                  <a:pt x="1201" y="129"/>
                  <a:pt x="493" y="51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48" name="Image" descr="Image"/>
          <p:cNvPicPr>
            <a:picLocks noChangeAspect="1"/>
          </p:cNvPicPr>
          <p:nvPr/>
        </p:nvPicPr>
        <p:blipFill>
          <a:blip r:embed="rId2"/>
          <a:srcRect l="29823" t="8242" b="36589"/>
          <a:stretch>
            <a:fillRect/>
          </a:stretch>
        </p:blipFill>
        <p:spPr>
          <a:xfrm>
            <a:off x="6465255" y="181405"/>
            <a:ext cx="6534815" cy="2825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81" extrusionOk="0">
                <a:moveTo>
                  <a:pt x="16920" y="7"/>
                </a:moveTo>
                <a:cubicBezTo>
                  <a:pt x="16627" y="-11"/>
                  <a:pt x="16550" y="3"/>
                  <a:pt x="16384" y="98"/>
                </a:cubicBezTo>
                <a:cubicBezTo>
                  <a:pt x="15946" y="352"/>
                  <a:pt x="15487" y="1053"/>
                  <a:pt x="15346" y="1684"/>
                </a:cubicBezTo>
                <a:cubicBezTo>
                  <a:pt x="15312" y="1834"/>
                  <a:pt x="15300" y="1844"/>
                  <a:pt x="15185" y="1844"/>
                </a:cubicBezTo>
                <a:cubicBezTo>
                  <a:pt x="15045" y="1844"/>
                  <a:pt x="14852" y="1994"/>
                  <a:pt x="14775" y="2160"/>
                </a:cubicBezTo>
                <a:cubicBezTo>
                  <a:pt x="14729" y="2261"/>
                  <a:pt x="14714" y="2264"/>
                  <a:pt x="14560" y="2214"/>
                </a:cubicBezTo>
                <a:cubicBezTo>
                  <a:pt x="14267" y="2118"/>
                  <a:pt x="13999" y="2295"/>
                  <a:pt x="13866" y="2675"/>
                </a:cubicBezTo>
                <a:cubicBezTo>
                  <a:pt x="13832" y="2770"/>
                  <a:pt x="13801" y="2796"/>
                  <a:pt x="13706" y="2796"/>
                </a:cubicBezTo>
                <a:cubicBezTo>
                  <a:pt x="13459" y="2798"/>
                  <a:pt x="13207" y="3037"/>
                  <a:pt x="13040" y="3430"/>
                </a:cubicBezTo>
                <a:lnTo>
                  <a:pt x="12928" y="3690"/>
                </a:lnTo>
                <a:lnTo>
                  <a:pt x="12687" y="3693"/>
                </a:lnTo>
                <a:cubicBezTo>
                  <a:pt x="12420" y="3694"/>
                  <a:pt x="12273" y="3765"/>
                  <a:pt x="12083" y="3988"/>
                </a:cubicBezTo>
                <a:cubicBezTo>
                  <a:pt x="11912" y="4188"/>
                  <a:pt x="11814" y="4401"/>
                  <a:pt x="11823" y="4551"/>
                </a:cubicBezTo>
                <a:cubicBezTo>
                  <a:pt x="11834" y="4735"/>
                  <a:pt x="12058" y="4846"/>
                  <a:pt x="12425" y="4851"/>
                </a:cubicBezTo>
                <a:cubicBezTo>
                  <a:pt x="12635" y="4854"/>
                  <a:pt x="12787" y="4887"/>
                  <a:pt x="12949" y="4967"/>
                </a:cubicBezTo>
                <a:cubicBezTo>
                  <a:pt x="13254" y="5117"/>
                  <a:pt x="13808" y="5129"/>
                  <a:pt x="14128" y="4991"/>
                </a:cubicBezTo>
                <a:cubicBezTo>
                  <a:pt x="14333" y="4903"/>
                  <a:pt x="14359" y="4901"/>
                  <a:pt x="14522" y="4979"/>
                </a:cubicBezTo>
                <a:cubicBezTo>
                  <a:pt x="14621" y="5026"/>
                  <a:pt x="14934" y="5089"/>
                  <a:pt x="15238" y="5121"/>
                </a:cubicBezTo>
                <a:cubicBezTo>
                  <a:pt x="15535" y="5152"/>
                  <a:pt x="15856" y="5195"/>
                  <a:pt x="15950" y="5218"/>
                </a:cubicBezTo>
                <a:cubicBezTo>
                  <a:pt x="16232" y="5288"/>
                  <a:pt x="16741" y="5277"/>
                  <a:pt x="17045" y="5197"/>
                </a:cubicBezTo>
                <a:cubicBezTo>
                  <a:pt x="17401" y="5103"/>
                  <a:pt x="17449" y="5083"/>
                  <a:pt x="17661" y="4924"/>
                </a:cubicBezTo>
                <a:cubicBezTo>
                  <a:pt x="17913" y="4735"/>
                  <a:pt x="18186" y="4680"/>
                  <a:pt x="18551" y="4748"/>
                </a:cubicBezTo>
                <a:cubicBezTo>
                  <a:pt x="18764" y="4788"/>
                  <a:pt x="18940" y="4791"/>
                  <a:pt x="19121" y="4754"/>
                </a:cubicBezTo>
                <a:cubicBezTo>
                  <a:pt x="19285" y="4722"/>
                  <a:pt x="19423" y="4721"/>
                  <a:pt x="19487" y="4751"/>
                </a:cubicBezTo>
                <a:cubicBezTo>
                  <a:pt x="19845" y="4922"/>
                  <a:pt x="20058" y="4969"/>
                  <a:pt x="20331" y="4939"/>
                </a:cubicBezTo>
                <a:cubicBezTo>
                  <a:pt x="20488" y="4922"/>
                  <a:pt x="20657" y="4880"/>
                  <a:pt x="20708" y="4845"/>
                </a:cubicBezTo>
                <a:cubicBezTo>
                  <a:pt x="20758" y="4811"/>
                  <a:pt x="20896" y="4774"/>
                  <a:pt x="21016" y="4764"/>
                </a:cubicBezTo>
                <a:cubicBezTo>
                  <a:pt x="21307" y="4738"/>
                  <a:pt x="21339" y="4721"/>
                  <a:pt x="21330" y="4576"/>
                </a:cubicBezTo>
                <a:cubicBezTo>
                  <a:pt x="21322" y="4444"/>
                  <a:pt x="21156" y="4221"/>
                  <a:pt x="21066" y="4221"/>
                </a:cubicBezTo>
                <a:cubicBezTo>
                  <a:pt x="21036" y="4221"/>
                  <a:pt x="20972" y="4139"/>
                  <a:pt x="20923" y="4042"/>
                </a:cubicBezTo>
                <a:cubicBezTo>
                  <a:pt x="20833" y="3864"/>
                  <a:pt x="20647" y="3690"/>
                  <a:pt x="20545" y="3690"/>
                </a:cubicBezTo>
                <a:cubicBezTo>
                  <a:pt x="20507" y="3690"/>
                  <a:pt x="20483" y="3650"/>
                  <a:pt x="20468" y="3557"/>
                </a:cubicBezTo>
                <a:cubicBezTo>
                  <a:pt x="20409" y="3199"/>
                  <a:pt x="20180" y="2899"/>
                  <a:pt x="19963" y="2899"/>
                </a:cubicBezTo>
                <a:cubicBezTo>
                  <a:pt x="19834" y="2899"/>
                  <a:pt x="19808" y="2880"/>
                  <a:pt x="19693" y="2693"/>
                </a:cubicBezTo>
                <a:cubicBezTo>
                  <a:pt x="19511" y="2398"/>
                  <a:pt x="19358" y="2293"/>
                  <a:pt x="19111" y="2293"/>
                </a:cubicBezTo>
                <a:cubicBezTo>
                  <a:pt x="18933" y="2293"/>
                  <a:pt x="18888" y="2313"/>
                  <a:pt x="18778" y="2439"/>
                </a:cubicBezTo>
                <a:lnTo>
                  <a:pt x="18649" y="2584"/>
                </a:lnTo>
                <a:lnTo>
                  <a:pt x="18543" y="2457"/>
                </a:lnTo>
                <a:cubicBezTo>
                  <a:pt x="18454" y="2353"/>
                  <a:pt x="18418" y="2259"/>
                  <a:pt x="18318" y="1878"/>
                </a:cubicBezTo>
                <a:cubicBezTo>
                  <a:pt x="18176" y="1337"/>
                  <a:pt x="17931" y="744"/>
                  <a:pt x="17744" y="489"/>
                </a:cubicBezTo>
                <a:cubicBezTo>
                  <a:pt x="17484" y="137"/>
                  <a:pt x="17304" y="32"/>
                  <a:pt x="16920" y="7"/>
                </a:cubicBezTo>
                <a:close/>
                <a:moveTo>
                  <a:pt x="5603" y="8428"/>
                </a:moveTo>
                <a:cubicBezTo>
                  <a:pt x="5282" y="8451"/>
                  <a:pt x="4962" y="8610"/>
                  <a:pt x="4699" y="8919"/>
                </a:cubicBezTo>
                <a:cubicBezTo>
                  <a:pt x="4446" y="9217"/>
                  <a:pt x="4196" y="9717"/>
                  <a:pt x="4086" y="10147"/>
                </a:cubicBezTo>
                <a:cubicBezTo>
                  <a:pt x="4046" y="10302"/>
                  <a:pt x="4021" y="10344"/>
                  <a:pt x="3969" y="10344"/>
                </a:cubicBezTo>
                <a:cubicBezTo>
                  <a:pt x="3775" y="10344"/>
                  <a:pt x="3510" y="10615"/>
                  <a:pt x="3356" y="10972"/>
                </a:cubicBezTo>
                <a:lnTo>
                  <a:pt x="3253" y="11205"/>
                </a:lnTo>
                <a:lnTo>
                  <a:pt x="3114" y="11120"/>
                </a:lnTo>
                <a:cubicBezTo>
                  <a:pt x="3037" y="11073"/>
                  <a:pt x="2862" y="10995"/>
                  <a:pt x="2726" y="10950"/>
                </a:cubicBezTo>
                <a:cubicBezTo>
                  <a:pt x="2075" y="10739"/>
                  <a:pt x="1428" y="11020"/>
                  <a:pt x="1279" y="11578"/>
                </a:cubicBezTo>
                <a:cubicBezTo>
                  <a:pt x="1225" y="11780"/>
                  <a:pt x="1193" y="11823"/>
                  <a:pt x="1088" y="11823"/>
                </a:cubicBezTo>
                <a:cubicBezTo>
                  <a:pt x="999" y="11824"/>
                  <a:pt x="802" y="12030"/>
                  <a:pt x="743" y="12184"/>
                </a:cubicBezTo>
                <a:cubicBezTo>
                  <a:pt x="704" y="12284"/>
                  <a:pt x="676" y="12296"/>
                  <a:pt x="490" y="12296"/>
                </a:cubicBezTo>
                <a:cubicBezTo>
                  <a:pt x="273" y="12296"/>
                  <a:pt x="118" y="12383"/>
                  <a:pt x="40" y="12545"/>
                </a:cubicBezTo>
                <a:cubicBezTo>
                  <a:pt x="-14" y="12658"/>
                  <a:pt x="-13" y="12942"/>
                  <a:pt x="41" y="13057"/>
                </a:cubicBezTo>
                <a:cubicBezTo>
                  <a:pt x="119" y="13219"/>
                  <a:pt x="485" y="13473"/>
                  <a:pt x="810" y="13591"/>
                </a:cubicBezTo>
                <a:cubicBezTo>
                  <a:pt x="860" y="13609"/>
                  <a:pt x="952" y="13667"/>
                  <a:pt x="1015" y="13721"/>
                </a:cubicBezTo>
                <a:cubicBezTo>
                  <a:pt x="1332" y="13989"/>
                  <a:pt x="1953" y="14051"/>
                  <a:pt x="2606" y="13879"/>
                </a:cubicBezTo>
                <a:cubicBezTo>
                  <a:pt x="2847" y="13815"/>
                  <a:pt x="2884" y="13816"/>
                  <a:pt x="2995" y="13897"/>
                </a:cubicBezTo>
                <a:cubicBezTo>
                  <a:pt x="3162" y="14019"/>
                  <a:pt x="3429" y="14062"/>
                  <a:pt x="3586" y="13994"/>
                </a:cubicBezTo>
                <a:cubicBezTo>
                  <a:pt x="3704" y="13943"/>
                  <a:pt x="3732" y="13949"/>
                  <a:pt x="3872" y="14070"/>
                </a:cubicBezTo>
                <a:cubicBezTo>
                  <a:pt x="4134" y="14294"/>
                  <a:pt x="4514" y="14304"/>
                  <a:pt x="4950" y="14097"/>
                </a:cubicBezTo>
                <a:cubicBezTo>
                  <a:pt x="5031" y="14058"/>
                  <a:pt x="5083" y="14075"/>
                  <a:pt x="5222" y="14170"/>
                </a:cubicBezTo>
                <a:cubicBezTo>
                  <a:pt x="5476" y="14343"/>
                  <a:pt x="5729" y="14426"/>
                  <a:pt x="5874" y="14388"/>
                </a:cubicBezTo>
                <a:cubicBezTo>
                  <a:pt x="5944" y="14370"/>
                  <a:pt x="6058" y="14339"/>
                  <a:pt x="6128" y="14321"/>
                </a:cubicBezTo>
                <a:cubicBezTo>
                  <a:pt x="6206" y="14301"/>
                  <a:pt x="6275" y="14312"/>
                  <a:pt x="6305" y="14348"/>
                </a:cubicBezTo>
                <a:cubicBezTo>
                  <a:pt x="6333" y="14381"/>
                  <a:pt x="6431" y="14414"/>
                  <a:pt x="6526" y="14424"/>
                </a:cubicBezTo>
                <a:cubicBezTo>
                  <a:pt x="6927" y="14466"/>
                  <a:pt x="7174" y="14391"/>
                  <a:pt x="7462" y="14139"/>
                </a:cubicBezTo>
                <a:cubicBezTo>
                  <a:pt x="7630" y="13992"/>
                  <a:pt x="7639" y="13988"/>
                  <a:pt x="8088" y="13994"/>
                </a:cubicBezTo>
                <a:cubicBezTo>
                  <a:pt x="8483" y="13998"/>
                  <a:pt x="8577" y="13984"/>
                  <a:pt x="8774" y="13882"/>
                </a:cubicBezTo>
                <a:cubicBezTo>
                  <a:pt x="9059" y="13734"/>
                  <a:pt x="9281" y="13570"/>
                  <a:pt x="9478" y="13357"/>
                </a:cubicBezTo>
                <a:lnTo>
                  <a:pt x="9630" y="13190"/>
                </a:lnTo>
                <a:lnTo>
                  <a:pt x="9829" y="13251"/>
                </a:lnTo>
                <a:cubicBezTo>
                  <a:pt x="9953" y="13289"/>
                  <a:pt x="10140" y="13300"/>
                  <a:pt x="10325" y="13278"/>
                </a:cubicBezTo>
                <a:cubicBezTo>
                  <a:pt x="10618" y="13244"/>
                  <a:pt x="10663" y="13230"/>
                  <a:pt x="10953" y="13060"/>
                </a:cubicBezTo>
                <a:cubicBezTo>
                  <a:pt x="11080" y="12985"/>
                  <a:pt x="11132" y="12982"/>
                  <a:pt x="11317" y="13033"/>
                </a:cubicBezTo>
                <a:cubicBezTo>
                  <a:pt x="11628" y="13118"/>
                  <a:pt x="11875" y="13110"/>
                  <a:pt x="12067" y="13009"/>
                </a:cubicBezTo>
                <a:cubicBezTo>
                  <a:pt x="12238" y="12918"/>
                  <a:pt x="12281" y="12835"/>
                  <a:pt x="12237" y="12675"/>
                </a:cubicBezTo>
                <a:cubicBezTo>
                  <a:pt x="12181" y="12469"/>
                  <a:pt x="11678" y="12167"/>
                  <a:pt x="11443" y="12199"/>
                </a:cubicBezTo>
                <a:cubicBezTo>
                  <a:pt x="11349" y="12212"/>
                  <a:pt x="11306" y="12186"/>
                  <a:pt x="11200" y="12045"/>
                </a:cubicBezTo>
                <a:cubicBezTo>
                  <a:pt x="11016" y="11799"/>
                  <a:pt x="10898" y="11717"/>
                  <a:pt x="10734" y="11717"/>
                </a:cubicBezTo>
                <a:cubicBezTo>
                  <a:pt x="10630" y="11717"/>
                  <a:pt x="10565" y="11687"/>
                  <a:pt x="10504" y="11608"/>
                </a:cubicBezTo>
                <a:cubicBezTo>
                  <a:pt x="10458" y="11548"/>
                  <a:pt x="10372" y="11490"/>
                  <a:pt x="10313" y="11481"/>
                </a:cubicBezTo>
                <a:cubicBezTo>
                  <a:pt x="10246" y="11470"/>
                  <a:pt x="10169" y="11409"/>
                  <a:pt x="10108" y="11320"/>
                </a:cubicBezTo>
                <a:cubicBezTo>
                  <a:pt x="9888" y="10999"/>
                  <a:pt x="9696" y="10902"/>
                  <a:pt x="9524" y="11023"/>
                </a:cubicBezTo>
                <a:cubicBezTo>
                  <a:pt x="9254" y="11213"/>
                  <a:pt x="9281" y="11212"/>
                  <a:pt x="9090" y="11056"/>
                </a:cubicBezTo>
                <a:cubicBezTo>
                  <a:pt x="8826" y="10842"/>
                  <a:pt x="8634" y="10826"/>
                  <a:pt x="8412" y="10999"/>
                </a:cubicBezTo>
                <a:lnTo>
                  <a:pt x="8234" y="11138"/>
                </a:lnTo>
                <a:lnTo>
                  <a:pt x="8138" y="10956"/>
                </a:lnTo>
                <a:cubicBezTo>
                  <a:pt x="7997" y="10691"/>
                  <a:pt x="7881" y="10572"/>
                  <a:pt x="7690" y="10499"/>
                </a:cubicBezTo>
                <a:cubicBezTo>
                  <a:pt x="7563" y="10450"/>
                  <a:pt x="7488" y="10448"/>
                  <a:pt x="7404" y="10490"/>
                </a:cubicBezTo>
                <a:cubicBezTo>
                  <a:pt x="7292" y="10545"/>
                  <a:pt x="7233" y="10512"/>
                  <a:pt x="7233" y="10390"/>
                </a:cubicBezTo>
                <a:cubicBezTo>
                  <a:pt x="7233" y="10295"/>
                  <a:pt x="7041" y="9624"/>
                  <a:pt x="6950" y="9404"/>
                </a:cubicBezTo>
                <a:cubicBezTo>
                  <a:pt x="6674" y="8735"/>
                  <a:pt x="6137" y="8391"/>
                  <a:pt x="5603" y="8428"/>
                </a:cubicBezTo>
                <a:close/>
                <a:moveTo>
                  <a:pt x="21566" y="15306"/>
                </a:moveTo>
                <a:cubicBezTo>
                  <a:pt x="21548" y="15306"/>
                  <a:pt x="21506" y="15614"/>
                  <a:pt x="21490" y="15861"/>
                </a:cubicBezTo>
                <a:cubicBezTo>
                  <a:pt x="21486" y="15933"/>
                  <a:pt x="21445" y="16001"/>
                  <a:pt x="21363" y="16076"/>
                </a:cubicBezTo>
                <a:cubicBezTo>
                  <a:pt x="21186" y="16239"/>
                  <a:pt x="21064" y="16489"/>
                  <a:pt x="21001" y="16819"/>
                </a:cubicBezTo>
                <a:cubicBezTo>
                  <a:pt x="20950" y="17087"/>
                  <a:pt x="20944" y="17100"/>
                  <a:pt x="20885" y="17061"/>
                </a:cubicBezTo>
                <a:cubicBezTo>
                  <a:pt x="20850" y="17039"/>
                  <a:pt x="20745" y="17023"/>
                  <a:pt x="20651" y="17025"/>
                </a:cubicBezTo>
                <a:cubicBezTo>
                  <a:pt x="20456" y="17030"/>
                  <a:pt x="20321" y="17145"/>
                  <a:pt x="20186" y="17419"/>
                </a:cubicBezTo>
                <a:cubicBezTo>
                  <a:pt x="20102" y="17588"/>
                  <a:pt x="20101" y="17591"/>
                  <a:pt x="20017" y="17510"/>
                </a:cubicBezTo>
                <a:cubicBezTo>
                  <a:pt x="19680" y="17185"/>
                  <a:pt x="19586" y="17105"/>
                  <a:pt x="19384" y="16983"/>
                </a:cubicBezTo>
                <a:cubicBezTo>
                  <a:pt x="19002" y="16753"/>
                  <a:pt x="18926" y="16730"/>
                  <a:pt x="18543" y="16731"/>
                </a:cubicBezTo>
                <a:cubicBezTo>
                  <a:pt x="17987" y="16732"/>
                  <a:pt x="17718" y="16924"/>
                  <a:pt x="17456" y="17501"/>
                </a:cubicBezTo>
                <a:cubicBezTo>
                  <a:pt x="17336" y="17766"/>
                  <a:pt x="17302" y="17897"/>
                  <a:pt x="17175" y="18589"/>
                </a:cubicBezTo>
                <a:cubicBezTo>
                  <a:pt x="17154" y="18702"/>
                  <a:pt x="17117" y="18797"/>
                  <a:pt x="17087" y="18820"/>
                </a:cubicBezTo>
                <a:cubicBezTo>
                  <a:pt x="17058" y="18840"/>
                  <a:pt x="16996" y="18926"/>
                  <a:pt x="16949" y="19010"/>
                </a:cubicBezTo>
                <a:cubicBezTo>
                  <a:pt x="16885" y="19128"/>
                  <a:pt x="16854" y="19155"/>
                  <a:pt x="16823" y="19117"/>
                </a:cubicBezTo>
                <a:cubicBezTo>
                  <a:pt x="16723" y="18994"/>
                  <a:pt x="16479" y="18895"/>
                  <a:pt x="16270" y="18895"/>
                </a:cubicBezTo>
                <a:cubicBezTo>
                  <a:pt x="16031" y="18895"/>
                  <a:pt x="15907" y="18967"/>
                  <a:pt x="15765" y="19183"/>
                </a:cubicBezTo>
                <a:cubicBezTo>
                  <a:pt x="15720" y="19252"/>
                  <a:pt x="15618" y="19345"/>
                  <a:pt x="15538" y="19392"/>
                </a:cubicBezTo>
                <a:cubicBezTo>
                  <a:pt x="15375" y="19490"/>
                  <a:pt x="15259" y="19671"/>
                  <a:pt x="15192" y="19932"/>
                </a:cubicBezTo>
                <a:cubicBezTo>
                  <a:pt x="15152" y="20091"/>
                  <a:pt x="15136" y="20111"/>
                  <a:pt x="15044" y="20111"/>
                </a:cubicBezTo>
                <a:cubicBezTo>
                  <a:pt x="14979" y="20111"/>
                  <a:pt x="14909" y="20154"/>
                  <a:pt x="14848" y="20235"/>
                </a:cubicBezTo>
                <a:cubicBezTo>
                  <a:pt x="14795" y="20304"/>
                  <a:pt x="14710" y="20375"/>
                  <a:pt x="14659" y="20393"/>
                </a:cubicBezTo>
                <a:cubicBezTo>
                  <a:pt x="14518" y="20441"/>
                  <a:pt x="14422" y="20570"/>
                  <a:pt x="14422" y="20711"/>
                </a:cubicBezTo>
                <a:cubicBezTo>
                  <a:pt x="14422" y="20892"/>
                  <a:pt x="14512" y="20960"/>
                  <a:pt x="14832" y="21011"/>
                </a:cubicBezTo>
                <a:cubicBezTo>
                  <a:pt x="14989" y="21036"/>
                  <a:pt x="15230" y="21103"/>
                  <a:pt x="15368" y="21160"/>
                </a:cubicBezTo>
                <a:cubicBezTo>
                  <a:pt x="15826" y="21349"/>
                  <a:pt x="16031" y="21384"/>
                  <a:pt x="16604" y="21375"/>
                </a:cubicBezTo>
                <a:cubicBezTo>
                  <a:pt x="17888" y="21355"/>
                  <a:pt x="18731" y="21377"/>
                  <a:pt x="18883" y="21432"/>
                </a:cubicBezTo>
                <a:cubicBezTo>
                  <a:pt x="18971" y="21464"/>
                  <a:pt x="19144" y="21509"/>
                  <a:pt x="19270" y="21533"/>
                </a:cubicBezTo>
                <a:cubicBezTo>
                  <a:pt x="19395" y="21556"/>
                  <a:pt x="19530" y="21577"/>
                  <a:pt x="19568" y="21581"/>
                </a:cubicBezTo>
                <a:cubicBezTo>
                  <a:pt x="19644" y="21589"/>
                  <a:pt x="20051" y="21460"/>
                  <a:pt x="20217" y="21375"/>
                </a:cubicBezTo>
                <a:cubicBezTo>
                  <a:pt x="20669" y="21144"/>
                  <a:pt x="20788" y="21126"/>
                  <a:pt x="21152" y="21248"/>
                </a:cubicBezTo>
                <a:cubicBezTo>
                  <a:pt x="21284" y="21291"/>
                  <a:pt x="21436" y="21343"/>
                  <a:pt x="21489" y="21360"/>
                </a:cubicBezTo>
                <a:lnTo>
                  <a:pt x="21586" y="21390"/>
                </a:lnTo>
                <a:lnTo>
                  <a:pt x="21586" y="18350"/>
                </a:lnTo>
                <a:cubicBezTo>
                  <a:pt x="21586" y="16660"/>
                  <a:pt x="21577" y="15306"/>
                  <a:pt x="21566" y="153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49" name="Image" descr="Image"/>
          <p:cNvPicPr>
            <a:picLocks noChangeAspect="1"/>
          </p:cNvPicPr>
          <p:nvPr/>
        </p:nvPicPr>
        <p:blipFill>
          <a:blip r:embed="rId2"/>
          <a:srcRect l="29825" t="29779" r="30340" b="54854"/>
          <a:stretch>
            <a:fillRect/>
          </a:stretch>
        </p:blipFill>
        <p:spPr>
          <a:xfrm>
            <a:off x="5051751" y="4566693"/>
            <a:ext cx="6917908" cy="146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68" extrusionOk="0">
                <a:moveTo>
                  <a:pt x="9843" y="9"/>
                </a:moveTo>
                <a:cubicBezTo>
                  <a:pt x="9280" y="88"/>
                  <a:pt x="8717" y="655"/>
                  <a:pt x="8255" y="1754"/>
                </a:cubicBezTo>
                <a:cubicBezTo>
                  <a:pt x="7810" y="2814"/>
                  <a:pt x="7372" y="4589"/>
                  <a:pt x="7177" y="6117"/>
                </a:cubicBezTo>
                <a:cubicBezTo>
                  <a:pt x="7107" y="6669"/>
                  <a:pt x="7062" y="6822"/>
                  <a:pt x="6972" y="6822"/>
                </a:cubicBezTo>
                <a:cubicBezTo>
                  <a:pt x="6631" y="6822"/>
                  <a:pt x="6165" y="7786"/>
                  <a:pt x="5894" y="9052"/>
                </a:cubicBezTo>
                <a:lnTo>
                  <a:pt x="5716" y="9884"/>
                </a:lnTo>
                <a:lnTo>
                  <a:pt x="5469" y="9572"/>
                </a:lnTo>
                <a:cubicBezTo>
                  <a:pt x="5334" y="9403"/>
                  <a:pt x="5028" y="9140"/>
                  <a:pt x="4789" y="8983"/>
                </a:cubicBezTo>
                <a:cubicBezTo>
                  <a:pt x="3644" y="8230"/>
                  <a:pt x="2508" y="9219"/>
                  <a:pt x="2246" y="11201"/>
                </a:cubicBezTo>
                <a:cubicBezTo>
                  <a:pt x="2151" y="11922"/>
                  <a:pt x="2094" y="12071"/>
                  <a:pt x="1909" y="12074"/>
                </a:cubicBezTo>
                <a:cubicBezTo>
                  <a:pt x="1754" y="12076"/>
                  <a:pt x="1409" y="12813"/>
                  <a:pt x="1305" y="13362"/>
                </a:cubicBezTo>
                <a:cubicBezTo>
                  <a:pt x="1237" y="13718"/>
                  <a:pt x="1186" y="13761"/>
                  <a:pt x="859" y="13761"/>
                </a:cubicBezTo>
                <a:cubicBezTo>
                  <a:pt x="478" y="13761"/>
                  <a:pt x="206" y="14063"/>
                  <a:pt x="70" y="14639"/>
                </a:cubicBezTo>
                <a:cubicBezTo>
                  <a:pt x="-25" y="15042"/>
                  <a:pt x="-23" y="16051"/>
                  <a:pt x="74" y="16459"/>
                </a:cubicBezTo>
                <a:cubicBezTo>
                  <a:pt x="209" y="17034"/>
                  <a:pt x="852" y="17943"/>
                  <a:pt x="1421" y="18360"/>
                </a:cubicBezTo>
                <a:cubicBezTo>
                  <a:pt x="1509" y="18425"/>
                  <a:pt x="1672" y="18632"/>
                  <a:pt x="1783" y="18822"/>
                </a:cubicBezTo>
                <a:cubicBezTo>
                  <a:pt x="2338" y="19776"/>
                  <a:pt x="3430" y="19996"/>
                  <a:pt x="4576" y="19383"/>
                </a:cubicBezTo>
                <a:cubicBezTo>
                  <a:pt x="5000" y="19156"/>
                  <a:pt x="5067" y="19159"/>
                  <a:pt x="5262" y="19446"/>
                </a:cubicBezTo>
                <a:cubicBezTo>
                  <a:pt x="5556" y="19880"/>
                  <a:pt x="6023" y="20042"/>
                  <a:pt x="6300" y="19799"/>
                </a:cubicBezTo>
                <a:cubicBezTo>
                  <a:pt x="6507" y="19617"/>
                  <a:pt x="6556" y="19638"/>
                  <a:pt x="6802" y="20065"/>
                </a:cubicBezTo>
                <a:cubicBezTo>
                  <a:pt x="7261" y="20862"/>
                  <a:pt x="7929" y="20898"/>
                  <a:pt x="8695" y="20163"/>
                </a:cubicBezTo>
                <a:cubicBezTo>
                  <a:pt x="8837" y="20026"/>
                  <a:pt x="8931" y="20080"/>
                  <a:pt x="9175" y="20417"/>
                </a:cubicBezTo>
                <a:cubicBezTo>
                  <a:pt x="9621" y="21033"/>
                  <a:pt x="10064" y="21332"/>
                  <a:pt x="10319" y="21197"/>
                </a:cubicBezTo>
                <a:cubicBezTo>
                  <a:pt x="10442" y="21132"/>
                  <a:pt x="10642" y="21025"/>
                  <a:pt x="10765" y="20960"/>
                </a:cubicBezTo>
                <a:cubicBezTo>
                  <a:pt x="10901" y="20888"/>
                  <a:pt x="11022" y="20925"/>
                  <a:pt x="11076" y="21053"/>
                </a:cubicBezTo>
                <a:cubicBezTo>
                  <a:pt x="11124" y="21168"/>
                  <a:pt x="11298" y="21295"/>
                  <a:pt x="11464" y="21330"/>
                </a:cubicBezTo>
                <a:cubicBezTo>
                  <a:pt x="12169" y="21478"/>
                  <a:pt x="12603" y="21208"/>
                  <a:pt x="13107" y="20313"/>
                </a:cubicBezTo>
                <a:cubicBezTo>
                  <a:pt x="13403" y="19789"/>
                  <a:pt x="13422" y="19780"/>
                  <a:pt x="14210" y="19799"/>
                </a:cubicBezTo>
                <a:cubicBezTo>
                  <a:pt x="14903" y="19816"/>
                  <a:pt x="15066" y="19763"/>
                  <a:pt x="15413" y="19400"/>
                </a:cubicBezTo>
                <a:cubicBezTo>
                  <a:pt x="15914" y="18876"/>
                  <a:pt x="16305" y="18284"/>
                  <a:pt x="16650" y="17528"/>
                </a:cubicBezTo>
                <a:lnTo>
                  <a:pt x="16918" y="16939"/>
                </a:lnTo>
                <a:lnTo>
                  <a:pt x="17268" y="17158"/>
                </a:lnTo>
                <a:cubicBezTo>
                  <a:pt x="17485" y="17295"/>
                  <a:pt x="17814" y="17333"/>
                  <a:pt x="18138" y="17257"/>
                </a:cubicBezTo>
                <a:cubicBezTo>
                  <a:pt x="18654" y="17136"/>
                  <a:pt x="18733" y="17082"/>
                  <a:pt x="19241" y="16477"/>
                </a:cubicBezTo>
                <a:cubicBezTo>
                  <a:pt x="19464" y="16211"/>
                  <a:pt x="19556" y="16197"/>
                  <a:pt x="19882" y="16378"/>
                </a:cubicBezTo>
                <a:cubicBezTo>
                  <a:pt x="20428" y="16682"/>
                  <a:pt x="20860" y="16651"/>
                  <a:pt x="21197" y="16292"/>
                </a:cubicBezTo>
                <a:cubicBezTo>
                  <a:pt x="21498" y="15971"/>
                  <a:pt x="21575" y="15668"/>
                  <a:pt x="21499" y="15101"/>
                </a:cubicBezTo>
                <a:cubicBezTo>
                  <a:pt x="21400" y="14369"/>
                  <a:pt x="20517" y="13305"/>
                  <a:pt x="20103" y="13420"/>
                </a:cubicBezTo>
                <a:cubicBezTo>
                  <a:pt x="19937" y="13466"/>
                  <a:pt x="19863" y="13373"/>
                  <a:pt x="19677" y="12871"/>
                </a:cubicBezTo>
                <a:cubicBezTo>
                  <a:pt x="19353" y="11997"/>
                  <a:pt x="19144" y="11698"/>
                  <a:pt x="18856" y="11698"/>
                </a:cubicBezTo>
                <a:cubicBezTo>
                  <a:pt x="18673" y="11698"/>
                  <a:pt x="18561" y="11590"/>
                  <a:pt x="18454" y="11311"/>
                </a:cubicBezTo>
                <a:cubicBezTo>
                  <a:pt x="18373" y="11098"/>
                  <a:pt x="18222" y="10894"/>
                  <a:pt x="18119" y="10860"/>
                </a:cubicBezTo>
                <a:cubicBezTo>
                  <a:pt x="18001" y="10822"/>
                  <a:pt x="17866" y="10609"/>
                  <a:pt x="17759" y="10294"/>
                </a:cubicBezTo>
                <a:cubicBezTo>
                  <a:pt x="17373" y="9152"/>
                  <a:pt x="17035" y="8805"/>
                  <a:pt x="16732" y="9237"/>
                </a:cubicBezTo>
                <a:cubicBezTo>
                  <a:pt x="16258" y="9913"/>
                  <a:pt x="16304" y="9906"/>
                  <a:pt x="15967" y="9352"/>
                </a:cubicBezTo>
                <a:cubicBezTo>
                  <a:pt x="15504" y="8591"/>
                  <a:pt x="15168" y="8530"/>
                  <a:pt x="14778" y="9144"/>
                </a:cubicBezTo>
                <a:lnTo>
                  <a:pt x="14466" y="9641"/>
                </a:lnTo>
                <a:lnTo>
                  <a:pt x="14298" y="9000"/>
                </a:lnTo>
                <a:cubicBezTo>
                  <a:pt x="14050" y="8058"/>
                  <a:pt x="13844" y="7638"/>
                  <a:pt x="13509" y="7376"/>
                </a:cubicBezTo>
                <a:cubicBezTo>
                  <a:pt x="13285" y="7202"/>
                  <a:pt x="13155" y="7192"/>
                  <a:pt x="13007" y="7342"/>
                </a:cubicBezTo>
                <a:cubicBezTo>
                  <a:pt x="12811" y="7539"/>
                  <a:pt x="12706" y="7411"/>
                  <a:pt x="12706" y="6978"/>
                </a:cubicBezTo>
                <a:cubicBezTo>
                  <a:pt x="12706" y="6640"/>
                  <a:pt x="12368" y="4263"/>
                  <a:pt x="12209" y="3482"/>
                </a:cubicBezTo>
                <a:cubicBezTo>
                  <a:pt x="11725" y="1101"/>
                  <a:pt x="10783" y="-122"/>
                  <a:pt x="9843" y="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50" name="Image" descr="Image"/>
          <p:cNvPicPr>
            <a:picLocks noChangeAspect="1"/>
          </p:cNvPicPr>
          <p:nvPr/>
        </p:nvPicPr>
        <p:blipFill>
          <a:blip r:embed="rId2"/>
          <a:srcRect l="99" t="60355" r="78412" b="17336"/>
          <a:stretch>
            <a:fillRect/>
          </a:stretch>
        </p:blipFill>
        <p:spPr>
          <a:xfrm>
            <a:off x="16320" y="7614274"/>
            <a:ext cx="3731816" cy="2130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23"/>
                </a:lnTo>
                <a:lnTo>
                  <a:pt x="292" y="21563"/>
                </a:lnTo>
                <a:cubicBezTo>
                  <a:pt x="507" y="21595"/>
                  <a:pt x="1225" y="21600"/>
                  <a:pt x="1888" y="21575"/>
                </a:cubicBezTo>
                <a:cubicBezTo>
                  <a:pt x="3003" y="21533"/>
                  <a:pt x="3402" y="21466"/>
                  <a:pt x="4528" y="21125"/>
                </a:cubicBezTo>
                <a:cubicBezTo>
                  <a:pt x="4756" y="21055"/>
                  <a:pt x="5964" y="20964"/>
                  <a:pt x="7213" y="20923"/>
                </a:cubicBezTo>
                <a:cubicBezTo>
                  <a:pt x="9353" y="20854"/>
                  <a:pt x="10225" y="20756"/>
                  <a:pt x="11010" y="20485"/>
                </a:cubicBezTo>
                <a:cubicBezTo>
                  <a:pt x="13113" y="19760"/>
                  <a:pt x="14417" y="19433"/>
                  <a:pt x="15225" y="19431"/>
                </a:cubicBezTo>
                <a:cubicBezTo>
                  <a:pt x="15514" y="19431"/>
                  <a:pt x="16017" y="19373"/>
                  <a:pt x="16344" y="19303"/>
                </a:cubicBezTo>
                <a:cubicBezTo>
                  <a:pt x="16671" y="19232"/>
                  <a:pt x="17541" y="19145"/>
                  <a:pt x="18278" y="19110"/>
                </a:cubicBezTo>
                <a:cubicBezTo>
                  <a:pt x="20942" y="18984"/>
                  <a:pt x="21600" y="18824"/>
                  <a:pt x="21600" y="18301"/>
                </a:cubicBezTo>
                <a:cubicBezTo>
                  <a:pt x="21600" y="17620"/>
                  <a:pt x="20077" y="16295"/>
                  <a:pt x="19294" y="16295"/>
                </a:cubicBezTo>
                <a:cubicBezTo>
                  <a:pt x="19133" y="16295"/>
                  <a:pt x="19037" y="16173"/>
                  <a:pt x="18880" y="15776"/>
                </a:cubicBezTo>
                <a:cubicBezTo>
                  <a:pt x="18366" y="14476"/>
                  <a:pt x="17535" y="13526"/>
                  <a:pt x="16599" y="13162"/>
                </a:cubicBezTo>
                <a:cubicBezTo>
                  <a:pt x="16237" y="13021"/>
                  <a:pt x="15605" y="13029"/>
                  <a:pt x="14899" y="13186"/>
                </a:cubicBezTo>
                <a:cubicBezTo>
                  <a:pt x="14746" y="13220"/>
                  <a:pt x="14707" y="13142"/>
                  <a:pt x="14610" y="12575"/>
                </a:cubicBezTo>
                <a:cubicBezTo>
                  <a:pt x="14176" y="10053"/>
                  <a:pt x="13544" y="8910"/>
                  <a:pt x="12179" y="8180"/>
                </a:cubicBezTo>
                <a:cubicBezTo>
                  <a:pt x="11429" y="7778"/>
                  <a:pt x="10175" y="7767"/>
                  <a:pt x="9614" y="8159"/>
                </a:cubicBezTo>
                <a:cubicBezTo>
                  <a:pt x="9225" y="8431"/>
                  <a:pt x="9220" y="8431"/>
                  <a:pt x="8849" y="8184"/>
                </a:cubicBezTo>
                <a:cubicBezTo>
                  <a:pt x="8401" y="7886"/>
                  <a:pt x="7949" y="7864"/>
                  <a:pt x="7659" y="8127"/>
                </a:cubicBezTo>
                <a:cubicBezTo>
                  <a:pt x="7470" y="8298"/>
                  <a:pt x="7437" y="8300"/>
                  <a:pt x="7353" y="8123"/>
                </a:cubicBezTo>
                <a:cubicBezTo>
                  <a:pt x="7176" y="7749"/>
                  <a:pt x="6632" y="7415"/>
                  <a:pt x="6202" y="7415"/>
                </a:cubicBezTo>
                <a:cubicBezTo>
                  <a:pt x="5870" y="7415"/>
                  <a:pt x="5779" y="7368"/>
                  <a:pt x="5747" y="7186"/>
                </a:cubicBezTo>
                <a:cubicBezTo>
                  <a:pt x="5662" y="6694"/>
                  <a:pt x="4877" y="4051"/>
                  <a:pt x="4652" y="3495"/>
                </a:cubicBezTo>
                <a:cubicBezTo>
                  <a:pt x="4103" y="2137"/>
                  <a:pt x="3457" y="1352"/>
                  <a:pt x="2361" y="712"/>
                </a:cubicBezTo>
                <a:cubicBezTo>
                  <a:pt x="1634" y="287"/>
                  <a:pt x="1186" y="130"/>
                  <a:pt x="478" y="52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 descr="Image"/>
          <p:cNvPicPr>
            <a:picLocks noChangeAspect="1"/>
          </p:cNvPicPr>
          <p:nvPr/>
        </p:nvPicPr>
        <p:blipFill>
          <a:blip r:embed="rId2"/>
          <a:srcRect l="99" t="60355" r="78412" b="17336"/>
          <a:stretch>
            <a:fillRect/>
          </a:stretch>
        </p:blipFill>
        <p:spPr>
          <a:xfrm>
            <a:off x="16320" y="7614274"/>
            <a:ext cx="3731816" cy="21307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23"/>
                </a:lnTo>
                <a:lnTo>
                  <a:pt x="292" y="21563"/>
                </a:lnTo>
                <a:cubicBezTo>
                  <a:pt x="507" y="21595"/>
                  <a:pt x="1225" y="21600"/>
                  <a:pt x="1888" y="21575"/>
                </a:cubicBezTo>
                <a:cubicBezTo>
                  <a:pt x="3003" y="21533"/>
                  <a:pt x="3402" y="21466"/>
                  <a:pt x="4528" y="21125"/>
                </a:cubicBezTo>
                <a:cubicBezTo>
                  <a:pt x="4756" y="21055"/>
                  <a:pt x="5964" y="20964"/>
                  <a:pt x="7213" y="20923"/>
                </a:cubicBezTo>
                <a:cubicBezTo>
                  <a:pt x="9353" y="20854"/>
                  <a:pt x="10225" y="20756"/>
                  <a:pt x="11010" y="20485"/>
                </a:cubicBezTo>
                <a:cubicBezTo>
                  <a:pt x="13113" y="19760"/>
                  <a:pt x="14417" y="19433"/>
                  <a:pt x="15225" y="19431"/>
                </a:cubicBezTo>
                <a:cubicBezTo>
                  <a:pt x="15514" y="19431"/>
                  <a:pt x="16017" y="19373"/>
                  <a:pt x="16344" y="19303"/>
                </a:cubicBezTo>
                <a:cubicBezTo>
                  <a:pt x="16671" y="19232"/>
                  <a:pt x="17541" y="19145"/>
                  <a:pt x="18278" y="19110"/>
                </a:cubicBezTo>
                <a:cubicBezTo>
                  <a:pt x="20942" y="18984"/>
                  <a:pt x="21600" y="18824"/>
                  <a:pt x="21600" y="18301"/>
                </a:cubicBezTo>
                <a:cubicBezTo>
                  <a:pt x="21600" y="17620"/>
                  <a:pt x="20077" y="16295"/>
                  <a:pt x="19294" y="16295"/>
                </a:cubicBezTo>
                <a:cubicBezTo>
                  <a:pt x="19133" y="16295"/>
                  <a:pt x="19037" y="16173"/>
                  <a:pt x="18880" y="15776"/>
                </a:cubicBezTo>
                <a:cubicBezTo>
                  <a:pt x="18366" y="14476"/>
                  <a:pt x="17535" y="13526"/>
                  <a:pt x="16599" y="13162"/>
                </a:cubicBezTo>
                <a:cubicBezTo>
                  <a:pt x="16237" y="13021"/>
                  <a:pt x="15605" y="13029"/>
                  <a:pt x="14899" y="13186"/>
                </a:cubicBezTo>
                <a:cubicBezTo>
                  <a:pt x="14746" y="13220"/>
                  <a:pt x="14707" y="13142"/>
                  <a:pt x="14610" y="12575"/>
                </a:cubicBezTo>
                <a:cubicBezTo>
                  <a:pt x="14176" y="10053"/>
                  <a:pt x="13544" y="8910"/>
                  <a:pt x="12179" y="8180"/>
                </a:cubicBezTo>
                <a:cubicBezTo>
                  <a:pt x="11429" y="7778"/>
                  <a:pt x="10175" y="7767"/>
                  <a:pt x="9614" y="8159"/>
                </a:cubicBezTo>
                <a:cubicBezTo>
                  <a:pt x="9225" y="8431"/>
                  <a:pt x="9220" y="8431"/>
                  <a:pt x="8849" y="8184"/>
                </a:cubicBezTo>
                <a:cubicBezTo>
                  <a:pt x="8401" y="7886"/>
                  <a:pt x="7949" y="7864"/>
                  <a:pt x="7659" y="8127"/>
                </a:cubicBezTo>
                <a:cubicBezTo>
                  <a:pt x="7470" y="8298"/>
                  <a:pt x="7437" y="8300"/>
                  <a:pt x="7353" y="8123"/>
                </a:cubicBezTo>
                <a:cubicBezTo>
                  <a:pt x="7176" y="7749"/>
                  <a:pt x="6632" y="7415"/>
                  <a:pt x="6202" y="7415"/>
                </a:cubicBezTo>
                <a:cubicBezTo>
                  <a:pt x="5870" y="7415"/>
                  <a:pt x="5779" y="7368"/>
                  <a:pt x="5747" y="7186"/>
                </a:cubicBezTo>
                <a:cubicBezTo>
                  <a:pt x="5662" y="6694"/>
                  <a:pt x="4877" y="4051"/>
                  <a:pt x="4652" y="3495"/>
                </a:cubicBezTo>
                <a:cubicBezTo>
                  <a:pt x="4103" y="2137"/>
                  <a:pt x="3457" y="1352"/>
                  <a:pt x="2361" y="712"/>
                </a:cubicBezTo>
                <a:cubicBezTo>
                  <a:pt x="1634" y="287"/>
                  <a:pt x="1186" y="130"/>
                  <a:pt x="478" y="52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59" name="Image" descr="Image"/>
          <p:cNvPicPr>
            <a:picLocks noChangeAspect="1"/>
          </p:cNvPicPr>
          <p:nvPr/>
        </p:nvPicPr>
        <p:blipFill>
          <a:blip r:embed="rId2"/>
          <a:srcRect l="84" t="60357" r="78413" b="17335"/>
          <a:stretch>
            <a:fillRect/>
          </a:stretch>
        </p:blipFill>
        <p:spPr>
          <a:xfrm>
            <a:off x="-37201" y="834978"/>
            <a:ext cx="2661048" cy="151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18"/>
                </a:lnTo>
                <a:lnTo>
                  <a:pt x="306" y="21564"/>
                </a:lnTo>
                <a:cubicBezTo>
                  <a:pt x="521" y="21595"/>
                  <a:pt x="1241" y="21600"/>
                  <a:pt x="1904" y="21575"/>
                </a:cubicBezTo>
                <a:cubicBezTo>
                  <a:pt x="3018" y="21533"/>
                  <a:pt x="3414" y="21465"/>
                  <a:pt x="4539" y="21123"/>
                </a:cubicBezTo>
                <a:cubicBezTo>
                  <a:pt x="4767" y="21054"/>
                  <a:pt x="5975" y="20966"/>
                  <a:pt x="7223" y="20926"/>
                </a:cubicBezTo>
                <a:cubicBezTo>
                  <a:pt x="9361" y="20857"/>
                  <a:pt x="10233" y="20756"/>
                  <a:pt x="11017" y="20486"/>
                </a:cubicBezTo>
                <a:cubicBezTo>
                  <a:pt x="13119" y="19761"/>
                  <a:pt x="14423" y="19432"/>
                  <a:pt x="15231" y="19430"/>
                </a:cubicBezTo>
                <a:cubicBezTo>
                  <a:pt x="15519" y="19430"/>
                  <a:pt x="16022" y="19371"/>
                  <a:pt x="16349" y="19301"/>
                </a:cubicBezTo>
                <a:cubicBezTo>
                  <a:pt x="16676" y="19230"/>
                  <a:pt x="17545" y="19144"/>
                  <a:pt x="18282" y="19109"/>
                </a:cubicBezTo>
                <a:cubicBezTo>
                  <a:pt x="20943" y="18983"/>
                  <a:pt x="21600" y="18824"/>
                  <a:pt x="21600" y="18302"/>
                </a:cubicBezTo>
                <a:cubicBezTo>
                  <a:pt x="21600" y="17620"/>
                  <a:pt x="20079" y="16293"/>
                  <a:pt x="19297" y="16293"/>
                </a:cubicBezTo>
                <a:cubicBezTo>
                  <a:pt x="19136" y="16293"/>
                  <a:pt x="19038" y="16176"/>
                  <a:pt x="18881" y="15779"/>
                </a:cubicBezTo>
                <a:cubicBezTo>
                  <a:pt x="18367" y="14479"/>
                  <a:pt x="17539" y="13524"/>
                  <a:pt x="16603" y="13161"/>
                </a:cubicBezTo>
                <a:cubicBezTo>
                  <a:pt x="16241" y="13020"/>
                  <a:pt x="15611" y="13031"/>
                  <a:pt x="14906" y="13189"/>
                </a:cubicBezTo>
                <a:cubicBezTo>
                  <a:pt x="14753" y="13223"/>
                  <a:pt x="14713" y="13140"/>
                  <a:pt x="14616" y="12574"/>
                </a:cubicBezTo>
                <a:cubicBezTo>
                  <a:pt x="14182" y="10051"/>
                  <a:pt x="13550" y="8908"/>
                  <a:pt x="12187" y="8177"/>
                </a:cubicBezTo>
                <a:cubicBezTo>
                  <a:pt x="11437" y="7776"/>
                  <a:pt x="10184" y="7768"/>
                  <a:pt x="9623" y="8160"/>
                </a:cubicBezTo>
                <a:cubicBezTo>
                  <a:pt x="9234" y="8432"/>
                  <a:pt x="9227" y="8430"/>
                  <a:pt x="8856" y="8183"/>
                </a:cubicBezTo>
                <a:cubicBezTo>
                  <a:pt x="8409" y="7885"/>
                  <a:pt x="7960" y="7864"/>
                  <a:pt x="7670" y="8127"/>
                </a:cubicBezTo>
                <a:cubicBezTo>
                  <a:pt x="7482" y="8297"/>
                  <a:pt x="7445" y="8297"/>
                  <a:pt x="7361" y="8121"/>
                </a:cubicBezTo>
                <a:cubicBezTo>
                  <a:pt x="7184" y="7747"/>
                  <a:pt x="6643" y="7415"/>
                  <a:pt x="6214" y="7415"/>
                </a:cubicBezTo>
                <a:cubicBezTo>
                  <a:pt x="5883" y="7415"/>
                  <a:pt x="5789" y="7366"/>
                  <a:pt x="5757" y="7184"/>
                </a:cubicBezTo>
                <a:cubicBezTo>
                  <a:pt x="5671" y="6692"/>
                  <a:pt x="4889" y="4049"/>
                  <a:pt x="4665" y="3493"/>
                </a:cubicBezTo>
                <a:cubicBezTo>
                  <a:pt x="4116" y="2136"/>
                  <a:pt x="3469" y="1351"/>
                  <a:pt x="2374" y="711"/>
                </a:cubicBezTo>
                <a:cubicBezTo>
                  <a:pt x="1647" y="286"/>
                  <a:pt x="1201" y="129"/>
                  <a:pt x="493" y="51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1" name="Image" descr="Image"/>
          <p:cNvPicPr>
            <a:picLocks noChangeAspect="1"/>
          </p:cNvPicPr>
          <p:nvPr/>
        </p:nvPicPr>
        <p:blipFill>
          <a:blip r:embed="rId2"/>
          <a:srcRect l="29823" t="8242" b="36589"/>
          <a:stretch>
            <a:fillRect/>
          </a:stretch>
        </p:blipFill>
        <p:spPr>
          <a:xfrm>
            <a:off x="6465255" y="181405"/>
            <a:ext cx="6534815" cy="2825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81" extrusionOk="0">
                <a:moveTo>
                  <a:pt x="16920" y="7"/>
                </a:moveTo>
                <a:cubicBezTo>
                  <a:pt x="16627" y="-11"/>
                  <a:pt x="16550" y="3"/>
                  <a:pt x="16384" y="98"/>
                </a:cubicBezTo>
                <a:cubicBezTo>
                  <a:pt x="15946" y="352"/>
                  <a:pt x="15487" y="1053"/>
                  <a:pt x="15346" y="1684"/>
                </a:cubicBezTo>
                <a:cubicBezTo>
                  <a:pt x="15312" y="1834"/>
                  <a:pt x="15300" y="1844"/>
                  <a:pt x="15185" y="1844"/>
                </a:cubicBezTo>
                <a:cubicBezTo>
                  <a:pt x="15045" y="1844"/>
                  <a:pt x="14852" y="1994"/>
                  <a:pt x="14775" y="2160"/>
                </a:cubicBezTo>
                <a:cubicBezTo>
                  <a:pt x="14729" y="2261"/>
                  <a:pt x="14714" y="2264"/>
                  <a:pt x="14560" y="2214"/>
                </a:cubicBezTo>
                <a:cubicBezTo>
                  <a:pt x="14267" y="2118"/>
                  <a:pt x="13999" y="2295"/>
                  <a:pt x="13866" y="2675"/>
                </a:cubicBezTo>
                <a:cubicBezTo>
                  <a:pt x="13832" y="2770"/>
                  <a:pt x="13801" y="2796"/>
                  <a:pt x="13706" y="2796"/>
                </a:cubicBezTo>
                <a:cubicBezTo>
                  <a:pt x="13459" y="2798"/>
                  <a:pt x="13207" y="3037"/>
                  <a:pt x="13040" y="3430"/>
                </a:cubicBezTo>
                <a:lnTo>
                  <a:pt x="12928" y="3690"/>
                </a:lnTo>
                <a:lnTo>
                  <a:pt x="12687" y="3693"/>
                </a:lnTo>
                <a:cubicBezTo>
                  <a:pt x="12420" y="3694"/>
                  <a:pt x="12273" y="3765"/>
                  <a:pt x="12083" y="3988"/>
                </a:cubicBezTo>
                <a:cubicBezTo>
                  <a:pt x="11912" y="4188"/>
                  <a:pt x="11814" y="4401"/>
                  <a:pt x="11823" y="4551"/>
                </a:cubicBezTo>
                <a:cubicBezTo>
                  <a:pt x="11834" y="4735"/>
                  <a:pt x="12058" y="4846"/>
                  <a:pt x="12425" y="4851"/>
                </a:cubicBezTo>
                <a:cubicBezTo>
                  <a:pt x="12635" y="4854"/>
                  <a:pt x="12787" y="4887"/>
                  <a:pt x="12949" y="4967"/>
                </a:cubicBezTo>
                <a:cubicBezTo>
                  <a:pt x="13254" y="5117"/>
                  <a:pt x="13808" y="5129"/>
                  <a:pt x="14128" y="4991"/>
                </a:cubicBezTo>
                <a:cubicBezTo>
                  <a:pt x="14333" y="4903"/>
                  <a:pt x="14359" y="4901"/>
                  <a:pt x="14522" y="4979"/>
                </a:cubicBezTo>
                <a:cubicBezTo>
                  <a:pt x="14621" y="5026"/>
                  <a:pt x="14934" y="5089"/>
                  <a:pt x="15238" y="5121"/>
                </a:cubicBezTo>
                <a:cubicBezTo>
                  <a:pt x="15535" y="5152"/>
                  <a:pt x="15856" y="5195"/>
                  <a:pt x="15950" y="5218"/>
                </a:cubicBezTo>
                <a:cubicBezTo>
                  <a:pt x="16232" y="5288"/>
                  <a:pt x="16741" y="5277"/>
                  <a:pt x="17045" y="5197"/>
                </a:cubicBezTo>
                <a:cubicBezTo>
                  <a:pt x="17401" y="5103"/>
                  <a:pt x="17449" y="5083"/>
                  <a:pt x="17661" y="4924"/>
                </a:cubicBezTo>
                <a:cubicBezTo>
                  <a:pt x="17913" y="4735"/>
                  <a:pt x="18186" y="4680"/>
                  <a:pt x="18551" y="4748"/>
                </a:cubicBezTo>
                <a:cubicBezTo>
                  <a:pt x="18764" y="4788"/>
                  <a:pt x="18940" y="4791"/>
                  <a:pt x="19121" y="4754"/>
                </a:cubicBezTo>
                <a:cubicBezTo>
                  <a:pt x="19285" y="4722"/>
                  <a:pt x="19423" y="4721"/>
                  <a:pt x="19487" y="4751"/>
                </a:cubicBezTo>
                <a:cubicBezTo>
                  <a:pt x="19845" y="4922"/>
                  <a:pt x="20058" y="4969"/>
                  <a:pt x="20331" y="4939"/>
                </a:cubicBezTo>
                <a:cubicBezTo>
                  <a:pt x="20488" y="4922"/>
                  <a:pt x="20657" y="4880"/>
                  <a:pt x="20708" y="4845"/>
                </a:cubicBezTo>
                <a:cubicBezTo>
                  <a:pt x="20758" y="4811"/>
                  <a:pt x="20896" y="4774"/>
                  <a:pt x="21016" y="4764"/>
                </a:cubicBezTo>
                <a:cubicBezTo>
                  <a:pt x="21307" y="4738"/>
                  <a:pt x="21339" y="4721"/>
                  <a:pt x="21330" y="4576"/>
                </a:cubicBezTo>
                <a:cubicBezTo>
                  <a:pt x="21322" y="4444"/>
                  <a:pt x="21156" y="4221"/>
                  <a:pt x="21066" y="4221"/>
                </a:cubicBezTo>
                <a:cubicBezTo>
                  <a:pt x="21036" y="4221"/>
                  <a:pt x="20972" y="4139"/>
                  <a:pt x="20923" y="4042"/>
                </a:cubicBezTo>
                <a:cubicBezTo>
                  <a:pt x="20833" y="3864"/>
                  <a:pt x="20647" y="3690"/>
                  <a:pt x="20545" y="3690"/>
                </a:cubicBezTo>
                <a:cubicBezTo>
                  <a:pt x="20507" y="3690"/>
                  <a:pt x="20483" y="3650"/>
                  <a:pt x="20468" y="3557"/>
                </a:cubicBezTo>
                <a:cubicBezTo>
                  <a:pt x="20409" y="3199"/>
                  <a:pt x="20180" y="2899"/>
                  <a:pt x="19963" y="2899"/>
                </a:cubicBezTo>
                <a:cubicBezTo>
                  <a:pt x="19834" y="2899"/>
                  <a:pt x="19808" y="2880"/>
                  <a:pt x="19693" y="2693"/>
                </a:cubicBezTo>
                <a:cubicBezTo>
                  <a:pt x="19511" y="2398"/>
                  <a:pt x="19358" y="2293"/>
                  <a:pt x="19111" y="2293"/>
                </a:cubicBezTo>
                <a:cubicBezTo>
                  <a:pt x="18933" y="2293"/>
                  <a:pt x="18888" y="2313"/>
                  <a:pt x="18778" y="2439"/>
                </a:cubicBezTo>
                <a:lnTo>
                  <a:pt x="18649" y="2584"/>
                </a:lnTo>
                <a:lnTo>
                  <a:pt x="18543" y="2457"/>
                </a:lnTo>
                <a:cubicBezTo>
                  <a:pt x="18454" y="2353"/>
                  <a:pt x="18418" y="2259"/>
                  <a:pt x="18318" y="1878"/>
                </a:cubicBezTo>
                <a:cubicBezTo>
                  <a:pt x="18176" y="1337"/>
                  <a:pt x="17931" y="744"/>
                  <a:pt x="17744" y="489"/>
                </a:cubicBezTo>
                <a:cubicBezTo>
                  <a:pt x="17484" y="137"/>
                  <a:pt x="17304" y="32"/>
                  <a:pt x="16920" y="7"/>
                </a:cubicBezTo>
                <a:close/>
                <a:moveTo>
                  <a:pt x="5603" y="8428"/>
                </a:moveTo>
                <a:cubicBezTo>
                  <a:pt x="5282" y="8451"/>
                  <a:pt x="4962" y="8610"/>
                  <a:pt x="4699" y="8919"/>
                </a:cubicBezTo>
                <a:cubicBezTo>
                  <a:pt x="4446" y="9217"/>
                  <a:pt x="4196" y="9717"/>
                  <a:pt x="4086" y="10147"/>
                </a:cubicBezTo>
                <a:cubicBezTo>
                  <a:pt x="4046" y="10302"/>
                  <a:pt x="4021" y="10344"/>
                  <a:pt x="3969" y="10344"/>
                </a:cubicBezTo>
                <a:cubicBezTo>
                  <a:pt x="3775" y="10344"/>
                  <a:pt x="3510" y="10615"/>
                  <a:pt x="3356" y="10972"/>
                </a:cubicBezTo>
                <a:lnTo>
                  <a:pt x="3253" y="11205"/>
                </a:lnTo>
                <a:lnTo>
                  <a:pt x="3114" y="11120"/>
                </a:lnTo>
                <a:cubicBezTo>
                  <a:pt x="3037" y="11073"/>
                  <a:pt x="2862" y="10995"/>
                  <a:pt x="2726" y="10950"/>
                </a:cubicBezTo>
                <a:cubicBezTo>
                  <a:pt x="2075" y="10739"/>
                  <a:pt x="1428" y="11020"/>
                  <a:pt x="1279" y="11578"/>
                </a:cubicBezTo>
                <a:cubicBezTo>
                  <a:pt x="1225" y="11780"/>
                  <a:pt x="1193" y="11823"/>
                  <a:pt x="1088" y="11823"/>
                </a:cubicBezTo>
                <a:cubicBezTo>
                  <a:pt x="999" y="11824"/>
                  <a:pt x="802" y="12030"/>
                  <a:pt x="743" y="12184"/>
                </a:cubicBezTo>
                <a:cubicBezTo>
                  <a:pt x="704" y="12284"/>
                  <a:pt x="676" y="12296"/>
                  <a:pt x="490" y="12296"/>
                </a:cubicBezTo>
                <a:cubicBezTo>
                  <a:pt x="273" y="12296"/>
                  <a:pt x="118" y="12383"/>
                  <a:pt x="40" y="12545"/>
                </a:cubicBezTo>
                <a:cubicBezTo>
                  <a:pt x="-14" y="12658"/>
                  <a:pt x="-13" y="12942"/>
                  <a:pt x="41" y="13057"/>
                </a:cubicBezTo>
                <a:cubicBezTo>
                  <a:pt x="119" y="13219"/>
                  <a:pt x="485" y="13473"/>
                  <a:pt x="810" y="13591"/>
                </a:cubicBezTo>
                <a:cubicBezTo>
                  <a:pt x="860" y="13609"/>
                  <a:pt x="952" y="13667"/>
                  <a:pt x="1015" y="13721"/>
                </a:cubicBezTo>
                <a:cubicBezTo>
                  <a:pt x="1332" y="13989"/>
                  <a:pt x="1953" y="14051"/>
                  <a:pt x="2606" y="13879"/>
                </a:cubicBezTo>
                <a:cubicBezTo>
                  <a:pt x="2847" y="13815"/>
                  <a:pt x="2884" y="13816"/>
                  <a:pt x="2995" y="13897"/>
                </a:cubicBezTo>
                <a:cubicBezTo>
                  <a:pt x="3162" y="14019"/>
                  <a:pt x="3429" y="14062"/>
                  <a:pt x="3586" y="13994"/>
                </a:cubicBezTo>
                <a:cubicBezTo>
                  <a:pt x="3704" y="13943"/>
                  <a:pt x="3732" y="13949"/>
                  <a:pt x="3872" y="14070"/>
                </a:cubicBezTo>
                <a:cubicBezTo>
                  <a:pt x="4134" y="14294"/>
                  <a:pt x="4514" y="14304"/>
                  <a:pt x="4950" y="14097"/>
                </a:cubicBezTo>
                <a:cubicBezTo>
                  <a:pt x="5031" y="14058"/>
                  <a:pt x="5083" y="14075"/>
                  <a:pt x="5222" y="14170"/>
                </a:cubicBezTo>
                <a:cubicBezTo>
                  <a:pt x="5476" y="14343"/>
                  <a:pt x="5729" y="14426"/>
                  <a:pt x="5874" y="14388"/>
                </a:cubicBezTo>
                <a:cubicBezTo>
                  <a:pt x="5944" y="14370"/>
                  <a:pt x="6058" y="14339"/>
                  <a:pt x="6128" y="14321"/>
                </a:cubicBezTo>
                <a:cubicBezTo>
                  <a:pt x="6206" y="14301"/>
                  <a:pt x="6275" y="14312"/>
                  <a:pt x="6305" y="14348"/>
                </a:cubicBezTo>
                <a:cubicBezTo>
                  <a:pt x="6333" y="14381"/>
                  <a:pt x="6431" y="14414"/>
                  <a:pt x="6526" y="14424"/>
                </a:cubicBezTo>
                <a:cubicBezTo>
                  <a:pt x="6927" y="14466"/>
                  <a:pt x="7174" y="14391"/>
                  <a:pt x="7462" y="14139"/>
                </a:cubicBezTo>
                <a:cubicBezTo>
                  <a:pt x="7630" y="13992"/>
                  <a:pt x="7639" y="13988"/>
                  <a:pt x="8088" y="13994"/>
                </a:cubicBezTo>
                <a:cubicBezTo>
                  <a:pt x="8483" y="13998"/>
                  <a:pt x="8577" y="13984"/>
                  <a:pt x="8774" y="13882"/>
                </a:cubicBezTo>
                <a:cubicBezTo>
                  <a:pt x="9059" y="13734"/>
                  <a:pt x="9281" y="13570"/>
                  <a:pt x="9478" y="13357"/>
                </a:cubicBezTo>
                <a:lnTo>
                  <a:pt x="9630" y="13190"/>
                </a:lnTo>
                <a:lnTo>
                  <a:pt x="9829" y="13251"/>
                </a:lnTo>
                <a:cubicBezTo>
                  <a:pt x="9953" y="13289"/>
                  <a:pt x="10140" y="13300"/>
                  <a:pt x="10325" y="13278"/>
                </a:cubicBezTo>
                <a:cubicBezTo>
                  <a:pt x="10618" y="13244"/>
                  <a:pt x="10663" y="13230"/>
                  <a:pt x="10953" y="13060"/>
                </a:cubicBezTo>
                <a:cubicBezTo>
                  <a:pt x="11080" y="12985"/>
                  <a:pt x="11132" y="12982"/>
                  <a:pt x="11317" y="13033"/>
                </a:cubicBezTo>
                <a:cubicBezTo>
                  <a:pt x="11628" y="13118"/>
                  <a:pt x="11875" y="13110"/>
                  <a:pt x="12067" y="13009"/>
                </a:cubicBezTo>
                <a:cubicBezTo>
                  <a:pt x="12238" y="12918"/>
                  <a:pt x="12281" y="12835"/>
                  <a:pt x="12237" y="12675"/>
                </a:cubicBezTo>
                <a:cubicBezTo>
                  <a:pt x="12181" y="12469"/>
                  <a:pt x="11678" y="12167"/>
                  <a:pt x="11443" y="12199"/>
                </a:cubicBezTo>
                <a:cubicBezTo>
                  <a:pt x="11349" y="12212"/>
                  <a:pt x="11306" y="12186"/>
                  <a:pt x="11200" y="12045"/>
                </a:cubicBezTo>
                <a:cubicBezTo>
                  <a:pt x="11016" y="11799"/>
                  <a:pt x="10898" y="11717"/>
                  <a:pt x="10734" y="11717"/>
                </a:cubicBezTo>
                <a:cubicBezTo>
                  <a:pt x="10630" y="11717"/>
                  <a:pt x="10565" y="11687"/>
                  <a:pt x="10504" y="11608"/>
                </a:cubicBezTo>
                <a:cubicBezTo>
                  <a:pt x="10458" y="11548"/>
                  <a:pt x="10372" y="11490"/>
                  <a:pt x="10313" y="11481"/>
                </a:cubicBezTo>
                <a:cubicBezTo>
                  <a:pt x="10246" y="11470"/>
                  <a:pt x="10169" y="11409"/>
                  <a:pt x="10108" y="11320"/>
                </a:cubicBezTo>
                <a:cubicBezTo>
                  <a:pt x="9888" y="10999"/>
                  <a:pt x="9696" y="10902"/>
                  <a:pt x="9524" y="11023"/>
                </a:cubicBezTo>
                <a:cubicBezTo>
                  <a:pt x="9254" y="11213"/>
                  <a:pt x="9281" y="11212"/>
                  <a:pt x="9090" y="11056"/>
                </a:cubicBezTo>
                <a:cubicBezTo>
                  <a:pt x="8826" y="10842"/>
                  <a:pt x="8634" y="10826"/>
                  <a:pt x="8412" y="10999"/>
                </a:cubicBezTo>
                <a:lnTo>
                  <a:pt x="8234" y="11138"/>
                </a:lnTo>
                <a:lnTo>
                  <a:pt x="8138" y="10956"/>
                </a:lnTo>
                <a:cubicBezTo>
                  <a:pt x="7997" y="10691"/>
                  <a:pt x="7881" y="10572"/>
                  <a:pt x="7690" y="10499"/>
                </a:cubicBezTo>
                <a:cubicBezTo>
                  <a:pt x="7563" y="10450"/>
                  <a:pt x="7488" y="10448"/>
                  <a:pt x="7404" y="10490"/>
                </a:cubicBezTo>
                <a:cubicBezTo>
                  <a:pt x="7292" y="10545"/>
                  <a:pt x="7233" y="10512"/>
                  <a:pt x="7233" y="10390"/>
                </a:cubicBezTo>
                <a:cubicBezTo>
                  <a:pt x="7233" y="10295"/>
                  <a:pt x="7041" y="9624"/>
                  <a:pt x="6950" y="9404"/>
                </a:cubicBezTo>
                <a:cubicBezTo>
                  <a:pt x="6674" y="8735"/>
                  <a:pt x="6137" y="8391"/>
                  <a:pt x="5603" y="8428"/>
                </a:cubicBezTo>
                <a:close/>
                <a:moveTo>
                  <a:pt x="21566" y="15306"/>
                </a:moveTo>
                <a:cubicBezTo>
                  <a:pt x="21548" y="15306"/>
                  <a:pt x="21506" y="15614"/>
                  <a:pt x="21490" y="15861"/>
                </a:cubicBezTo>
                <a:cubicBezTo>
                  <a:pt x="21486" y="15933"/>
                  <a:pt x="21445" y="16001"/>
                  <a:pt x="21363" y="16076"/>
                </a:cubicBezTo>
                <a:cubicBezTo>
                  <a:pt x="21186" y="16239"/>
                  <a:pt x="21064" y="16489"/>
                  <a:pt x="21001" y="16819"/>
                </a:cubicBezTo>
                <a:cubicBezTo>
                  <a:pt x="20950" y="17087"/>
                  <a:pt x="20944" y="17100"/>
                  <a:pt x="20885" y="17061"/>
                </a:cubicBezTo>
                <a:cubicBezTo>
                  <a:pt x="20850" y="17039"/>
                  <a:pt x="20745" y="17023"/>
                  <a:pt x="20651" y="17025"/>
                </a:cubicBezTo>
                <a:cubicBezTo>
                  <a:pt x="20456" y="17030"/>
                  <a:pt x="20321" y="17145"/>
                  <a:pt x="20186" y="17419"/>
                </a:cubicBezTo>
                <a:cubicBezTo>
                  <a:pt x="20102" y="17588"/>
                  <a:pt x="20101" y="17591"/>
                  <a:pt x="20017" y="17510"/>
                </a:cubicBezTo>
                <a:cubicBezTo>
                  <a:pt x="19680" y="17185"/>
                  <a:pt x="19586" y="17105"/>
                  <a:pt x="19384" y="16983"/>
                </a:cubicBezTo>
                <a:cubicBezTo>
                  <a:pt x="19002" y="16753"/>
                  <a:pt x="18926" y="16730"/>
                  <a:pt x="18543" y="16731"/>
                </a:cubicBezTo>
                <a:cubicBezTo>
                  <a:pt x="17987" y="16732"/>
                  <a:pt x="17718" y="16924"/>
                  <a:pt x="17456" y="17501"/>
                </a:cubicBezTo>
                <a:cubicBezTo>
                  <a:pt x="17336" y="17766"/>
                  <a:pt x="17302" y="17897"/>
                  <a:pt x="17175" y="18589"/>
                </a:cubicBezTo>
                <a:cubicBezTo>
                  <a:pt x="17154" y="18702"/>
                  <a:pt x="17117" y="18797"/>
                  <a:pt x="17087" y="18820"/>
                </a:cubicBezTo>
                <a:cubicBezTo>
                  <a:pt x="17058" y="18840"/>
                  <a:pt x="16996" y="18926"/>
                  <a:pt x="16949" y="19010"/>
                </a:cubicBezTo>
                <a:cubicBezTo>
                  <a:pt x="16885" y="19128"/>
                  <a:pt x="16854" y="19155"/>
                  <a:pt x="16823" y="19117"/>
                </a:cubicBezTo>
                <a:cubicBezTo>
                  <a:pt x="16723" y="18994"/>
                  <a:pt x="16479" y="18895"/>
                  <a:pt x="16270" y="18895"/>
                </a:cubicBezTo>
                <a:cubicBezTo>
                  <a:pt x="16031" y="18895"/>
                  <a:pt x="15907" y="18967"/>
                  <a:pt x="15765" y="19183"/>
                </a:cubicBezTo>
                <a:cubicBezTo>
                  <a:pt x="15720" y="19252"/>
                  <a:pt x="15618" y="19345"/>
                  <a:pt x="15538" y="19392"/>
                </a:cubicBezTo>
                <a:cubicBezTo>
                  <a:pt x="15375" y="19490"/>
                  <a:pt x="15259" y="19671"/>
                  <a:pt x="15192" y="19932"/>
                </a:cubicBezTo>
                <a:cubicBezTo>
                  <a:pt x="15152" y="20091"/>
                  <a:pt x="15136" y="20111"/>
                  <a:pt x="15044" y="20111"/>
                </a:cubicBezTo>
                <a:cubicBezTo>
                  <a:pt x="14979" y="20111"/>
                  <a:pt x="14909" y="20154"/>
                  <a:pt x="14848" y="20235"/>
                </a:cubicBezTo>
                <a:cubicBezTo>
                  <a:pt x="14795" y="20304"/>
                  <a:pt x="14710" y="20375"/>
                  <a:pt x="14659" y="20393"/>
                </a:cubicBezTo>
                <a:cubicBezTo>
                  <a:pt x="14518" y="20441"/>
                  <a:pt x="14422" y="20570"/>
                  <a:pt x="14422" y="20711"/>
                </a:cubicBezTo>
                <a:cubicBezTo>
                  <a:pt x="14422" y="20892"/>
                  <a:pt x="14512" y="20960"/>
                  <a:pt x="14832" y="21011"/>
                </a:cubicBezTo>
                <a:cubicBezTo>
                  <a:pt x="14989" y="21036"/>
                  <a:pt x="15230" y="21103"/>
                  <a:pt x="15368" y="21160"/>
                </a:cubicBezTo>
                <a:cubicBezTo>
                  <a:pt x="15826" y="21349"/>
                  <a:pt x="16031" y="21384"/>
                  <a:pt x="16604" y="21375"/>
                </a:cubicBezTo>
                <a:cubicBezTo>
                  <a:pt x="17888" y="21355"/>
                  <a:pt x="18731" y="21377"/>
                  <a:pt x="18883" y="21432"/>
                </a:cubicBezTo>
                <a:cubicBezTo>
                  <a:pt x="18971" y="21464"/>
                  <a:pt x="19144" y="21509"/>
                  <a:pt x="19270" y="21533"/>
                </a:cubicBezTo>
                <a:cubicBezTo>
                  <a:pt x="19395" y="21556"/>
                  <a:pt x="19530" y="21577"/>
                  <a:pt x="19568" y="21581"/>
                </a:cubicBezTo>
                <a:cubicBezTo>
                  <a:pt x="19644" y="21589"/>
                  <a:pt x="20051" y="21460"/>
                  <a:pt x="20217" y="21375"/>
                </a:cubicBezTo>
                <a:cubicBezTo>
                  <a:pt x="20669" y="21144"/>
                  <a:pt x="20788" y="21126"/>
                  <a:pt x="21152" y="21248"/>
                </a:cubicBezTo>
                <a:cubicBezTo>
                  <a:pt x="21284" y="21291"/>
                  <a:pt x="21436" y="21343"/>
                  <a:pt x="21489" y="21360"/>
                </a:cubicBezTo>
                <a:lnTo>
                  <a:pt x="21586" y="21390"/>
                </a:lnTo>
                <a:lnTo>
                  <a:pt x="21586" y="18350"/>
                </a:lnTo>
                <a:cubicBezTo>
                  <a:pt x="21586" y="16660"/>
                  <a:pt x="21577" y="15306"/>
                  <a:pt x="21566" y="1530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2" name="Image" descr="Image"/>
          <p:cNvPicPr>
            <a:picLocks noChangeAspect="1"/>
          </p:cNvPicPr>
          <p:nvPr/>
        </p:nvPicPr>
        <p:blipFill>
          <a:blip r:embed="rId2"/>
          <a:srcRect l="29825" t="29779" r="30340" b="54854"/>
          <a:stretch>
            <a:fillRect/>
          </a:stretch>
        </p:blipFill>
        <p:spPr>
          <a:xfrm>
            <a:off x="6273709" y="5362841"/>
            <a:ext cx="6917908" cy="14677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6" h="21368" extrusionOk="0">
                <a:moveTo>
                  <a:pt x="9843" y="9"/>
                </a:moveTo>
                <a:cubicBezTo>
                  <a:pt x="9280" y="88"/>
                  <a:pt x="8717" y="655"/>
                  <a:pt x="8255" y="1754"/>
                </a:cubicBezTo>
                <a:cubicBezTo>
                  <a:pt x="7810" y="2814"/>
                  <a:pt x="7372" y="4589"/>
                  <a:pt x="7177" y="6117"/>
                </a:cubicBezTo>
                <a:cubicBezTo>
                  <a:pt x="7107" y="6669"/>
                  <a:pt x="7062" y="6822"/>
                  <a:pt x="6972" y="6822"/>
                </a:cubicBezTo>
                <a:cubicBezTo>
                  <a:pt x="6631" y="6822"/>
                  <a:pt x="6165" y="7786"/>
                  <a:pt x="5894" y="9052"/>
                </a:cubicBezTo>
                <a:lnTo>
                  <a:pt x="5716" y="9884"/>
                </a:lnTo>
                <a:lnTo>
                  <a:pt x="5469" y="9572"/>
                </a:lnTo>
                <a:cubicBezTo>
                  <a:pt x="5334" y="9403"/>
                  <a:pt x="5028" y="9140"/>
                  <a:pt x="4789" y="8983"/>
                </a:cubicBezTo>
                <a:cubicBezTo>
                  <a:pt x="3644" y="8230"/>
                  <a:pt x="2508" y="9219"/>
                  <a:pt x="2246" y="11201"/>
                </a:cubicBezTo>
                <a:cubicBezTo>
                  <a:pt x="2151" y="11922"/>
                  <a:pt x="2094" y="12071"/>
                  <a:pt x="1909" y="12074"/>
                </a:cubicBezTo>
                <a:cubicBezTo>
                  <a:pt x="1754" y="12076"/>
                  <a:pt x="1409" y="12813"/>
                  <a:pt x="1305" y="13362"/>
                </a:cubicBezTo>
                <a:cubicBezTo>
                  <a:pt x="1237" y="13718"/>
                  <a:pt x="1186" y="13761"/>
                  <a:pt x="859" y="13761"/>
                </a:cubicBezTo>
                <a:cubicBezTo>
                  <a:pt x="478" y="13761"/>
                  <a:pt x="206" y="14063"/>
                  <a:pt x="70" y="14639"/>
                </a:cubicBezTo>
                <a:cubicBezTo>
                  <a:pt x="-25" y="15042"/>
                  <a:pt x="-23" y="16051"/>
                  <a:pt x="74" y="16459"/>
                </a:cubicBezTo>
                <a:cubicBezTo>
                  <a:pt x="209" y="17034"/>
                  <a:pt x="852" y="17943"/>
                  <a:pt x="1421" y="18360"/>
                </a:cubicBezTo>
                <a:cubicBezTo>
                  <a:pt x="1509" y="18425"/>
                  <a:pt x="1672" y="18632"/>
                  <a:pt x="1783" y="18822"/>
                </a:cubicBezTo>
                <a:cubicBezTo>
                  <a:pt x="2338" y="19776"/>
                  <a:pt x="3430" y="19996"/>
                  <a:pt x="4576" y="19383"/>
                </a:cubicBezTo>
                <a:cubicBezTo>
                  <a:pt x="5000" y="19156"/>
                  <a:pt x="5067" y="19159"/>
                  <a:pt x="5262" y="19446"/>
                </a:cubicBezTo>
                <a:cubicBezTo>
                  <a:pt x="5556" y="19880"/>
                  <a:pt x="6023" y="20042"/>
                  <a:pt x="6300" y="19799"/>
                </a:cubicBezTo>
                <a:cubicBezTo>
                  <a:pt x="6507" y="19617"/>
                  <a:pt x="6556" y="19638"/>
                  <a:pt x="6802" y="20065"/>
                </a:cubicBezTo>
                <a:cubicBezTo>
                  <a:pt x="7261" y="20862"/>
                  <a:pt x="7929" y="20898"/>
                  <a:pt x="8695" y="20163"/>
                </a:cubicBezTo>
                <a:cubicBezTo>
                  <a:pt x="8837" y="20026"/>
                  <a:pt x="8931" y="20080"/>
                  <a:pt x="9175" y="20417"/>
                </a:cubicBezTo>
                <a:cubicBezTo>
                  <a:pt x="9621" y="21033"/>
                  <a:pt x="10064" y="21332"/>
                  <a:pt x="10319" y="21197"/>
                </a:cubicBezTo>
                <a:cubicBezTo>
                  <a:pt x="10442" y="21132"/>
                  <a:pt x="10642" y="21025"/>
                  <a:pt x="10765" y="20960"/>
                </a:cubicBezTo>
                <a:cubicBezTo>
                  <a:pt x="10901" y="20888"/>
                  <a:pt x="11022" y="20925"/>
                  <a:pt x="11076" y="21053"/>
                </a:cubicBezTo>
                <a:cubicBezTo>
                  <a:pt x="11124" y="21168"/>
                  <a:pt x="11298" y="21295"/>
                  <a:pt x="11464" y="21330"/>
                </a:cubicBezTo>
                <a:cubicBezTo>
                  <a:pt x="12169" y="21478"/>
                  <a:pt x="12603" y="21208"/>
                  <a:pt x="13107" y="20313"/>
                </a:cubicBezTo>
                <a:cubicBezTo>
                  <a:pt x="13403" y="19789"/>
                  <a:pt x="13422" y="19780"/>
                  <a:pt x="14210" y="19799"/>
                </a:cubicBezTo>
                <a:cubicBezTo>
                  <a:pt x="14903" y="19816"/>
                  <a:pt x="15066" y="19763"/>
                  <a:pt x="15413" y="19400"/>
                </a:cubicBezTo>
                <a:cubicBezTo>
                  <a:pt x="15914" y="18876"/>
                  <a:pt x="16305" y="18284"/>
                  <a:pt x="16650" y="17528"/>
                </a:cubicBezTo>
                <a:lnTo>
                  <a:pt x="16918" y="16939"/>
                </a:lnTo>
                <a:lnTo>
                  <a:pt x="17268" y="17158"/>
                </a:lnTo>
                <a:cubicBezTo>
                  <a:pt x="17485" y="17295"/>
                  <a:pt x="17814" y="17333"/>
                  <a:pt x="18138" y="17257"/>
                </a:cubicBezTo>
                <a:cubicBezTo>
                  <a:pt x="18654" y="17136"/>
                  <a:pt x="18733" y="17082"/>
                  <a:pt x="19241" y="16477"/>
                </a:cubicBezTo>
                <a:cubicBezTo>
                  <a:pt x="19464" y="16211"/>
                  <a:pt x="19556" y="16197"/>
                  <a:pt x="19882" y="16378"/>
                </a:cubicBezTo>
                <a:cubicBezTo>
                  <a:pt x="20428" y="16682"/>
                  <a:pt x="20860" y="16651"/>
                  <a:pt x="21197" y="16292"/>
                </a:cubicBezTo>
                <a:cubicBezTo>
                  <a:pt x="21498" y="15971"/>
                  <a:pt x="21575" y="15668"/>
                  <a:pt x="21499" y="15101"/>
                </a:cubicBezTo>
                <a:cubicBezTo>
                  <a:pt x="21400" y="14369"/>
                  <a:pt x="20517" y="13305"/>
                  <a:pt x="20103" y="13420"/>
                </a:cubicBezTo>
                <a:cubicBezTo>
                  <a:pt x="19937" y="13466"/>
                  <a:pt x="19863" y="13373"/>
                  <a:pt x="19677" y="12871"/>
                </a:cubicBezTo>
                <a:cubicBezTo>
                  <a:pt x="19353" y="11997"/>
                  <a:pt x="19144" y="11698"/>
                  <a:pt x="18856" y="11698"/>
                </a:cubicBezTo>
                <a:cubicBezTo>
                  <a:pt x="18673" y="11698"/>
                  <a:pt x="18561" y="11590"/>
                  <a:pt x="18454" y="11311"/>
                </a:cubicBezTo>
                <a:cubicBezTo>
                  <a:pt x="18373" y="11098"/>
                  <a:pt x="18222" y="10894"/>
                  <a:pt x="18119" y="10860"/>
                </a:cubicBezTo>
                <a:cubicBezTo>
                  <a:pt x="18001" y="10822"/>
                  <a:pt x="17866" y="10609"/>
                  <a:pt x="17759" y="10294"/>
                </a:cubicBezTo>
                <a:cubicBezTo>
                  <a:pt x="17373" y="9152"/>
                  <a:pt x="17035" y="8805"/>
                  <a:pt x="16732" y="9237"/>
                </a:cubicBezTo>
                <a:cubicBezTo>
                  <a:pt x="16258" y="9913"/>
                  <a:pt x="16304" y="9906"/>
                  <a:pt x="15967" y="9352"/>
                </a:cubicBezTo>
                <a:cubicBezTo>
                  <a:pt x="15504" y="8591"/>
                  <a:pt x="15168" y="8530"/>
                  <a:pt x="14778" y="9144"/>
                </a:cubicBezTo>
                <a:lnTo>
                  <a:pt x="14466" y="9641"/>
                </a:lnTo>
                <a:lnTo>
                  <a:pt x="14298" y="9000"/>
                </a:lnTo>
                <a:cubicBezTo>
                  <a:pt x="14050" y="8058"/>
                  <a:pt x="13844" y="7638"/>
                  <a:pt x="13509" y="7376"/>
                </a:cubicBezTo>
                <a:cubicBezTo>
                  <a:pt x="13285" y="7202"/>
                  <a:pt x="13155" y="7192"/>
                  <a:pt x="13007" y="7342"/>
                </a:cubicBezTo>
                <a:cubicBezTo>
                  <a:pt x="12811" y="7539"/>
                  <a:pt x="12706" y="7411"/>
                  <a:pt x="12706" y="6978"/>
                </a:cubicBezTo>
                <a:cubicBezTo>
                  <a:pt x="12706" y="6640"/>
                  <a:pt x="12368" y="4263"/>
                  <a:pt x="12209" y="3482"/>
                </a:cubicBezTo>
                <a:cubicBezTo>
                  <a:pt x="11725" y="1101"/>
                  <a:pt x="10783" y="-122"/>
                  <a:pt x="9843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63" name="Section Title"/>
          <p:cNvSpPr txBox="1"/>
          <p:nvPr/>
        </p:nvSpPr>
        <p:spPr>
          <a:xfrm>
            <a:off x="698500" y="3225800"/>
            <a:ext cx="11607800" cy="330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defTabSz="1733930">
              <a:lnSpc>
                <a:spcPct val="80000"/>
              </a:lnSpc>
              <a:spcBef>
                <a:spcPts val="0"/>
              </a:spcBef>
              <a:defRPr sz="8200" spc="-164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Section Title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Image" descr="Image"/>
          <p:cNvPicPr>
            <a:picLocks noChangeAspect="1"/>
          </p:cNvPicPr>
          <p:nvPr/>
        </p:nvPicPr>
        <p:blipFill>
          <a:blip r:embed="rId2"/>
          <a:srcRect l="84" t="60357" r="78413" b="17335"/>
          <a:stretch>
            <a:fillRect/>
          </a:stretch>
        </p:blipFill>
        <p:spPr>
          <a:xfrm>
            <a:off x="-37201" y="834978"/>
            <a:ext cx="2661048" cy="151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18"/>
                </a:lnTo>
                <a:lnTo>
                  <a:pt x="306" y="21564"/>
                </a:lnTo>
                <a:cubicBezTo>
                  <a:pt x="521" y="21595"/>
                  <a:pt x="1241" y="21600"/>
                  <a:pt x="1904" y="21575"/>
                </a:cubicBezTo>
                <a:cubicBezTo>
                  <a:pt x="3018" y="21533"/>
                  <a:pt x="3414" y="21465"/>
                  <a:pt x="4539" y="21123"/>
                </a:cubicBezTo>
                <a:cubicBezTo>
                  <a:pt x="4767" y="21054"/>
                  <a:pt x="5975" y="20966"/>
                  <a:pt x="7223" y="20926"/>
                </a:cubicBezTo>
                <a:cubicBezTo>
                  <a:pt x="9361" y="20857"/>
                  <a:pt x="10233" y="20756"/>
                  <a:pt x="11017" y="20486"/>
                </a:cubicBezTo>
                <a:cubicBezTo>
                  <a:pt x="13119" y="19761"/>
                  <a:pt x="14423" y="19432"/>
                  <a:pt x="15231" y="19430"/>
                </a:cubicBezTo>
                <a:cubicBezTo>
                  <a:pt x="15519" y="19430"/>
                  <a:pt x="16022" y="19371"/>
                  <a:pt x="16349" y="19301"/>
                </a:cubicBezTo>
                <a:cubicBezTo>
                  <a:pt x="16676" y="19230"/>
                  <a:pt x="17545" y="19144"/>
                  <a:pt x="18282" y="19109"/>
                </a:cubicBezTo>
                <a:cubicBezTo>
                  <a:pt x="20943" y="18983"/>
                  <a:pt x="21600" y="18824"/>
                  <a:pt x="21600" y="18302"/>
                </a:cubicBezTo>
                <a:cubicBezTo>
                  <a:pt x="21600" y="17620"/>
                  <a:pt x="20079" y="16293"/>
                  <a:pt x="19297" y="16293"/>
                </a:cubicBezTo>
                <a:cubicBezTo>
                  <a:pt x="19136" y="16293"/>
                  <a:pt x="19038" y="16176"/>
                  <a:pt x="18881" y="15779"/>
                </a:cubicBezTo>
                <a:cubicBezTo>
                  <a:pt x="18367" y="14479"/>
                  <a:pt x="17539" y="13524"/>
                  <a:pt x="16603" y="13161"/>
                </a:cubicBezTo>
                <a:cubicBezTo>
                  <a:pt x="16241" y="13020"/>
                  <a:pt x="15611" y="13031"/>
                  <a:pt x="14906" y="13189"/>
                </a:cubicBezTo>
                <a:cubicBezTo>
                  <a:pt x="14753" y="13223"/>
                  <a:pt x="14713" y="13140"/>
                  <a:pt x="14616" y="12574"/>
                </a:cubicBezTo>
                <a:cubicBezTo>
                  <a:pt x="14182" y="10051"/>
                  <a:pt x="13550" y="8908"/>
                  <a:pt x="12187" y="8177"/>
                </a:cubicBezTo>
                <a:cubicBezTo>
                  <a:pt x="11437" y="7776"/>
                  <a:pt x="10184" y="7768"/>
                  <a:pt x="9623" y="8160"/>
                </a:cubicBezTo>
                <a:cubicBezTo>
                  <a:pt x="9234" y="8432"/>
                  <a:pt x="9227" y="8430"/>
                  <a:pt x="8856" y="8183"/>
                </a:cubicBezTo>
                <a:cubicBezTo>
                  <a:pt x="8409" y="7885"/>
                  <a:pt x="7960" y="7864"/>
                  <a:pt x="7670" y="8127"/>
                </a:cubicBezTo>
                <a:cubicBezTo>
                  <a:pt x="7482" y="8297"/>
                  <a:pt x="7445" y="8297"/>
                  <a:pt x="7361" y="8121"/>
                </a:cubicBezTo>
                <a:cubicBezTo>
                  <a:pt x="7184" y="7747"/>
                  <a:pt x="6643" y="7415"/>
                  <a:pt x="6214" y="7415"/>
                </a:cubicBezTo>
                <a:cubicBezTo>
                  <a:pt x="5883" y="7415"/>
                  <a:pt x="5789" y="7366"/>
                  <a:pt x="5757" y="7184"/>
                </a:cubicBezTo>
                <a:cubicBezTo>
                  <a:pt x="5671" y="6692"/>
                  <a:pt x="4889" y="4049"/>
                  <a:pt x="4665" y="3493"/>
                </a:cubicBezTo>
                <a:cubicBezTo>
                  <a:pt x="4116" y="2136"/>
                  <a:pt x="3469" y="1351"/>
                  <a:pt x="2374" y="711"/>
                </a:cubicBezTo>
                <a:cubicBezTo>
                  <a:pt x="1647" y="286"/>
                  <a:pt x="1201" y="129"/>
                  <a:pt x="493" y="51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71" name="Image" descr="Image"/>
          <p:cNvPicPr>
            <a:picLocks noChangeAspect="1"/>
          </p:cNvPicPr>
          <p:nvPr/>
        </p:nvPicPr>
        <p:blipFill>
          <a:blip r:embed="rId2"/>
          <a:srcRect l="29823" t="8242" b="36589"/>
          <a:stretch>
            <a:fillRect/>
          </a:stretch>
        </p:blipFill>
        <p:spPr>
          <a:xfrm>
            <a:off x="6465255" y="181405"/>
            <a:ext cx="6534815" cy="2825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81" extrusionOk="0">
                <a:moveTo>
                  <a:pt x="16920" y="7"/>
                </a:moveTo>
                <a:cubicBezTo>
                  <a:pt x="16627" y="-11"/>
                  <a:pt x="16550" y="3"/>
                  <a:pt x="16384" y="98"/>
                </a:cubicBezTo>
                <a:cubicBezTo>
                  <a:pt x="15946" y="352"/>
                  <a:pt x="15487" y="1053"/>
                  <a:pt x="15346" y="1684"/>
                </a:cubicBezTo>
                <a:cubicBezTo>
                  <a:pt x="15312" y="1834"/>
                  <a:pt x="15300" y="1844"/>
                  <a:pt x="15185" y="1844"/>
                </a:cubicBezTo>
                <a:cubicBezTo>
                  <a:pt x="15045" y="1844"/>
                  <a:pt x="14852" y="1994"/>
                  <a:pt x="14775" y="2160"/>
                </a:cubicBezTo>
                <a:cubicBezTo>
                  <a:pt x="14729" y="2261"/>
                  <a:pt x="14714" y="2264"/>
                  <a:pt x="14560" y="2214"/>
                </a:cubicBezTo>
                <a:cubicBezTo>
                  <a:pt x="14267" y="2118"/>
                  <a:pt x="13999" y="2295"/>
                  <a:pt x="13866" y="2675"/>
                </a:cubicBezTo>
                <a:cubicBezTo>
                  <a:pt x="13832" y="2770"/>
                  <a:pt x="13801" y="2796"/>
                  <a:pt x="13706" y="2796"/>
                </a:cubicBezTo>
                <a:cubicBezTo>
                  <a:pt x="13459" y="2798"/>
                  <a:pt x="13207" y="3037"/>
                  <a:pt x="13040" y="3430"/>
                </a:cubicBezTo>
                <a:lnTo>
                  <a:pt x="12928" y="3690"/>
                </a:lnTo>
                <a:lnTo>
                  <a:pt x="12687" y="3693"/>
                </a:lnTo>
                <a:cubicBezTo>
                  <a:pt x="12420" y="3694"/>
                  <a:pt x="12273" y="3765"/>
                  <a:pt x="12083" y="3988"/>
                </a:cubicBezTo>
                <a:cubicBezTo>
                  <a:pt x="11912" y="4188"/>
                  <a:pt x="11814" y="4401"/>
                  <a:pt x="11823" y="4551"/>
                </a:cubicBezTo>
                <a:cubicBezTo>
                  <a:pt x="11834" y="4735"/>
                  <a:pt x="12058" y="4846"/>
                  <a:pt x="12425" y="4851"/>
                </a:cubicBezTo>
                <a:cubicBezTo>
                  <a:pt x="12635" y="4854"/>
                  <a:pt x="12787" y="4887"/>
                  <a:pt x="12949" y="4967"/>
                </a:cubicBezTo>
                <a:cubicBezTo>
                  <a:pt x="13254" y="5117"/>
                  <a:pt x="13808" y="5129"/>
                  <a:pt x="14128" y="4991"/>
                </a:cubicBezTo>
                <a:cubicBezTo>
                  <a:pt x="14333" y="4903"/>
                  <a:pt x="14359" y="4901"/>
                  <a:pt x="14522" y="4979"/>
                </a:cubicBezTo>
                <a:cubicBezTo>
                  <a:pt x="14621" y="5026"/>
                  <a:pt x="14934" y="5089"/>
                  <a:pt x="15238" y="5121"/>
                </a:cubicBezTo>
                <a:cubicBezTo>
                  <a:pt x="15535" y="5152"/>
                  <a:pt x="15856" y="5195"/>
                  <a:pt x="15950" y="5218"/>
                </a:cubicBezTo>
                <a:cubicBezTo>
                  <a:pt x="16232" y="5288"/>
                  <a:pt x="16741" y="5277"/>
                  <a:pt x="17045" y="5197"/>
                </a:cubicBezTo>
                <a:cubicBezTo>
                  <a:pt x="17401" y="5103"/>
                  <a:pt x="17449" y="5083"/>
                  <a:pt x="17661" y="4924"/>
                </a:cubicBezTo>
                <a:cubicBezTo>
                  <a:pt x="17913" y="4735"/>
                  <a:pt x="18186" y="4680"/>
                  <a:pt x="18551" y="4748"/>
                </a:cubicBezTo>
                <a:cubicBezTo>
                  <a:pt x="18764" y="4788"/>
                  <a:pt x="18940" y="4791"/>
                  <a:pt x="19121" y="4754"/>
                </a:cubicBezTo>
                <a:cubicBezTo>
                  <a:pt x="19285" y="4722"/>
                  <a:pt x="19423" y="4721"/>
                  <a:pt x="19487" y="4751"/>
                </a:cubicBezTo>
                <a:cubicBezTo>
                  <a:pt x="19845" y="4922"/>
                  <a:pt x="20058" y="4969"/>
                  <a:pt x="20331" y="4939"/>
                </a:cubicBezTo>
                <a:cubicBezTo>
                  <a:pt x="20488" y="4922"/>
                  <a:pt x="20657" y="4880"/>
                  <a:pt x="20708" y="4845"/>
                </a:cubicBezTo>
                <a:cubicBezTo>
                  <a:pt x="20758" y="4811"/>
                  <a:pt x="20896" y="4774"/>
                  <a:pt x="21016" y="4764"/>
                </a:cubicBezTo>
                <a:cubicBezTo>
                  <a:pt x="21307" y="4738"/>
                  <a:pt x="21339" y="4721"/>
                  <a:pt x="21330" y="4576"/>
                </a:cubicBezTo>
                <a:cubicBezTo>
                  <a:pt x="21322" y="4444"/>
                  <a:pt x="21156" y="4221"/>
                  <a:pt x="21066" y="4221"/>
                </a:cubicBezTo>
                <a:cubicBezTo>
                  <a:pt x="21036" y="4221"/>
                  <a:pt x="20972" y="4139"/>
                  <a:pt x="20923" y="4042"/>
                </a:cubicBezTo>
                <a:cubicBezTo>
                  <a:pt x="20833" y="3864"/>
                  <a:pt x="20647" y="3690"/>
                  <a:pt x="20545" y="3690"/>
                </a:cubicBezTo>
                <a:cubicBezTo>
                  <a:pt x="20507" y="3690"/>
                  <a:pt x="20483" y="3650"/>
                  <a:pt x="20468" y="3557"/>
                </a:cubicBezTo>
                <a:cubicBezTo>
                  <a:pt x="20409" y="3199"/>
                  <a:pt x="20180" y="2899"/>
                  <a:pt x="19963" y="2899"/>
                </a:cubicBezTo>
                <a:cubicBezTo>
                  <a:pt x="19834" y="2899"/>
                  <a:pt x="19808" y="2880"/>
                  <a:pt x="19693" y="2693"/>
                </a:cubicBezTo>
                <a:cubicBezTo>
                  <a:pt x="19511" y="2398"/>
                  <a:pt x="19358" y="2293"/>
                  <a:pt x="19111" y="2293"/>
                </a:cubicBezTo>
                <a:cubicBezTo>
                  <a:pt x="18933" y="2293"/>
                  <a:pt x="18888" y="2313"/>
                  <a:pt x="18778" y="2439"/>
                </a:cubicBezTo>
                <a:lnTo>
                  <a:pt x="18649" y="2584"/>
                </a:lnTo>
                <a:lnTo>
                  <a:pt x="18543" y="2457"/>
                </a:lnTo>
                <a:cubicBezTo>
                  <a:pt x="18454" y="2353"/>
                  <a:pt x="18418" y="2259"/>
                  <a:pt x="18318" y="1878"/>
                </a:cubicBezTo>
                <a:cubicBezTo>
                  <a:pt x="18176" y="1337"/>
                  <a:pt x="17931" y="744"/>
                  <a:pt x="17744" y="489"/>
                </a:cubicBezTo>
                <a:cubicBezTo>
                  <a:pt x="17484" y="137"/>
                  <a:pt x="17304" y="32"/>
                  <a:pt x="16920" y="7"/>
                </a:cubicBezTo>
                <a:close/>
                <a:moveTo>
                  <a:pt x="5603" y="8428"/>
                </a:moveTo>
                <a:cubicBezTo>
                  <a:pt x="5282" y="8451"/>
                  <a:pt x="4962" y="8610"/>
                  <a:pt x="4699" y="8919"/>
                </a:cubicBezTo>
                <a:cubicBezTo>
                  <a:pt x="4446" y="9217"/>
                  <a:pt x="4196" y="9717"/>
                  <a:pt x="4086" y="10147"/>
                </a:cubicBezTo>
                <a:cubicBezTo>
                  <a:pt x="4046" y="10302"/>
                  <a:pt x="4021" y="10344"/>
                  <a:pt x="3969" y="10344"/>
                </a:cubicBezTo>
                <a:cubicBezTo>
                  <a:pt x="3775" y="10344"/>
                  <a:pt x="3510" y="10615"/>
                  <a:pt x="3356" y="10972"/>
                </a:cubicBezTo>
                <a:lnTo>
                  <a:pt x="3253" y="11205"/>
                </a:lnTo>
                <a:lnTo>
                  <a:pt x="3114" y="11120"/>
                </a:lnTo>
                <a:cubicBezTo>
                  <a:pt x="3037" y="11073"/>
                  <a:pt x="2862" y="10995"/>
                  <a:pt x="2726" y="10950"/>
                </a:cubicBezTo>
                <a:cubicBezTo>
                  <a:pt x="2075" y="10739"/>
                  <a:pt x="1428" y="11020"/>
                  <a:pt x="1279" y="11578"/>
                </a:cubicBezTo>
                <a:cubicBezTo>
                  <a:pt x="1225" y="11780"/>
                  <a:pt x="1193" y="11823"/>
                  <a:pt x="1088" y="11823"/>
                </a:cubicBezTo>
                <a:cubicBezTo>
                  <a:pt x="999" y="11824"/>
                  <a:pt x="802" y="12030"/>
                  <a:pt x="743" y="12184"/>
                </a:cubicBezTo>
                <a:cubicBezTo>
                  <a:pt x="704" y="12284"/>
                  <a:pt x="676" y="12296"/>
                  <a:pt x="490" y="12296"/>
                </a:cubicBezTo>
                <a:cubicBezTo>
                  <a:pt x="273" y="12296"/>
                  <a:pt x="118" y="12383"/>
                  <a:pt x="40" y="12545"/>
                </a:cubicBezTo>
                <a:cubicBezTo>
                  <a:pt x="-14" y="12658"/>
                  <a:pt x="-13" y="12942"/>
                  <a:pt x="41" y="13057"/>
                </a:cubicBezTo>
                <a:cubicBezTo>
                  <a:pt x="119" y="13219"/>
                  <a:pt x="485" y="13473"/>
                  <a:pt x="810" y="13591"/>
                </a:cubicBezTo>
                <a:cubicBezTo>
                  <a:pt x="860" y="13609"/>
                  <a:pt x="952" y="13667"/>
                  <a:pt x="1015" y="13721"/>
                </a:cubicBezTo>
                <a:cubicBezTo>
                  <a:pt x="1332" y="13989"/>
                  <a:pt x="1953" y="14051"/>
                  <a:pt x="2606" y="13879"/>
                </a:cubicBezTo>
                <a:cubicBezTo>
                  <a:pt x="2847" y="13815"/>
                  <a:pt x="2884" y="13816"/>
                  <a:pt x="2995" y="13897"/>
                </a:cubicBezTo>
                <a:cubicBezTo>
                  <a:pt x="3162" y="14019"/>
                  <a:pt x="3429" y="14062"/>
                  <a:pt x="3586" y="13994"/>
                </a:cubicBezTo>
                <a:cubicBezTo>
                  <a:pt x="3704" y="13943"/>
                  <a:pt x="3732" y="13949"/>
                  <a:pt x="3872" y="14070"/>
                </a:cubicBezTo>
                <a:cubicBezTo>
                  <a:pt x="4134" y="14294"/>
                  <a:pt x="4514" y="14304"/>
                  <a:pt x="4950" y="14097"/>
                </a:cubicBezTo>
                <a:cubicBezTo>
                  <a:pt x="5031" y="14058"/>
                  <a:pt x="5083" y="14075"/>
                  <a:pt x="5222" y="14170"/>
                </a:cubicBezTo>
                <a:cubicBezTo>
                  <a:pt x="5476" y="14343"/>
                  <a:pt x="5729" y="14426"/>
                  <a:pt x="5874" y="14388"/>
                </a:cubicBezTo>
                <a:cubicBezTo>
                  <a:pt x="5944" y="14370"/>
                  <a:pt x="6058" y="14339"/>
                  <a:pt x="6128" y="14321"/>
                </a:cubicBezTo>
                <a:cubicBezTo>
                  <a:pt x="6206" y="14301"/>
                  <a:pt x="6275" y="14312"/>
                  <a:pt x="6305" y="14348"/>
                </a:cubicBezTo>
                <a:cubicBezTo>
                  <a:pt x="6333" y="14381"/>
                  <a:pt x="6431" y="14414"/>
                  <a:pt x="6526" y="14424"/>
                </a:cubicBezTo>
                <a:cubicBezTo>
                  <a:pt x="6927" y="14466"/>
                  <a:pt x="7174" y="14391"/>
                  <a:pt x="7462" y="14139"/>
                </a:cubicBezTo>
                <a:cubicBezTo>
                  <a:pt x="7630" y="13992"/>
                  <a:pt x="7639" y="13988"/>
                  <a:pt x="8088" y="13994"/>
                </a:cubicBezTo>
                <a:cubicBezTo>
                  <a:pt x="8483" y="13998"/>
                  <a:pt x="8577" y="13984"/>
                  <a:pt x="8774" y="13882"/>
                </a:cubicBezTo>
                <a:cubicBezTo>
                  <a:pt x="9059" y="13734"/>
                  <a:pt x="9281" y="13570"/>
                  <a:pt x="9478" y="13357"/>
                </a:cubicBezTo>
                <a:lnTo>
                  <a:pt x="9630" y="13190"/>
                </a:lnTo>
                <a:lnTo>
                  <a:pt x="9829" y="13251"/>
                </a:lnTo>
                <a:cubicBezTo>
                  <a:pt x="9953" y="13289"/>
                  <a:pt x="10140" y="13300"/>
                  <a:pt x="10325" y="13278"/>
                </a:cubicBezTo>
                <a:cubicBezTo>
                  <a:pt x="10618" y="13244"/>
                  <a:pt x="10663" y="13230"/>
                  <a:pt x="10953" y="13060"/>
                </a:cubicBezTo>
                <a:cubicBezTo>
                  <a:pt x="11080" y="12985"/>
                  <a:pt x="11132" y="12982"/>
                  <a:pt x="11317" y="13033"/>
                </a:cubicBezTo>
                <a:cubicBezTo>
                  <a:pt x="11628" y="13118"/>
                  <a:pt x="11875" y="13110"/>
                  <a:pt x="12067" y="13009"/>
                </a:cubicBezTo>
                <a:cubicBezTo>
                  <a:pt x="12238" y="12918"/>
                  <a:pt x="12281" y="12835"/>
                  <a:pt x="12237" y="12675"/>
                </a:cubicBezTo>
                <a:cubicBezTo>
                  <a:pt x="12181" y="12469"/>
                  <a:pt x="11678" y="12167"/>
                  <a:pt x="11443" y="12199"/>
                </a:cubicBezTo>
                <a:cubicBezTo>
                  <a:pt x="11349" y="12212"/>
                  <a:pt x="11306" y="12186"/>
                  <a:pt x="11200" y="12045"/>
                </a:cubicBezTo>
                <a:cubicBezTo>
                  <a:pt x="11016" y="11799"/>
                  <a:pt x="10898" y="11717"/>
                  <a:pt x="10734" y="11717"/>
                </a:cubicBezTo>
                <a:cubicBezTo>
                  <a:pt x="10630" y="11717"/>
                  <a:pt x="10565" y="11687"/>
                  <a:pt x="10504" y="11608"/>
                </a:cubicBezTo>
                <a:cubicBezTo>
                  <a:pt x="10458" y="11548"/>
                  <a:pt x="10372" y="11490"/>
                  <a:pt x="10313" y="11481"/>
                </a:cubicBezTo>
                <a:cubicBezTo>
                  <a:pt x="10246" y="11470"/>
                  <a:pt x="10169" y="11409"/>
                  <a:pt x="10108" y="11320"/>
                </a:cubicBezTo>
                <a:cubicBezTo>
                  <a:pt x="9888" y="10999"/>
                  <a:pt x="9696" y="10902"/>
                  <a:pt x="9524" y="11023"/>
                </a:cubicBezTo>
                <a:cubicBezTo>
                  <a:pt x="9254" y="11213"/>
                  <a:pt x="9281" y="11212"/>
                  <a:pt x="9090" y="11056"/>
                </a:cubicBezTo>
                <a:cubicBezTo>
                  <a:pt x="8826" y="10842"/>
                  <a:pt x="8634" y="10826"/>
                  <a:pt x="8412" y="10999"/>
                </a:cubicBezTo>
                <a:lnTo>
                  <a:pt x="8234" y="11138"/>
                </a:lnTo>
                <a:lnTo>
                  <a:pt x="8138" y="10956"/>
                </a:lnTo>
                <a:cubicBezTo>
                  <a:pt x="7997" y="10691"/>
                  <a:pt x="7881" y="10572"/>
                  <a:pt x="7690" y="10499"/>
                </a:cubicBezTo>
                <a:cubicBezTo>
                  <a:pt x="7563" y="10450"/>
                  <a:pt x="7488" y="10448"/>
                  <a:pt x="7404" y="10490"/>
                </a:cubicBezTo>
                <a:cubicBezTo>
                  <a:pt x="7292" y="10545"/>
                  <a:pt x="7233" y="10512"/>
                  <a:pt x="7233" y="10390"/>
                </a:cubicBezTo>
                <a:cubicBezTo>
                  <a:pt x="7233" y="10295"/>
                  <a:pt x="7041" y="9624"/>
                  <a:pt x="6950" y="9404"/>
                </a:cubicBezTo>
                <a:cubicBezTo>
                  <a:pt x="6674" y="8735"/>
                  <a:pt x="6137" y="8391"/>
                  <a:pt x="5603" y="8428"/>
                </a:cubicBezTo>
                <a:close/>
                <a:moveTo>
                  <a:pt x="21566" y="15306"/>
                </a:moveTo>
                <a:cubicBezTo>
                  <a:pt x="21548" y="15306"/>
                  <a:pt x="21506" y="15614"/>
                  <a:pt x="21490" y="15861"/>
                </a:cubicBezTo>
                <a:cubicBezTo>
                  <a:pt x="21486" y="15933"/>
                  <a:pt x="21445" y="16001"/>
                  <a:pt x="21363" y="16076"/>
                </a:cubicBezTo>
                <a:cubicBezTo>
                  <a:pt x="21186" y="16239"/>
                  <a:pt x="21064" y="16489"/>
                  <a:pt x="21001" y="16819"/>
                </a:cubicBezTo>
                <a:cubicBezTo>
                  <a:pt x="20950" y="17087"/>
                  <a:pt x="20944" y="17100"/>
                  <a:pt x="20885" y="17061"/>
                </a:cubicBezTo>
                <a:cubicBezTo>
                  <a:pt x="20850" y="17039"/>
                  <a:pt x="20745" y="17023"/>
                  <a:pt x="20651" y="17025"/>
                </a:cubicBezTo>
                <a:cubicBezTo>
                  <a:pt x="20456" y="17030"/>
                  <a:pt x="20321" y="17145"/>
                  <a:pt x="20186" y="17419"/>
                </a:cubicBezTo>
                <a:cubicBezTo>
                  <a:pt x="20102" y="17588"/>
                  <a:pt x="20101" y="17591"/>
                  <a:pt x="20017" y="17510"/>
                </a:cubicBezTo>
                <a:cubicBezTo>
                  <a:pt x="19680" y="17185"/>
                  <a:pt x="19586" y="17105"/>
                  <a:pt x="19384" y="16983"/>
                </a:cubicBezTo>
                <a:cubicBezTo>
                  <a:pt x="19002" y="16753"/>
                  <a:pt x="18926" y="16730"/>
                  <a:pt x="18543" y="16731"/>
                </a:cubicBezTo>
                <a:cubicBezTo>
                  <a:pt x="17987" y="16732"/>
                  <a:pt x="17718" y="16924"/>
                  <a:pt x="17456" y="17501"/>
                </a:cubicBezTo>
                <a:cubicBezTo>
                  <a:pt x="17336" y="17766"/>
                  <a:pt x="17302" y="17897"/>
                  <a:pt x="17175" y="18589"/>
                </a:cubicBezTo>
                <a:cubicBezTo>
                  <a:pt x="17154" y="18702"/>
                  <a:pt x="17117" y="18797"/>
                  <a:pt x="17087" y="18820"/>
                </a:cubicBezTo>
                <a:cubicBezTo>
                  <a:pt x="17058" y="18840"/>
                  <a:pt x="16996" y="18926"/>
                  <a:pt x="16949" y="19010"/>
                </a:cubicBezTo>
                <a:cubicBezTo>
                  <a:pt x="16885" y="19128"/>
                  <a:pt x="16854" y="19155"/>
                  <a:pt x="16823" y="19117"/>
                </a:cubicBezTo>
                <a:cubicBezTo>
                  <a:pt x="16723" y="18994"/>
                  <a:pt x="16479" y="18895"/>
                  <a:pt x="16270" y="18895"/>
                </a:cubicBezTo>
                <a:cubicBezTo>
                  <a:pt x="16031" y="18895"/>
                  <a:pt x="15907" y="18967"/>
                  <a:pt x="15765" y="19183"/>
                </a:cubicBezTo>
                <a:cubicBezTo>
                  <a:pt x="15720" y="19252"/>
                  <a:pt x="15618" y="19345"/>
                  <a:pt x="15538" y="19392"/>
                </a:cubicBezTo>
                <a:cubicBezTo>
                  <a:pt x="15375" y="19490"/>
                  <a:pt x="15259" y="19671"/>
                  <a:pt x="15192" y="19932"/>
                </a:cubicBezTo>
                <a:cubicBezTo>
                  <a:pt x="15152" y="20091"/>
                  <a:pt x="15136" y="20111"/>
                  <a:pt x="15044" y="20111"/>
                </a:cubicBezTo>
                <a:cubicBezTo>
                  <a:pt x="14979" y="20111"/>
                  <a:pt x="14909" y="20154"/>
                  <a:pt x="14848" y="20235"/>
                </a:cubicBezTo>
                <a:cubicBezTo>
                  <a:pt x="14795" y="20304"/>
                  <a:pt x="14710" y="20375"/>
                  <a:pt x="14659" y="20393"/>
                </a:cubicBezTo>
                <a:cubicBezTo>
                  <a:pt x="14518" y="20441"/>
                  <a:pt x="14422" y="20570"/>
                  <a:pt x="14422" y="20711"/>
                </a:cubicBezTo>
                <a:cubicBezTo>
                  <a:pt x="14422" y="20892"/>
                  <a:pt x="14512" y="20960"/>
                  <a:pt x="14832" y="21011"/>
                </a:cubicBezTo>
                <a:cubicBezTo>
                  <a:pt x="14989" y="21036"/>
                  <a:pt x="15230" y="21103"/>
                  <a:pt x="15368" y="21160"/>
                </a:cubicBezTo>
                <a:cubicBezTo>
                  <a:pt x="15826" y="21349"/>
                  <a:pt x="16031" y="21384"/>
                  <a:pt x="16604" y="21375"/>
                </a:cubicBezTo>
                <a:cubicBezTo>
                  <a:pt x="17888" y="21355"/>
                  <a:pt x="18731" y="21377"/>
                  <a:pt x="18883" y="21432"/>
                </a:cubicBezTo>
                <a:cubicBezTo>
                  <a:pt x="18971" y="21464"/>
                  <a:pt x="19144" y="21509"/>
                  <a:pt x="19270" y="21533"/>
                </a:cubicBezTo>
                <a:cubicBezTo>
                  <a:pt x="19395" y="21556"/>
                  <a:pt x="19530" y="21577"/>
                  <a:pt x="19568" y="21581"/>
                </a:cubicBezTo>
                <a:cubicBezTo>
                  <a:pt x="19644" y="21589"/>
                  <a:pt x="20051" y="21460"/>
                  <a:pt x="20217" y="21375"/>
                </a:cubicBezTo>
                <a:cubicBezTo>
                  <a:pt x="20669" y="21144"/>
                  <a:pt x="20788" y="21126"/>
                  <a:pt x="21152" y="21248"/>
                </a:cubicBezTo>
                <a:cubicBezTo>
                  <a:pt x="21284" y="21291"/>
                  <a:pt x="21436" y="21343"/>
                  <a:pt x="21489" y="21360"/>
                </a:cubicBezTo>
                <a:lnTo>
                  <a:pt x="21586" y="21390"/>
                </a:lnTo>
                <a:lnTo>
                  <a:pt x="21586" y="18350"/>
                </a:lnTo>
                <a:cubicBezTo>
                  <a:pt x="21586" y="16660"/>
                  <a:pt x="21577" y="15306"/>
                  <a:pt x="21566" y="15306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7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 defTabSz="1739900">
              <a:defRPr sz="5800" spc="-116">
                <a:solidFill>
                  <a:srgbClr val="F9DB57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7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spcBef>
                <a:spcPts val="0"/>
              </a:spcBef>
              <a:buSzTx/>
              <a:buNone/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Slide Subtitle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D2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/>
          <p:cNvPicPr>
            <a:picLocks noChangeAspect="1"/>
          </p:cNvPicPr>
          <p:nvPr/>
        </p:nvPicPr>
        <p:blipFill>
          <a:blip r:embed="rId8"/>
          <a:srcRect l="84" t="60357" r="78413" b="17335"/>
          <a:stretch>
            <a:fillRect/>
          </a:stretch>
        </p:blipFill>
        <p:spPr>
          <a:xfrm>
            <a:off x="-37201" y="834978"/>
            <a:ext cx="2661048" cy="15183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1" extrusionOk="0">
                <a:moveTo>
                  <a:pt x="0" y="0"/>
                </a:moveTo>
                <a:lnTo>
                  <a:pt x="0" y="21518"/>
                </a:lnTo>
                <a:lnTo>
                  <a:pt x="306" y="21564"/>
                </a:lnTo>
                <a:cubicBezTo>
                  <a:pt x="521" y="21595"/>
                  <a:pt x="1241" y="21600"/>
                  <a:pt x="1904" y="21575"/>
                </a:cubicBezTo>
                <a:cubicBezTo>
                  <a:pt x="3018" y="21533"/>
                  <a:pt x="3414" y="21465"/>
                  <a:pt x="4539" y="21123"/>
                </a:cubicBezTo>
                <a:cubicBezTo>
                  <a:pt x="4767" y="21054"/>
                  <a:pt x="5975" y="20966"/>
                  <a:pt x="7223" y="20926"/>
                </a:cubicBezTo>
                <a:cubicBezTo>
                  <a:pt x="9361" y="20857"/>
                  <a:pt x="10233" y="20756"/>
                  <a:pt x="11017" y="20486"/>
                </a:cubicBezTo>
                <a:cubicBezTo>
                  <a:pt x="13119" y="19761"/>
                  <a:pt x="14423" y="19432"/>
                  <a:pt x="15231" y="19430"/>
                </a:cubicBezTo>
                <a:cubicBezTo>
                  <a:pt x="15519" y="19430"/>
                  <a:pt x="16022" y="19371"/>
                  <a:pt x="16349" y="19301"/>
                </a:cubicBezTo>
                <a:cubicBezTo>
                  <a:pt x="16676" y="19230"/>
                  <a:pt x="17545" y="19144"/>
                  <a:pt x="18282" y="19109"/>
                </a:cubicBezTo>
                <a:cubicBezTo>
                  <a:pt x="20943" y="18983"/>
                  <a:pt x="21600" y="18824"/>
                  <a:pt x="21600" y="18302"/>
                </a:cubicBezTo>
                <a:cubicBezTo>
                  <a:pt x="21600" y="17620"/>
                  <a:pt x="20079" y="16293"/>
                  <a:pt x="19297" y="16293"/>
                </a:cubicBezTo>
                <a:cubicBezTo>
                  <a:pt x="19136" y="16293"/>
                  <a:pt x="19038" y="16176"/>
                  <a:pt x="18881" y="15779"/>
                </a:cubicBezTo>
                <a:cubicBezTo>
                  <a:pt x="18367" y="14479"/>
                  <a:pt x="17539" y="13524"/>
                  <a:pt x="16603" y="13161"/>
                </a:cubicBezTo>
                <a:cubicBezTo>
                  <a:pt x="16241" y="13020"/>
                  <a:pt x="15611" y="13031"/>
                  <a:pt x="14906" y="13189"/>
                </a:cubicBezTo>
                <a:cubicBezTo>
                  <a:pt x="14753" y="13223"/>
                  <a:pt x="14713" y="13140"/>
                  <a:pt x="14616" y="12574"/>
                </a:cubicBezTo>
                <a:cubicBezTo>
                  <a:pt x="14182" y="10051"/>
                  <a:pt x="13550" y="8908"/>
                  <a:pt x="12187" y="8177"/>
                </a:cubicBezTo>
                <a:cubicBezTo>
                  <a:pt x="11437" y="7776"/>
                  <a:pt x="10184" y="7768"/>
                  <a:pt x="9623" y="8160"/>
                </a:cubicBezTo>
                <a:cubicBezTo>
                  <a:pt x="9234" y="8432"/>
                  <a:pt x="9227" y="8430"/>
                  <a:pt x="8856" y="8183"/>
                </a:cubicBezTo>
                <a:cubicBezTo>
                  <a:pt x="8409" y="7885"/>
                  <a:pt x="7960" y="7864"/>
                  <a:pt x="7670" y="8127"/>
                </a:cubicBezTo>
                <a:cubicBezTo>
                  <a:pt x="7482" y="8297"/>
                  <a:pt x="7445" y="8297"/>
                  <a:pt x="7361" y="8121"/>
                </a:cubicBezTo>
                <a:cubicBezTo>
                  <a:pt x="7184" y="7747"/>
                  <a:pt x="6643" y="7415"/>
                  <a:pt x="6214" y="7415"/>
                </a:cubicBezTo>
                <a:cubicBezTo>
                  <a:pt x="5883" y="7415"/>
                  <a:pt x="5789" y="7366"/>
                  <a:pt x="5757" y="7184"/>
                </a:cubicBezTo>
                <a:cubicBezTo>
                  <a:pt x="5671" y="6692"/>
                  <a:pt x="4889" y="4049"/>
                  <a:pt x="4665" y="3493"/>
                </a:cubicBezTo>
                <a:cubicBezTo>
                  <a:pt x="4116" y="2136"/>
                  <a:pt x="3469" y="1351"/>
                  <a:pt x="2374" y="711"/>
                </a:cubicBezTo>
                <a:cubicBezTo>
                  <a:pt x="1647" y="286"/>
                  <a:pt x="1201" y="129"/>
                  <a:pt x="493" y="51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2pPr marL="761999" indent="-380999"/>
            <a:lvl3pPr marL="1142999" indent="-380999"/>
            <a:lvl4pPr marL="1523999" indent="-380999"/>
            <a:lvl5pPr marL="1905000" indent="-381000"/>
          </a:lstStyle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1000"/>
            <a:ext cx="395733" cy="36068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spcBef>
                <a:spcPts val="0"/>
              </a:spcBef>
              <a:defRPr sz="20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8"/>
          <a:srcRect l="29823" t="8242" b="36589"/>
          <a:stretch>
            <a:fillRect/>
          </a:stretch>
        </p:blipFill>
        <p:spPr>
          <a:xfrm>
            <a:off x="6465255" y="181405"/>
            <a:ext cx="6534815" cy="28255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6" h="21581" extrusionOk="0">
                <a:moveTo>
                  <a:pt x="16920" y="7"/>
                </a:moveTo>
                <a:cubicBezTo>
                  <a:pt x="16627" y="-11"/>
                  <a:pt x="16550" y="3"/>
                  <a:pt x="16384" y="98"/>
                </a:cubicBezTo>
                <a:cubicBezTo>
                  <a:pt x="15946" y="352"/>
                  <a:pt x="15487" y="1053"/>
                  <a:pt x="15346" y="1684"/>
                </a:cubicBezTo>
                <a:cubicBezTo>
                  <a:pt x="15312" y="1834"/>
                  <a:pt x="15300" y="1844"/>
                  <a:pt x="15185" y="1844"/>
                </a:cubicBezTo>
                <a:cubicBezTo>
                  <a:pt x="15045" y="1844"/>
                  <a:pt x="14852" y="1994"/>
                  <a:pt x="14775" y="2160"/>
                </a:cubicBezTo>
                <a:cubicBezTo>
                  <a:pt x="14729" y="2261"/>
                  <a:pt x="14714" y="2264"/>
                  <a:pt x="14560" y="2214"/>
                </a:cubicBezTo>
                <a:cubicBezTo>
                  <a:pt x="14267" y="2118"/>
                  <a:pt x="13999" y="2295"/>
                  <a:pt x="13866" y="2675"/>
                </a:cubicBezTo>
                <a:cubicBezTo>
                  <a:pt x="13832" y="2770"/>
                  <a:pt x="13801" y="2796"/>
                  <a:pt x="13706" y="2796"/>
                </a:cubicBezTo>
                <a:cubicBezTo>
                  <a:pt x="13459" y="2798"/>
                  <a:pt x="13207" y="3037"/>
                  <a:pt x="13040" y="3430"/>
                </a:cubicBezTo>
                <a:lnTo>
                  <a:pt x="12928" y="3690"/>
                </a:lnTo>
                <a:lnTo>
                  <a:pt x="12687" y="3693"/>
                </a:lnTo>
                <a:cubicBezTo>
                  <a:pt x="12420" y="3694"/>
                  <a:pt x="12273" y="3765"/>
                  <a:pt x="12083" y="3988"/>
                </a:cubicBezTo>
                <a:cubicBezTo>
                  <a:pt x="11912" y="4188"/>
                  <a:pt x="11814" y="4401"/>
                  <a:pt x="11823" y="4551"/>
                </a:cubicBezTo>
                <a:cubicBezTo>
                  <a:pt x="11834" y="4735"/>
                  <a:pt x="12058" y="4846"/>
                  <a:pt x="12425" y="4851"/>
                </a:cubicBezTo>
                <a:cubicBezTo>
                  <a:pt x="12635" y="4854"/>
                  <a:pt x="12787" y="4887"/>
                  <a:pt x="12949" y="4967"/>
                </a:cubicBezTo>
                <a:cubicBezTo>
                  <a:pt x="13254" y="5117"/>
                  <a:pt x="13808" y="5129"/>
                  <a:pt x="14128" y="4991"/>
                </a:cubicBezTo>
                <a:cubicBezTo>
                  <a:pt x="14333" y="4903"/>
                  <a:pt x="14359" y="4901"/>
                  <a:pt x="14522" y="4979"/>
                </a:cubicBezTo>
                <a:cubicBezTo>
                  <a:pt x="14621" y="5026"/>
                  <a:pt x="14934" y="5089"/>
                  <a:pt x="15238" y="5121"/>
                </a:cubicBezTo>
                <a:cubicBezTo>
                  <a:pt x="15535" y="5152"/>
                  <a:pt x="15856" y="5195"/>
                  <a:pt x="15950" y="5218"/>
                </a:cubicBezTo>
                <a:cubicBezTo>
                  <a:pt x="16232" y="5288"/>
                  <a:pt x="16741" y="5277"/>
                  <a:pt x="17045" y="5197"/>
                </a:cubicBezTo>
                <a:cubicBezTo>
                  <a:pt x="17401" y="5103"/>
                  <a:pt x="17449" y="5083"/>
                  <a:pt x="17661" y="4924"/>
                </a:cubicBezTo>
                <a:cubicBezTo>
                  <a:pt x="17913" y="4735"/>
                  <a:pt x="18186" y="4680"/>
                  <a:pt x="18551" y="4748"/>
                </a:cubicBezTo>
                <a:cubicBezTo>
                  <a:pt x="18764" y="4788"/>
                  <a:pt x="18940" y="4791"/>
                  <a:pt x="19121" y="4754"/>
                </a:cubicBezTo>
                <a:cubicBezTo>
                  <a:pt x="19285" y="4722"/>
                  <a:pt x="19423" y="4721"/>
                  <a:pt x="19487" y="4751"/>
                </a:cubicBezTo>
                <a:cubicBezTo>
                  <a:pt x="19845" y="4922"/>
                  <a:pt x="20058" y="4969"/>
                  <a:pt x="20331" y="4939"/>
                </a:cubicBezTo>
                <a:cubicBezTo>
                  <a:pt x="20488" y="4922"/>
                  <a:pt x="20657" y="4880"/>
                  <a:pt x="20708" y="4845"/>
                </a:cubicBezTo>
                <a:cubicBezTo>
                  <a:pt x="20758" y="4811"/>
                  <a:pt x="20896" y="4774"/>
                  <a:pt x="21016" y="4764"/>
                </a:cubicBezTo>
                <a:cubicBezTo>
                  <a:pt x="21307" y="4738"/>
                  <a:pt x="21339" y="4721"/>
                  <a:pt x="21330" y="4576"/>
                </a:cubicBezTo>
                <a:cubicBezTo>
                  <a:pt x="21322" y="4444"/>
                  <a:pt x="21156" y="4221"/>
                  <a:pt x="21066" y="4221"/>
                </a:cubicBezTo>
                <a:cubicBezTo>
                  <a:pt x="21036" y="4221"/>
                  <a:pt x="20972" y="4139"/>
                  <a:pt x="20923" y="4042"/>
                </a:cubicBezTo>
                <a:cubicBezTo>
                  <a:pt x="20833" y="3864"/>
                  <a:pt x="20647" y="3690"/>
                  <a:pt x="20545" y="3690"/>
                </a:cubicBezTo>
                <a:cubicBezTo>
                  <a:pt x="20507" y="3690"/>
                  <a:pt x="20483" y="3650"/>
                  <a:pt x="20468" y="3557"/>
                </a:cubicBezTo>
                <a:cubicBezTo>
                  <a:pt x="20409" y="3199"/>
                  <a:pt x="20180" y="2899"/>
                  <a:pt x="19963" y="2899"/>
                </a:cubicBezTo>
                <a:cubicBezTo>
                  <a:pt x="19834" y="2899"/>
                  <a:pt x="19808" y="2880"/>
                  <a:pt x="19693" y="2693"/>
                </a:cubicBezTo>
                <a:cubicBezTo>
                  <a:pt x="19511" y="2398"/>
                  <a:pt x="19358" y="2293"/>
                  <a:pt x="19111" y="2293"/>
                </a:cubicBezTo>
                <a:cubicBezTo>
                  <a:pt x="18933" y="2293"/>
                  <a:pt x="18888" y="2313"/>
                  <a:pt x="18778" y="2439"/>
                </a:cubicBezTo>
                <a:lnTo>
                  <a:pt x="18649" y="2584"/>
                </a:lnTo>
                <a:lnTo>
                  <a:pt x="18543" y="2457"/>
                </a:lnTo>
                <a:cubicBezTo>
                  <a:pt x="18454" y="2353"/>
                  <a:pt x="18418" y="2259"/>
                  <a:pt x="18318" y="1878"/>
                </a:cubicBezTo>
                <a:cubicBezTo>
                  <a:pt x="18176" y="1337"/>
                  <a:pt x="17931" y="744"/>
                  <a:pt x="17744" y="489"/>
                </a:cubicBezTo>
                <a:cubicBezTo>
                  <a:pt x="17484" y="137"/>
                  <a:pt x="17304" y="32"/>
                  <a:pt x="16920" y="7"/>
                </a:cubicBezTo>
                <a:close/>
                <a:moveTo>
                  <a:pt x="5603" y="8428"/>
                </a:moveTo>
                <a:cubicBezTo>
                  <a:pt x="5282" y="8451"/>
                  <a:pt x="4962" y="8610"/>
                  <a:pt x="4699" y="8919"/>
                </a:cubicBezTo>
                <a:cubicBezTo>
                  <a:pt x="4446" y="9217"/>
                  <a:pt x="4196" y="9717"/>
                  <a:pt x="4086" y="10147"/>
                </a:cubicBezTo>
                <a:cubicBezTo>
                  <a:pt x="4046" y="10302"/>
                  <a:pt x="4021" y="10344"/>
                  <a:pt x="3969" y="10344"/>
                </a:cubicBezTo>
                <a:cubicBezTo>
                  <a:pt x="3775" y="10344"/>
                  <a:pt x="3510" y="10615"/>
                  <a:pt x="3356" y="10972"/>
                </a:cubicBezTo>
                <a:lnTo>
                  <a:pt x="3253" y="11205"/>
                </a:lnTo>
                <a:lnTo>
                  <a:pt x="3114" y="11120"/>
                </a:lnTo>
                <a:cubicBezTo>
                  <a:pt x="3037" y="11073"/>
                  <a:pt x="2862" y="10995"/>
                  <a:pt x="2726" y="10950"/>
                </a:cubicBezTo>
                <a:cubicBezTo>
                  <a:pt x="2075" y="10739"/>
                  <a:pt x="1428" y="11020"/>
                  <a:pt x="1279" y="11578"/>
                </a:cubicBezTo>
                <a:cubicBezTo>
                  <a:pt x="1225" y="11780"/>
                  <a:pt x="1193" y="11823"/>
                  <a:pt x="1088" y="11823"/>
                </a:cubicBezTo>
                <a:cubicBezTo>
                  <a:pt x="999" y="11824"/>
                  <a:pt x="802" y="12030"/>
                  <a:pt x="743" y="12184"/>
                </a:cubicBezTo>
                <a:cubicBezTo>
                  <a:pt x="704" y="12284"/>
                  <a:pt x="676" y="12296"/>
                  <a:pt x="490" y="12296"/>
                </a:cubicBezTo>
                <a:cubicBezTo>
                  <a:pt x="273" y="12296"/>
                  <a:pt x="118" y="12383"/>
                  <a:pt x="40" y="12545"/>
                </a:cubicBezTo>
                <a:cubicBezTo>
                  <a:pt x="-14" y="12658"/>
                  <a:pt x="-13" y="12942"/>
                  <a:pt x="41" y="13057"/>
                </a:cubicBezTo>
                <a:cubicBezTo>
                  <a:pt x="119" y="13219"/>
                  <a:pt x="485" y="13473"/>
                  <a:pt x="810" y="13591"/>
                </a:cubicBezTo>
                <a:cubicBezTo>
                  <a:pt x="860" y="13609"/>
                  <a:pt x="952" y="13667"/>
                  <a:pt x="1015" y="13721"/>
                </a:cubicBezTo>
                <a:cubicBezTo>
                  <a:pt x="1332" y="13989"/>
                  <a:pt x="1953" y="14051"/>
                  <a:pt x="2606" y="13879"/>
                </a:cubicBezTo>
                <a:cubicBezTo>
                  <a:pt x="2847" y="13815"/>
                  <a:pt x="2884" y="13816"/>
                  <a:pt x="2995" y="13897"/>
                </a:cubicBezTo>
                <a:cubicBezTo>
                  <a:pt x="3162" y="14019"/>
                  <a:pt x="3429" y="14062"/>
                  <a:pt x="3586" y="13994"/>
                </a:cubicBezTo>
                <a:cubicBezTo>
                  <a:pt x="3704" y="13943"/>
                  <a:pt x="3732" y="13949"/>
                  <a:pt x="3872" y="14070"/>
                </a:cubicBezTo>
                <a:cubicBezTo>
                  <a:pt x="4134" y="14294"/>
                  <a:pt x="4514" y="14304"/>
                  <a:pt x="4950" y="14097"/>
                </a:cubicBezTo>
                <a:cubicBezTo>
                  <a:pt x="5031" y="14058"/>
                  <a:pt x="5083" y="14075"/>
                  <a:pt x="5222" y="14170"/>
                </a:cubicBezTo>
                <a:cubicBezTo>
                  <a:pt x="5476" y="14343"/>
                  <a:pt x="5729" y="14426"/>
                  <a:pt x="5874" y="14388"/>
                </a:cubicBezTo>
                <a:cubicBezTo>
                  <a:pt x="5944" y="14370"/>
                  <a:pt x="6058" y="14339"/>
                  <a:pt x="6128" y="14321"/>
                </a:cubicBezTo>
                <a:cubicBezTo>
                  <a:pt x="6206" y="14301"/>
                  <a:pt x="6275" y="14312"/>
                  <a:pt x="6305" y="14348"/>
                </a:cubicBezTo>
                <a:cubicBezTo>
                  <a:pt x="6333" y="14381"/>
                  <a:pt x="6431" y="14414"/>
                  <a:pt x="6526" y="14424"/>
                </a:cubicBezTo>
                <a:cubicBezTo>
                  <a:pt x="6927" y="14466"/>
                  <a:pt x="7174" y="14391"/>
                  <a:pt x="7462" y="14139"/>
                </a:cubicBezTo>
                <a:cubicBezTo>
                  <a:pt x="7630" y="13992"/>
                  <a:pt x="7639" y="13988"/>
                  <a:pt x="8088" y="13994"/>
                </a:cubicBezTo>
                <a:cubicBezTo>
                  <a:pt x="8483" y="13998"/>
                  <a:pt x="8577" y="13984"/>
                  <a:pt x="8774" y="13882"/>
                </a:cubicBezTo>
                <a:cubicBezTo>
                  <a:pt x="9059" y="13734"/>
                  <a:pt x="9281" y="13570"/>
                  <a:pt x="9478" y="13357"/>
                </a:cubicBezTo>
                <a:lnTo>
                  <a:pt x="9630" y="13190"/>
                </a:lnTo>
                <a:lnTo>
                  <a:pt x="9829" y="13251"/>
                </a:lnTo>
                <a:cubicBezTo>
                  <a:pt x="9953" y="13289"/>
                  <a:pt x="10140" y="13300"/>
                  <a:pt x="10325" y="13278"/>
                </a:cubicBezTo>
                <a:cubicBezTo>
                  <a:pt x="10618" y="13244"/>
                  <a:pt x="10663" y="13230"/>
                  <a:pt x="10953" y="13060"/>
                </a:cubicBezTo>
                <a:cubicBezTo>
                  <a:pt x="11080" y="12985"/>
                  <a:pt x="11132" y="12982"/>
                  <a:pt x="11317" y="13033"/>
                </a:cubicBezTo>
                <a:cubicBezTo>
                  <a:pt x="11628" y="13118"/>
                  <a:pt x="11875" y="13110"/>
                  <a:pt x="12067" y="13009"/>
                </a:cubicBezTo>
                <a:cubicBezTo>
                  <a:pt x="12238" y="12918"/>
                  <a:pt x="12281" y="12835"/>
                  <a:pt x="12237" y="12675"/>
                </a:cubicBezTo>
                <a:cubicBezTo>
                  <a:pt x="12181" y="12469"/>
                  <a:pt x="11678" y="12167"/>
                  <a:pt x="11443" y="12199"/>
                </a:cubicBezTo>
                <a:cubicBezTo>
                  <a:pt x="11349" y="12212"/>
                  <a:pt x="11306" y="12186"/>
                  <a:pt x="11200" y="12045"/>
                </a:cubicBezTo>
                <a:cubicBezTo>
                  <a:pt x="11016" y="11799"/>
                  <a:pt x="10898" y="11717"/>
                  <a:pt x="10734" y="11717"/>
                </a:cubicBezTo>
                <a:cubicBezTo>
                  <a:pt x="10630" y="11717"/>
                  <a:pt x="10565" y="11687"/>
                  <a:pt x="10504" y="11608"/>
                </a:cubicBezTo>
                <a:cubicBezTo>
                  <a:pt x="10458" y="11548"/>
                  <a:pt x="10372" y="11490"/>
                  <a:pt x="10313" y="11481"/>
                </a:cubicBezTo>
                <a:cubicBezTo>
                  <a:pt x="10246" y="11470"/>
                  <a:pt x="10169" y="11409"/>
                  <a:pt x="10108" y="11320"/>
                </a:cubicBezTo>
                <a:cubicBezTo>
                  <a:pt x="9888" y="10999"/>
                  <a:pt x="9696" y="10902"/>
                  <a:pt x="9524" y="11023"/>
                </a:cubicBezTo>
                <a:cubicBezTo>
                  <a:pt x="9254" y="11213"/>
                  <a:pt x="9281" y="11212"/>
                  <a:pt x="9090" y="11056"/>
                </a:cubicBezTo>
                <a:cubicBezTo>
                  <a:pt x="8826" y="10842"/>
                  <a:pt x="8634" y="10826"/>
                  <a:pt x="8412" y="10999"/>
                </a:cubicBezTo>
                <a:lnTo>
                  <a:pt x="8234" y="11138"/>
                </a:lnTo>
                <a:lnTo>
                  <a:pt x="8138" y="10956"/>
                </a:lnTo>
                <a:cubicBezTo>
                  <a:pt x="7997" y="10691"/>
                  <a:pt x="7881" y="10572"/>
                  <a:pt x="7690" y="10499"/>
                </a:cubicBezTo>
                <a:cubicBezTo>
                  <a:pt x="7563" y="10450"/>
                  <a:pt x="7488" y="10448"/>
                  <a:pt x="7404" y="10490"/>
                </a:cubicBezTo>
                <a:cubicBezTo>
                  <a:pt x="7292" y="10545"/>
                  <a:pt x="7233" y="10512"/>
                  <a:pt x="7233" y="10390"/>
                </a:cubicBezTo>
                <a:cubicBezTo>
                  <a:pt x="7233" y="10295"/>
                  <a:pt x="7041" y="9624"/>
                  <a:pt x="6950" y="9404"/>
                </a:cubicBezTo>
                <a:cubicBezTo>
                  <a:pt x="6674" y="8735"/>
                  <a:pt x="6137" y="8391"/>
                  <a:pt x="5603" y="8428"/>
                </a:cubicBezTo>
                <a:close/>
                <a:moveTo>
                  <a:pt x="21566" y="15306"/>
                </a:moveTo>
                <a:cubicBezTo>
                  <a:pt x="21548" y="15306"/>
                  <a:pt x="21506" y="15614"/>
                  <a:pt x="21490" y="15861"/>
                </a:cubicBezTo>
                <a:cubicBezTo>
                  <a:pt x="21486" y="15933"/>
                  <a:pt x="21445" y="16001"/>
                  <a:pt x="21363" y="16076"/>
                </a:cubicBezTo>
                <a:cubicBezTo>
                  <a:pt x="21186" y="16239"/>
                  <a:pt x="21064" y="16489"/>
                  <a:pt x="21001" y="16819"/>
                </a:cubicBezTo>
                <a:cubicBezTo>
                  <a:pt x="20950" y="17087"/>
                  <a:pt x="20944" y="17100"/>
                  <a:pt x="20885" y="17061"/>
                </a:cubicBezTo>
                <a:cubicBezTo>
                  <a:pt x="20850" y="17039"/>
                  <a:pt x="20745" y="17023"/>
                  <a:pt x="20651" y="17025"/>
                </a:cubicBezTo>
                <a:cubicBezTo>
                  <a:pt x="20456" y="17030"/>
                  <a:pt x="20321" y="17145"/>
                  <a:pt x="20186" y="17419"/>
                </a:cubicBezTo>
                <a:cubicBezTo>
                  <a:pt x="20102" y="17588"/>
                  <a:pt x="20101" y="17591"/>
                  <a:pt x="20017" y="17510"/>
                </a:cubicBezTo>
                <a:cubicBezTo>
                  <a:pt x="19680" y="17185"/>
                  <a:pt x="19586" y="17105"/>
                  <a:pt x="19384" y="16983"/>
                </a:cubicBezTo>
                <a:cubicBezTo>
                  <a:pt x="19002" y="16753"/>
                  <a:pt x="18926" y="16730"/>
                  <a:pt x="18543" y="16731"/>
                </a:cubicBezTo>
                <a:cubicBezTo>
                  <a:pt x="17987" y="16732"/>
                  <a:pt x="17718" y="16924"/>
                  <a:pt x="17456" y="17501"/>
                </a:cubicBezTo>
                <a:cubicBezTo>
                  <a:pt x="17336" y="17766"/>
                  <a:pt x="17302" y="17897"/>
                  <a:pt x="17175" y="18589"/>
                </a:cubicBezTo>
                <a:cubicBezTo>
                  <a:pt x="17154" y="18702"/>
                  <a:pt x="17117" y="18797"/>
                  <a:pt x="17087" y="18820"/>
                </a:cubicBezTo>
                <a:cubicBezTo>
                  <a:pt x="17058" y="18840"/>
                  <a:pt x="16996" y="18926"/>
                  <a:pt x="16949" y="19010"/>
                </a:cubicBezTo>
                <a:cubicBezTo>
                  <a:pt x="16885" y="19128"/>
                  <a:pt x="16854" y="19155"/>
                  <a:pt x="16823" y="19117"/>
                </a:cubicBezTo>
                <a:cubicBezTo>
                  <a:pt x="16723" y="18994"/>
                  <a:pt x="16479" y="18895"/>
                  <a:pt x="16270" y="18895"/>
                </a:cubicBezTo>
                <a:cubicBezTo>
                  <a:pt x="16031" y="18895"/>
                  <a:pt x="15907" y="18967"/>
                  <a:pt x="15765" y="19183"/>
                </a:cubicBezTo>
                <a:cubicBezTo>
                  <a:pt x="15720" y="19252"/>
                  <a:pt x="15618" y="19345"/>
                  <a:pt x="15538" y="19392"/>
                </a:cubicBezTo>
                <a:cubicBezTo>
                  <a:pt x="15375" y="19490"/>
                  <a:pt x="15259" y="19671"/>
                  <a:pt x="15192" y="19932"/>
                </a:cubicBezTo>
                <a:cubicBezTo>
                  <a:pt x="15152" y="20091"/>
                  <a:pt x="15136" y="20111"/>
                  <a:pt x="15044" y="20111"/>
                </a:cubicBezTo>
                <a:cubicBezTo>
                  <a:pt x="14979" y="20111"/>
                  <a:pt x="14909" y="20154"/>
                  <a:pt x="14848" y="20235"/>
                </a:cubicBezTo>
                <a:cubicBezTo>
                  <a:pt x="14795" y="20304"/>
                  <a:pt x="14710" y="20375"/>
                  <a:pt x="14659" y="20393"/>
                </a:cubicBezTo>
                <a:cubicBezTo>
                  <a:pt x="14518" y="20441"/>
                  <a:pt x="14422" y="20570"/>
                  <a:pt x="14422" y="20711"/>
                </a:cubicBezTo>
                <a:cubicBezTo>
                  <a:pt x="14422" y="20892"/>
                  <a:pt x="14512" y="20960"/>
                  <a:pt x="14832" y="21011"/>
                </a:cubicBezTo>
                <a:cubicBezTo>
                  <a:pt x="14989" y="21036"/>
                  <a:pt x="15230" y="21103"/>
                  <a:pt x="15368" y="21160"/>
                </a:cubicBezTo>
                <a:cubicBezTo>
                  <a:pt x="15826" y="21349"/>
                  <a:pt x="16031" y="21384"/>
                  <a:pt x="16604" y="21375"/>
                </a:cubicBezTo>
                <a:cubicBezTo>
                  <a:pt x="17888" y="21355"/>
                  <a:pt x="18731" y="21377"/>
                  <a:pt x="18883" y="21432"/>
                </a:cubicBezTo>
                <a:cubicBezTo>
                  <a:pt x="18971" y="21464"/>
                  <a:pt x="19144" y="21509"/>
                  <a:pt x="19270" y="21533"/>
                </a:cubicBezTo>
                <a:cubicBezTo>
                  <a:pt x="19395" y="21556"/>
                  <a:pt x="19530" y="21577"/>
                  <a:pt x="19568" y="21581"/>
                </a:cubicBezTo>
                <a:cubicBezTo>
                  <a:pt x="19644" y="21589"/>
                  <a:pt x="20051" y="21460"/>
                  <a:pt x="20217" y="21375"/>
                </a:cubicBezTo>
                <a:cubicBezTo>
                  <a:pt x="20669" y="21144"/>
                  <a:pt x="20788" y="21126"/>
                  <a:pt x="21152" y="21248"/>
                </a:cubicBezTo>
                <a:cubicBezTo>
                  <a:pt x="21284" y="21291"/>
                  <a:pt x="21436" y="21343"/>
                  <a:pt x="21489" y="21360"/>
                </a:cubicBezTo>
                <a:lnTo>
                  <a:pt x="21586" y="21390"/>
                </a:lnTo>
                <a:lnTo>
                  <a:pt x="21586" y="18350"/>
                </a:lnTo>
                <a:cubicBezTo>
                  <a:pt x="21586" y="16660"/>
                  <a:pt x="21577" y="15306"/>
                  <a:pt x="21566" y="15306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200" b="0" i="0" u="none" strike="noStrike" cap="none" spc="-164" baseline="0">
          <a:solidFill>
            <a:schemeClr val="accent4"/>
          </a:solidFill>
          <a:uFillTx/>
          <a:latin typeface="+mn-lt"/>
          <a:ea typeface="+mn-ea"/>
          <a:cs typeface="+mn-cs"/>
          <a:sym typeface="Akbar  Plain"/>
        </a:defRPr>
      </a:lvl9pPr>
    </p:titleStyle>
    <p:bodyStyle>
      <a:lvl1pPr marL="380999" marR="0" indent="-380999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1pPr>
      <a:lvl2pPr marL="660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2pPr>
      <a:lvl3pPr marL="1041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3pPr>
      <a:lvl4pPr marL="1422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4pPr>
      <a:lvl5pPr marL="1803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5pPr>
      <a:lvl6pPr marL="2184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6pPr>
      <a:lvl7pPr marL="2565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7pPr>
      <a:lvl8pPr marL="2946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8pPr>
      <a:lvl9pPr marL="3327400" marR="0" indent="-279400" algn="l" defTabSz="173393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23000"/>
        <a:buFontTx/>
        <a:buChar char="•"/>
        <a:tabLst/>
        <a:defRPr sz="2200" b="0" i="0" u="none" strike="noStrike" cap="none" spc="0" baseline="0">
          <a:solidFill>
            <a:srgbClr val="FFFFFF"/>
          </a:solidFill>
          <a:uFillTx/>
          <a:latin typeface="Heiti TC Light"/>
          <a:ea typeface="Heiti TC Light"/>
          <a:cs typeface="Heiti TC Light"/>
          <a:sym typeface="Heiti TC Light"/>
        </a:defRPr>
      </a:lvl9pPr>
    </p:bodyStyle>
    <p:other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1pPr>
      <a:lvl2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2pPr>
      <a:lvl3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3pPr>
      <a:lvl4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4pPr>
      <a:lvl5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5pPr>
      <a:lvl6pPr marL="0" marR="0" indent="2286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6pPr>
      <a:lvl7pPr marL="0" marR="0" indent="2743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7pPr>
      <a:lvl8pPr marL="0" marR="0" indent="3200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8pPr>
      <a:lvl9pPr marL="0" marR="0" indent="3657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iti TC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emf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tif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ariia Selina 3.10.23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Mariia Selina 3.10.23</a:t>
            </a:r>
          </a:p>
        </p:txBody>
      </p:sp>
      <p:sp>
        <p:nvSpPr>
          <p:cNvPr id="84" name="TCAD Simulations on Monolithic Pixel Sensors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 defTabSz="1681912">
              <a:defRPr sz="7954" spc="-159"/>
            </a:lvl1pPr>
          </a:lstStyle>
          <a:p>
            <a:r>
              <a:t>TCAD Simulations on Monolithic Pixel Sensors</a:t>
            </a:r>
          </a:p>
        </p:txBody>
      </p:sp>
      <p:sp>
        <p:nvSpPr>
          <p:cNvPr id="85" name="Improving Timing Performance for MAPS at high-luminosity LHC"/>
          <p:cNvSpPr txBox="1">
            <a:spLocks noGrp="1"/>
          </p:cNvSpPr>
          <p:nvPr>
            <p:ph type="subTitle" sz="quarter" idx="1"/>
          </p:nvPr>
        </p:nvSpPr>
        <p:spPr>
          <a:xfrm>
            <a:off x="698500" y="6027213"/>
            <a:ext cx="11607800" cy="1456399"/>
          </a:xfrm>
          <a:prstGeom prst="rect">
            <a:avLst/>
          </a:prstGeom>
        </p:spPr>
        <p:txBody>
          <a:bodyPr/>
          <a:lstStyle>
            <a:lvl1pPr defTabSz="1005679">
              <a:lnSpc>
                <a:spcPct val="80000"/>
              </a:lnSpc>
              <a:defRPr sz="4756" spc="-95"/>
            </a:lvl1pPr>
          </a:lstStyle>
          <a:p>
            <a:r>
              <a:t>Improving Timing Performance for MAPS at high-luminosity LHC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sp>
        <p:nvSpPr>
          <p:cNvPr id="262" name="TCAD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TCAD Simulations</a:t>
            </a:r>
          </a:p>
        </p:txBody>
      </p:sp>
      <p:grpSp>
        <p:nvGrpSpPr>
          <p:cNvPr id="267" name="Group"/>
          <p:cNvGrpSpPr/>
          <p:nvPr/>
        </p:nvGrpSpPr>
        <p:grpSpPr>
          <a:xfrm>
            <a:off x="6900371" y="2037325"/>
            <a:ext cx="5664583" cy="2020130"/>
            <a:chOff x="0" y="0"/>
            <a:chExt cx="5664582" cy="2020128"/>
          </a:xfrm>
        </p:grpSpPr>
        <p:pic>
          <p:nvPicPr>
            <p:cNvPr id="263" name="Screenshot from 2023-09-05 13-44-20.png" descr="Screenshot from 2023-09-05 13-44-20.png"/>
            <p:cNvPicPr>
              <a:picLocks noChangeAspect="1"/>
            </p:cNvPicPr>
            <p:nvPr/>
          </p:nvPicPr>
          <p:blipFill>
            <a:blip r:embed="rId2"/>
            <a:srcRect l="11094" t="16221" r="60988" b="23826"/>
            <a:stretch>
              <a:fillRect/>
            </a:stretch>
          </p:blipFill>
          <p:spPr>
            <a:xfrm>
              <a:off x="3621225" y="0"/>
              <a:ext cx="1186782" cy="20201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4" name="Screenshot from 2023-09-05 13-44-22.png" descr="Screenshot from 2023-09-05 13-44-22.png"/>
            <p:cNvPicPr>
              <a:picLocks noChangeAspect="1"/>
            </p:cNvPicPr>
            <p:nvPr/>
          </p:nvPicPr>
          <p:blipFill>
            <a:blip r:embed="rId3"/>
            <a:srcRect l="11901" t="24167" r="60545" b="31349"/>
            <a:stretch>
              <a:fillRect/>
            </a:stretch>
          </p:blipFill>
          <p:spPr>
            <a:xfrm>
              <a:off x="1989890" y="0"/>
              <a:ext cx="1578494" cy="20200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" name="Screenshot from 2023-09-05 13-44-17.png" descr="Screenshot from 2023-09-05 13-44-17.png"/>
            <p:cNvPicPr>
              <a:picLocks noChangeAspect="1"/>
            </p:cNvPicPr>
            <p:nvPr/>
          </p:nvPicPr>
          <p:blipFill>
            <a:blip r:embed="rId4"/>
            <a:srcRect l="13091" t="5111" r="60281" b="12097"/>
            <a:stretch>
              <a:fillRect/>
            </a:stretch>
          </p:blipFill>
          <p:spPr>
            <a:xfrm>
              <a:off x="4860677" y="19442"/>
              <a:ext cx="803906" cy="198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6" name="Screenshot from 2023-09-05 13-44-24.png" descr="Screenshot from 2023-09-05 13-44-24.png"/>
            <p:cNvPicPr>
              <a:picLocks noChangeAspect="1"/>
            </p:cNvPicPr>
            <p:nvPr/>
          </p:nvPicPr>
          <p:blipFill>
            <a:blip r:embed="rId5"/>
            <a:srcRect l="11944" t="28988" r="60875" b="36241"/>
            <a:stretch>
              <a:fillRect/>
            </a:stretch>
          </p:blipFill>
          <p:spPr>
            <a:xfrm>
              <a:off x="0" y="19442"/>
              <a:ext cx="1953549" cy="19808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8" name="New process"/>
          <p:cNvSpPr txBox="1"/>
          <p:nvPr/>
        </p:nvSpPr>
        <p:spPr>
          <a:xfrm>
            <a:off x="9174124" y="4138527"/>
            <a:ext cx="1763040" cy="37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New process</a:t>
            </a:r>
          </a:p>
        </p:txBody>
      </p:sp>
      <p:pic>
        <p:nvPicPr>
          <p:cNvPr id="269" name="image-removebg-preview.png" descr="image-removebg-previe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4125" y="1930259"/>
            <a:ext cx="1527506" cy="2234262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Comparison of time when 100 e was collected in different positions on different pitches:"/>
          <p:cNvSpPr txBox="1"/>
          <p:nvPr/>
        </p:nvSpPr>
        <p:spPr>
          <a:xfrm>
            <a:off x="7069308" y="5247376"/>
            <a:ext cx="5972673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Comparison of time when 100 e was collected in </a:t>
            </a:r>
            <a:r>
              <a:rPr lang="en-US" dirty="0"/>
              <a:t>the edge position </a:t>
            </a:r>
            <a:r>
              <a:rPr dirty="0"/>
              <a:t>on different pitches:</a:t>
            </a:r>
          </a:p>
        </p:txBody>
      </p:sp>
      <p:pic>
        <p:nvPicPr>
          <p:cNvPr id="271" name="Unknown-65.pdf" descr="Unknown-65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20" y="4423395"/>
            <a:ext cx="6534816" cy="4907903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72" name="Table 1-1-1"/>
          <p:cNvGraphicFramePr/>
          <p:nvPr/>
        </p:nvGraphicFramePr>
        <p:xfrm>
          <a:off x="6955516" y="6683727"/>
          <a:ext cx="5554289" cy="111671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1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356"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Pitch, [um]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E5E5E"/>
                      </a:solidFill>
                      <a:miter lim="400000"/>
                    </a:lnL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5E5E5E"/>
                      </a:solidFill>
                      <a:miter lim="400000"/>
                    </a:lnR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356"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Collection time of 100e, [ps]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E5E5E"/>
                      </a:solidFill>
                      <a:miter lim="400000"/>
                    </a:lnL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112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145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184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229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5E5E5E"/>
                      </a:solidFill>
                      <a:miter lim="400000"/>
                    </a:lnR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73" name="Charge collection time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87022">
              <a:spcBef>
                <a:spcPts val="0"/>
              </a:spcBef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Charge collection time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harge shar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Charge sharing</a:t>
            </a:r>
          </a:p>
        </p:txBody>
      </p:sp>
      <p:sp>
        <p:nvSpPr>
          <p:cNvPr id="2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11</a:t>
            </a:fld>
            <a:endParaRPr/>
          </a:p>
        </p:txBody>
      </p:sp>
      <p:sp>
        <p:nvSpPr>
          <p:cNvPr id="277" name="Charge sharing decreases time resolution…"/>
          <p:cNvSpPr txBox="1"/>
          <p:nvPr/>
        </p:nvSpPr>
        <p:spPr>
          <a:xfrm>
            <a:off x="676242" y="2460856"/>
            <a:ext cx="10874536" cy="77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6700" indent="-266700">
              <a:buSzPct val="50000"/>
              <a:buBlip>
                <a:blip r:embed="rId2"/>
              </a:buBlip>
            </a:pPr>
            <a:r>
              <a:t>Charge sharing decreases time resolution</a:t>
            </a:r>
          </a:p>
          <a:p>
            <a:pPr marL="266700" indent="-266700">
              <a:buSzPct val="50000"/>
              <a:buBlip>
                <a:blip r:embed="rId2"/>
              </a:buBlip>
            </a:pPr>
            <a:r>
              <a:t>For timing purposes we need to collect all charge in one pixel</a:t>
            </a:r>
          </a:p>
        </p:txBody>
      </p:sp>
      <p:sp>
        <p:nvSpPr>
          <p:cNvPr id="278" name="TCAD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TCAD Simulations</a:t>
            </a:r>
          </a:p>
        </p:txBody>
      </p:sp>
      <p:pic>
        <p:nvPicPr>
          <p:cNvPr id="279" name="ezgif.com-gif-maker.gif" descr="ezgif.com-gif-maker.gi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8785815" y="928190"/>
            <a:ext cx="3915702" cy="1641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0" name="Unknown-63.pdf" descr="Unknown-6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9" y="3459268"/>
            <a:ext cx="6393355" cy="47058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1" name="Unknown-64.pdf" descr="Unknown-64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5103" y="3487218"/>
            <a:ext cx="6317408" cy="4649925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The deposited charge in both cases is the same, but the collected charge that is shown on the graph with the same electrode differ"/>
          <p:cNvSpPr txBox="1"/>
          <p:nvPr/>
        </p:nvSpPr>
        <p:spPr>
          <a:xfrm>
            <a:off x="676242" y="8384105"/>
            <a:ext cx="10874536" cy="65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66700" indent="-266700">
              <a:buSzPct val="50000"/>
              <a:buBlip>
                <a:blip r:embed="rId2"/>
              </a:buBlip>
            </a:lvl1pPr>
          </a:lstStyle>
          <a:p>
            <a:r>
              <a:t>The deposited charge in both cases is the same, but the collected charge that is shown on the graph with the same electrode differ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And its effect on power consumption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And its effect on power consumption</a:t>
            </a:r>
          </a:p>
        </p:txBody>
      </p:sp>
      <p:sp>
        <p:nvSpPr>
          <p:cNvPr id="285" name="Capacitanc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Capacitance</a:t>
            </a:r>
          </a:p>
        </p:txBody>
      </p:sp>
      <p:sp>
        <p:nvSpPr>
          <p:cNvPr id="2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7" name="Capacitance sets the upper limits of electrode size in the sensor…"/>
              <p:cNvSpPr txBox="1"/>
              <p:nvPr/>
            </p:nvSpPr>
            <p:spPr>
              <a:xfrm>
                <a:off x="604692" y="2125878"/>
                <a:ext cx="12349548" cy="189927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319616" indent="-281516">
                  <a:buSzPct val="59000"/>
                  <a:buBlip>
                    <a:blip r:embed="rId2"/>
                  </a:buBlip>
                </a:pPr>
                <a:r>
                  <a:t>Capacitance sets the upper limits of electrode size in the sensor</a:t>
                </a:r>
              </a:p>
              <a:p>
                <a:pPr marL="319616" indent="-281516">
                  <a:buSzPct val="59000"/>
                  <a:buBlip>
                    <a:blip r:embed="rId2"/>
                  </a:buBlip>
                </a:pPr>
                <a:r>
                  <a:t>Bigger electrode size affect on gradient of electric field hence charge transportation </a:t>
                </a:r>
              </a:p>
              <a:p>
                <a:pPr marL="319616" indent="-281516">
                  <a:buSzPct val="59000"/>
                  <a:buBlip>
                    <a:blip r:embed="rId2"/>
                  </a:buBlip>
                </a:pPr>
                <a:r>
                  <a:t>Lower limits for electrode and pwells sizes are based on the production requirements</a:t>
                </a:r>
              </a:p>
              <a:p>
                <a:pPr marL="319616" indent="-281516">
                  <a:buSzPct val="59000"/>
                  <a:buBlip>
                    <a:blip r:embed="rId2"/>
                  </a:buBlip>
                </a:pPr>
                <a:r>
                  <a:t>Higher capacitance cause lower signal:  </a:t>
                </a:r>
                <a14:m>
                  <m:oMath xmlns:m="http://schemas.openxmlformats.org/officeDocument/2006/math">
                    <m:r>
                      <a:rPr sz="21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210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sz="21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sz="21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num>
                      <m:den>
                        <m:r>
                          <a:rPr sz="21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den>
                    </m:f>
                  </m:oMath>
                </a14:m>
                <a:endParaRPr/>
              </a:p>
            </p:txBody>
          </p:sp>
        </mc:Choice>
        <mc:Fallback>
          <p:sp>
            <p:nvSpPr>
              <p:cNvPr id="287" name="Capacitance sets the upper limits of electrode size in the sensor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692" y="2125878"/>
                <a:ext cx="12349548" cy="1899273"/>
              </a:xfrm>
              <a:prstGeom prst="rect">
                <a:avLst/>
              </a:prstGeom>
              <a:blipFill>
                <a:blip r:embed="rId3"/>
                <a:stretch>
                  <a:fillRect t="-1333" b="-200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88" name="Table 1-1"/>
          <p:cNvGraphicFramePr/>
          <p:nvPr/>
        </p:nvGraphicFramePr>
        <p:xfrm>
          <a:off x="13961914" y="151501"/>
          <a:ext cx="6374599" cy="1690097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9864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80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6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9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3031"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defRPr>
                      </a:pPr>
                      <a:endParaRPr/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10um pitch 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15um pitch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20um pitch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25um pitch</a:t>
                      </a:r>
                    </a:p>
                  </a:txBody>
                  <a:tcPr marL="76200" marR="76200" marT="76200" marB="76200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031"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 linear scale up 3D, [fF]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1.0378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1.2687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1.5160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1.9736</a:t>
                      </a:r>
                    </a:p>
                  </a:txBody>
                  <a:tcPr marL="76200" marR="76200" marT="76200" marB="76200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7466"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Only pwell change size 3D, [fF]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1.0378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1.0135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1.0455</a:t>
                      </a:r>
                    </a:p>
                  </a:txBody>
                  <a:tcPr marL="76200" marR="76200" marT="76200" marB="76200" anchor="ctr" horzOverflow="overflow"/>
                </a:tc>
                <a:tc>
                  <a:txBody>
                    <a:bodyPr/>
                    <a:lstStyle/>
                    <a:p>
                      <a:pPr algn="ctr"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5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1.0364</a:t>
                      </a:r>
                    </a:p>
                  </a:txBody>
                  <a:tcPr marL="76200" marR="76200" marT="76200" marB="76200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9" name="In the case of high capacitance more power will be consumed in order to get the same signal…"/>
          <p:cNvSpPr txBox="1"/>
          <p:nvPr/>
        </p:nvSpPr>
        <p:spPr>
          <a:xfrm>
            <a:off x="7225626" y="7908942"/>
            <a:ext cx="5854683" cy="1491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6700" indent="-266700">
              <a:buSzPct val="54000"/>
              <a:buBlip>
                <a:blip r:embed="rId2"/>
              </a:buBlip>
              <a:defRPr sz="1900"/>
            </a:pPr>
            <a:r>
              <a:t>In the case of high capacitance more power will be consumed in order to get the same signal </a:t>
            </a:r>
          </a:p>
          <a:p>
            <a:pPr marL="266700" indent="-266700">
              <a:buSzPct val="54000"/>
              <a:buBlip>
                <a:blip r:embed="rId2"/>
              </a:buBlip>
              <a:defRPr sz="1900"/>
            </a:pPr>
            <a:r>
              <a:t>Low capacitance will allow us to use lower power consumption electronics</a:t>
            </a: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4"/>
          <a:srcRect l="42851" t="14184" r="14814" b="22353"/>
          <a:stretch>
            <a:fillRect/>
          </a:stretch>
        </p:blipFill>
        <p:spPr>
          <a:xfrm rot="20536080">
            <a:off x="539465" y="4193601"/>
            <a:ext cx="3064274" cy="29874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1" h="21587" extrusionOk="0">
                <a:moveTo>
                  <a:pt x="17922" y="0"/>
                </a:moveTo>
                <a:lnTo>
                  <a:pt x="17402" y="98"/>
                </a:lnTo>
                <a:cubicBezTo>
                  <a:pt x="17116" y="151"/>
                  <a:pt x="16579" y="254"/>
                  <a:pt x="16208" y="324"/>
                </a:cubicBezTo>
                <a:cubicBezTo>
                  <a:pt x="15837" y="395"/>
                  <a:pt x="15497" y="450"/>
                  <a:pt x="15452" y="450"/>
                </a:cubicBezTo>
                <a:cubicBezTo>
                  <a:pt x="15407" y="450"/>
                  <a:pt x="15122" y="497"/>
                  <a:pt x="14819" y="553"/>
                </a:cubicBezTo>
                <a:cubicBezTo>
                  <a:pt x="14515" y="610"/>
                  <a:pt x="13992" y="703"/>
                  <a:pt x="13654" y="763"/>
                </a:cubicBezTo>
                <a:cubicBezTo>
                  <a:pt x="13317" y="822"/>
                  <a:pt x="12720" y="928"/>
                  <a:pt x="12326" y="998"/>
                </a:cubicBezTo>
                <a:cubicBezTo>
                  <a:pt x="11126" y="1212"/>
                  <a:pt x="10453" y="1331"/>
                  <a:pt x="9812" y="1443"/>
                </a:cubicBezTo>
                <a:cubicBezTo>
                  <a:pt x="9162" y="1555"/>
                  <a:pt x="8221" y="1723"/>
                  <a:pt x="7178" y="1913"/>
                </a:cubicBezTo>
                <a:lnTo>
                  <a:pt x="6545" y="2030"/>
                </a:lnTo>
                <a:lnTo>
                  <a:pt x="6217" y="2423"/>
                </a:lnTo>
                <a:cubicBezTo>
                  <a:pt x="6037" y="2640"/>
                  <a:pt x="5859" y="2867"/>
                  <a:pt x="5822" y="2925"/>
                </a:cubicBezTo>
                <a:cubicBezTo>
                  <a:pt x="5750" y="3041"/>
                  <a:pt x="5267" y="3641"/>
                  <a:pt x="5083" y="3840"/>
                </a:cubicBezTo>
                <a:cubicBezTo>
                  <a:pt x="5021" y="3908"/>
                  <a:pt x="4942" y="4013"/>
                  <a:pt x="4911" y="4075"/>
                </a:cubicBezTo>
                <a:cubicBezTo>
                  <a:pt x="4880" y="4138"/>
                  <a:pt x="4781" y="4270"/>
                  <a:pt x="4689" y="4368"/>
                </a:cubicBezTo>
                <a:cubicBezTo>
                  <a:pt x="4597" y="4465"/>
                  <a:pt x="4522" y="4559"/>
                  <a:pt x="4522" y="4577"/>
                </a:cubicBezTo>
                <a:cubicBezTo>
                  <a:pt x="4522" y="4595"/>
                  <a:pt x="4429" y="4704"/>
                  <a:pt x="4317" y="4818"/>
                </a:cubicBezTo>
                <a:cubicBezTo>
                  <a:pt x="4204" y="4932"/>
                  <a:pt x="4114" y="5043"/>
                  <a:pt x="4114" y="5065"/>
                </a:cubicBezTo>
                <a:cubicBezTo>
                  <a:pt x="4114" y="5086"/>
                  <a:pt x="3971" y="5285"/>
                  <a:pt x="3797" y="5506"/>
                </a:cubicBezTo>
                <a:cubicBezTo>
                  <a:pt x="2908" y="6634"/>
                  <a:pt x="2431" y="7236"/>
                  <a:pt x="1997" y="7786"/>
                </a:cubicBezTo>
                <a:cubicBezTo>
                  <a:pt x="1734" y="8119"/>
                  <a:pt x="1392" y="8557"/>
                  <a:pt x="1238" y="8758"/>
                </a:cubicBezTo>
                <a:cubicBezTo>
                  <a:pt x="1085" y="8959"/>
                  <a:pt x="881" y="9207"/>
                  <a:pt x="785" y="9312"/>
                </a:cubicBezTo>
                <a:cubicBezTo>
                  <a:pt x="690" y="9416"/>
                  <a:pt x="587" y="9543"/>
                  <a:pt x="555" y="9593"/>
                </a:cubicBezTo>
                <a:cubicBezTo>
                  <a:pt x="523" y="9642"/>
                  <a:pt x="381" y="9836"/>
                  <a:pt x="241" y="10023"/>
                </a:cubicBezTo>
                <a:cubicBezTo>
                  <a:pt x="38" y="10294"/>
                  <a:pt x="-11" y="10387"/>
                  <a:pt x="2" y="10482"/>
                </a:cubicBezTo>
                <a:cubicBezTo>
                  <a:pt x="26" y="10658"/>
                  <a:pt x="174" y="11241"/>
                  <a:pt x="266" y="11514"/>
                </a:cubicBezTo>
                <a:cubicBezTo>
                  <a:pt x="310" y="11646"/>
                  <a:pt x="339" y="11763"/>
                  <a:pt x="330" y="11772"/>
                </a:cubicBezTo>
                <a:cubicBezTo>
                  <a:pt x="320" y="11782"/>
                  <a:pt x="367" y="11958"/>
                  <a:pt x="435" y="12165"/>
                </a:cubicBezTo>
                <a:cubicBezTo>
                  <a:pt x="503" y="12372"/>
                  <a:pt x="568" y="12597"/>
                  <a:pt x="580" y="12667"/>
                </a:cubicBezTo>
                <a:cubicBezTo>
                  <a:pt x="592" y="12737"/>
                  <a:pt x="635" y="12909"/>
                  <a:pt x="677" y="13049"/>
                </a:cubicBezTo>
                <a:cubicBezTo>
                  <a:pt x="884" y="13741"/>
                  <a:pt x="974" y="14054"/>
                  <a:pt x="991" y="14158"/>
                </a:cubicBezTo>
                <a:cubicBezTo>
                  <a:pt x="1001" y="14222"/>
                  <a:pt x="1057" y="14417"/>
                  <a:pt x="1113" y="14594"/>
                </a:cubicBezTo>
                <a:cubicBezTo>
                  <a:pt x="1170" y="14772"/>
                  <a:pt x="1224" y="14972"/>
                  <a:pt x="1235" y="15039"/>
                </a:cubicBezTo>
                <a:cubicBezTo>
                  <a:pt x="1246" y="15105"/>
                  <a:pt x="1293" y="15275"/>
                  <a:pt x="1338" y="15417"/>
                </a:cubicBezTo>
                <a:cubicBezTo>
                  <a:pt x="1383" y="15560"/>
                  <a:pt x="1430" y="15731"/>
                  <a:pt x="1441" y="15796"/>
                </a:cubicBezTo>
                <a:cubicBezTo>
                  <a:pt x="1452" y="15861"/>
                  <a:pt x="1505" y="16057"/>
                  <a:pt x="1558" y="16232"/>
                </a:cubicBezTo>
                <a:cubicBezTo>
                  <a:pt x="1610" y="16407"/>
                  <a:pt x="1698" y="16723"/>
                  <a:pt x="1755" y="16932"/>
                </a:cubicBezTo>
                <a:cubicBezTo>
                  <a:pt x="1812" y="17140"/>
                  <a:pt x="1901" y="17454"/>
                  <a:pt x="1949" y="17628"/>
                </a:cubicBezTo>
                <a:cubicBezTo>
                  <a:pt x="1998" y="17802"/>
                  <a:pt x="2053" y="18018"/>
                  <a:pt x="2074" y="18110"/>
                </a:cubicBezTo>
                <a:cubicBezTo>
                  <a:pt x="2096" y="18202"/>
                  <a:pt x="2131" y="18299"/>
                  <a:pt x="2152" y="18325"/>
                </a:cubicBezTo>
                <a:cubicBezTo>
                  <a:pt x="2174" y="18352"/>
                  <a:pt x="2199" y="18430"/>
                  <a:pt x="2208" y="18497"/>
                </a:cubicBezTo>
                <a:cubicBezTo>
                  <a:pt x="2230" y="18673"/>
                  <a:pt x="2397" y="19284"/>
                  <a:pt x="2436" y="19335"/>
                </a:cubicBezTo>
                <a:cubicBezTo>
                  <a:pt x="2454" y="19358"/>
                  <a:pt x="2480" y="19446"/>
                  <a:pt x="2494" y="19527"/>
                </a:cubicBezTo>
                <a:cubicBezTo>
                  <a:pt x="2508" y="19608"/>
                  <a:pt x="2525" y="19721"/>
                  <a:pt x="2536" y="19779"/>
                </a:cubicBezTo>
                <a:cubicBezTo>
                  <a:pt x="2546" y="19837"/>
                  <a:pt x="2596" y="20007"/>
                  <a:pt x="2644" y="20158"/>
                </a:cubicBezTo>
                <a:cubicBezTo>
                  <a:pt x="2731" y="20429"/>
                  <a:pt x="2831" y="20813"/>
                  <a:pt x="2955" y="21334"/>
                </a:cubicBezTo>
                <a:cubicBezTo>
                  <a:pt x="3012" y="21570"/>
                  <a:pt x="3029" y="21600"/>
                  <a:pt x="3105" y="21583"/>
                </a:cubicBezTo>
                <a:cubicBezTo>
                  <a:pt x="3153" y="21573"/>
                  <a:pt x="3312" y="21540"/>
                  <a:pt x="3458" y="21511"/>
                </a:cubicBezTo>
                <a:cubicBezTo>
                  <a:pt x="3604" y="21482"/>
                  <a:pt x="3967" y="21404"/>
                  <a:pt x="4264" y="21336"/>
                </a:cubicBezTo>
                <a:cubicBezTo>
                  <a:pt x="4560" y="21269"/>
                  <a:pt x="4834" y="21216"/>
                  <a:pt x="4875" y="21216"/>
                </a:cubicBezTo>
                <a:cubicBezTo>
                  <a:pt x="4916" y="21216"/>
                  <a:pt x="5153" y="21170"/>
                  <a:pt x="5400" y="21113"/>
                </a:cubicBezTo>
                <a:cubicBezTo>
                  <a:pt x="5647" y="21056"/>
                  <a:pt x="6080" y="20961"/>
                  <a:pt x="6361" y="20903"/>
                </a:cubicBezTo>
                <a:cubicBezTo>
                  <a:pt x="7224" y="20726"/>
                  <a:pt x="8116" y="20539"/>
                  <a:pt x="8587" y="20436"/>
                </a:cubicBezTo>
                <a:cubicBezTo>
                  <a:pt x="9150" y="20313"/>
                  <a:pt x="9638" y="20215"/>
                  <a:pt x="10059" y="20138"/>
                </a:cubicBezTo>
                <a:cubicBezTo>
                  <a:pt x="10239" y="20105"/>
                  <a:pt x="10587" y="20031"/>
                  <a:pt x="10834" y="19974"/>
                </a:cubicBezTo>
                <a:cubicBezTo>
                  <a:pt x="11082" y="19918"/>
                  <a:pt x="11531" y="19821"/>
                  <a:pt x="11835" y="19759"/>
                </a:cubicBezTo>
                <a:cubicBezTo>
                  <a:pt x="12138" y="19698"/>
                  <a:pt x="12639" y="19592"/>
                  <a:pt x="12946" y="19524"/>
                </a:cubicBezTo>
                <a:cubicBezTo>
                  <a:pt x="13253" y="19456"/>
                  <a:pt x="13535" y="19401"/>
                  <a:pt x="13571" y="19401"/>
                </a:cubicBezTo>
                <a:cubicBezTo>
                  <a:pt x="13627" y="19401"/>
                  <a:pt x="15606" y="17570"/>
                  <a:pt x="16236" y="16934"/>
                </a:cubicBezTo>
                <a:cubicBezTo>
                  <a:pt x="16659" y="16507"/>
                  <a:pt x="16859" y="16316"/>
                  <a:pt x="17822" y="15412"/>
                </a:cubicBezTo>
                <a:cubicBezTo>
                  <a:pt x="18361" y="14905"/>
                  <a:pt x="19080" y="14220"/>
                  <a:pt x="19417" y="13892"/>
                </a:cubicBezTo>
                <a:cubicBezTo>
                  <a:pt x="19754" y="13563"/>
                  <a:pt x="20356" y="12985"/>
                  <a:pt x="20756" y="12607"/>
                </a:cubicBezTo>
                <a:cubicBezTo>
                  <a:pt x="21589" y="11820"/>
                  <a:pt x="21531" y="11962"/>
                  <a:pt x="21309" y="11253"/>
                </a:cubicBezTo>
                <a:cubicBezTo>
                  <a:pt x="21240" y="11033"/>
                  <a:pt x="21140" y="10722"/>
                  <a:pt x="21089" y="10559"/>
                </a:cubicBezTo>
                <a:cubicBezTo>
                  <a:pt x="21038" y="10397"/>
                  <a:pt x="20983" y="10198"/>
                  <a:pt x="20967" y="10118"/>
                </a:cubicBezTo>
                <a:cubicBezTo>
                  <a:pt x="20951" y="10037"/>
                  <a:pt x="20905" y="9891"/>
                  <a:pt x="20864" y="9794"/>
                </a:cubicBezTo>
                <a:cubicBezTo>
                  <a:pt x="20824" y="9696"/>
                  <a:pt x="20783" y="9561"/>
                  <a:pt x="20773" y="9495"/>
                </a:cubicBezTo>
                <a:cubicBezTo>
                  <a:pt x="20755" y="9379"/>
                  <a:pt x="20634" y="8981"/>
                  <a:pt x="20428" y="8354"/>
                </a:cubicBezTo>
                <a:cubicBezTo>
                  <a:pt x="20373" y="8187"/>
                  <a:pt x="20324" y="8009"/>
                  <a:pt x="20317" y="7955"/>
                </a:cubicBezTo>
                <a:cubicBezTo>
                  <a:pt x="20310" y="7902"/>
                  <a:pt x="20263" y="7742"/>
                  <a:pt x="20214" y="7603"/>
                </a:cubicBezTo>
                <a:cubicBezTo>
                  <a:pt x="20165" y="7463"/>
                  <a:pt x="20116" y="7302"/>
                  <a:pt x="20106" y="7244"/>
                </a:cubicBezTo>
                <a:cubicBezTo>
                  <a:pt x="20095" y="7186"/>
                  <a:pt x="20044" y="7008"/>
                  <a:pt x="19992" y="6845"/>
                </a:cubicBezTo>
                <a:cubicBezTo>
                  <a:pt x="19939" y="6683"/>
                  <a:pt x="19847" y="6378"/>
                  <a:pt x="19786" y="6169"/>
                </a:cubicBezTo>
                <a:cubicBezTo>
                  <a:pt x="19725" y="5960"/>
                  <a:pt x="19629" y="5646"/>
                  <a:pt x="19572" y="5472"/>
                </a:cubicBezTo>
                <a:cubicBezTo>
                  <a:pt x="19515" y="5298"/>
                  <a:pt x="19445" y="5060"/>
                  <a:pt x="19417" y="4944"/>
                </a:cubicBezTo>
                <a:cubicBezTo>
                  <a:pt x="19388" y="4828"/>
                  <a:pt x="19337" y="4650"/>
                  <a:pt x="19303" y="4545"/>
                </a:cubicBezTo>
                <a:cubicBezTo>
                  <a:pt x="19146" y="4068"/>
                  <a:pt x="19017" y="3626"/>
                  <a:pt x="19000" y="3516"/>
                </a:cubicBezTo>
                <a:cubicBezTo>
                  <a:pt x="18990" y="3450"/>
                  <a:pt x="18948" y="3313"/>
                  <a:pt x="18905" y="3212"/>
                </a:cubicBezTo>
                <a:cubicBezTo>
                  <a:pt x="18863" y="3111"/>
                  <a:pt x="18815" y="2959"/>
                  <a:pt x="18800" y="2874"/>
                </a:cubicBezTo>
                <a:cubicBezTo>
                  <a:pt x="18784" y="2788"/>
                  <a:pt x="18727" y="2594"/>
                  <a:pt x="18672" y="2441"/>
                </a:cubicBezTo>
                <a:cubicBezTo>
                  <a:pt x="18617" y="2287"/>
                  <a:pt x="18566" y="2111"/>
                  <a:pt x="18558" y="2053"/>
                </a:cubicBezTo>
                <a:cubicBezTo>
                  <a:pt x="18550" y="1995"/>
                  <a:pt x="18497" y="1820"/>
                  <a:pt x="18442" y="1663"/>
                </a:cubicBezTo>
                <a:cubicBezTo>
                  <a:pt x="18386" y="1507"/>
                  <a:pt x="18347" y="1379"/>
                  <a:pt x="18355" y="1379"/>
                </a:cubicBezTo>
                <a:cubicBezTo>
                  <a:pt x="18364" y="1379"/>
                  <a:pt x="18317" y="1219"/>
                  <a:pt x="18250" y="1024"/>
                </a:cubicBezTo>
                <a:cubicBezTo>
                  <a:pt x="18183" y="828"/>
                  <a:pt x="18130" y="644"/>
                  <a:pt x="18130" y="614"/>
                </a:cubicBezTo>
                <a:cubicBezTo>
                  <a:pt x="18130" y="583"/>
                  <a:pt x="18081" y="431"/>
                  <a:pt x="18025" y="278"/>
                </a:cubicBezTo>
                <a:lnTo>
                  <a:pt x="17922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91" name="Image" descr="Image"/>
          <p:cNvPicPr>
            <a:picLocks noChangeAspect="1"/>
          </p:cNvPicPr>
          <p:nvPr/>
        </p:nvPicPr>
        <p:blipFill>
          <a:blip r:embed="rId5"/>
          <a:srcRect l="40977" t="14279" r="12825" b="22341"/>
          <a:stretch>
            <a:fillRect/>
          </a:stretch>
        </p:blipFill>
        <p:spPr>
          <a:xfrm rot="19382609">
            <a:off x="3325272" y="4470837"/>
            <a:ext cx="3180590" cy="28377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2" h="21555" extrusionOk="0">
                <a:moveTo>
                  <a:pt x="18369" y="9"/>
                </a:moveTo>
                <a:cubicBezTo>
                  <a:pt x="18294" y="22"/>
                  <a:pt x="18005" y="62"/>
                  <a:pt x="17726" y="100"/>
                </a:cubicBezTo>
                <a:cubicBezTo>
                  <a:pt x="17448" y="137"/>
                  <a:pt x="16891" y="218"/>
                  <a:pt x="16489" y="278"/>
                </a:cubicBezTo>
                <a:cubicBezTo>
                  <a:pt x="16087" y="337"/>
                  <a:pt x="15605" y="398"/>
                  <a:pt x="15420" y="416"/>
                </a:cubicBezTo>
                <a:cubicBezTo>
                  <a:pt x="15234" y="434"/>
                  <a:pt x="14795" y="493"/>
                  <a:pt x="14444" y="543"/>
                </a:cubicBezTo>
                <a:cubicBezTo>
                  <a:pt x="14094" y="593"/>
                  <a:pt x="13471" y="680"/>
                  <a:pt x="13059" y="736"/>
                </a:cubicBezTo>
                <a:cubicBezTo>
                  <a:pt x="12647" y="792"/>
                  <a:pt x="12089" y="868"/>
                  <a:pt x="11821" y="905"/>
                </a:cubicBezTo>
                <a:cubicBezTo>
                  <a:pt x="11553" y="941"/>
                  <a:pt x="11123" y="1000"/>
                  <a:pt x="10865" y="1034"/>
                </a:cubicBezTo>
                <a:cubicBezTo>
                  <a:pt x="10607" y="1069"/>
                  <a:pt x="10069" y="1141"/>
                  <a:pt x="9667" y="1197"/>
                </a:cubicBezTo>
                <a:cubicBezTo>
                  <a:pt x="8892" y="1304"/>
                  <a:pt x="8200" y="1392"/>
                  <a:pt x="7974" y="1411"/>
                </a:cubicBezTo>
                <a:cubicBezTo>
                  <a:pt x="7899" y="1418"/>
                  <a:pt x="7786" y="1455"/>
                  <a:pt x="7722" y="1493"/>
                </a:cubicBezTo>
                <a:cubicBezTo>
                  <a:pt x="7605" y="1560"/>
                  <a:pt x="6995" y="2181"/>
                  <a:pt x="5919" y="3328"/>
                </a:cubicBezTo>
                <a:cubicBezTo>
                  <a:pt x="5599" y="3669"/>
                  <a:pt x="4915" y="4381"/>
                  <a:pt x="4400" y="4911"/>
                </a:cubicBezTo>
                <a:cubicBezTo>
                  <a:pt x="3884" y="5441"/>
                  <a:pt x="3385" y="5965"/>
                  <a:pt x="3291" y="6078"/>
                </a:cubicBezTo>
                <a:cubicBezTo>
                  <a:pt x="3196" y="6190"/>
                  <a:pt x="3108" y="6283"/>
                  <a:pt x="3095" y="6283"/>
                </a:cubicBezTo>
                <a:cubicBezTo>
                  <a:pt x="3082" y="6283"/>
                  <a:pt x="2984" y="6385"/>
                  <a:pt x="2875" y="6509"/>
                </a:cubicBezTo>
                <a:cubicBezTo>
                  <a:pt x="2766" y="6633"/>
                  <a:pt x="2162" y="7267"/>
                  <a:pt x="1533" y="7917"/>
                </a:cubicBezTo>
                <a:cubicBezTo>
                  <a:pt x="-128" y="9632"/>
                  <a:pt x="-8" y="9489"/>
                  <a:pt x="9" y="9716"/>
                </a:cubicBezTo>
                <a:cubicBezTo>
                  <a:pt x="16" y="9821"/>
                  <a:pt x="66" y="10095"/>
                  <a:pt x="118" y="10322"/>
                </a:cubicBezTo>
                <a:cubicBezTo>
                  <a:pt x="264" y="10953"/>
                  <a:pt x="377" y="11474"/>
                  <a:pt x="410" y="11685"/>
                </a:cubicBezTo>
                <a:cubicBezTo>
                  <a:pt x="427" y="11789"/>
                  <a:pt x="491" y="12084"/>
                  <a:pt x="552" y="12339"/>
                </a:cubicBezTo>
                <a:cubicBezTo>
                  <a:pt x="660" y="12783"/>
                  <a:pt x="713" y="13059"/>
                  <a:pt x="785" y="13521"/>
                </a:cubicBezTo>
                <a:cubicBezTo>
                  <a:pt x="804" y="13637"/>
                  <a:pt x="854" y="13865"/>
                  <a:pt x="898" y="14027"/>
                </a:cubicBezTo>
                <a:cubicBezTo>
                  <a:pt x="942" y="14190"/>
                  <a:pt x="978" y="14364"/>
                  <a:pt x="978" y="14416"/>
                </a:cubicBezTo>
                <a:cubicBezTo>
                  <a:pt x="979" y="14469"/>
                  <a:pt x="995" y="14524"/>
                  <a:pt x="1013" y="14537"/>
                </a:cubicBezTo>
                <a:cubicBezTo>
                  <a:pt x="1032" y="14550"/>
                  <a:pt x="1038" y="14577"/>
                  <a:pt x="1027" y="14597"/>
                </a:cubicBezTo>
                <a:cubicBezTo>
                  <a:pt x="1015" y="14617"/>
                  <a:pt x="1038" y="14743"/>
                  <a:pt x="1078" y="14877"/>
                </a:cubicBezTo>
                <a:cubicBezTo>
                  <a:pt x="1150" y="15125"/>
                  <a:pt x="1186" y="15298"/>
                  <a:pt x="1222" y="15565"/>
                </a:cubicBezTo>
                <a:cubicBezTo>
                  <a:pt x="1233" y="15646"/>
                  <a:pt x="1260" y="15760"/>
                  <a:pt x="1281" y="15818"/>
                </a:cubicBezTo>
                <a:cubicBezTo>
                  <a:pt x="1303" y="15876"/>
                  <a:pt x="1324" y="15955"/>
                  <a:pt x="1329" y="15990"/>
                </a:cubicBezTo>
                <a:cubicBezTo>
                  <a:pt x="1356" y="16156"/>
                  <a:pt x="1428" y="16535"/>
                  <a:pt x="1461" y="16686"/>
                </a:cubicBezTo>
                <a:cubicBezTo>
                  <a:pt x="1481" y="16779"/>
                  <a:pt x="1515" y="16956"/>
                  <a:pt x="1538" y="17084"/>
                </a:cubicBezTo>
                <a:cubicBezTo>
                  <a:pt x="1562" y="17212"/>
                  <a:pt x="1629" y="17522"/>
                  <a:pt x="1688" y="17771"/>
                </a:cubicBezTo>
                <a:cubicBezTo>
                  <a:pt x="1747" y="18021"/>
                  <a:pt x="1796" y="18263"/>
                  <a:pt x="1796" y="18311"/>
                </a:cubicBezTo>
                <a:cubicBezTo>
                  <a:pt x="1796" y="18359"/>
                  <a:pt x="1834" y="18564"/>
                  <a:pt x="1884" y="18766"/>
                </a:cubicBezTo>
                <a:cubicBezTo>
                  <a:pt x="1934" y="18968"/>
                  <a:pt x="2021" y="19359"/>
                  <a:pt x="2077" y="19637"/>
                </a:cubicBezTo>
                <a:cubicBezTo>
                  <a:pt x="2133" y="19916"/>
                  <a:pt x="2226" y="20357"/>
                  <a:pt x="2286" y="20617"/>
                </a:cubicBezTo>
                <a:cubicBezTo>
                  <a:pt x="2345" y="20877"/>
                  <a:pt x="2396" y="21124"/>
                  <a:pt x="2396" y="21166"/>
                </a:cubicBezTo>
                <a:cubicBezTo>
                  <a:pt x="2396" y="21208"/>
                  <a:pt x="2412" y="21314"/>
                  <a:pt x="2433" y="21401"/>
                </a:cubicBezTo>
                <a:cubicBezTo>
                  <a:pt x="2479" y="21586"/>
                  <a:pt x="2486" y="21587"/>
                  <a:pt x="2953" y="21497"/>
                </a:cubicBezTo>
                <a:cubicBezTo>
                  <a:pt x="3130" y="21464"/>
                  <a:pt x="3612" y="21376"/>
                  <a:pt x="4025" y="21305"/>
                </a:cubicBezTo>
                <a:cubicBezTo>
                  <a:pt x="4437" y="21233"/>
                  <a:pt x="5037" y="21132"/>
                  <a:pt x="5356" y="21075"/>
                </a:cubicBezTo>
                <a:cubicBezTo>
                  <a:pt x="5676" y="21019"/>
                  <a:pt x="6225" y="20922"/>
                  <a:pt x="6575" y="20861"/>
                </a:cubicBezTo>
                <a:cubicBezTo>
                  <a:pt x="6926" y="20801"/>
                  <a:pt x="7523" y="20697"/>
                  <a:pt x="7904" y="20629"/>
                </a:cubicBezTo>
                <a:cubicBezTo>
                  <a:pt x="8623" y="20501"/>
                  <a:pt x="9328" y="20379"/>
                  <a:pt x="10452" y="20186"/>
                </a:cubicBezTo>
                <a:cubicBezTo>
                  <a:pt x="10813" y="20124"/>
                  <a:pt x="11396" y="20018"/>
                  <a:pt x="11746" y="19951"/>
                </a:cubicBezTo>
                <a:cubicBezTo>
                  <a:pt x="12097" y="19884"/>
                  <a:pt x="12435" y="19827"/>
                  <a:pt x="12497" y="19827"/>
                </a:cubicBezTo>
                <a:cubicBezTo>
                  <a:pt x="12568" y="19828"/>
                  <a:pt x="12684" y="19768"/>
                  <a:pt x="12815" y="19662"/>
                </a:cubicBezTo>
                <a:cubicBezTo>
                  <a:pt x="12929" y="19570"/>
                  <a:pt x="13194" y="19361"/>
                  <a:pt x="13405" y="19197"/>
                </a:cubicBezTo>
                <a:cubicBezTo>
                  <a:pt x="13769" y="18915"/>
                  <a:pt x="14138" y="18615"/>
                  <a:pt x="14426" y="18371"/>
                </a:cubicBezTo>
                <a:cubicBezTo>
                  <a:pt x="14498" y="18310"/>
                  <a:pt x="14700" y="18148"/>
                  <a:pt x="14876" y="18013"/>
                </a:cubicBezTo>
                <a:cubicBezTo>
                  <a:pt x="15051" y="17877"/>
                  <a:pt x="15219" y="17740"/>
                  <a:pt x="15248" y="17711"/>
                </a:cubicBezTo>
                <a:cubicBezTo>
                  <a:pt x="15277" y="17682"/>
                  <a:pt x="15430" y="17560"/>
                  <a:pt x="15586" y="17437"/>
                </a:cubicBezTo>
                <a:cubicBezTo>
                  <a:pt x="15893" y="17195"/>
                  <a:pt x="16475" y="16734"/>
                  <a:pt x="16864" y="16424"/>
                </a:cubicBezTo>
                <a:cubicBezTo>
                  <a:pt x="16998" y="16317"/>
                  <a:pt x="17226" y="16130"/>
                  <a:pt x="17370" y="16011"/>
                </a:cubicBezTo>
                <a:cubicBezTo>
                  <a:pt x="17514" y="15892"/>
                  <a:pt x="17723" y="15724"/>
                  <a:pt x="17836" y="15637"/>
                </a:cubicBezTo>
                <a:cubicBezTo>
                  <a:pt x="17950" y="15550"/>
                  <a:pt x="18093" y="15435"/>
                  <a:pt x="18155" y="15384"/>
                </a:cubicBezTo>
                <a:cubicBezTo>
                  <a:pt x="18217" y="15332"/>
                  <a:pt x="18369" y="15211"/>
                  <a:pt x="18493" y="15113"/>
                </a:cubicBezTo>
                <a:cubicBezTo>
                  <a:pt x="18616" y="15014"/>
                  <a:pt x="18895" y="14791"/>
                  <a:pt x="19112" y="14618"/>
                </a:cubicBezTo>
                <a:cubicBezTo>
                  <a:pt x="19328" y="14445"/>
                  <a:pt x="19632" y="14205"/>
                  <a:pt x="19787" y="14085"/>
                </a:cubicBezTo>
                <a:cubicBezTo>
                  <a:pt x="19941" y="13964"/>
                  <a:pt x="20074" y="13846"/>
                  <a:pt x="20081" y="13825"/>
                </a:cubicBezTo>
                <a:cubicBezTo>
                  <a:pt x="20089" y="13805"/>
                  <a:pt x="20131" y="13771"/>
                  <a:pt x="20175" y="13750"/>
                </a:cubicBezTo>
                <a:cubicBezTo>
                  <a:pt x="20219" y="13729"/>
                  <a:pt x="20408" y="13587"/>
                  <a:pt x="20593" y="13436"/>
                </a:cubicBezTo>
                <a:cubicBezTo>
                  <a:pt x="20779" y="13286"/>
                  <a:pt x="21052" y="13068"/>
                  <a:pt x="21201" y="12951"/>
                </a:cubicBezTo>
                <a:cubicBezTo>
                  <a:pt x="21351" y="12834"/>
                  <a:pt x="21472" y="12718"/>
                  <a:pt x="21472" y="12695"/>
                </a:cubicBezTo>
                <a:cubicBezTo>
                  <a:pt x="21472" y="12653"/>
                  <a:pt x="21395" y="12324"/>
                  <a:pt x="21226" y="11640"/>
                </a:cubicBezTo>
                <a:cubicBezTo>
                  <a:pt x="21176" y="11440"/>
                  <a:pt x="21135" y="11241"/>
                  <a:pt x="21134" y="11197"/>
                </a:cubicBezTo>
                <a:cubicBezTo>
                  <a:pt x="21134" y="11152"/>
                  <a:pt x="21092" y="10966"/>
                  <a:pt x="21041" y="10784"/>
                </a:cubicBezTo>
                <a:cubicBezTo>
                  <a:pt x="20989" y="10601"/>
                  <a:pt x="20940" y="10380"/>
                  <a:pt x="20931" y="10295"/>
                </a:cubicBezTo>
                <a:cubicBezTo>
                  <a:pt x="20921" y="10210"/>
                  <a:pt x="20870" y="10003"/>
                  <a:pt x="20818" y="9831"/>
                </a:cubicBezTo>
                <a:cubicBezTo>
                  <a:pt x="20766" y="9659"/>
                  <a:pt x="20722" y="9478"/>
                  <a:pt x="20722" y="9430"/>
                </a:cubicBezTo>
                <a:cubicBezTo>
                  <a:pt x="20721" y="9382"/>
                  <a:pt x="20680" y="9181"/>
                  <a:pt x="20628" y="8984"/>
                </a:cubicBezTo>
                <a:cubicBezTo>
                  <a:pt x="20576" y="8787"/>
                  <a:pt x="20526" y="8574"/>
                  <a:pt x="20518" y="8511"/>
                </a:cubicBezTo>
                <a:cubicBezTo>
                  <a:pt x="20510" y="8447"/>
                  <a:pt x="20460" y="8228"/>
                  <a:pt x="20408" y="8025"/>
                </a:cubicBezTo>
                <a:cubicBezTo>
                  <a:pt x="20234" y="7332"/>
                  <a:pt x="20124" y="6850"/>
                  <a:pt x="20124" y="6783"/>
                </a:cubicBezTo>
                <a:cubicBezTo>
                  <a:pt x="20124" y="6747"/>
                  <a:pt x="20083" y="6568"/>
                  <a:pt x="20031" y="6385"/>
                </a:cubicBezTo>
                <a:cubicBezTo>
                  <a:pt x="19979" y="6202"/>
                  <a:pt x="19927" y="5984"/>
                  <a:pt x="19918" y="5903"/>
                </a:cubicBezTo>
                <a:cubicBezTo>
                  <a:pt x="19910" y="5822"/>
                  <a:pt x="19861" y="5607"/>
                  <a:pt x="19808" y="5424"/>
                </a:cubicBezTo>
                <a:cubicBezTo>
                  <a:pt x="19755" y="5240"/>
                  <a:pt x="19712" y="5059"/>
                  <a:pt x="19712" y="5023"/>
                </a:cubicBezTo>
                <a:cubicBezTo>
                  <a:pt x="19712" y="4958"/>
                  <a:pt x="19617" y="4549"/>
                  <a:pt x="19425" y="3772"/>
                </a:cubicBezTo>
                <a:cubicBezTo>
                  <a:pt x="19373" y="3563"/>
                  <a:pt x="19327" y="3344"/>
                  <a:pt x="19321" y="3286"/>
                </a:cubicBezTo>
                <a:cubicBezTo>
                  <a:pt x="19314" y="3228"/>
                  <a:pt x="19265" y="3020"/>
                  <a:pt x="19211" y="2822"/>
                </a:cubicBezTo>
                <a:cubicBezTo>
                  <a:pt x="19156" y="2624"/>
                  <a:pt x="19112" y="2423"/>
                  <a:pt x="19112" y="2376"/>
                </a:cubicBezTo>
                <a:cubicBezTo>
                  <a:pt x="19112" y="2329"/>
                  <a:pt x="19072" y="2150"/>
                  <a:pt x="19020" y="1981"/>
                </a:cubicBezTo>
                <a:cubicBezTo>
                  <a:pt x="18969" y="1812"/>
                  <a:pt x="18918" y="1595"/>
                  <a:pt x="18908" y="1499"/>
                </a:cubicBezTo>
                <a:cubicBezTo>
                  <a:pt x="18898" y="1402"/>
                  <a:pt x="18855" y="1209"/>
                  <a:pt x="18812" y="1070"/>
                </a:cubicBezTo>
                <a:cubicBezTo>
                  <a:pt x="18768" y="932"/>
                  <a:pt x="18717" y="720"/>
                  <a:pt x="18699" y="600"/>
                </a:cubicBezTo>
                <a:cubicBezTo>
                  <a:pt x="18681" y="481"/>
                  <a:pt x="18631" y="293"/>
                  <a:pt x="18586" y="184"/>
                </a:cubicBezTo>
                <a:cubicBezTo>
                  <a:pt x="18508" y="-9"/>
                  <a:pt x="18503" y="-13"/>
                  <a:pt x="18369" y="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92" name="Line"/>
          <p:cNvSpPr/>
          <p:nvPr/>
        </p:nvSpPr>
        <p:spPr>
          <a:xfrm>
            <a:off x="4757711" y="4877115"/>
            <a:ext cx="210536" cy="21053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3" name="Line"/>
          <p:cNvSpPr/>
          <p:nvPr/>
        </p:nvSpPr>
        <p:spPr>
          <a:xfrm flipV="1">
            <a:off x="5144758" y="5180293"/>
            <a:ext cx="212393" cy="212392"/>
          </a:xfrm>
          <a:prstGeom prst="line">
            <a:avLst/>
          </a:prstGeom>
          <a:ln w="127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4" name="Electrode"/>
          <p:cNvSpPr txBox="1"/>
          <p:nvPr/>
        </p:nvSpPr>
        <p:spPr>
          <a:xfrm rot="18800621">
            <a:off x="4916230" y="5227093"/>
            <a:ext cx="884162" cy="26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Heiti TC Medium"/>
                <a:ea typeface="Heiti TC Medium"/>
                <a:cs typeface="Heiti TC Medium"/>
                <a:sym typeface="Heiti TC Medium"/>
              </a:defRPr>
            </a:lvl1pPr>
          </a:lstStyle>
          <a:p>
            <a:r>
              <a:t>Electrode</a:t>
            </a:r>
          </a:p>
        </p:txBody>
      </p:sp>
      <p:sp>
        <p:nvSpPr>
          <p:cNvPr id="295" name="Spacing"/>
          <p:cNvSpPr txBox="1"/>
          <p:nvPr/>
        </p:nvSpPr>
        <p:spPr>
          <a:xfrm rot="21550723">
            <a:off x="5813291" y="4068723"/>
            <a:ext cx="824257" cy="274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Spacing</a:t>
            </a:r>
          </a:p>
        </p:txBody>
      </p:sp>
      <p:sp>
        <p:nvSpPr>
          <p:cNvPr id="296" name="Line"/>
          <p:cNvSpPr/>
          <p:nvPr/>
        </p:nvSpPr>
        <p:spPr>
          <a:xfrm flipV="1">
            <a:off x="4938904" y="4323280"/>
            <a:ext cx="1203952" cy="553836"/>
          </a:xfrm>
          <a:prstGeom prst="line">
            <a:avLst/>
          </a:prstGeom>
          <a:ln w="12700">
            <a:solidFill>
              <a:srgbClr val="000000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7" name="Line"/>
          <p:cNvSpPr/>
          <p:nvPr/>
        </p:nvSpPr>
        <p:spPr>
          <a:xfrm>
            <a:off x="2477370" y="5233035"/>
            <a:ext cx="297892" cy="518445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98" name="P-well"/>
          <p:cNvSpPr txBox="1"/>
          <p:nvPr/>
        </p:nvSpPr>
        <p:spPr>
          <a:xfrm rot="21550723">
            <a:off x="2635826" y="5252610"/>
            <a:ext cx="735077" cy="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>
                <a:solidFill>
                  <a:srgbClr val="FFFFFF"/>
                </a:solidFill>
              </a:defRPr>
            </a:lvl1pPr>
          </a:lstStyle>
          <a:p>
            <a:r>
              <a:t>P-well </a:t>
            </a:r>
          </a:p>
        </p:txBody>
      </p:sp>
      <p:sp>
        <p:nvSpPr>
          <p:cNvPr id="299" name="Linear scale up of the components"/>
          <p:cNvSpPr txBox="1"/>
          <p:nvPr/>
        </p:nvSpPr>
        <p:spPr>
          <a:xfrm>
            <a:off x="3917269" y="7740049"/>
            <a:ext cx="2052887" cy="50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Linear scale up of the components</a:t>
            </a:r>
          </a:p>
        </p:txBody>
      </p:sp>
      <p:sp>
        <p:nvSpPr>
          <p:cNvPr id="300" name="Pwell size increase only"/>
          <p:cNvSpPr txBox="1"/>
          <p:nvPr/>
        </p:nvSpPr>
        <p:spPr>
          <a:xfrm>
            <a:off x="439824" y="7739541"/>
            <a:ext cx="2569244" cy="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600"/>
            </a:lvl1pPr>
          </a:lstStyle>
          <a:p>
            <a:r>
              <a:t>Pwell size increase only</a:t>
            </a:r>
          </a:p>
        </p:txBody>
      </p:sp>
      <p:graphicFrame>
        <p:nvGraphicFramePr>
          <p:cNvPr id="302" name="Table 1"/>
          <p:cNvGraphicFramePr/>
          <p:nvPr/>
        </p:nvGraphicFramePr>
        <p:xfrm>
          <a:off x="3442600" y="8242139"/>
          <a:ext cx="2840755" cy="1166260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211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3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7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7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3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156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Pitch, [um]</a:t>
                      </a:r>
                    </a:p>
                  </a:txBody>
                  <a:tcPr marL="50800" marR="50800" marT="50800" marB="50800" anchor="ctr" horzOverflow="overflow"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6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Nwell,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1.14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1.71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2.28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2.85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6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Pwell,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3.75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6.25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56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Spacing,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3.75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 dirty="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6.25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3" name="Table 1-2"/>
          <p:cNvGraphicFramePr/>
          <p:nvPr/>
        </p:nvGraphicFramePr>
        <p:xfrm>
          <a:off x="323055" y="8073080"/>
          <a:ext cx="2566066" cy="1163084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09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9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7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679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077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Pitch, [um]</a:t>
                      </a:r>
                    </a:p>
                  </a:txBody>
                  <a:tcPr marL="50800" marR="50800" marT="50800" marB="50800" anchor="ctr" horzOverflow="overflow"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77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Nwell,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1.14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1.14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1.14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1.14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77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Pwell,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7.5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3175">
                      <a:solidFill>
                        <a:srgbClr val="000000"/>
                      </a:solidFill>
                      <a:miter lim="400000"/>
                    </a:lnT>
                    <a:lnB w="3175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771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663700" algn="l"/>
                        </a:tabLst>
                        <a:defRPr sz="1800" b="0"/>
                      </a:pPr>
                      <a:r>
                        <a:rPr sz="1100">
                          <a:latin typeface="Graphik-SemiboldItalic"/>
                          <a:ea typeface="Graphik-SemiboldItalic"/>
                          <a:cs typeface="Graphik-SemiboldItalic"/>
                          <a:sym typeface="Graphik Semibold"/>
                        </a:rPr>
                        <a:t>Spacing, [um]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R w="3175">
                      <a:solidFill>
                        <a:srgbClr val="000000"/>
                      </a:solidFill>
                      <a:miter lim="400000"/>
                    </a:lnR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Graphik"/>
                          <a:ea typeface="Graphik"/>
                          <a:cs typeface="Graphik"/>
                          <a:sym typeface="Graphik"/>
                        </a:rPr>
                        <a:t>2.5</a:t>
                      </a:r>
                    </a:p>
                  </a:txBody>
                  <a:tcPr marL="50800" marR="50800" marT="50800" marB="50800" anchor="ctr" horzOverflow="overflow">
                    <a:lnL w="3175">
                      <a:solidFill>
                        <a:srgbClr val="000000"/>
                      </a:solidFill>
                      <a:miter lim="400000"/>
                    </a:lnL>
                    <a:lnT w="3175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EA8105EC-9077-9138-D08A-47A48849BE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623" y="3991174"/>
            <a:ext cx="5232400" cy="3619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ummar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Summary</a:t>
            </a:r>
          </a:p>
        </p:txBody>
      </p:sp>
      <p:sp>
        <p:nvSpPr>
          <p:cNvPr id="306" name="Outlook"/>
          <p:cNvSpPr txBox="1">
            <a:spLocks noGrp="1"/>
          </p:cNvSpPr>
          <p:nvPr>
            <p:ph type="body" idx="21"/>
          </p:nvPr>
        </p:nvSpPr>
        <p:spPr>
          <a:xfrm>
            <a:off x="698499" y="5006586"/>
            <a:ext cx="11607802" cy="6718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1113536">
              <a:lnSpc>
                <a:spcPct val="80000"/>
              </a:lnSpc>
              <a:defRPr sz="3712" spc="-74">
                <a:solidFill>
                  <a:srgbClr val="F9DB57"/>
                </a:solidFill>
              </a:defRPr>
            </a:lvl1pPr>
          </a:lstStyle>
          <a:p>
            <a:r>
              <a:t>Outlook</a:t>
            </a:r>
          </a:p>
        </p:txBody>
      </p:sp>
      <p:sp>
        <p:nvSpPr>
          <p:cNvPr id="3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08" name="In 2033, ALICE will incorporate a new, advanced detector…"/>
          <p:cNvSpPr txBox="1"/>
          <p:nvPr/>
        </p:nvSpPr>
        <p:spPr>
          <a:xfrm>
            <a:off x="636180" y="1839399"/>
            <a:ext cx="11889263" cy="215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6699" indent="-266699">
              <a:buSzPct val="70000"/>
              <a:buBlip>
                <a:blip r:embed="rId2"/>
              </a:buBlip>
            </a:pPr>
            <a:r>
              <a:rPr dirty="0"/>
              <a:t>In 2033, ALICE will incorporate a new, advanced detector</a:t>
            </a:r>
          </a:p>
          <a:p>
            <a:pPr marL="266699" indent="-266699">
              <a:buSzPct val="70000"/>
              <a:buBlip>
                <a:blip r:embed="rId2"/>
              </a:buBlip>
            </a:pPr>
            <a:r>
              <a:rPr dirty="0"/>
              <a:t>Necessitating improved detectors for enhanced time resolution and reduced power consumption</a:t>
            </a:r>
          </a:p>
          <a:p>
            <a:pPr marL="266699" indent="-266699">
              <a:buSzPct val="70000"/>
              <a:buBlip>
                <a:blip r:embed="rId2"/>
              </a:buBlip>
            </a:pPr>
            <a:r>
              <a:rPr dirty="0"/>
              <a:t>Recent results confirm a 70 </a:t>
            </a:r>
            <a:r>
              <a:rPr dirty="0" err="1"/>
              <a:t>ps</a:t>
            </a:r>
            <a:r>
              <a:rPr dirty="0"/>
              <a:t> resolution with minimal power use</a:t>
            </a:r>
          </a:p>
          <a:p>
            <a:pPr marL="266699" indent="-266699">
              <a:buSzPct val="70000"/>
              <a:buBlip>
                <a:blip r:embed="rId2"/>
              </a:buBlip>
            </a:pPr>
            <a:r>
              <a:rPr dirty="0"/>
              <a:t>Further enhancements involve TCAD simulations for sensor </a:t>
            </a:r>
            <a:r>
              <a:rPr dirty="0" err="1"/>
              <a:t>optimisation</a:t>
            </a:r>
            <a:r>
              <a:rPr dirty="0"/>
              <a:t> and front-end electronics improvements</a:t>
            </a:r>
          </a:p>
        </p:txBody>
      </p:sp>
      <p:sp>
        <p:nvSpPr>
          <p:cNvPr id="309" name="Investigation of capacitance impact on power consumption…"/>
          <p:cNvSpPr txBox="1"/>
          <p:nvPr/>
        </p:nvSpPr>
        <p:spPr>
          <a:xfrm>
            <a:off x="636180" y="6061520"/>
            <a:ext cx="10292107" cy="1998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66700" indent="-266700">
              <a:buSzPct val="70000"/>
              <a:buBlip>
                <a:blip r:embed="rId2"/>
              </a:buBlip>
            </a:pPr>
            <a:r>
              <a:t>Investigation of capacitance impact on power consumption</a:t>
            </a:r>
          </a:p>
          <a:p>
            <a:pPr marL="266700" indent="-266700">
              <a:buSzPct val="70000"/>
              <a:buBlip>
                <a:blip r:embed="rId2"/>
              </a:buBlip>
            </a:pPr>
            <a:r>
              <a:t>Further characterisation of new geometry</a:t>
            </a:r>
          </a:p>
          <a:p>
            <a:pPr marL="266700" indent="-266700">
              <a:buSzPct val="70000"/>
              <a:buBlip>
                <a:blip r:embed="rId2"/>
              </a:buBlip>
            </a:pPr>
            <a:r>
              <a:t>Optimisation of the existing technology </a:t>
            </a:r>
          </a:p>
          <a:p>
            <a:pPr marL="266700" indent="-266700">
              <a:buSzPct val="70000"/>
              <a:buBlip>
                <a:blip r:embed="rId2"/>
              </a:buBlip>
            </a:pPr>
            <a:r>
              <a:t>Generating more statistics with the usage of Monte-Carlo simulation technics </a:t>
            </a:r>
          </a:p>
          <a:p>
            <a:pPr marL="266700" indent="-266700">
              <a:buSzPct val="70000"/>
              <a:buBlip>
                <a:blip r:embed="rId2"/>
              </a:buBlip>
            </a:pPr>
            <a:r>
              <a:t>Research of radiation impact on the pixel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Image" descr="Image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1441" r="1441"/>
          <a:stretch>
            <a:fillRect/>
          </a:stretch>
        </p:blipFill>
        <p:spPr>
          <a:xfrm>
            <a:off x="-152859" y="-34851"/>
            <a:ext cx="13310373" cy="9982780"/>
          </a:xfrm>
          <a:prstGeom prst="rect">
            <a:avLst/>
          </a:prstGeom>
        </p:spPr>
      </p:pic>
      <p:sp>
        <p:nvSpPr>
          <p:cNvPr id="312" name="Thank you for your attention!"/>
          <p:cNvSpPr txBox="1">
            <a:spLocks noGrp="1"/>
          </p:cNvSpPr>
          <p:nvPr>
            <p:ph type="title"/>
          </p:nvPr>
        </p:nvSpPr>
        <p:spPr>
          <a:xfrm>
            <a:off x="698500" y="5193803"/>
            <a:ext cx="8002588" cy="3302001"/>
          </a:xfrm>
          <a:prstGeom prst="rect">
            <a:avLst/>
          </a:prstGeom>
        </p:spPr>
        <p:txBody>
          <a:bodyPr/>
          <a:lstStyle>
            <a:lvl1pPr>
              <a:defRPr sz="5900" spc="-117"/>
            </a:lvl1pPr>
          </a:lstStyle>
          <a:p>
            <a:r>
              <a:rPr dirty="0"/>
              <a:t>Thank you for your attention!</a:t>
            </a:r>
          </a:p>
        </p:txBody>
      </p:sp>
      <p:sp>
        <p:nvSpPr>
          <p:cNvPr id="313" name="Mariia Selina"/>
          <p:cNvSpPr txBox="1">
            <a:spLocks noGrp="1"/>
          </p:cNvSpPr>
          <p:nvPr>
            <p:ph type="body" idx="22"/>
          </p:nvPr>
        </p:nvSpPr>
        <p:spPr>
          <a:xfrm>
            <a:off x="955554" y="8978693"/>
            <a:ext cx="11607802" cy="46106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r>
              <a:t>Mariia Selina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7518C-F441-9EEF-1CF0-5693584643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6539714"/>
            <a:ext cx="4556439" cy="340821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Backup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Backup</a:t>
            </a:r>
          </a:p>
        </p:txBody>
      </p:sp>
      <p:sp>
        <p:nvSpPr>
          <p:cNvPr id="316" name="Monolithic = sensor+front end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Monolithic = sensor+front end</a:t>
            </a:r>
          </a:p>
        </p:txBody>
      </p:sp>
      <p:sp>
        <p:nvSpPr>
          <p:cNvPr id="31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18" name="Image" descr="Image"/>
          <p:cNvPicPr>
            <a:picLocks noChangeAspect="1"/>
          </p:cNvPicPr>
          <p:nvPr/>
        </p:nvPicPr>
        <p:blipFill>
          <a:blip r:embed="rId2"/>
          <a:srcRect t="26392" r="1020" b="3958"/>
          <a:stretch>
            <a:fillRect/>
          </a:stretch>
        </p:blipFill>
        <p:spPr>
          <a:xfrm>
            <a:off x="66278" y="2632719"/>
            <a:ext cx="12872103" cy="5890602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Credits: Miljenko Šuljić — ALICE Upgrade week"/>
          <p:cNvSpPr txBox="1"/>
          <p:nvPr/>
        </p:nvSpPr>
        <p:spPr>
          <a:xfrm>
            <a:off x="4007078" y="8802497"/>
            <a:ext cx="6031574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Credits: Miljenko Šuljić — ALICE Upgrade week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MOnolithic Stitched Sensor (MOST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322323">
              <a:defRPr sz="4408" spc="-88"/>
            </a:lvl1pPr>
          </a:lstStyle>
          <a:p>
            <a:r>
              <a:t>MOnolithic Stitched Sensor (MOST)</a:t>
            </a:r>
          </a:p>
        </p:txBody>
      </p:sp>
      <p:sp>
        <p:nvSpPr>
          <p:cNvPr id="322" name="Stitched chip development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Stitched chip development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6999" y="9270999"/>
            <a:ext cx="395733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24" name="image-removebg-preview-2.png" descr="image-removebg-preview-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706" y="2611609"/>
            <a:ext cx="5804484" cy="4772107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titched chip wafer with MOSS, MOST and babyMOST"/>
          <p:cNvSpPr txBox="1"/>
          <p:nvPr/>
        </p:nvSpPr>
        <p:spPr>
          <a:xfrm>
            <a:off x="9632805" y="7626328"/>
            <a:ext cx="2969332" cy="780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t>Stitched chip wafer with MOSS, MOST and babyMOST</a:t>
            </a:r>
          </a:p>
        </p:txBody>
      </p:sp>
      <p:sp>
        <p:nvSpPr>
          <p:cNvPr id="326" name="Credit: G. A. Rinella on TWEPP 2023"/>
          <p:cNvSpPr txBox="1"/>
          <p:nvPr/>
        </p:nvSpPr>
        <p:spPr>
          <a:xfrm>
            <a:off x="10084800" y="9391359"/>
            <a:ext cx="2866188" cy="261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/>
            </a:lvl1pPr>
          </a:lstStyle>
          <a:p>
            <a:r>
              <a:t>Credit: G. A. Rinella on TWEPP 2023</a:t>
            </a:r>
          </a:p>
        </p:txBody>
      </p:sp>
      <p:grpSp>
        <p:nvGrpSpPr>
          <p:cNvPr id="330" name="Group"/>
          <p:cNvGrpSpPr/>
          <p:nvPr/>
        </p:nvGrpSpPr>
        <p:grpSpPr>
          <a:xfrm>
            <a:off x="2753571" y="7285945"/>
            <a:ext cx="5035081" cy="1858021"/>
            <a:chOff x="-41408" y="-125535"/>
            <a:chExt cx="5035080" cy="1858020"/>
          </a:xfrm>
        </p:grpSpPr>
        <p:pic>
          <p:nvPicPr>
            <p:cNvPr id="327" name="Image" descr="Image"/>
            <p:cNvPicPr>
              <a:picLocks noChangeAspect="1"/>
            </p:cNvPicPr>
            <p:nvPr/>
          </p:nvPicPr>
          <p:blipFill>
            <a:blip r:embed="rId3"/>
            <a:srcRect l="2578" t="41731" r="28465" b="22245"/>
            <a:stretch>
              <a:fillRect/>
            </a:stretch>
          </p:blipFill>
          <p:spPr>
            <a:xfrm rot="21484951">
              <a:off x="-14492" y="-42674"/>
              <a:ext cx="4981247" cy="169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4414" y="34"/>
                  </a:moveTo>
                  <a:cubicBezTo>
                    <a:pt x="4359" y="52"/>
                    <a:pt x="4291" y="69"/>
                    <a:pt x="4276" y="92"/>
                  </a:cubicBezTo>
                  <a:cubicBezTo>
                    <a:pt x="4238" y="149"/>
                    <a:pt x="4193" y="163"/>
                    <a:pt x="4170" y="129"/>
                  </a:cubicBezTo>
                  <a:cubicBezTo>
                    <a:pt x="4148" y="96"/>
                    <a:pt x="4020" y="65"/>
                    <a:pt x="3885" y="62"/>
                  </a:cubicBezTo>
                  <a:cubicBezTo>
                    <a:pt x="3750" y="59"/>
                    <a:pt x="3629" y="36"/>
                    <a:pt x="3616" y="12"/>
                  </a:cubicBezTo>
                  <a:cubicBezTo>
                    <a:pt x="3602" y="-12"/>
                    <a:pt x="3585" y="0"/>
                    <a:pt x="3577" y="38"/>
                  </a:cubicBezTo>
                  <a:cubicBezTo>
                    <a:pt x="3568" y="80"/>
                    <a:pt x="3526" y="79"/>
                    <a:pt x="3470" y="34"/>
                  </a:cubicBezTo>
                  <a:cubicBezTo>
                    <a:pt x="3359" y="-56"/>
                    <a:pt x="3246" y="59"/>
                    <a:pt x="3166" y="339"/>
                  </a:cubicBezTo>
                  <a:cubicBezTo>
                    <a:pt x="3136" y="444"/>
                    <a:pt x="3098" y="530"/>
                    <a:pt x="3079" y="530"/>
                  </a:cubicBezTo>
                  <a:cubicBezTo>
                    <a:pt x="3060" y="530"/>
                    <a:pt x="3044" y="561"/>
                    <a:pt x="3043" y="601"/>
                  </a:cubicBezTo>
                  <a:cubicBezTo>
                    <a:pt x="3043" y="642"/>
                    <a:pt x="3028" y="752"/>
                    <a:pt x="3011" y="845"/>
                  </a:cubicBezTo>
                  <a:cubicBezTo>
                    <a:pt x="2993" y="938"/>
                    <a:pt x="2986" y="1051"/>
                    <a:pt x="2995" y="1091"/>
                  </a:cubicBezTo>
                  <a:cubicBezTo>
                    <a:pt x="3003" y="1131"/>
                    <a:pt x="2986" y="1262"/>
                    <a:pt x="2956" y="1384"/>
                  </a:cubicBezTo>
                  <a:cubicBezTo>
                    <a:pt x="2926" y="1506"/>
                    <a:pt x="2910" y="1607"/>
                    <a:pt x="2920" y="1607"/>
                  </a:cubicBezTo>
                  <a:cubicBezTo>
                    <a:pt x="2930" y="1607"/>
                    <a:pt x="2922" y="1665"/>
                    <a:pt x="2901" y="1736"/>
                  </a:cubicBezTo>
                  <a:cubicBezTo>
                    <a:pt x="2880" y="1808"/>
                    <a:pt x="2856" y="1915"/>
                    <a:pt x="2849" y="1977"/>
                  </a:cubicBezTo>
                  <a:cubicBezTo>
                    <a:pt x="2839" y="2064"/>
                    <a:pt x="2788" y="2096"/>
                    <a:pt x="2637" y="2112"/>
                  </a:cubicBezTo>
                  <a:cubicBezTo>
                    <a:pt x="2528" y="2124"/>
                    <a:pt x="2435" y="2159"/>
                    <a:pt x="2431" y="2187"/>
                  </a:cubicBezTo>
                  <a:cubicBezTo>
                    <a:pt x="2427" y="2215"/>
                    <a:pt x="2255" y="3138"/>
                    <a:pt x="2047" y="4237"/>
                  </a:cubicBezTo>
                  <a:lnTo>
                    <a:pt x="1670" y="6231"/>
                  </a:lnTo>
                  <a:lnTo>
                    <a:pt x="1758" y="6657"/>
                  </a:lnTo>
                  <a:cubicBezTo>
                    <a:pt x="1806" y="6891"/>
                    <a:pt x="1862" y="7099"/>
                    <a:pt x="1884" y="7124"/>
                  </a:cubicBezTo>
                  <a:cubicBezTo>
                    <a:pt x="1974" y="7225"/>
                    <a:pt x="1879" y="7320"/>
                    <a:pt x="1683" y="7320"/>
                  </a:cubicBezTo>
                  <a:lnTo>
                    <a:pt x="1473" y="7319"/>
                  </a:lnTo>
                  <a:lnTo>
                    <a:pt x="1287" y="8301"/>
                  </a:lnTo>
                  <a:cubicBezTo>
                    <a:pt x="1186" y="8842"/>
                    <a:pt x="1009" y="9818"/>
                    <a:pt x="892" y="10471"/>
                  </a:cubicBezTo>
                  <a:cubicBezTo>
                    <a:pt x="774" y="11124"/>
                    <a:pt x="616" y="11987"/>
                    <a:pt x="539" y="12383"/>
                  </a:cubicBezTo>
                  <a:lnTo>
                    <a:pt x="401" y="13104"/>
                  </a:lnTo>
                  <a:lnTo>
                    <a:pt x="511" y="13507"/>
                  </a:lnTo>
                  <a:cubicBezTo>
                    <a:pt x="571" y="13729"/>
                    <a:pt x="640" y="13926"/>
                    <a:pt x="664" y="13946"/>
                  </a:cubicBezTo>
                  <a:cubicBezTo>
                    <a:pt x="704" y="13980"/>
                    <a:pt x="705" y="14003"/>
                    <a:pt x="671" y="14195"/>
                  </a:cubicBezTo>
                  <a:cubicBezTo>
                    <a:pt x="650" y="14311"/>
                    <a:pt x="624" y="14393"/>
                    <a:pt x="613" y="14375"/>
                  </a:cubicBezTo>
                  <a:cubicBezTo>
                    <a:pt x="603" y="14357"/>
                    <a:pt x="587" y="14438"/>
                    <a:pt x="579" y="14558"/>
                  </a:cubicBezTo>
                  <a:cubicBezTo>
                    <a:pt x="571" y="14686"/>
                    <a:pt x="553" y="14767"/>
                    <a:pt x="533" y="14754"/>
                  </a:cubicBezTo>
                  <a:cubicBezTo>
                    <a:pt x="511" y="14740"/>
                    <a:pt x="504" y="14784"/>
                    <a:pt x="513" y="14883"/>
                  </a:cubicBezTo>
                  <a:cubicBezTo>
                    <a:pt x="526" y="15032"/>
                    <a:pt x="478" y="15224"/>
                    <a:pt x="449" y="15138"/>
                  </a:cubicBezTo>
                  <a:cubicBezTo>
                    <a:pt x="440" y="15113"/>
                    <a:pt x="438" y="15179"/>
                    <a:pt x="445" y="15284"/>
                  </a:cubicBezTo>
                  <a:cubicBezTo>
                    <a:pt x="459" y="15515"/>
                    <a:pt x="418" y="15603"/>
                    <a:pt x="359" y="15470"/>
                  </a:cubicBezTo>
                  <a:cubicBezTo>
                    <a:pt x="327" y="15397"/>
                    <a:pt x="329" y="15417"/>
                    <a:pt x="365" y="15542"/>
                  </a:cubicBezTo>
                  <a:lnTo>
                    <a:pt x="414" y="15705"/>
                  </a:lnTo>
                  <a:lnTo>
                    <a:pt x="207" y="16932"/>
                  </a:lnTo>
                  <a:cubicBezTo>
                    <a:pt x="93" y="17607"/>
                    <a:pt x="0" y="18177"/>
                    <a:pt x="0" y="18196"/>
                  </a:cubicBezTo>
                  <a:cubicBezTo>
                    <a:pt x="0" y="18215"/>
                    <a:pt x="29" y="18261"/>
                    <a:pt x="64" y="18300"/>
                  </a:cubicBezTo>
                  <a:cubicBezTo>
                    <a:pt x="99" y="18339"/>
                    <a:pt x="127" y="18420"/>
                    <a:pt x="127" y="18480"/>
                  </a:cubicBezTo>
                  <a:cubicBezTo>
                    <a:pt x="127" y="18610"/>
                    <a:pt x="202" y="18644"/>
                    <a:pt x="721" y="18743"/>
                  </a:cubicBezTo>
                  <a:cubicBezTo>
                    <a:pt x="1876" y="18964"/>
                    <a:pt x="2172" y="18973"/>
                    <a:pt x="2277" y="18781"/>
                  </a:cubicBezTo>
                  <a:cubicBezTo>
                    <a:pt x="2322" y="18700"/>
                    <a:pt x="2844" y="18737"/>
                    <a:pt x="2926" y="18828"/>
                  </a:cubicBezTo>
                  <a:cubicBezTo>
                    <a:pt x="2969" y="18877"/>
                    <a:pt x="2981" y="18925"/>
                    <a:pt x="2963" y="18990"/>
                  </a:cubicBezTo>
                  <a:cubicBezTo>
                    <a:pt x="2959" y="19006"/>
                    <a:pt x="2952" y="19112"/>
                    <a:pt x="2945" y="19154"/>
                  </a:cubicBezTo>
                  <a:lnTo>
                    <a:pt x="4407" y="19342"/>
                  </a:lnTo>
                  <a:cubicBezTo>
                    <a:pt x="4546" y="19249"/>
                    <a:pt x="6297" y="19464"/>
                    <a:pt x="7376" y="19707"/>
                  </a:cubicBezTo>
                  <a:cubicBezTo>
                    <a:pt x="7452" y="19724"/>
                    <a:pt x="7692" y="19757"/>
                    <a:pt x="7768" y="19772"/>
                  </a:cubicBezTo>
                  <a:lnTo>
                    <a:pt x="21600" y="21544"/>
                  </a:lnTo>
                  <a:lnTo>
                    <a:pt x="21600" y="18747"/>
                  </a:lnTo>
                  <a:lnTo>
                    <a:pt x="21599" y="15339"/>
                  </a:lnTo>
                  <a:lnTo>
                    <a:pt x="21527" y="14869"/>
                  </a:lnTo>
                  <a:cubicBezTo>
                    <a:pt x="21487" y="14613"/>
                    <a:pt x="21344" y="13623"/>
                    <a:pt x="21208" y="12664"/>
                  </a:cubicBezTo>
                  <a:cubicBezTo>
                    <a:pt x="21072" y="11705"/>
                    <a:pt x="20839" y="10082"/>
                    <a:pt x="20690" y="9062"/>
                  </a:cubicBezTo>
                  <a:cubicBezTo>
                    <a:pt x="20540" y="8042"/>
                    <a:pt x="20302" y="6408"/>
                    <a:pt x="20160" y="5429"/>
                  </a:cubicBezTo>
                  <a:cubicBezTo>
                    <a:pt x="19885" y="3543"/>
                    <a:pt x="19861" y="3377"/>
                    <a:pt x="19723" y="2490"/>
                  </a:cubicBezTo>
                  <a:lnTo>
                    <a:pt x="19644" y="1985"/>
                  </a:lnTo>
                  <a:lnTo>
                    <a:pt x="16120" y="1533"/>
                  </a:lnTo>
                  <a:cubicBezTo>
                    <a:pt x="15917" y="1533"/>
                    <a:pt x="15501" y="1501"/>
                    <a:pt x="15196" y="1460"/>
                  </a:cubicBezTo>
                  <a:cubicBezTo>
                    <a:pt x="14720" y="1396"/>
                    <a:pt x="13794" y="1288"/>
                    <a:pt x="12227" y="1120"/>
                  </a:cubicBezTo>
                  <a:cubicBezTo>
                    <a:pt x="12026" y="1099"/>
                    <a:pt x="11622" y="1049"/>
                    <a:pt x="11330" y="1011"/>
                  </a:cubicBezTo>
                  <a:cubicBezTo>
                    <a:pt x="11038" y="972"/>
                    <a:pt x="10522" y="907"/>
                    <a:pt x="10181" y="863"/>
                  </a:cubicBezTo>
                  <a:cubicBezTo>
                    <a:pt x="9841" y="820"/>
                    <a:pt x="9352" y="753"/>
                    <a:pt x="9095" y="714"/>
                  </a:cubicBezTo>
                  <a:cubicBezTo>
                    <a:pt x="8838" y="675"/>
                    <a:pt x="8383" y="609"/>
                    <a:pt x="8084" y="569"/>
                  </a:cubicBezTo>
                  <a:cubicBezTo>
                    <a:pt x="7786" y="530"/>
                    <a:pt x="7338" y="457"/>
                    <a:pt x="7091" y="412"/>
                  </a:cubicBezTo>
                  <a:cubicBezTo>
                    <a:pt x="6757" y="351"/>
                    <a:pt x="6632" y="353"/>
                    <a:pt x="6607" y="416"/>
                  </a:cubicBezTo>
                  <a:cubicBezTo>
                    <a:pt x="6586" y="466"/>
                    <a:pt x="6567" y="471"/>
                    <a:pt x="6558" y="430"/>
                  </a:cubicBezTo>
                  <a:cubicBezTo>
                    <a:pt x="6550" y="391"/>
                    <a:pt x="6472" y="360"/>
                    <a:pt x="6385" y="357"/>
                  </a:cubicBezTo>
                  <a:cubicBezTo>
                    <a:pt x="6192" y="350"/>
                    <a:pt x="5784" y="269"/>
                    <a:pt x="5740" y="229"/>
                  </a:cubicBezTo>
                  <a:cubicBezTo>
                    <a:pt x="5734" y="224"/>
                    <a:pt x="5735" y="210"/>
                    <a:pt x="5731" y="202"/>
                  </a:cubicBezTo>
                  <a:lnTo>
                    <a:pt x="4414" y="3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328" name="Line"/>
            <p:cNvSpPr/>
            <p:nvPr/>
          </p:nvSpPr>
          <p:spPr>
            <a:xfrm>
              <a:off x="1065680" y="494739"/>
              <a:ext cx="3214356" cy="42317"/>
            </a:xfrm>
            <a:prstGeom prst="line">
              <a:avLst/>
            </a:prstGeom>
            <a:noFill/>
            <a:ln w="12700" cap="flat">
              <a:solidFill>
                <a:schemeClr val="accent4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329" name="259 mm"/>
            <p:cNvSpPr txBox="1"/>
            <p:nvPr/>
          </p:nvSpPr>
          <p:spPr>
            <a:xfrm>
              <a:off x="2226383" y="202419"/>
              <a:ext cx="739700" cy="26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chemeClr val="accent4"/>
                  </a:solidFill>
                </a:defRPr>
              </a:lvl1pPr>
            </a:lstStyle>
            <a:p>
              <a:r>
                <a:t>259 mm</a:t>
              </a:r>
            </a:p>
          </p:txBody>
        </p:sp>
      </p:grpSp>
      <p:sp>
        <p:nvSpPr>
          <p:cNvPr id="331" name="Stitched sensors for large-scale sensors in the ITS3 and ALICE3 projects…"/>
          <p:cNvSpPr txBox="1"/>
          <p:nvPr/>
        </p:nvSpPr>
        <p:spPr>
          <a:xfrm>
            <a:off x="3446305" y="3819664"/>
            <a:ext cx="4562011" cy="2114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/>
            </a:pPr>
            <a:endParaRPr/>
          </a:p>
          <a:p>
            <a:pPr marL="215900" indent="-215900">
              <a:lnSpc>
                <a:spcPct val="130000"/>
              </a:lnSpc>
              <a:buSzPct val="40000"/>
              <a:buBlip>
                <a:blip r:embed="rId4"/>
              </a:buBlip>
              <a:defRPr sz="1700"/>
            </a:pPr>
            <a:r>
              <a:t>Stitched sensors for large-scale sensors in the ITS3 and ALICE3 projects</a:t>
            </a:r>
          </a:p>
          <a:p>
            <a:pPr marL="215900" indent="-215900">
              <a:lnSpc>
                <a:spcPct val="130000"/>
              </a:lnSpc>
              <a:buSzPct val="40000"/>
              <a:buBlip>
                <a:blip r:embed="rId4"/>
              </a:buBlip>
              <a:defRPr sz="1700"/>
            </a:pPr>
            <a:r>
              <a:t>Already been manufactured </a:t>
            </a:r>
          </a:p>
          <a:p>
            <a:pPr marL="215900" indent="-215900">
              <a:lnSpc>
                <a:spcPct val="130000"/>
              </a:lnSpc>
              <a:buSzPct val="40000"/>
              <a:buBlip>
                <a:blip r:embed="rId4"/>
              </a:buBlip>
              <a:defRPr sz="1700"/>
            </a:pPr>
            <a:r>
              <a:t>Presently undergoing thorough characterisation processes</a:t>
            </a:r>
          </a:p>
        </p:txBody>
      </p:sp>
      <p:sp>
        <p:nvSpPr>
          <p:cNvPr id="332" name="MOST structure at Nikhef"/>
          <p:cNvSpPr txBox="1"/>
          <p:nvPr/>
        </p:nvSpPr>
        <p:spPr>
          <a:xfrm>
            <a:off x="3907926" y="8986544"/>
            <a:ext cx="3229624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MOST structure at Nikhef</a:t>
            </a:r>
          </a:p>
        </p:txBody>
      </p:sp>
      <p:sp>
        <p:nvSpPr>
          <p:cNvPr id="333" name="Line"/>
          <p:cNvSpPr/>
          <p:nvPr/>
        </p:nvSpPr>
        <p:spPr>
          <a:xfrm flipH="1">
            <a:off x="5995078" y="4557003"/>
            <a:ext cx="5003547" cy="3349635"/>
          </a:xfrm>
          <a:prstGeom prst="line">
            <a:avLst/>
          </a:prstGeom>
          <a:ln w="25400">
            <a:solidFill>
              <a:schemeClr val="accent4">
                <a:hueOff val="-1247790"/>
                <a:lumOff val="-12326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334" name="Stitching used to connect metal traces for power distribution and long range on-chip interconnect busses for control and data readout…"/>
          <p:cNvSpPr txBox="1"/>
          <p:nvPr/>
        </p:nvSpPr>
        <p:spPr>
          <a:xfrm>
            <a:off x="716851" y="2350363"/>
            <a:ext cx="8597568" cy="907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40000"/>
              <a:buBlip>
                <a:blip r:embed="rId5"/>
              </a:buBlip>
              <a:defRPr sz="1700"/>
            </a:pPr>
            <a:r>
              <a:t>Stitching used to connect metal traces for power distribution and long range on-chip interconnect busses for control and data readout</a:t>
            </a:r>
          </a:p>
          <a:p>
            <a:pPr marL="228600" indent="-228600">
              <a:buSzPct val="40000"/>
              <a:buBlip>
                <a:blip r:embed="rId5"/>
              </a:buBlip>
              <a:defRPr sz="1700"/>
            </a:pPr>
            <a:r>
              <a:t>MOSS and MOST: Different approaches for resilience to manufacturing faults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ALIC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ALICE experiment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93" name="The-ALICE-detector-system-at-the-LHC.ppm.png" descr="The-ALICE-detector-system-at-the-LHC.ppm.png"/>
          <p:cNvPicPr>
            <a:picLocks noChangeAspect="1"/>
          </p:cNvPicPr>
          <p:nvPr/>
        </p:nvPicPr>
        <p:blipFill>
          <a:blip r:embed="rId2"/>
          <a:srcRect l="1058" t="1490" r="2903" b="840"/>
          <a:stretch>
            <a:fillRect/>
          </a:stretch>
        </p:blipFill>
        <p:spPr>
          <a:xfrm>
            <a:off x="392999" y="2284528"/>
            <a:ext cx="6571007" cy="47721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2" h="21581" extrusionOk="0">
                <a:moveTo>
                  <a:pt x="9959" y="4"/>
                </a:moveTo>
                <a:cubicBezTo>
                  <a:pt x="9857" y="-17"/>
                  <a:pt x="9851" y="45"/>
                  <a:pt x="9935" y="232"/>
                </a:cubicBezTo>
                <a:cubicBezTo>
                  <a:pt x="10012" y="401"/>
                  <a:pt x="10014" y="414"/>
                  <a:pt x="9969" y="459"/>
                </a:cubicBezTo>
                <a:cubicBezTo>
                  <a:pt x="9943" y="486"/>
                  <a:pt x="9854" y="508"/>
                  <a:pt x="9772" y="508"/>
                </a:cubicBezTo>
                <a:lnTo>
                  <a:pt x="9624" y="508"/>
                </a:lnTo>
                <a:lnTo>
                  <a:pt x="9515" y="271"/>
                </a:lnTo>
                <a:cubicBezTo>
                  <a:pt x="9419" y="65"/>
                  <a:pt x="9394" y="34"/>
                  <a:pt x="9324" y="34"/>
                </a:cubicBezTo>
                <a:cubicBezTo>
                  <a:pt x="9280" y="34"/>
                  <a:pt x="9245" y="42"/>
                  <a:pt x="9245" y="52"/>
                </a:cubicBezTo>
                <a:cubicBezTo>
                  <a:pt x="9245" y="62"/>
                  <a:pt x="9286" y="160"/>
                  <a:pt x="9337" y="271"/>
                </a:cubicBezTo>
                <a:cubicBezTo>
                  <a:pt x="9447" y="506"/>
                  <a:pt x="9441" y="517"/>
                  <a:pt x="9190" y="501"/>
                </a:cubicBezTo>
                <a:lnTo>
                  <a:pt x="9022" y="490"/>
                </a:lnTo>
                <a:lnTo>
                  <a:pt x="8908" y="262"/>
                </a:lnTo>
                <a:cubicBezTo>
                  <a:pt x="8820" y="89"/>
                  <a:pt x="8777" y="34"/>
                  <a:pt x="8728" y="34"/>
                </a:cubicBezTo>
                <a:cubicBezTo>
                  <a:pt x="8645" y="34"/>
                  <a:pt x="8646" y="66"/>
                  <a:pt x="8745" y="285"/>
                </a:cubicBezTo>
                <a:cubicBezTo>
                  <a:pt x="8832" y="479"/>
                  <a:pt x="8831" y="575"/>
                  <a:pt x="8742" y="499"/>
                </a:cubicBezTo>
                <a:cubicBezTo>
                  <a:pt x="8702" y="465"/>
                  <a:pt x="8684" y="464"/>
                  <a:pt x="8659" y="499"/>
                </a:cubicBezTo>
                <a:cubicBezTo>
                  <a:pt x="8641" y="523"/>
                  <a:pt x="8588" y="544"/>
                  <a:pt x="8540" y="544"/>
                </a:cubicBezTo>
                <a:cubicBezTo>
                  <a:pt x="8467" y="544"/>
                  <a:pt x="8443" y="518"/>
                  <a:pt x="8371" y="372"/>
                </a:cubicBezTo>
                <a:cubicBezTo>
                  <a:pt x="8241" y="106"/>
                  <a:pt x="8219" y="80"/>
                  <a:pt x="8150" y="99"/>
                </a:cubicBezTo>
                <a:lnTo>
                  <a:pt x="8087" y="115"/>
                </a:lnTo>
                <a:lnTo>
                  <a:pt x="8165" y="293"/>
                </a:lnTo>
                <a:cubicBezTo>
                  <a:pt x="8209" y="390"/>
                  <a:pt x="8237" y="486"/>
                  <a:pt x="8228" y="506"/>
                </a:cubicBezTo>
                <a:cubicBezTo>
                  <a:pt x="8219" y="527"/>
                  <a:pt x="8140" y="544"/>
                  <a:pt x="8053" y="544"/>
                </a:cubicBezTo>
                <a:lnTo>
                  <a:pt x="7896" y="544"/>
                </a:lnTo>
                <a:lnTo>
                  <a:pt x="7772" y="307"/>
                </a:lnTo>
                <a:cubicBezTo>
                  <a:pt x="7671" y="114"/>
                  <a:pt x="7634" y="70"/>
                  <a:pt x="7574" y="70"/>
                </a:cubicBezTo>
                <a:cubicBezTo>
                  <a:pt x="7534" y="70"/>
                  <a:pt x="7501" y="82"/>
                  <a:pt x="7501" y="93"/>
                </a:cubicBezTo>
                <a:cubicBezTo>
                  <a:pt x="7501" y="105"/>
                  <a:pt x="7540" y="186"/>
                  <a:pt x="7586" y="275"/>
                </a:cubicBezTo>
                <a:cubicBezTo>
                  <a:pt x="7677" y="450"/>
                  <a:pt x="7671" y="475"/>
                  <a:pt x="7530" y="540"/>
                </a:cubicBezTo>
                <a:cubicBezTo>
                  <a:pt x="7357" y="620"/>
                  <a:pt x="7276" y="594"/>
                  <a:pt x="7185" y="434"/>
                </a:cubicBezTo>
                <a:cubicBezTo>
                  <a:pt x="7114" y="311"/>
                  <a:pt x="7093" y="297"/>
                  <a:pt x="7049" y="328"/>
                </a:cubicBezTo>
                <a:cubicBezTo>
                  <a:pt x="7008" y="359"/>
                  <a:pt x="7005" y="380"/>
                  <a:pt x="7027" y="438"/>
                </a:cubicBezTo>
                <a:cubicBezTo>
                  <a:pt x="7071" y="550"/>
                  <a:pt x="7036" y="580"/>
                  <a:pt x="6867" y="580"/>
                </a:cubicBezTo>
                <a:lnTo>
                  <a:pt x="6709" y="580"/>
                </a:lnTo>
                <a:lnTo>
                  <a:pt x="6575" y="345"/>
                </a:lnTo>
                <a:cubicBezTo>
                  <a:pt x="6476" y="170"/>
                  <a:pt x="6423" y="108"/>
                  <a:pt x="6376" y="108"/>
                </a:cubicBezTo>
                <a:cubicBezTo>
                  <a:pt x="6341" y="108"/>
                  <a:pt x="6312" y="117"/>
                  <a:pt x="6312" y="129"/>
                </a:cubicBezTo>
                <a:cubicBezTo>
                  <a:pt x="6312" y="142"/>
                  <a:pt x="6355" y="231"/>
                  <a:pt x="6407" y="328"/>
                </a:cubicBezTo>
                <a:cubicBezTo>
                  <a:pt x="6459" y="426"/>
                  <a:pt x="6493" y="523"/>
                  <a:pt x="6484" y="544"/>
                </a:cubicBezTo>
                <a:cubicBezTo>
                  <a:pt x="6475" y="564"/>
                  <a:pt x="6404" y="580"/>
                  <a:pt x="6327" y="580"/>
                </a:cubicBezTo>
                <a:cubicBezTo>
                  <a:pt x="6186" y="580"/>
                  <a:pt x="6185" y="580"/>
                  <a:pt x="6058" y="364"/>
                </a:cubicBezTo>
                <a:cubicBezTo>
                  <a:pt x="5920" y="129"/>
                  <a:pt x="5920" y="130"/>
                  <a:pt x="5867" y="176"/>
                </a:cubicBezTo>
                <a:cubicBezTo>
                  <a:pt x="5838" y="201"/>
                  <a:pt x="5847" y="241"/>
                  <a:pt x="5912" y="372"/>
                </a:cubicBezTo>
                <a:cubicBezTo>
                  <a:pt x="5957" y="461"/>
                  <a:pt x="5987" y="546"/>
                  <a:pt x="5978" y="558"/>
                </a:cubicBezTo>
                <a:cubicBezTo>
                  <a:pt x="5938" y="612"/>
                  <a:pt x="5765" y="578"/>
                  <a:pt x="5718" y="508"/>
                </a:cubicBezTo>
                <a:cubicBezTo>
                  <a:pt x="5657" y="415"/>
                  <a:pt x="5609" y="416"/>
                  <a:pt x="5573" y="510"/>
                </a:cubicBezTo>
                <a:cubicBezTo>
                  <a:pt x="5559" y="546"/>
                  <a:pt x="5539" y="563"/>
                  <a:pt x="5506" y="571"/>
                </a:cubicBezTo>
                <a:cubicBezTo>
                  <a:pt x="5487" y="588"/>
                  <a:pt x="5455" y="598"/>
                  <a:pt x="5399" y="598"/>
                </a:cubicBezTo>
                <a:cubicBezTo>
                  <a:pt x="5370" y="598"/>
                  <a:pt x="5343" y="586"/>
                  <a:pt x="5315" y="565"/>
                </a:cubicBezTo>
                <a:cubicBezTo>
                  <a:pt x="5240" y="551"/>
                  <a:pt x="5214" y="511"/>
                  <a:pt x="5113" y="336"/>
                </a:cubicBezTo>
                <a:cubicBezTo>
                  <a:pt x="5020" y="175"/>
                  <a:pt x="4964" y="108"/>
                  <a:pt x="4921" y="108"/>
                </a:cubicBezTo>
                <a:cubicBezTo>
                  <a:pt x="4843" y="108"/>
                  <a:pt x="4845" y="132"/>
                  <a:pt x="4940" y="305"/>
                </a:cubicBezTo>
                <a:cubicBezTo>
                  <a:pt x="5021" y="454"/>
                  <a:pt x="5039" y="559"/>
                  <a:pt x="4989" y="601"/>
                </a:cubicBezTo>
                <a:cubicBezTo>
                  <a:pt x="4973" y="615"/>
                  <a:pt x="4900" y="624"/>
                  <a:pt x="4825" y="623"/>
                </a:cubicBezTo>
                <a:cubicBezTo>
                  <a:pt x="4651" y="619"/>
                  <a:pt x="3349" y="719"/>
                  <a:pt x="3248" y="743"/>
                </a:cubicBezTo>
                <a:cubicBezTo>
                  <a:pt x="3239" y="745"/>
                  <a:pt x="3224" y="748"/>
                  <a:pt x="3218" y="750"/>
                </a:cubicBezTo>
                <a:cubicBezTo>
                  <a:pt x="3228" y="757"/>
                  <a:pt x="3271" y="763"/>
                  <a:pt x="3348" y="763"/>
                </a:cubicBezTo>
                <a:cubicBezTo>
                  <a:pt x="3496" y="763"/>
                  <a:pt x="3515" y="771"/>
                  <a:pt x="3579" y="876"/>
                </a:cubicBezTo>
                <a:cubicBezTo>
                  <a:pt x="3628" y="957"/>
                  <a:pt x="3646" y="1024"/>
                  <a:pt x="3640" y="1104"/>
                </a:cubicBezTo>
                <a:lnTo>
                  <a:pt x="3632" y="1217"/>
                </a:lnTo>
                <a:lnTo>
                  <a:pt x="3339" y="1217"/>
                </a:lnTo>
                <a:cubicBezTo>
                  <a:pt x="3134" y="1217"/>
                  <a:pt x="3033" y="1232"/>
                  <a:pt x="3003" y="1265"/>
                </a:cubicBezTo>
                <a:cubicBezTo>
                  <a:pt x="2972" y="1301"/>
                  <a:pt x="2877" y="1310"/>
                  <a:pt x="2632" y="1301"/>
                </a:cubicBezTo>
                <a:cubicBezTo>
                  <a:pt x="2451" y="1295"/>
                  <a:pt x="2294" y="1303"/>
                  <a:pt x="2283" y="1317"/>
                </a:cubicBezTo>
                <a:cubicBezTo>
                  <a:pt x="2272" y="1332"/>
                  <a:pt x="2279" y="1368"/>
                  <a:pt x="2297" y="1398"/>
                </a:cubicBezTo>
                <a:cubicBezTo>
                  <a:pt x="2325" y="1444"/>
                  <a:pt x="2319" y="1459"/>
                  <a:pt x="2259" y="1490"/>
                </a:cubicBezTo>
                <a:cubicBezTo>
                  <a:pt x="2221" y="1510"/>
                  <a:pt x="2172" y="1527"/>
                  <a:pt x="2151" y="1527"/>
                </a:cubicBezTo>
                <a:cubicBezTo>
                  <a:pt x="2141" y="1527"/>
                  <a:pt x="2134" y="1528"/>
                  <a:pt x="2128" y="1535"/>
                </a:cubicBezTo>
                <a:cubicBezTo>
                  <a:pt x="2126" y="1538"/>
                  <a:pt x="2125" y="1542"/>
                  <a:pt x="2124" y="1545"/>
                </a:cubicBezTo>
                <a:cubicBezTo>
                  <a:pt x="2109" y="1585"/>
                  <a:pt x="2121" y="1738"/>
                  <a:pt x="2167" y="2357"/>
                </a:cubicBezTo>
                <a:cubicBezTo>
                  <a:pt x="2197" y="2751"/>
                  <a:pt x="2222" y="3143"/>
                  <a:pt x="2223" y="3227"/>
                </a:cubicBezTo>
                <a:cubicBezTo>
                  <a:pt x="2225" y="3364"/>
                  <a:pt x="2233" y="3380"/>
                  <a:pt x="2295" y="3390"/>
                </a:cubicBezTo>
                <a:cubicBezTo>
                  <a:pt x="2386" y="3405"/>
                  <a:pt x="2383" y="3471"/>
                  <a:pt x="2291" y="3485"/>
                </a:cubicBezTo>
                <a:cubicBezTo>
                  <a:pt x="2251" y="3492"/>
                  <a:pt x="2219" y="3517"/>
                  <a:pt x="2219" y="3541"/>
                </a:cubicBezTo>
                <a:cubicBezTo>
                  <a:pt x="2219" y="3582"/>
                  <a:pt x="2301" y="4761"/>
                  <a:pt x="2349" y="5422"/>
                </a:cubicBezTo>
                <a:cubicBezTo>
                  <a:pt x="2362" y="5592"/>
                  <a:pt x="2387" y="5939"/>
                  <a:pt x="2405" y="6194"/>
                </a:cubicBezTo>
                <a:cubicBezTo>
                  <a:pt x="2438" y="6651"/>
                  <a:pt x="2439" y="6655"/>
                  <a:pt x="2507" y="6666"/>
                </a:cubicBezTo>
                <a:cubicBezTo>
                  <a:pt x="2564" y="6675"/>
                  <a:pt x="2580" y="6705"/>
                  <a:pt x="2603" y="6840"/>
                </a:cubicBezTo>
                <a:cubicBezTo>
                  <a:pt x="2630" y="6991"/>
                  <a:pt x="2622" y="7046"/>
                  <a:pt x="2478" y="7651"/>
                </a:cubicBezTo>
                <a:cubicBezTo>
                  <a:pt x="2394" y="8008"/>
                  <a:pt x="2325" y="8320"/>
                  <a:pt x="2325" y="8346"/>
                </a:cubicBezTo>
                <a:cubicBezTo>
                  <a:pt x="2325" y="8398"/>
                  <a:pt x="2443" y="8463"/>
                  <a:pt x="2605" y="8498"/>
                </a:cubicBezTo>
                <a:cubicBezTo>
                  <a:pt x="2609" y="8499"/>
                  <a:pt x="2611" y="8501"/>
                  <a:pt x="2615" y="8502"/>
                </a:cubicBezTo>
                <a:cubicBezTo>
                  <a:pt x="2669" y="8505"/>
                  <a:pt x="2724" y="8504"/>
                  <a:pt x="2776" y="8496"/>
                </a:cubicBezTo>
                <a:cubicBezTo>
                  <a:pt x="2901" y="8479"/>
                  <a:pt x="3132" y="8481"/>
                  <a:pt x="3290" y="8502"/>
                </a:cubicBezTo>
                <a:cubicBezTo>
                  <a:pt x="3550" y="8535"/>
                  <a:pt x="3580" y="8551"/>
                  <a:pt x="3613" y="8667"/>
                </a:cubicBezTo>
                <a:cubicBezTo>
                  <a:pt x="3632" y="8738"/>
                  <a:pt x="3641" y="8814"/>
                  <a:pt x="3631" y="8836"/>
                </a:cubicBezTo>
                <a:cubicBezTo>
                  <a:pt x="3621" y="8858"/>
                  <a:pt x="3483" y="8846"/>
                  <a:pt x="3325" y="8812"/>
                </a:cubicBezTo>
                <a:cubicBezTo>
                  <a:pt x="3167" y="8778"/>
                  <a:pt x="2978" y="8761"/>
                  <a:pt x="2904" y="8775"/>
                </a:cubicBezTo>
                <a:cubicBezTo>
                  <a:pt x="2877" y="8780"/>
                  <a:pt x="2853" y="8778"/>
                  <a:pt x="2827" y="8782"/>
                </a:cubicBezTo>
                <a:cubicBezTo>
                  <a:pt x="2846" y="8851"/>
                  <a:pt x="2848" y="8924"/>
                  <a:pt x="2840" y="9092"/>
                </a:cubicBezTo>
                <a:cubicBezTo>
                  <a:pt x="2834" y="9246"/>
                  <a:pt x="2821" y="9598"/>
                  <a:pt x="2812" y="9875"/>
                </a:cubicBezTo>
                <a:cubicBezTo>
                  <a:pt x="2796" y="10345"/>
                  <a:pt x="2790" y="10380"/>
                  <a:pt x="2737" y="10408"/>
                </a:cubicBezTo>
                <a:cubicBezTo>
                  <a:pt x="2701" y="10427"/>
                  <a:pt x="2661" y="10421"/>
                  <a:pt x="2625" y="10390"/>
                </a:cubicBezTo>
                <a:cubicBezTo>
                  <a:pt x="2595" y="10363"/>
                  <a:pt x="2527" y="10331"/>
                  <a:pt x="2474" y="10320"/>
                </a:cubicBezTo>
                <a:cubicBezTo>
                  <a:pt x="2164" y="10253"/>
                  <a:pt x="2207" y="10228"/>
                  <a:pt x="2084" y="10537"/>
                </a:cubicBezTo>
                <a:cubicBezTo>
                  <a:pt x="1978" y="10802"/>
                  <a:pt x="1894" y="10908"/>
                  <a:pt x="1802" y="10887"/>
                </a:cubicBezTo>
                <a:cubicBezTo>
                  <a:pt x="1784" y="10883"/>
                  <a:pt x="1770" y="10894"/>
                  <a:pt x="1770" y="10910"/>
                </a:cubicBezTo>
                <a:cubicBezTo>
                  <a:pt x="1770" y="10927"/>
                  <a:pt x="1526" y="11529"/>
                  <a:pt x="1228" y="12249"/>
                </a:cubicBezTo>
                <a:cubicBezTo>
                  <a:pt x="930" y="12969"/>
                  <a:pt x="686" y="13578"/>
                  <a:pt x="686" y="13601"/>
                </a:cubicBezTo>
                <a:cubicBezTo>
                  <a:pt x="686" y="13624"/>
                  <a:pt x="705" y="13650"/>
                  <a:pt x="728" y="13662"/>
                </a:cubicBezTo>
                <a:cubicBezTo>
                  <a:pt x="787" y="13693"/>
                  <a:pt x="745" y="13766"/>
                  <a:pt x="684" y="13739"/>
                </a:cubicBezTo>
                <a:cubicBezTo>
                  <a:pt x="654" y="13726"/>
                  <a:pt x="634" y="13733"/>
                  <a:pt x="634" y="13757"/>
                </a:cubicBezTo>
                <a:cubicBezTo>
                  <a:pt x="634" y="13779"/>
                  <a:pt x="491" y="14142"/>
                  <a:pt x="316" y="14563"/>
                </a:cubicBezTo>
                <a:cubicBezTo>
                  <a:pt x="142" y="14984"/>
                  <a:pt x="0" y="15340"/>
                  <a:pt x="0" y="15354"/>
                </a:cubicBezTo>
                <a:cubicBezTo>
                  <a:pt x="0" y="15368"/>
                  <a:pt x="25" y="15400"/>
                  <a:pt x="55" y="15426"/>
                </a:cubicBezTo>
                <a:cubicBezTo>
                  <a:pt x="89" y="15455"/>
                  <a:pt x="103" y="15496"/>
                  <a:pt x="94" y="15536"/>
                </a:cubicBezTo>
                <a:cubicBezTo>
                  <a:pt x="83" y="15581"/>
                  <a:pt x="105" y="15617"/>
                  <a:pt x="169" y="15665"/>
                </a:cubicBezTo>
                <a:cubicBezTo>
                  <a:pt x="219" y="15702"/>
                  <a:pt x="272" y="15721"/>
                  <a:pt x="288" y="15708"/>
                </a:cubicBezTo>
                <a:cubicBezTo>
                  <a:pt x="325" y="15676"/>
                  <a:pt x="555" y="15895"/>
                  <a:pt x="555" y="15963"/>
                </a:cubicBezTo>
                <a:cubicBezTo>
                  <a:pt x="555" y="15992"/>
                  <a:pt x="579" y="16015"/>
                  <a:pt x="608" y="16015"/>
                </a:cubicBezTo>
                <a:cubicBezTo>
                  <a:pt x="697" y="16015"/>
                  <a:pt x="796" y="16123"/>
                  <a:pt x="768" y="16191"/>
                </a:cubicBezTo>
                <a:cubicBezTo>
                  <a:pt x="740" y="16260"/>
                  <a:pt x="847" y="16351"/>
                  <a:pt x="952" y="16349"/>
                </a:cubicBezTo>
                <a:cubicBezTo>
                  <a:pt x="1041" y="16347"/>
                  <a:pt x="1384" y="16699"/>
                  <a:pt x="1395" y="16803"/>
                </a:cubicBezTo>
                <a:cubicBezTo>
                  <a:pt x="1399" y="16848"/>
                  <a:pt x="1451" y="16909"/>
                  <a:pt x="1502" y="16946"/>
                </a:cubicBezTo>
                <a:cubicBezTo>
                  <a:pt x="1526" y="16957"/>
                  <a:pt x="1554" y="16966"/>
                  <a:pt x="1586" y="16975"/>
                </a:cubicBezTo>
                <a:cubicBezTo>
                  <a:pt x="1587" y="16974"/>
                  <a:pt x="1589" y="16976"/>
                  <a:pt x="1590" y="16975"/>
                </a:cubicBezTo>
                <a:cubicBezTo>
                  <a:pt x="1617" y="16952"/>
                  <a:pt x="1871" y="17036"/>
                  <a:pt x="2813" y="17384"/>
                </a:cubicBezTo>
                <a:cubicBezTo>
                  <a:pt x="3491" y="17634"/>
                  <a:pt x="3989" y="17818"/>
                  <a:pt x="4729" y="18089"/>
                </a:cubicBezTo>
                <a:cubicBezTo>
                  <a:pt x="4881" y="18145"/>
                  <a:pt x="5213" y="18266"/>
                  <a:pt x="5467" y="18359"/>
                </a:cubicBezTo>
                <a:cubicBezTo>
                  <a:pt x="7181" y="18980"/>
                  <a:pt x="8275" y="19394"/>
                  <a:pt x="8290" y="19428"/>
                </a:cubicBezTo>
                <a:cubicBezTo>
                  <a:pt x="8300" y="19451"/>
                  <a:pt x="8374" y="19479"/>
                  <a:pt x="8455" y="19489"/>
                </a:cubicBezTo>
                <a:cubicBezTo>
                  <a:pt x="8535" y="19500"/>
                  <a:pt x="8694" y="19546"/>
                  <a:pt x="8810" y="19592"/>
                </a:cubicBezTo>
                <a:lnTo>
                  <a:pt x="9020" y="19674"/>
                </a:lnTo>
                <a:lnTo>
                  <a:pt x="9028" y="19936"/>
                </a:lnTo>
                <a:lnTo>
                  <a:pt x="9035" y="20198"/>
                </a:lnTo>
                <a:lnTo>
                  <a:pt x="9212" y="20272"/>
                </a:lnTo>
                <a:cubicBezTo>
                  <a:pt x="9310" y="20312"/>
                  <a:pt x="9411" y="20378"/>
                  <a:pt x="9436" y="20419"/>
                </a:cubicBezTo>
                <a:cubicBezTo>
                  <a:pt x="9449" y="20440"/>
                  <a:pt x="9459" y="20446"/>
                  <a:pt x="9469" y="20455"/>
                </a:cubicBezTo>
                <a:cubicBezTo>
                  <a:pt x="9486" y="20458"/>
                  <a:pt x="9506" y="20458"/>
                  <a:pt x="9525" y="20459"/>
                </a:cubicBezTo>
                <a:cubicBezTo>
                  <a:pt x="9530" y="20456"/>
                  <a:pt x="9532" y="20459"/>
                  <a:pt x="9537" y="20455"/>
                </a:cubicBezTo>
                <a:cubicBezTo>
                  <a:pt x="9566" y="20433"/>
                  <a:pt x="9613" y="20425"/>
                  <a:pt x="9641" y="20437"/>
                </a:cubicBezTo>
                <a:cubicBezTo>
                  <a:pt x="9676" y="20452"/>
                  <a:pt x="9762" y="20394"/>
                  <a:pt x="9924" y="20245"/>
                </a:cubicBezTo>
                <a:cubicBezTo>
                  <a:pt x="10357" y="19844"/>
                  <a:pt x="10669" y="19583"/>
                  <a:pt x="10710" y="19583"/>
                </a:cubicBezTo>
                <a:cubicBezTo>
                  <a:pt x="10733" y="19583"/>
                  <a:pt x="10759" y="19610"/>
                  <a:pt x="10769" y="19646"/>
                </a:cubicBezTo>
                <a:cubicBezTo>
                  <a:pt x="10770" y="19651"/>
                  <a:pt x="10772" y="19655"/>
                  <a:pt x="10774" y="19660"/>
                </a:cubicBezTo>
                <a:cubicBezTo>
                  <a:pt x="10775" y="19662"/>
                  <a:pt x="10776" y="19663"/>
                  <a:pt x="10777" y="19665"/>
                </a:cubicBezTo>
                <a:cubicBezTo>
                  <a:pt x="10801" y="19740"/>
                  <a:pt x="10833" y="19755"/>
                  <a:pt x="10904" y="19719"/>
                </a:cubicBezTo>
                <a:cubicBezTo>
                  <a:pt x="11009" y="19665"/>
                  <a:pt x="12242" y="20133"/>
                  <a:pt x="12329" y="20259"/>
                </a:cubicBezTo>
                <a:cubicBezTo>
                  <a:pt x="12378" y="20331"/>
                  <a:pt x="12403" y="20354"/>
                  <a:pt x="12428" y="20340"/>
                </a:cubicBezTo>
                <a:cubicBezTo>
                  <a:pt x="12436" y="20335"/>
                  <a:pt x="12446" y="20326"/>
                  <a:pt x="12455" y="20313"/>
                </a:cubicBezTo>
                <a:cubicBezTo>
                  <a:pt x="12457" y="20310"/>
                  <a:pt x="12478" y="20308"/>
                  <a:pt x="12485" y="20304"/>
                </a:cubicBezTo>
                <a:cubicBezTo>
                  <a:pt x="12526" y="20286"/>
                  <a:pt x="12625" y="20260"/>
                  <a:pt x="12751" y="20241"/>
                </a:cubicBezTo>
                <a:cubicBezTo>
                  <a:pt x="12981" y="20208"/>
                  <a:pt x="13048" y="20211"/>
                  <a:pt x="13204" y="20263"/>
                </a:cubicBezTo>
                <a:lnTo>
                  <a:pt x="13358" y="20313"/>
                </a:lnTo>
                <a:cubicBezTo>
                  <a:pt x="13374" y="20313"/>
                  <a:pt x="13390" y="20310"/>
                  <a:pt x="13403" y="20304"/>
                </a:cubicBezTo>
                <a:lnTo>
                  <a:pt x="13494" y="20204"/>
                </a:lnTo>
                <a:cubicBezTo>
                  <a:pt x="13578" y="20113"/>
                  <a:pt x="13619" y="20091"/>
                  <a:pt x="13670" y="20109"/>
                </a:cubicBezTo>
                <a:cubicBezTo>
                  <a:pt x="13728" y="20129"/>
                  <a:pt x="13743" y="20167"/>
                  <a:pt x="13760" y="20281"/>
                </a:cubicBezTo>
                <a:cubicBezTo>
                  <a:pt x="13763" y="20296"/>
                  <a:pt x="13770" y="20305"/>
                  <a:pt x="13772" y="20322"/>
                </a:cubicBezTo>
                <a:cubicBezTo>
                  <a:pt x="13779" y="20388"/>
                  <a:pt x="13787" y="20427"/>
                  <a:pt x="13803" y="20459"/>
                </a:cubicBezTo>
                <a:cubicBezTo>
                  <a:pt x="13825" y="20491"/>
                  <a:pt x="13867" y="20510"/>
                  <a:pt x="13963" y="20546"/>
                </a:cubicBezTo>
                <a:cubicBezTo>
                  <a:pt x="14086" y="20592"/>
                  <a:pt x="14142" y="20632"/>
                  <a:pt x="14151" y="20679"/>
                </a:cubicBezTo>
                <a:cubicBezTo>
                  <a:pt x="14153" y="20692"/>
                  <a:pt x="14161" y="20702"/>
                  <a:pt x="14168" y="20712"/>
                </a:cubicBezTo>
                <a:cubicBezTo>
                  <a:pt x="14181" y="20724"/>
                  <a:pt x="14192" y="20731"/>
                  <a:pt x="14203" y="20739"/>
                </a:cubicBezTo>
                <a:cubicBezTo>
                  <a:pt x="14237" y="20752"/>
                  <a:pt x="14279" y="20747"/>
                  <a:pt x="14304" y="20713"/>
                </a:cubicBezTo>
                <a:cubicBezTo>
                  <a:pt x="14320" y="20694"/>
                  <a:pt x="14581" y="20774"/>
                  <a:pt x="14963" y="20916"/>
                </a:cubicBezTo>
                <a:cubicBezTo>
                  <a:pt x="15312" y="21046"/>
                  <a:pt x="15633" y="21158"/>
                  <a:pt x="15677" y="21166"/>
                </a:cubicBezTo>
                <a:cubicBezTo>
                  <a:pt x="15721" y="21173"/>
                  <a:pt x="15782" y="21191"/>
                  <a:pt x="15815" y="21205"/>
                </a:cubicBezTo>
                <a:cubicBezTo>
                  <a:pt x="15825" y="21209"/>
                  <a:pt x="15832" y="21209"/>
                  <a:pt x="15839" y="21211"/>
                </a:cubicBezTo>
                <a:cubicBezTo>
                  <a:pt x="15850" y="21207"/>
                  <a:pt x="15859" y="21203"/>
                  <a:pt x="15866" y="21194"/>
                </a:cubicBezTo>
                <a:cubicBezTo>
                  <a:pt x="15873" y="21177"/>
                  <a:pt x="15875" y="21146"/>
                  <a:pt x="15875" y="21083"/>
                </a:cubicBezTo>
                <a:cubicBezTo>
                  <a:pt x="15875" y="20945"/>
                  <a:pt x="15887" y="20921"/>
                  <a:pt x="16083" y="20686"/>
                </a:cubicBezTo>
                <a:lnTo>
                  <a:pt x="16260" y="20476"/>
                </a:lnTo>
                <a:cubicBezTo>
                  <a:pt x="16276" y="20447"/>
                  <a:pt x="16287" y="20412"/>
                  <a:pt x="16294" y="20378"/>
                </a:cubicBezTo>
                <a:lnTo>
                  <a:pt x="16301" y="20128"/>
                </a:lnTo>
                <a:lnTo>
                  <a:pt x="16310" y="19820"/>
                </a:lnTo>
                <a:lnTo>
                  <a:pt x="16414" y="19829"/>
                </a:lnTo>
                <a:cubicBezTo>
                  <a:pt x="16471" y="19833"/>
                  <a:pt x="16537" y="19862"/>
                  <a:pt x="16563" y="19893"/>
                </a:cubicBezTo>
                <a:cubicBezTo>
                  <a:pt x="16622" y="19968"/>
                  <a:pt x="16631" y="19944"/>
                  <a:pt x="16654" y="19624"/>
                </a:cubicBezTo>
                <a:lnTo>
                  <a:pt x="16669" y="19407"/>
                </a:lnTo>
                <a:cubicBezTo>
                  <a:pt x="16667" y="19391"/>
                  <a:pt x="16663" y="19381"/>
                  <a:pt x="16660" y="19369"/>
                </a:cubicBezTo>
                <a:lnTo>
                  <a:pt x="16603" y="19421"/>
                </a:lnTo>
                <a:cubicBezTo>
                  <a:pt x="16561" y="19459"/>
                  <a:pt x="16522" y="19471"/>
                  <a:pt x="16508" y="19452"/>
                </a:cubicBezTo>
                <a:cubicBezTo>
                  <a:pt x="16487" y="19423"/>
                  <a:pt x="16990" y="18785"/>
                  <a:pt x="17057" y="18754"/>
                </a:cubicBezTo>
                <a:cubicBezTo>
                  <a:pt x="17071" y="18747"/>
                  <a:pt x="17115" y="18761"/>
                  <a:pt x="17155" y="18782"/>
                </a:cubicBezTo>
                <a:lnTo>
                  <a:pt x="17229" y="18820"/>
                </a:lnTo>
                <a:lnTo>
                  <a:pt x="17211" y="20155"/>
                </a:lnTo>
                <a:cubicBezTo>
                  <a:pt x="17203" y="20736"/>
                  <a:pt x="17194" y="21039"/>
                  <a:pt x="17186" y="21232"/>
                </a:cubicBezTo>
                <a:cubicBezTo>
                  <a:pt x="17195" y="21404"/>
                  <a:pt x="17205" y="21522"/>
                  <a:pt x="17216" y="21553"/>
                </a:cubicBezTo>
                <a:cubicBezTo>
                  <a:pt x="17221" y="21555"/>
                  <a:pt x="17223" y="21557"/>
                  <a:pt x="17228" y="21559"/>
                </a:cubicBezTo>
                <a:cubicBezTo>
                  <a:pt x="17261" y="21567"/>
                  <a:pt x="17295" y="21578"/>
                  <a:pt x="17305" y="21580"/>
                </a:cubicBezTo>
                <a:cubicBezTo>
                  <a:pt x="17315" y="21583"/>
                  <a:pt x="17342" y="21574"/>
                  <a:pt x="17365" y="21562"/>
                </a:cubicBezTo>
                <a:cubicBezTo>
                  <a:pt x="17400" y="21544"/>
                  <a:pt x="17407" y="21462"/>
                  <a:pt x="17409" y="21062"/>
                </a:cubicBezTo>
                <a:cubicBezTo>
                  <a:pt x="17411" y="20710"/>
                  <a:pt x="17415" y="20550"/>
                  <a:pt x="17442" y="20471"/>
                </a:cubicBezTo>
                <a:cubicBezTo>
                  <a:pt x="17442" y="20390"/>
                  <a:pt x="17444" y="20342"/>
                  <a:pt x="17444" y="20249"/>
                </a:cubicBezTo>
                <a:lnTo>
                  <a:pt x="17451" y="19030"/>
                </a:lnTo>
                <a:lnTo>
                  <a:pt x="17543" y="18935"/>
                </a:lnTo>
                <a:cubicBezTo>
                  <a:pt x="17661" y="18812"/>
                  <a:pt x="17787" y="18882"/>
                  <a:pt x="17756" y="19053"/>
                </a:cubicBezTo>
                <a:cubicBezTo>
                  <a:pt x="17744" y="19115"/>
                  <a:pt x="17731" y="19537"/>
                  <a:pt x="17728" y="19990"/>
                </a:cubicBezTo>
                <a:lnTo>
                  <a:pt x="17726" y="20487"/>
                </a:lnTo>
                <a:cubicBezTo>
                  <a:pt x="17726" y="20488"/>
                  <a:pt x="17725" y="20490"/>
                  <a:pt x="17726" y="20491"/>
                </a:cubicBezTo>
                <a:cubicBezTo>
                  <a:pt x="17733" y="20528"/>
                  <a:pt x="17740" y="20573"/>
                  <a:pt x="17745" y="20620"/>
                </a:cubicBezTo>
                <a:cubicBezTo>
                  <a:pt x="17761" y="20771"/>
                  <a:pt x="17774" y="20800"/>
                  <a:pt x="17836" y="20823"/>
                </a:cubicBezTo>
                <a:cubicBezTo>
                  <a:pt x="17876" y="20838"/>
                  <a:pt x="17914" y="20835"/>
                  <a:pt x="17922" y="20818"/>
                </a:cubicBezTo>
                <a:cubicBezTo>
                  <a:pt x="17930" y="20800"/>
                  <a:pt x="17944" y="20487"/>
                  <a:pt x="17952" y="20121"/>
                </a:cubicBezTo>
                <a:cubicBezTo>
                  <a:pt x="17960" y="19755"/>
                  <a:pt x="17975" y="19348"/>
                  <a:pt x="17985" y="19218"/>
                </a:cubicBezTo>
                <a:lnTo>
                  <a:pt x="17991" y="19109"/>
                </a:lnTo>
                <a:lnTo>
                  <a:pt x="18011" y="18393"/>
                </a:lnTo>
                <a:lnTo>
                  <a:pt x="18123" y="18393"/>
                </a:lnTo>
                <a:lnTo>
                  <a:pt x="18235" y="18393"/>
                </a:lnTo>
                <a:lnTo>
                  <a:pt x="18235" y="19086"/>
                </a:lnTo>
                <a:cubicBezTo>
                  <a:pt x="18251" y="19160"/>
                  <a:pt x="18252" y="19298"/>
                  <a:pt x="18252" y="19577"/>
                </a:cubicBezTo>
                <a:lnTo>
                  <a:pt x="18252" y="20040"/>
                </a:lnTo>
                <a:cubicBezTo>
                  <a:pt x="18258" y="20085"/>
                  <a:pt x="18269" y="20115"/>
                  <a:pt x="18283" y="20128"/>
                </a:cubicBezTo>
                <a:lnTo>
                  <a:pt x="18325" y="20139"/>
                </a:lnTo>
                <a:cubicBezTo>
                  <a:pt x="18365" y="20150"/>
                  <a:pt x="18409" y="20145"/>
                  <a:pt x="18424" y="20128"/>
                </a:cubicBezTo>
                <a:cubicBezTo>
                  <a:pt x="18438" y="20112"/>
                  <a:pt x="18454" y="19922"/>
                  <a:pt x="18459" y="19705"/>
                </a:cubicBezTo>
                <a:cubicBezTo>
                  <a:pt x="18463" y="19527"/>
                  <a:pt x="18472" y="19407"/>
                  <a:pt x="18487" y="19324"/>
                </a:cubicBezTo>
                <a:cubicBezTo>
                  <a:pt x="18491" y="19142"/>
                  <a:pt x="18498" y="18994"/>
                  <a:pt x="18506" y="18888"/>
                </a:cubicBezTo>
                <a:cubicBezTo>
                  <a:pt x="18480" y="18727"/>
                  <a:pt x="18485" y="18468"/>
                  <a:pt x="18528" y="18420"/>
                </a:cubicBezTo>
                <a:cubicBezTo>
                  <a:pt x="18549" y="18396"/>
                  <a:pt x="18599" y="18381"/>
                  <a:pt x="18640" y="18387"/>
                </a:cubicBezTo>
                <a:cubicBezTo>
                  <a:pt x="18713" y="18399"/>
                  <a:pt x="18714" y="18404"/>
                  <a:pt x="18722" y="18662"/>
                </a:cubicBezTo>
                <a:cubicBezTo>
                  <a:pt x="18728" y="18886"/>
                  <a:pt x="18721" y="18936"/>
                  <a:pt x="18675" y="18999"/>
                </a:cubicBezTo>
                <a:cubicBezTo>
                  <a:pt x="18644" y="19042"/>
                  <a:pt x="18622" y="19061"/>
                  <a:pt x="18602" y="19064"/>
                </a:cubicBezTo>
                <a:cubicBezTo>
                  <a:pt x="18602" y="19068"/>
                  <a:pt x="18603" y="19069"/>
                  <a:pt x="18603" y="19073"/>
                </a:cubicBezTo>
                <a:cubicBezTo>
                  <a:pt x="18607" y="19128"/>
                  <a:pt x="18610" y="19159"/>
                  <a:pt x="18614" y="19200"/>
                </a:cubicBezTo>
                <a:cubicBezTo>
                  <a:pt x="18658" y="19237"/>
                  <a:pt x="18701" y="19326"/>
                  <a:pt x="18701" y="19401"/>
                </a:cubicBezTo>
                <a:cubicBezTo>
                  <a:pt x="18701" y="19483"/>
                  <a:pt x="18715" y="19505"/>
                  <a:pt x="18783" y="19523"/>
                </a:cubicBezTo>
                <a:cubicBezTo>
                  <a:pt x="18820" y="19534"/>
                  <a:pt x="18847" y="19531"/>
                  <a:pt x="18865" y="19527"/>
                </a:cubicBezTo>
                <a:cubicBezTo>
                  <a:pt x="18872" y="19524"/>
                  <a:pt x="18881" y="19524"/>
                  <a:pt x="18885" y="19520"/>
                </a:cubicBezTo>
                <a:cubicBezTo>
                  <a:pt x="18895" y="19500"/>
                  <a:pt x="18906" y="19344"/>
                  <a:pt x="18909" y="19156"/>
                </a:cubicBezTo>
                <a:cubicBezTo>
                  <a:pt x="18915" y="18845"/>
                  <a:pt x="18927" y="18692"/>
                  <a:pt x="18954" y="18612"/>
                </a:cubicBezTo>
                <a:cubicBezTo>
                  <a:pt x="18964" y="18531"/>
                  <a:pt x="18978" y="18497"/>
                  <a:pt x="19002" y="18497"/>
                </a:cubicBezTo>
                <a:cubicBezTo>
                  <a:pt x="19022" y="18497"/>
                  <a:pt x="19033" y="18513"/>
                  <a:pt x="19040" y="18536"/>
                </a:cubicBezTo>
                <a:cubicBezTo>
                  <a:pt x="19120" y="18559"/>
                  <a:pt x="19176" y="18744"/>
                  <a:pt x="19176" y="19008"/>
                </a:cubicBezTo>
                <a:cubicBezTo>
                  <a:pt x="19176" y="19148"/>
                  <a:pt x="19187" y="19254"/>
                  <a:pt x="19202" y="19254"/>
                </a:cubicBezTo>
                <a:cubicBezTo>
                  <a:pt x="19217" y="19254"/>
                  <a:pt x="19230" y="19164"/>
                  <a:pt x="19230" y="19053"/>
                </a:cubicBezTo>
                <a:cubicBezTo>
                  <a:pt x="19230" y="18907"/>
                  <a:pt x="19240" y="18846"/>
                  <a:pt x="19269" y="18831"/>
                </a:cubicBezTo>
                <a:cubicBezTo>
                  <a:pt x="19291" y="18819"/>
                  <a:pt x="19424" y="18850"/>
                  <a:pt x="19566" y="18897"/>
                </a:cubicBezTo>
                <a:lnTo>
                  <a:pt x="19824" y="18981"/>
                </a:lnTo>
                <a:lnTo>
                  <a:pt x="19814" y="19209"/>
                </a:lnTo>
                <a:cubicBezTo>
                  <a:pt x="19803" y="19479"/>
                  <a:pt x="19851" y="19521"/>
                  <a:pt x="19874" y="19263"/>
                </a:cubicBezTo>
                <a:cubicBezTo>
                  <a:pt x="19915" y="18819"/>
                  <a:pt x="19932" y="18884"/>
                  <a:pt x="19442" y="17635"/>
                </a:cubicBezTo>
                <a:lnTo>
                  <a:pt x="18986" y="16472"/>
                </a:lnTo>
                <a:lnTo>
                  <a:pt x="18997" y="15898"/>
                </a:lnTo>
                <a:cubicBezTo>
                  <a:pt x="19004" y="15519"/>
                  <a:pt x="19017" y="15309"/>
                  <a:pt x="19038" y="15281"/>
                </a:cubicBezTo>
                <a:cubicBezTo>
                  <a:pt x="19063" y="15247"/>
                  <a:pt x="19133" y="15251"/>
                  <a:pt x="19353" y="15300"/>
                </a:cubicBezTo>
                <a:cubicBezTo>
                  <a:pt x="19654" y="15367"/>
                  <a:pt x="19706" y="15398"/>
                  <a:pt x="19657" y="15480"/>
                </a:cubicBezTo>
                <a:cubicBezTo>
                  <a:pt x="19634" y="15518"/>
                  <a:pt x="19634" y="15553"/>
                  <a:pt x="19658" y="15623"/>
                </a:cubicBezTo>
                <a:cubicBezTo>
                  <a:pt x="19684" y="15699"/>
                  <a:pt x="19715" y="15721"/>
                  <a:pt x="19822" y="15740"/>
                </a:cubicBezTo>
                <a:cubicBezTo>
                  <a:pt x="19895" y="15753"/>
                  <a:pt x="19969" y="15782"/>
                  <a:pt x="19988" y="15803"/>
                </a:cubicBezTo>
                <a:cubicBezTo>
                  <a:pt x="20014" y="15833"/>
                  <a:pt x="20022" y="15807"/>
                  <a:pt x="20022" y="15677"/>
                </a:cubicBezTo>
                <a:cubicBezTo>
                  <a:pt x="20022" y="15586"/>
                  <a:pt x="20029" y="15483"/>
                  <a:pt x="20038" y="15449"/>
                </a:cubicBezTo>
                <a:cubicBezTo>
                  <a:pt x="20043" y="15434"/>
                  <a:pt x="20041" y="15431"/>
                  <a:pt x="20041" y="15424"/>
                </a:cubicBezTo>
                <a:cubicBezTo>
                  <a:pt x="20041" y="15419"/>
                  <a:pt x="20041" y="15413"/>
                  <a:pt x="20041" y="15408"/>
                </a:cubicBezTo>
                <a:cubicBezTo>
                  <a:pt x="20035" y="15406"/>
                  <a:pt x="20023" y="15411"/>
                  <a:pt x="20001" y="15428"/>
                </a:cubicBezTo>
                <a:cubicBezTo>
                  <a:pt x="19970" y="15450"/>
                  <a:pt x="19939" y="15454"/>
                  <a:pt x="19932" y="15437"/>
                </a:cubicBezTo>
                <a:cubicBezTo>
                  <a:pt x="19924" y="15419"/>
                  <a:pt x="20191" y="15084"/>
                  <a:pt x="20526" y="14690"/>
                </a:cubicBezTo>
                <a:cubicBezTo>
                  <a:pt x="20860" y="14296"/>
                  <a:pt x="21126" y="13959"/>
                  <a:pt x="21118" y="13942"/>
                </a:cubicBezTo>
                <a:cubicBezTo>
                  <a:pt x="21097" y="13894"/>
                  <a:pt x="21416" y="13503"/>
                  <a:pt x="21458" y="13525"/>
                </a:cubicBezTo>
                <a:cubicBezTo>
                  <a:pt x="21480" y="13537"/>
                  <a:pt x="21511" y="13500"/>
                  <a:pt x="21536" y="13430"/>
                </a:cubicBezTo>
                <a:cubicBezTo>
                  <a:pt x="21585" y="13294"/>
                  <a:pt x="21600" y="13304"/>
                  <a:pt x="21239" y="13231"/>
                </a:cubicBezTo>
                <a:cubicBezTo>
                  <a:pt x="21088" y="13201"/>
                  <a:pt x="20957" y="13166"/>
                  <a:pt x="20949" y="13154"/>
                </a:cubicBezTo>
                <a:cubicBezTo>
                  <a:pt x="20940" y="13142"/>
                  <a:pt x="20933" y="13064"/>
                  <a:pt x="20933" y="12982"/>
                </a:cubicBezTo>
                <a:lnTo>
                  <a:pt x="20933" y="12870"/>
                </a:lnTo>
                <a:cubicBezTo>
                  <a:pt x="20924" y="12852"/>
                  <a:pt x="20907" y="12834"/>
                  <a:pt x="20877" y="12820"/>
                </a:cubicBezTo>
                <a:lnTo>
                  <a:pt x="20544" y="12755"/>
                </a:lnTo>
                <a:cubicBezTo>
                  <a:pt x="20152" y="12677"/>
                  <a:pt x="20075" y="12638"/>
                  <a:pt x="20075" y="12520"/>
                </a:cubicBezTo>
                <a:cubicBezTo>
                  <a:pt x="20075" y="12510"/>
                  <a:pt x="20072" y="12502"/>
                  <a:pt x="20070" y="12493"/>
                </a:cubicBezTo>
                <a:cubicBezTo>
                  <a:pt x="20063" y="12477"/>
                  <a:pt x="20054" y="12463"/>
                  <a:pt x="20045" y="12450"/>
                </a:cubicBezTo>
                <a:cubicBezTo>
                  <a:pt x="20021" y="12426"/>
                  <a:pt x="19982" y="12411"/>
                  <a:pt x="19925" y="12411"/>
                </a:cubicBezTo>
                <a:cubicBezTo>
                  <a:pt x="19825" y="12411"/>
                  <a:pt x="19757" y="12347"/>
                  <a:pt x="19757" y="12249"/>
                </a:cubicBezTo>
                <a:cubicBezTo>
                  <a:pt x="19757" y="12201"/>
                  <a:pt x="19771" y="12149"/>
                  <a:pt x="19786" y="12136"/>
                </a:cubicBezTo>
                <a:cubicBezTo>
                  <a:pt x="19805" y="12120"/>
                  <a:pt x="19803" y="12097"/>
                  <a:pt x="19782" y="12061"/>
                </a:cubicBezTo>
                <a:cubicBezTo>
                  <a:pt x="19749" y="12006"/>
                  <a:pt x="19747" y="12032"/>
                  <a:pt x="19822" y="10173"/>
                </a:cubicBezTo>
                <a:cubicBezTo>
                  <a:pt x="19862" y="9196"/>
                  <a:pt x="19863" y="9208"/>
                  <a:pt x="19727" y="9207"/>
                </a:cubicBezTo>
                <a:cubicBezTo>
                  <a:pt x="19638" y="9206"/>
                  <a:pt x="19592" y="9131"/>
                  <a:pt x="19613" y="9015"/>
                </a:cubicBezTo>
                <a:cubicBezTo>
                  <a:pt x="19629" y="8926"/>
                  <a:pt x="19625" y="8922"/>
                  <a:pt x="19454" y="8897"/>
                </a:cubicBezTo>
                <a:cubicBezTo>
                  <a:pt x="19343" y="8880"/>
                  <a:pt x="19272" y="8853"/>
                  <a:pt x="19264" y="8821"/>
                </a:cubicBezTo>
                <a:cubicBezTo>
                  <a:pt x="19256" y="8794"/>
                  <a:pt x="19264" y="8407"/>
                  <a:pt x="19281" y="7962"/>
                </a:cubicBezTo>
                <a:cubicBezTo>
                  <a:pt x="19297" y="7516"/>
                  <a:pt x="19314" y="7004"/>
                  <a:pt x="19320" y="6824"/>
                </a:cubicBezTo>
                <a:lnTo>
                  <a:pt x="19329" y="6495"/>
                </a:lnTo>
                <a:lnTo>
                  <a:pt x="19468" y="6477"/>
                </a:lnTo>
                <a:cubicBezTo>
                  <a:pt x="19568" y="6464"/>
                  <a:pt x="19616" y="6438"/>
                  <a:pt x="19641" y="6386"/>
                </a:cubicBezTo>
                <a:cubicBezTo>
                  <a:pt x="19686" y="6293"/>
                  <a:pt x="19662" y="6248"/>
                  <a:pt x="19544" y="6199"/>
                </a:cubicBezTo>
                <a:cubicBezTo>
                  <a:pt x="19471" y="6169"/>
                  <a:pt x="19433" y="6171"/>
                  <a:pt x="19385" y="6208"/>
                </a:cubicBezTo>
                <a:cubicBezTo>
                  <a:pt x="19298" y="6274"/>
                  <a:pt x="19188" y="6272"/>
                  <a:pt x="19110" y="6201"/>
                </a:cubicBezTo>
                <a:cubicBezTo>
                  <a:pt x="19071" y="6165"/>
                  <a:pt x="18999" y="6144"/>
                  <a:pt x="18931" y="6149"/>
                </a:cubicBezTo>
                <a:cubicBezTo>
                  <a:pt x="18798" y="6158"/>
                  <a:pt x="18692" y="6157"/>
                  <a:pt x="18659" y="6145"/>
                </a:cubicBezTo>
                <a:cubicBezTo>
                  <a:pt x="18646" y="6141"/>
                  <a:pt x="18560" y="6151"/>
                  <a:pt x="18468" y="6167"/>
                </a:cubicBezTo>
                <a:cubicBezTo>
                  <a:pt x="18306" y="6195"/>
                  <a:pt x="18282" y="6188"/>
                  <a:pt x="18120" y="6079"/>
                </a:cubicBezTo>
                <a:cubicBezTo>
                  <a:pt x="18072" y="6046"/>
                  <a:pt x="17958" y="6065"/>
                  <a:pt x="17924" y="6113"/>
                </a:cubicBezTo>
                <a:cubicBezTo>
                  <a:pt x="17910" y="6132"/>
                  <a:pt x="17895" y="6207"/>
                  <a:pt x="17891" y="6278"/>
                </a:cubicBezTo>
                <a:cubicBezTo>
                  <a:pt x="17879" y="6483"/>
                  <a:pt x="17828" y="6591"/>
                  <a:pt x="17713" y="6644"/>
                </a:cubicBezTo>
                <a:cubicBezTo>
                  <a:pt x="17655" y="6671"/>
                  <a:pt x="17599" y="6684"/>
                  <a:pt x="17588" y="6675"/>
                </a:cubicBezTo>
                <a:cubicBezTo>
                  <a:pt x="17576" y="6665"/>
                  <a:pt x="17508" y="6650"/>
                  <a:pt x="17435" y="6639"/>
                </a:cubicBezTo>
                <a:cubicBezTo>
                  <a:pt x="17426" y="6638"/>
                  <a:pt x="17426" y="6640"/>
                  <a:pt x="17418" y="6639"/>
                </a:cubicBezTo>
                <a:cubicBezTo>
                  <a:pt x="17378" y="6642"/>
                  <a:pt x="17342" y="6643"/>
                  <a:pt x="17300" y="6653"/>
                </a:cubicBezTo>
                <a:cubicBezTo>
                  <a:pt x="17291" y="6666"/>
                  <a:pt x="17283" y="6685"/>
                  <a:pt x="17275" y="6712"/>
                </a:cubicBezTo>
                <a:cubicBezTo>
                  <a:pt x="17249" y="6808"/>
                  <a:pt x="17161" y="6840"/>
                  <a:pt x="17128" y="6766"/>
                </a:cubicBezTo>
                <a:cubicBezTo>
                  <a:pt x="17118" y="6743"/>
                  <a:pt x="17099" y="6741"/>
                  <a:pt x="17081" y="6761"/>
                </a:cubicBezTo>
                <a:cubicBezTo>
                  <a:pt x="17048" y="6795"/>
                  <a:pt x="16932" y="6797"/>
                  <a:pt x="16889" y="6763"/>
                </a:cubicBezTo>
                <a:cubicBezTo>
                  <a:pt x="16852" y="6732"/>
                  <a:pt x="16756" y="6750"/>
                  <a:pt x="16716" y="6795"/>
                </a:cubicBezTo>
                <a:cubicBezTo>
                  <a:pt x="16697" y="6817"/>
                  <a:pt x="16627" y="6853"/>
                  <a:pt x="16561" y="6878"/>
                </a:cubicBezTo>
                <a:cubicBezTo>
                  <a:pt x="16496" y="6902"/>
                  <a:pt x="16418" y="6935"/>
                  <a:pt x="16389" y="6951"/>
                </a:cubicBezTo>
                <a:cubicBezTo>
                  <a:pt x="16261" y="7023"/>
                  <a:pt x="16166" y="7023"/>
                  <a:pt x="16138" y="6951"/>
                </a:cubicBezTo>
                <a:cubicBezTo>
                  <a:pt x="16116" y="6895"/>
                  <a:pt x="16091" y="6885"/>
                  <a:pt x="16008" y="6899"/>
                </a:cubicBezTo>
                <a:cubicBezTo>
                  <a:pt x="15951" y="6909"/>
                  <a:pt x="15897" y="6901"/>
                  <a:pt x="15888" y="6881"/>
                </a:cubicBezTo>
                <a:cubicBezTo>
                  <a:pt x="15870" y="6841"/>
                  <a:pt x="15833" y="6854"/>
                  <a:pt x="15665" y="6962"/>
                </a:cubicBezTo>
                <a:cubicBezTo>
                  <a:pt x="15601" y="7003"/>
                  <a:pt x="15515" y="7035"/>
                  <a:pt x="15474" y="7035"/>
                </a:cubicBezTo>
                <a:cubicBezTo>
                  <a:pt x="15420" y="7035"/>
                  <a:pt x="15401" y="7052"/>
                  <a:pt x="15406" y="7093"/>
                </a:cubicBezTo>
                <a:cubicBezTo>
                  <a:pt x="15411" y="7138"/>
                  <a:pt x="15386" y="7151"/>
                  <a:pt x="15288" y="7154"/>
                </a:cubicBezTo>
                <a:cubicBezTo>
                  <a:pt x="15219" y="7156"/>
                  <a:pt x="15148" y="7173"/>
                  <a:pt x="15129" y="7193"/>
                </a:cubicBezTo>
                <a:cubicBezTo>
                  <a:pt x="15081" y="7245"/>
                  <a:pt x="14733" y="7388"/>
                  <a:pt x="14707" y="7366"/>
                </a:cubicBezTo>
                <a:cubicBezTo>
                  <a:pt x="14695" y="7356"/>
                  <a:pt x="14686" y="7278"/>
                  <a:pt x="14686" y="7193"/>
                </a:cubicBezTo>
                <a:cubicBezTo>
                  <a:pt x="14686" y="7109"/>
                  <a:pt x="14672" y="7018"/>
                  <a:pt x="14655" y="6994"/>
                </a:cubicBezTo>
                <a:cubicBezTo>
                  <a:pt x="14630" y="6960"/>
                  <a:pt x="14630" y="6942"/>
                  <a:pt x="14655" y="6908"/>
                </a:cubicBezTo>
                <a:cubicBezTo>
                  <a:pt x="14697" y="6850"/>
                  <a:pt x="14696" y="6488"/>
                  <a:pt x="14653" y="6468"/>
                </a:cubicBezTo>
                <a:cubicBezTo>
                  <a:pt x="14631" y="6458"/>
                  <a:pt x="14624" y="6362"/>
                  <a:pt x="14630" y="6140"/>
                </a:cubicBezTo>
                <a:cubicBezTo>
                  <a:pt x="14631" y="6119"/>
                  <a:pt x="14630" y="6109"/>
                  <a:pt x="14630" y="6091"/>
                </a:cubicBezTo>
                <a:cubicBezTo>
                  <a:pt x="14630" y="6080"/>
                  <a:pt x="14629" y="6072"/>
                  <a:pt x="14629" y="6061"/>
                </a:cubicBezTo>
                <a:cubicBezTo>
                  <a:pt x="14628" y="5951"/>
                  <a:pt x="14622" y="5870"/>
                  <a:pt x="14612" y="5794"/>
                </a:cubicBezTo>
                <a:cubicBezTo>
                  <a:pt x="14598" y="5734"/>
                  <a:pt x="14576" y="5673"/>
                  <a:pt x="14536" y="5573"/>
                </a:cubicBezTo>
                <a:lnTo>
                  <a:pt x="14437" y="5318"/>
                </a:lnTo>
                <a:lnTo>
                  <a:pt x="14264" y="5298"/>
                </a:lnTo>
                <a:cubicBezTo>
                  <a:pt x="14169" y="5287"/>
                  <a:pt x="13990" y="5268"/>
                  <a:pt x="13867" y="5257"/>
                </a:cubicBezTo>
                <a:cubicBezTo>
                  <a:pt x="13743" y="5245"/>
                  <a:pt x="13554" y="5224"/>
                  <a:pt x="13445" y="5210"/>
                </a:cubicBezTo>
                <a:lnTo>
                  <a:pt x="13247" y="5185"/>
                </a:lnTo>
                <a:lnTo>
                  <a:pt x="12423" y="3292"/>
                </a:lnTo>
                <a:cubicBezTo>
                  <a:pt x="11969" y="2251"/>
                  <a:pt x="11598" y="1374"/>
                  <a:pt x="11597" y="1342"/>
                </a:cubicBezTo>
                <a:cubicBezTo>
                  <a:pt x="11594" y="1225"/>
                  <a:pt x="11534" y="1199"/>
                  <a:pt x="11274" y="1199"/>
                </a:cubicBezTo>
                <a:cubicBezTo>
                  <a:pt x="11120" y="1199"/>
                  <a:pt x="11011" y="1184"/>
                  <a:pt x="11001" y="1161"/>
                </a:cubicBezTo>
                <a:cubicBezTo>
                  <a:pt x="10991" y="1140"/>
                  <a:pt x="11008" y="1113"/>
                  <a:pt x="11038" y="1102"/>
                </a:cubicBezTo>
                <a:cubicBezTo>
                  <a:pt x="11069" y="1091"/>
                  <a:pt x="11094" y="1060"/>
                  <a:pt x="11094" y="1034"/>
                </a:cubicBezTo>
                <a:cubicBezTo>
                  <a:pt x="11094" y="971"/>
                  <a:pt x="10836" y="923"/>
                  <a:pt x="10796" y="978"/>
                </a:cubicBezTo>
                <a:cubicBezTo>
                  <a:pt x="10780" y="1000"/>
                  <a:pt x="10698" y="1018"/>
                  <a:pt x="10616" y="1018"/>
                </a:cubicBezTo>
                <a:lnTo>
                  <a:pt x="10468" y="1018"/>
                </a:lnTo>
                <a:lnTo>
                  <a:pt x="10244" y="517"/>
                </a:lnTo>
                <a:cubicBezTo>
                  <a:pt x="10076" y="141"/>
                  <a:pt x="10004" y="13"/>
                  <a:pt x="9959" y="4"/>
                </a:cubicBezTo>
                <a:close/>
                <a:moveTo>
                  <a:pt x="18120" y="5824"/>
                </a:moveTo>
                <a:cubicBezTo>
                  <a:pt x="18102" y="5823"/>
                  <a:pt x="18072" y="5837"/>
                  <a:pt x="18038" y="5862"/>
                </a:cubicBezTo>
                <a:cubicBezTo>
                  <a:pt x="18010" y="5883"/>
                  <a:pt x="17992" y="5914"/>
                  <a:pt x="18000" y="5932"/>
                </a:cubicBezTo>
                <a:cubicBezTo>
                  <a:pt x="18017" y="5969"/>
                  <a:pt x="18106" y="5928"/>
                  <a:pt x="18132" y="5878"/>
                </a:cubicBezTo>
                <a:cubicBezTo>
                  <a:pt x="18133" y="5861"/>
                  <a:pt x="18136" y="5843"/>
                  <a:pt x="18133" y="5831"/>
                </a:cubicBezTo>
                <a:cubicBezTo>
                  <a:pt x="18129" y="5828"/>
                  <a:pt x="18126" y="5824"/>
                  <a:pt x="18120" y="5824"/>
                </a:cubicBezTo>
                <a:close/>
                <a:moveTo>
                  <a:pt x="19508" y="5968"/>
                </a:moveTo>
                <a:cubicBezTo>
                  <a:pt x="19464" y="5968"/>
                  <a:pt x="19441" y="5988"/>
                  <a:pt x="19441" y="6025"/>
                </a:cubicBezTo>
                <a:cubicBezTo>
                  <a:pt x="19441" y="6063"/>
                  <a:pt x="19460" y="6078"/>
                  <a:pt x="19498" y="6070"/>
                </a:cubicBezTo>
                <a:cubicBezTo>
                  <a:pt x="19525" y="6065"/>
                  <a:pt x="19540" y="6054"/>
                  <a:pt x="19551" y="6039"/>
                </a:cubicBezTo>
                <a:cubicBezTo>
                  <a:pt x="19551" y="6039"/>
                  <a:pt x="19551" y="6038"/>
                  <a:pt x="19551" y="6038"/>
                </a:cubicBezTo>
                <a:cubicBezTo>
                  <a:pt x="19555" y="6014"/>
                  <a:pt x="19553" y="5999"/>
                  <a:pt x="19553" y="5982"/>
                </a:cubicBezTo>
                <a:cubicBezTo>
                  <a:pt x="19543" y="5974"/>
                  <a:pt x="19529" y="5968"/>
                  <a:pt x="19508" y="5968"/>
                </a:cubicBezTo>
                <a:close/>
                <a:moveTo>
                  <a:pt x="19885" y="12131"/>
                </a:moveTo>
                <a:cubicBezTo>
                  <a:pt x="19864" y="12142"/>
                  <a:pt x="19870" y="12151"/>
                  <a:pt x="19900" y="12152"/>
                </a:cubicBezTo>
                <a:cubicBezTo>
                  <a:pt x="19928" y="12154"/>
                  <a:pt x="19943" y="12147"/>
                  <a:pt x="19934" y="12134"/>
                </a:cubicBezTo>
                <a:cubicBezTo>
                  <a:pt x="19925" y="12122"/>
                  <a:pt x="19904" y="12120"/>
                  <a:pt x="19885" y="1213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94" name="Reconstruction of charm and beauty hadrons…"/>
          <p:cNvSpPr txBox="1"/>
          <p:nvPr/>
        </p:nvSpPr>
        <p:spPr>
          <a:xfrm>
            <a:off x="514596" y="7506899"/>
            <a:ext cx="6959812" cy="1427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4589" indent="-224589">
              <a:spcBef>
                <a:spcPts val="700"/>
              </a:spcBef>
              <a:buSzPct val="50000"/>
              <a:buBlip>
                <a:blip r:embed="rId3"/>
              </a:buBlip>
              <a:defRPr sz="2000"/>
            </a:pPr>
            <a:r>
              <a:t>Reconstruction of charm and beauty hadrons</a:t>
            </a:r>
          </a:p>
          <a:p>
            <a:pPr marL="224589" indent="-224589">
              <a:spcBef>
                <a:spcPts val="700"/>
              </a:spcBef>
              <a:buSzPct val="50000"/>
              <a:buBlip>
                <a:blip r:embed="rId3"/>
              </a:buBlip>
              <a:defRPr sz="2000"/>
            </a:pP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Precise vertexing</a:t>
            </a:r>
            <a:r>
              <a:t> and tracking capabilities needed</a:t>
            </a:r>
          </a:p>
          <a:p>
            <a:pPr marL="224589" indent="-224589">
              <a:spcBef>
                <a:spcPts val="700"/>
              </a:spcBef>
              <a:buSzPct val="50000"/>
              <a:buBlip>
                <a:blip r:embed="rId3"/>
              </a:buBlip>
              <a:defRPr sz="2000"/>
            </a:pPr>
            <a:r>
              <a:t>Interest in low momentum particles</a:t>
            </a:r>
          </a:p>
          <a:p>
            <a:pPr marL="224589" indent="-224589">
              <a:spcBef>
                <a:spcPts val="700"/>
              </a:spcBef>
              <a:buSzPct val="50000"/>
              <a:buBlip>
                <a:blip r:embed="rId3"/>
              </a:buBlip>
              <a:defRPr sz="2000"/>
            </a:pP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Minimum amount of material in use</a:t>
            </a:r>
          </a:p>
        </p:txBody>
      </p:sp>
      <p:sp>
        <p:nvSpPr>
          <p:cNvPr id="95" name="ALICE (A Large Ion Collider Experiment) is a detector at the Larger Hadron Collider (LHC), CERN. Aimed on a study of quark-gluon plasma (QGP) in heavy-ion collisions."/>
          <p:cNvSpPr txBox="1"/>
          <p:nvPr/>
        </p:nvSpPr>
        <p:spPr>
          <a:xfrm>
            <a:off x="698500" y="1458040"/>
            <a:ext cx="11607800" cy="652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ALICE (A Large Ion Collider Experiment) is a detector at the Larger Hadron Collider (LHC), CERN. Aimed on a study of quark-gluon plasma (QGP) in heavy-ion collisions.</a:t>
            </a:r>
          </a:p>
        </p:txBody>
      </p:sp>
      <p:grpSp>
        <p:nvGrpSpPr>
          <p:cNvPr id="102" name="Group"/>
          <p:cNvGrpSpPr/>
          <p:nvPr/>
        </p:nvGrpSpPr>
        <p:grpSpPr>
          <a:xfrm>
            <a:off x="8843620" y="4373733"/>
            <a:ext cx="4433079" cy="3277577"/>
            <a:chOff x="0" y="214248"/>
            <a:chExt cx="4433078" cy="3277575"/>
          </a:xfrm>
        </p:grpSpPr>
        <p:sp>
          <p:nvSpPr>
            <p:cNvPr id="96" name="Line"/>
            <p:cNvSpPr/>
            <p:nvPr/>
          </p:nvSpPr>
          <p:spPr>
            <a:xfrm flipV="1">
              <a:off x="2281017" y="1243206"/>
              <a:ext cx="611551" cy="161037"/>
            </a:xfrm>
            <a:prstGeom prst="line">
              <a:avLst/>
            </a:prstGeom>
            <a:noFill/>
            <a:ln w="25400" cap="flat">
              <a:solidFill>
                <a:srgbClr val="5E5E5E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grpSp>
          <p:nvGrpSpPr>
            <p:cNvPr id="101" name="Group"/>
            <p:cNvGrpSpPr/>
            <p:nvPr/>
          </p:nvGrpSpPr>
          <p:grpSpPr>
            <a:xfrm>
              <a:off x="-1" y="214248"/>
              <a:ext cx="4433080" cy="3277576"/>
              <a:chOff x="0" y="214248"/>
              <a:chExt cx="4433078" cy="3277575"/>
            </a:xfrm>
          </p:grpSpPr>
          <p:pic>
            <p:nvPicPr>
              <p:cNvPr id="97" name="Group" descr="Group"/>
              <p:cNvPicPr>
                <a:picLocks noChangeAspect="1"/>
              </p:cNvPicPr>
              <p:nvPr/>
            </p:nvPicPr>
            <p:blipFill>
              <a:blip r:embed="rId4"/>
              <a:srcRect l="15907" t="25772" r="57147" b="42452"/>
              <a:stretch>
                <a:fillRect/>
              </a:stretch>
            </p:blipFill>
            <p:spPr>
              <a:xfrm>
                <a:off x="0" y="214248"/>
                <a:ext cx="4273745" cy="32775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541" extrusionOk="0">
                    <a:moveTo>
                      <a:pt x="6090" y="14"/>
                    </a:moveTo>
                    <a:cubicBezTo>
                      <a:pt x="5910" y="37"/>
                      <a:pt x="5857" y="89"/>
                      <a:pt x="5880" y="178"/>
                    </a:cubicBezTo>
                    <a:cubicBezTo>
                      <a:pt x="5888" y="208"/>
                      <a:pt x="5863" y="233"/>
                      <a:pt x="5828" y="233"/>
                    </a:cubicBezTo>
                    <a:cubicBezTo>
                      <a:pt x="5792" y="233"/>
                      <a:pt x="5771" y="205"/>
                      <a:pt x="5780" y="170"/>
                    </a:cubicBezTo>
                    <a:cubicBezTo>
                      <a:pt x="5789" y="136"/>
                      <a:pt x="5717" y="109"/>
                      <a:pt x="5619" y="110"/>
                    </a:cubicBezTo>
                    <a:cubicBezTo>
                      <a:pt x="5466" y="112"/>
                      <a:pt x="5457" y="124"/>
                      <a:pt x="5555" y="199"/>
                    </a:cubicBezTo>
                    <a:cubicBezTo>
                      <a:pt x="5618" y="247"/>
                      <a:pt x="5654" y="319"/>
                      <a:pt x="5635" y="358"/>
                    </a:cubicBezTo>
                    <a:cubicBezTo>
                      <a:pt x="5587" y="461"/>
                      <a:pt x="5243" y="316"/>
                      <a:pt x="5263" y="202"/>
                    </a:cubicBezTo>
                    <a:cubicBezTo>
                      <a:pt x="5286" y="63"/>
                      <a:pt x="5106" y="85"/>
                      <a:pt x="5064" y="225"/>
                    </a:cubicBezTo>
                    <a:cubicBezTo>
                      <a:pt x="5045" y="290"/>
                      <a:pt x="4942" y="369"/>
                      <a:pt x="4834" y="400"/>
                    </a:cubicBezTo>
                    <a:cubicBezTo>
                      <a:pt x="4726" y="431"/>
                      <a:pt x="4643" y="481"/>
                      <a:pt x="4651" y="512"/>
                    </a:cubicBezTo>
                    <a:cubicBezTo>
                      <a:pt x="4659" y="543"/>
                      <a:pt x="4637" y="579"/>
                      <a:pt x="4601" y="590"/>
                    </a:cubicBezTo>
                    <a:cubicBezTo>
                      <a:pt x="4566" y="602"/>
                      <a:pt x="4537" y="564"/>
                      <a:pt x="4537" y="507"/>
                    </a:cubicBezTo>
                    <a:cubicBezTo>
                      <a:pt x="4537" y="285"/>
                      <a:pt x="4339" y="360"/>
                      <a:pt x="4267" y="608"/>
                    </a:cubicBezTo>
                    <a:cubicBezTo>
                      <a:pt x="4198" y="846"/>
                      <a:pt x="4170" y="864"/>
                      <a:pt x="3864" y="864"/>
                    </a:cubicBezTo>
                    <a:cubicBezTo>
                      <a:pt x="3557" y="864"/>
                      <a:pt x="3535" y="879"/>
                      <a:pt x="3535" y="1073"/>
                    </a:cubicBezTo>
                    <a:cubicBezTo>
                      <a:pt x="3535" y="1307"/>
                      <a:pt x="3266" y="1537"/>
                      <a:pt x="2992" y="1537"/>
                    </a:cubicBezTo>
                    <a:cubicBezTo>
                      <a:pt x="2877" y="1537"/>
                      <a:pt x="2841" y="1572"/>
                      <a:pt x="2866" y="1657"/>
                    </a:cubicBezTo>
                    <a:cubicBezTo>
                      <a:pt x="2924" y="1854"/>
                      <a:pt x="2630" y="2293"/>
                      <a:pt x="2441" y="2293"/>
                    </a:cubicBezTo>
                    <a:cubicBezTo>
                      <a:pt x="2306" y="2293"/>
                      <a:pt x="2262" y="2352"/>
                      <a:pt x="2200" y="2609"/>
                    </a:cubicBezTo>
                    <a:cubicBezTo>
                      <a:pt x="2138" y="2870"/>
                      <a:pt x="2141" y="2936"/>
                      <a:pt x="2219" y="2993"/>
                    </a:cubicBezTo>
                    <a:cubicBezTo>
                      <a:pt x="2374" y="3106"/>
                      <a:pt x="2251" y="3219"/>
                      <a:pt x="1974" y="3219"/>
                    </a:cubicBezTo>
                    <a:cubicBezTo>
                      <a:pt x="1787" y="3219"/>
                      <a:pt x="1723" y="3251"/>
                      <a:pt x="1746" y="3329"/>
                    </a:cubicBezTo>
                    <a:cubicBezTo>
                      <a:pt x="1763" y="3389"/>
                      <a:pt x="1737" y="3507"/>
                      <a:pt x="1687" y="3595"/>
                    </a:cubicBezTo>
                    <a:cubicBezTo>
                      <a:pt x="1566" y="3811"/>
                      <a:pt x="1574" y="3864"/>
                      <a:pt x="1734" y="3919"/>
                    </a:cubicBezTo>
                    <a:cubicBezTo>
                      <a:pt x="1955" y="3994"/>
                      <a:pt x="1836" y="4186"/>
                      <a:pt x="1549" y="4213"/>
                    </a:cubicBezTo>
                    <a:cubicBezTo>
                      <a:pt x="1348" y="4233"/>
                      <a:pt x="1285" y="4272"/>
                      <a:pt x="1289" y="4380"/>
                    </a:cubicBezTo>
                    <a:cubicBezTo>
                      <a:pt x="1291" y="4459"/>
                      <a:pt x="1271" y="4589"/>
                      <a:pt x="1245" y="4670"/>
                    </a:cubicBezTo>
                    <a:cubicBezTo>
                      <a:pt x="1211" y="4773"/>
                      <a:pt x="1226" y="4818"/>
                      <a:pt x="1297" y="4818"/>
                    </a:cubicBezTo>
                    <a:cubicBezTo>
                      <a:pt x="1566" y="4818"/>
                      <a:pt x="1447" y="5278"/>
                      <a:pt x="1156" y="5361"/>
                    </a:cubicBezTo>
                    <a:cubicBezTo>
                      <a:pt x="1055" y="5390"/>
                      <a:pt x="972" y="5459"/>
                      <a:pt x="970" y="5515"/>
                    </a:cubicBezTo>
                    <a:cubicBezTo>
                      <a:pt x="968" y="5571"/>
                      <a:pt x="948" y="5675"/>
                      <a:pt x="926" y="5744"/>
                    </a:cubicBezTo>
                    <a:cubicBezTo>
                      <a:pt x="900" y="5826"/>
                      <a:pt x="935" y="5899"/>
                      <a:pt x="1024" y="5953"/>
                    </a:cubicBezTo>
                    <a:cubicBezTo>
                      <a:pt x="1100" y="5999"/>
                      <a:pt x="1162" y="6074"/>
                      <a:pt x="1160" y="6120"/>
                    </a:cubicBezTo>
                    <a:cubicBezTo>
                      <a:pt x="1159" y="6166"/>
                      <a:pt x="1184" y="6247"/>
                      <a:pt x="1216" y="6297"/>
                    </a:cubicBezTo>
                    <a:cubicBezTo>
                      <a:pt x="1303" y="6434"/>
                      <a:pt x="1217" y="6501"/>
                      <a:pt x="954" y="6501"/>
                    </a:cubicBezTo>
                    <a:cubicBezTo>
                      <a:pt x="731" y="6501"/>
                      <a:pt x="719" y="6515"/>
                      <a:pt x="713" y="6788"/>
                    </a:cubicBezTo>
                    <a:cubicBezTo>
                      <a:pt x="709" y="7008"/>
                      <a:pt x="737" y="7083"/>
                      <a:pt x="836" y="7116"/>
                    </a:cubicBezTo>
                    <a:cubicBezTo>
                      <a:pt x="910" y="7142"/>
                      <a:pt x="947" y="7201"/>
                      <a:pt x="922" y="7255"/>
                    </a:cubicBezTo>
                    <a:cubicBezTo>
                      <a:pt x="897" y="7306"/>
                      <a:pt x="911" y="7402"/>
                      <a:pt x="954" y="7469"/>
                    </a:cubicBezTo>
                    <a:cubicBezTo>
                      <a:pt x="1017" y="7567"/>
                      <a:pt x="999" y="7605"/>
                      <a:pt x="858" y="7675"/>
                    </a:cubicBezTo>
                    <a:cubicBezTo>
                      <a:pt x="763" y="7722"/>
                      <a:pt x="658" y="7761"/>
                      <a:pt x="625" y="7761"/>
                    </a:cubicBezTo>
                    <a:cubicBezTo>
                      <a:pt x="592" y="7761"/>
                      <a:pt x="565" y="7873"/>
                      <a:pt x="565" y="8008"/>
                    </a:cubicBezTo>
                    <a:cubicBezTo>
                      <a:pt x="565" y="8200"/>
                      <a:pt x="596" y="8261"/>
                      <a:pt x="709" y="8282"/>
                    </a:cubicBezTo>
                    <a:cubicBezTo>
                      <a:pt x="789" y="8297"/>
                      <a:pt x="847" y="8346"/>
                      <a:pt x="836" y="8392"/>
                    </a:cubicBezTo>
                    <a:cubicBezTo>
                      <a:pt x="825" y="8438"/>
                      <a:pt x="877" y="8494"/>
                      <a:pt x="952" y="8517"/>
                    </a:cubicBezTo>
                    <a:cubicBezTo>
                      <a:pt x="1166" y="8583"/>
                      <a:pt x="1115" y="8707"/>
                      <a:pt x="812" y="8861"/>
                    </a:cubicBezTo>
                    <a:cubicBezTo>
                      <a:pt x="592" y="8973"/>
                      <a:pt x="531" y="9049"/>
                      <a:pt x="521" y="9219"/>
                    </a:cubicBezTo>
                    <a:cubicBezTo>
                      <a:pt x="511" y="9382"/>
                      <a:pt x="542" y="9440"/>
                      <a:pt x="649" y="9461"/>
                    </a:cubicBezTo>
                    <a:cubicBezTo>
                      <a:pt x="727" y="9477"/>
                      <a:pt x="784" y="9535"/>
                      <a:pt x="776" y="9592"/>
                    </a:cubicBezTo>
                    <a:cubicBezTo>
                      <a:pt x="767" y="9648"/>
                      <a:pt x="815" y="9696"/>
                      <a:pt x="884" y="9696"/>
                    </a:cubicBezTo>
                    <a:cubicBezTo>
                      <a:pt x="1113" y="9696"/>
                      <a:pt x="1086" y="9851"/>
                      <a:pt x="824" y="10043"/>
                    </a:cubicBezTo>
                    <a:cubicBezTo>
                      <a:pt x="617" y="10194"/>
                      <a:pt x="565" y="10279"/>
                      <a:pt x="565" y="10468"/>
                    </a:cubicBezTo>
                    <a:cubicBezTo>
                      <a:pt x="565" y="10604"/>
                      <a:pt x="600" y="10705"/>
                      <a:pt x="647" y="10705"/>
                    </a:cubicBezTo>
                    <a:cubicBezTo>
                      <a:pt x="693" y="10705"/>
                      <a:pt x="781" y="10784"/>
                      <a:pt x="844" y="10880"/>
                    </a:cubicBezTo>
                    <a:cubicBezTo>
                      <a:pt x="936" y="11020"/>
                      <a:pt x="977" y="11034"/>
                      <a:pt x="1052" y="10953"/>
                    </a:cubicBezTo>
                    <a:cubicBezTo>
                      <a:pt x="1103" y="10898"/>
                      <a:pt x="1146" y="10878"/>
                      <a:pt x="1146" y="10906"/>
                    </a:cubicBezTo>
                    <a:cubicBezTo>
                      <a:pt x="1146" y="10935"/>
                      <a:pt x="1146" y="10986"/>
                      <a:pt x="1146" y="11021"/>
                    </a:cubicBezTo>
                    <a:cubicBezTo>
                      <a:pt x="1146" y="11056"/>
                      <a:pt x="1125" y="11084"/>
                      <a:pt x="1098" y="11084"/>
                    </a:cubicBezTo>
                    <a:cubicBezTo>
                      <a:pt x="1072" y="11084"/>
                      <a:pt x="984" y="11170"/>
                      <a:pt x="904" y="11274"/>
                    </a:cubicBezTo>
                    <a:cubicBezTo>
                      <a:pt x="824" y="11378"/>
                      <a:pt x="727" y="11462"/>
                      <a:pt x="687" y="11462"/>
                    </a:cubicBezTo>
                    <a:cubicBezTo>
                      <a:pt x="644" y="11462"/>
                      <a:pt x="631" y="11543"/>
                      <a:pt x="655" y="11668"/>
                    </a:cubicBezTo>
                    <a:cubicBezTo>
                      <a:pt x="705" y="11925"/>
                      <a:pt x="685" y="11940"/>
                      <a:pt x="34" y="12130"/>
                    </a:cubicBezTo>
                    <a:cubicBezTo>
                      <a:pt x="25" y="12132"/>
                      <a:pt x="9" y="12137"/>
                      <a:pt x="0" y="12140"/>
                    </a:cubicBezTo>
                    <a:lnTo>
                      <a:pt x="0" y="13890"/>
                    </a:lnTo>
                    <a:cubicBezTo>
                      <a:pt x="154" y="13838"/>
                      <a:pt x="388" y="13759"/>
                      <a:pt x="493" y="13723"/>
                    </a:cubicBezTo>
                    <a:cubicBezTo>
                      <a:pt x="970" y="13560"/>
                      <a:pt x="1250" y="13498"/>
                      <a:pt x="1291" y="13551"/>
                    </a:cubicBezTo>
                    <a:cubicBezTo>
                      <a:pt x="1369" y="13654"/>
                      <a:pt x="1298" y="13817"/>
                      <a:pt x="1174" y="13817"/>
                    </a:cubicBezTo>
                    <a:cubicBezTo>
                      <a:pt x="1123" y="13817"/>
                      <a:pt x="1082" y="13864"/>
                      <a:pt x="1082" y="13922"/>
                    </a:cubicBezTo>
                    <a:cubicBezTo>
                      <a:pt x="1084" y="14127"/>
                      <a:pt x="1206" y="14275"/>
                      <a:pt x="1449" y="14365"/>
                    </a:cubicBezTo>
                    <a:cubicBezTo>
                      <a:pt x="1658" y="14442"/>
                      <a:pt x="1691" y="14487"/>
                      <a:pt x="1673" y="14662"/>
                    </a:cubicBezTo>
                    <a:cubicBezTo>
                      <a:pt x="1662" y="14776"/>
                      <a:pt x="1608" y="14916"/>
                      <a:pt x="1551" y="14973"/>
                    </a:cubicBezTo>
                    <a:cubicBezTo>
                      <a:pt x="1467" y="15057"/>
                      <a:pt x="1461" y="15115"/>
                      <a:pt x="1521" y="15286"/>
                    </a:cubicBezTo>
                    <a:cubicBezTo>
                      <a:pt x="1564" y="15409"/>
                      <a:pt x="1630" y="15478"/>
                      <a:pt x="1681" y="15453"/>
                    </a:cubicBezTo>
                    <a:cubicBezTo>
                      <a:pt x="1730" y="15429"/>
                      <a:pt x="1843" y="15445"/>
                      <a:pt x="1932" y="15489"/>
                    </a:cubicBezTo>
                    <a:cubicBezTo>
                      <a:pt x="2122" y="15583"/>
                      <a:pt x="2137" y="15882"/>
                      <a:pt x="1960" y="16050"/>
                    </a:cubicBezTo>
                    <a:cubicBezTo>
                      <a:pt x="1783" y="16218"/>
                      <a:pt x="1954" y="16509"/>
                      <a:pt x="2229" y="16509"/>
                    </a:cubicBezTo>
                    <a:cubicBezTo>
                      <a:pt x="2400" y="16509"/>
                      <a:pt x="2453" y="16554"/>
                      <a:pt x="2507" y="16739"/>
                    </a:cubicBezTo>
                    <a:cubicBezTo>
                      <a:pt x="2561" y="16922"/>
                      <a:pt x="2553" y="16987"/>
                      <a:pt x="2469" y="17067"/>
                    </a:cubicBezTo>
                    <a:cubicBezTo>
                      <a:pt x="2380" y="17152"/>
                      <a:pt x="2377" y="17193"/>
                      <a:pt x="2449" y="17346"/>
                    </a:cubicBezTo>
                    <a:cubicBezTo>
                      <a:pt x="2518" y="17492"/>
                      <a:pt x="2575" y="17518"/>
                      <a:pt x="2746" y="17477"/>
                    </a:cubicBezTo>
                    <a:cubicBezTo>
                      <a:pt x="2929" y="17433"/>
                      <a:pt x="2963" y="17454"/>
                      <a:pt x="3018" y="17644"/>
                    </a:cubicBezTo>
                    <a:cubicBezTo>
                      <a:pt x="3062" y="17796"/>
                      <a:pt x="3058" y="17909"/>
                      <a:pt x="3004" y="18022"/>
                    </a:cubicBezTo>
                    <a:cubicBezTo>
                      <a:pt x="2941" y="18153"/>
                      <a:pt x="2949" y="18211"/>
                      <a:pt x="3044" y="18348"/>
                    </a:cubicBezTo>
                    <a:cubicBezTo>
                      <a:pt x="3139" y="18484"/>
                      <a:pt x="3191" y="18501"/>
                      <a:pt x="3327" y="18434"/>
                    </a:cubicBezTo>
                    <a:cubicBezTo>
                      <a:pt x="3463" y="18367"/>
                      <a:pt x="3518" y="18384"/>
                      <a:pt x="3627" y="18528"/>
                    </a:cubicBezTo>
                    <a:cubicBezTo>
                      <a:pt x="3755" y="18696"/>
                      <a:pt x="3757" y="18712"/>
                      <a:pt x="3647" y="18818"/>
                    </a:cubicBezTo>
                    <a:cubicBezTo>
                      <a:pt x="3538" y="18923"/>
                      <a:pt x="3539" y="18938"/>
                      <a:pt x="3673" y="19136"/>
                    </a:cubicBezTo>
                    <a:cubicBezTo>
                      <a:pt x="3800" y="19321"/>
                      <a:pt x="3839" y="19335"/>
                      <a:pt x="4032" y="19258"/>
                    </a:cubicBezTo>
                    <a:cubicBezTo>
                      <a:pt x="4302" y="19150"/>
                      <a:pt x="4428" y="19264"/>
                      <a:pt x="4309" y="19511"/>
                    </a:cubicBezTo>
                    <a:cubicBezTo>
                      <a:pt x="4242" y="19650"/>
                      <a:pt x="4253" y="19707"/>
                      <a:pt x="4391" y="19887"/>
                    </a:cubicBezTo>
                    <a:cubicBezTo>
                      <a:pt x="4541" y="20082"/>
                      <a:pt x="4567" y="20090"/>
                      <a:pt x="4728" y="19981"/>
                    </a:cubicBezTo>
                    <a:cubicBezTo>
                      <a:pt x="4863" y="19888"/>
                      <a:pt x="4921" y="19884"/>
                      <a:pt x="4994" y="19963"/>
                    </a:cubicBezTo>
                    <a:cubicBezTo>
                      <a:pt x="5064" y="20038"/>
                      <a:pt x="5069" y="20093"/>
                      <a:pt x="5016" y="20176"/>
                    </a:cubicBezTo>
                    <a:cubicBezTo>
                      <a:pt x="4961" y="20263"/>
                      <a:pt x="4988" y="20335"/>
                      <a:pt x="5128" y="20492"/>
                    </a:cubicBezTo>
                    <a:cubicBezTo>
                      <a:pt x="5298" y="20682"/>
                      <a:pt x="5324" y="20689"/>
                      <a:pt x="5489" y="20578"/>
                    </a:cubicBezTo>
                    <a:cubicBezTo>
                      <a:pt x="5587" y="20512"/>
                      <a:pt x="5671" y="20478"/>
                      <a:pt x="5676" y="20503"/>
                    </a:cubicBezTo>
                    <a:cubicBezTo>
                      <a:pt x="5680" y="20527"/>
                      <a:pt x="5687" y="20578"/>
                      <a:pt x="5692" y="20617"/>
                    </a:cubicBezTo>
                    <a:cubicBezTo>
                      <a:pt x="5696" y="20657"/>
                      <a:pt x="5794" y="20792"/>
                      <a:pt x="5908" y="20917"/>
                    </a:cubicBezTo>
                    <a:cubicBezTo>
                      <a:pt x="6075" y="21100"/>
                      <a:pt x="6140" y="21128"/>
                      <a:pt x="6241" y="21058"/>
                    </a:cubicBezTo>
                    <a:cubicBezTo>
                      <a:pt x="6402" y="20946"/>
                      <a:pt x="6744" y="21091"/>
                      <a:pt x="6834" y="21311"/>
                    </a:cubicBezTo>
                    <a:cubicBezTo>
                      <a:pt x="6897" y="21466"/>
                      <a:pt x="6904" y="21465"/>
                      <a:pt x="7132" y="21306"/>
                    </a:cubicBezTo>
                    <a:cubicBezTo>
                      <a:pt x="7379" y="21134"/>
                      <a:pt x="7573" y="21181"/>
                      <a:pt x="7648" y="21434"/>
                    </a:cubicBezTo>
                    <a:cubicBezTo>
                      <a:pt x="7693" y="21589"/>
                      <a:pt x="7684" y="21591"/>
                      <a:pt x="8056" y="21345"/>
                    </a:cubicBezTo>
                    <a:lnTo>
                      <a:pt x="8373" y="21136"/>
                    </a:lnTo>
                    <a:lnTo>
                      <a:pt x="8467" y="21311"/>
                    </a:lnTo>
                    <a:cubicBezTo>
                      <a:pt x="8561" y="21485"/>
                      <a:pt x="8562" y="21485"/>
                      <a:pt x="8900" y="21233"/>
                    </a:cubicBezTo>
                    <a:cubicBezTo>
                      <a:pt x="9156" y="21042"/>
                      <a:pt x="9263" y="21001"/>
                      <a:pt x="9343" y="21066"/>
                    </a:cubicBezTo>
                    <a:cubicBezTo>
                      <a:pt x="9471" y="21170"/>
                      <a:pt x="9943" y="20844"/>
                      <a:pt x="9916" y="20669"/>
                    </a:cubicBezTo>
                    <a:cubicBezTo>
                      <a:pt x="9907" y="20608"/>
                      <a:pt x="9927" y="20564"/>
                      <a:pt x="9962" y="20573"/>
                    </a:cubicBezTo>
                    <a:cubicBezTo>
                      <a:pt x="9998" y="20582"/>
                      <a:pt x="10020" y="20613"/>
                      <a:pt x="10012" y="20643"/>
                    </a:cubicBezTo>
                    <a:cubicBezTo>
                      <a:pt x="9975" y="20789"/>
                      <a:pt x="10406" y="20505"/>
                      <a:pt x="11926" y="19384"/>
                    </a:cubicBezTo>
                    <a:cubicBezTo>
                      <a:pt x="14373" y="17578"/>
                      <a:pt x="15010" y="17109"/>
                      <a:pt x="15582" y="16694"/>
                    </a:cubicBezTo>
                    <a:cubicBezTo>
                      <a:pt x="15866" y="16488"/>
                      <a:pt x="16340" y="16135"/>
                      <a:pt x="16634" y="15909"/>
                    </a:cubicBezTo>
                    <a:cubicBezTo>
                      <a:pt x="16928" y="15683"/>
                      <a:pt x="17179" y="15500"/>
                      <a:pt x="17193" y="15500"/>
                    </a:cubicBezTo>
                    <a:cubicBezTo>
                      <a:pt x="17207" y="15500"/>
                      <a:pt x="17431" y="15337"/>
                      <a:pt x="17692" y="15137"/>
                    </a:cubicBezTo>
                    <a:cubicBezTo>
                      <a:pt x="17952" y="14938"/>
                      <a:pt x="18412" y="14601"/>
                      <a:pt x="18714" y="14391"/>
                    </a:cubicBezTo>
                    <a:cubicBezTo>
                      <a:pt x="19949" y="13531"/>
                      <a:pt x="21105" y="12574"/>
                      <a:pt x="21105" y="12411"/>
                    </a:cubicBezTo>
                    <a:cubicBezTo>
                      <a:pt x="21105" y="12352"/>
                      <a:pt x="21218" y="12214"/>
                      <a:pt x="21355" y="12101"/>
                    </a:cubicBezTo>
                    <a:cubicBezTo>
                      <a:pt x="21571" y="11924"/>
                      <a:pt x="21600" y="11861"/>
                      <a:pt x="21572" y="11658"/>
                    </a:cubicBezTo>
                    <a:cubicBezTo>
                      <a:pt x="21532" y="11372"/>
                      <a:pt x="21435" y="11195"/>
                      <a:pt x="21353" y="11261"/>
                    </a:cubicBezTo>
                    <a:cubicBezTo>
                      <a:pt x="21267" y="11330"/>
                      <a:pt x="21105" y="11133"/>
                      <a:pt x="21105" y="10959"/>
                    </a:cubicBezTo>
                    <a:cubicBezTo>
                      <a:pt x="21105" y="10675"/>
                      <a:pt x="20951" y="10611"/>
                      <a:pt x="20678" y="10781"/>
                    </a:cubicBezTo>
                    <a:cubicBezTo>
                      <a:pt x="20304" y="11015"/>
                      <a:pt x="19055" y="11750"/>
                      <a:pt x="18664" y="11968"/>
                    </a:cubicBezTo>
                    <a:cubicBezTo>
                      <a:pt x="18336" y="12150"/>
                      <a:pt x="18320" y="12152"/>
                      <a:pt x="18197" y="12007"/>
                    </a:cubicBezTo>
                    <a:cubicBezTo>
                      <a:pt x="18029" y="11809"/>
                      <a:pt x="18036" y="11731"/>
                      <a:pt x="18231" y="11616"/>
                    </a:cubicBezTo>
                    <a:cubicBezTo>
                      <a:pt x="18349" y="11546"/>
                      <a:pt x="18391" y="11454"/>
                      <a:pt x="18391" y="11274"/>
                    </a:cubicBezTo>
                    <a:cubicBezTo>
                      <a:pt x="18391" y="11068"/>
                      <a:pt x="18432" y="11007"/>
                      <a:pt x="18648" y="10888"/>
                    </a:cubicBezTo>
                    <a:cubicBezTo>
                      <a:pt x="18853" y="10776"/>
                      <a:pt x="18898" y="10715"/>
                      <a:pt x="18870" y="10580"/>
                    </a:cubicBezTo>
                    <a:cubicBezTo>
                      <a:pt x="18799" y="10239"/>
                      <a:pt x="18690" y="10033"/>
                      <a:pt x="18578" y="10033"/>
                    </a:cubicBezTo>
                    <a:cubicBezTo>
                      <a:pt x="18509" y="10033"/>
                      <a:pt x="18419" y="9913"/>
                      <a:pt x="18355" y="9738"/>
                    </a:cubicBezTo>
                    <a:cubicBezTo>
                      <a:pt x="18296" y="9575"/>
                      <a:pt x="18225" y="9422"/>
                      <a:pt x="18199" y="9401"/>
                    </a:cubicBezTo>
                    <a:cubicBezTo>
                      <a:pt x="18173" y="9380"/>
                      <a:pt x="17501" y="9644"/>
                      <a:pt x="16706" y="9986"/>
                    </a:cubicBezTo>
                    <a:lnTo>
                      <a:pt x="15259" y="10604"/>
                    </a:lnTo>
                    <a:lnTo>
                      <a:pt x="15065" y="10450"/>
                    </a:lnTo>
                    <a:cubicBezTo>
                      <a:pt x="14859" y="10285"/>
                      <a:pt x="14856" y="10279"/>
                      <a:pt x="14654" y="9706"/>
                    </a:cubicBezTo>
                    <a:lnTo>
                      <a:pt x="14523" y="9339"/>
                    </a:lnTo>
                    <a:lnTo>
                      <a:pt x="14738" y="9075"/>
                    </a:lnTo>
                    <a:cubicBezTo>
                      <a:pt x="14856" y="8931"/>
                      <a:pt x="14973" y="8812"/>
                      <a:pt x="15000" y="8812"/>
                    </a:cubicBezTo>
                    <a:cubicBezTo>
                      <a:pt x="15027" y="8812"/>
                      <a:pt x="15073" y="8734"/>
                      <a:pt x="15101" y="8637"/>
                    </a:cubicBezTo>
                    <a:cubicBezTo>
                      <a:pt x="15141" y="8494"/>
                      <a:pt x="15288" y="8415"/>
                      <a:pt x="15882" y="8228"/>
                    </a:cubicBezTo>
                    <a:cubicBezTo>
                      <a:pt x="16764" y="7949"/>
                      <a:pt x="16776" y="7942"/>
                      <a:pt x="16706" y="7698"/>
                    </a:cubicBezTo>
                    <a:cubicBezTo>
                      <a:pt x="16636" y="7454"/>
                      <a:pt x="16530" y="7457"/>
                      <a:pt x="15668" y="7729"/>
                    </a:cubicBezTo>
                    <a:lnTo>
                      <a:pt x="14966" y="7951"/>
                    </a:lnTo>
                    <a:lnTo>
                      <a:pt x="14694" y="7776"/>
                    </a:lnTo>
                    <a:cubicBezTo>
                      <a:pt x="14543" y="7680"/>
                      <a:pt x="14369" y="7581"/>
                      <a:pt x="14307" y="7557"/>
                    </a:cubicBezTo>
                    <a:cubicBezTo>
                      <a:pt x="14216" y="7522"/>
                      <a:pt x="14193" y="7417"/>
                      <a:pt x="14193" y="7012"/>
                    </a:cubicBezTo>
                    <a:cubicBezTo>
                      <a:pt x="14193" y="6473"/>
                      <a:pt x="14247" y="6235"/>
                      <a:pt x="14437" y="5924"/>
                    </a:cubicBezTo>
                    <a:cubicBezTo>
                      <a:pt x="14545" y="5748"/>
                      <a:pt x="14699" y="5699"/>
                      <a:pt x="15906" y="5460"/>
                    </a:cubicBezTo>
                    <a:cubicBezTo>
                      <a:pt x="17217" y="5201"/>
                      <a:pt x="17257" y="5189"/>
                      <a:pt x="17295" y="4985"/>
                    </a:cubicBezTo>
                    <a:cubicBezTo>
                      <a:pt x="17317" y="4870"/>
                      <a:pt x="17303" y="4707"/>
                      <a:pt x="17265" y="4623"/>
                    </a:cubicBezTo>
                    <a:cubicBezTo>
                      <a:pt x="17212" y="4506"/>
                      <a:pt x="17221" y="4446"/>
                      <a:pt x="17299" y="4370"/>
                    </a:cubicBezTo>
                    <a:cubicBezTo>
                      <a:pt x="17444" y="4228"/>
                      <a:pt x="17489" y="3929"/>
                      <a:pt x="17401" y="3684"/>
                    </a:cubicBezTo>
                    <a:cubicBezTo>
                      <a:pt x="17337" y="3503"/>
                      <a:pt x="17282" y="3473"/>
                      <a:pt x="17017" y="3472"/>
                    </a:cubicBezTo>
                    <a:cubicBezTo>
                      <a:pt x="16802" y="3472"/>
                      <a:pt x="16698" y="3432"/>
                      <a:pt x="16672" y="3345"/>
                    </a:cubicBezTo>
                    <a:cubicBezTo>
                      <a:pt x="16645" y="3253"/>
                      <a:pt x="16533" y="3219"/>
                      <a:pt x="16265" y="3219"/>
                    </a:cubicBezTo>
                    <a:cubicBezTo>
                      <a:pt x="16062" y="3219"/>
                      <a:pt x="15846" y="3171"/>
                      <a:pt x="15784" y="3113"/>
                    </a:cubicBezTo>
                    <a:cubicBezTo>
                      <a:pt x="15680" y="3014"/>
                      <a:pt x="15687" y="2989"/>
                      <a:pt x="15862" y="2820"/>
                    </a:cubicBezTo>
                    <a:cubicBezTo>
                      <a:pt x="16034" y="2655"/>
                      <a:pt x="16179" y="2629"/>
                      <a:pt x="17361" y="2549"/>
                    </a:cubicBezTo>
                    <a:cubicBezTo>
                      <a:pt x="18081" y="2501"/>
                      <a:pt x="18828" y="2463"/>
                      <a:pt x="19023" y="2463"/>
                    </a:cubicBezTo>
                    <a:lnTo>
                      <a:pt x="19377" y="2463"/>
                    </a:lnTo>
                    <a:lnTo>
                      <a:pt x="19339" y="2087"/>
                    </a:lnTo>
                    <a:cubicBezTo>
                      <a:pt x="19308" y="1794"/>
                      <a:pt x="19321" y="1695"/>
                      <a:pt x="19401" y="1636"/>
                    </a:cubicBezTo>
                    <a:cubicBezTo>
                      <a:pt x="19482" y="1577"/>
                      <a:pt x="19495" y="1488"/>
                      <a:pt x="19459" y="1214"/>
                    </a:cubicBezTo>
                    <a:cubicBezTo>
                      <a:pt x="19415" y="871"/>
                      <a:pt x="19410" y="864"/>
                      <a:pt x="19151" y="864"/>
                    </a:cubicBezTo>
                    <a:cubicBezTo>
                      <a:pt x="19005" y="864"/>
                      <a:pt x="18837" y="808"/>
                      <a:pt x="18776" y="736"/>
                    </a:cubicBezTo>
                    <a:cubicBezTo>
                      <a:pt x="18668" y="609"/>
                      <a:pt x="17711" y="532"/>
                      <a:pt x="14548" y="402"/>
                    </a:cubicBezTo>
                    <a:cubicBezTo>
                      <a:pt x="14050" y="382"/>
                      <a:pt x="12888" y="327"/>
                      <a:pt x="11964" y="280"/>
                    </a:cubicBezTo>
                    <a:cubicBezTo>
                      <a:pt x="11041" y="233"/>
                      <a:pt x="9791" y="173"/>
                      <a:pt x="9187" y="147"/>
                    </a:cubicBezTo>
                    <a:cubicBezTo>
                      <a:pt x="8583" y="120"/>
                      <a:pt x="7625" y="67"/>
                      <a:pt x="7056" y="29"/>
                    </a:cubicBezTo>
                    <a:cubicBezTo>
                      <a:pt x="6577" y="-2"/>
                      <a:pt x="6270" y="-9"/>
                      <a:pt x="6090" y="14"/>
                    </a:cubicBezTo>
                    <a:close/>
                    <a:moveTo>
                      <a:pt x="9591" y="20750"/>
                    </a:moveTo>
                    <a:cubicBezTo>
                      <a:pt x="9609" y="20756"/>
                      <a:pt x="9625" y="20770"/>
                      <a:pt x="9636" y="20792"/>
                    </a:cubicBezTo>
                    <a:cubicBezTo>
                      <a:pt x="9656" y="20836"/>
                      <a:pt x="9647" y="20893"/>
                      <a:pt x="9614" y="20920"/>
                    </a:cubicBezTo>
                    <a:cubicBezTo>
                      <a:pt x="9580" y="20947"/>
                      <a:pt x="9534" y="20932"/>
                      <a:pt x="9513" y="20889"/>
                    </a:cubicBezTo>
                    <a:cubicBezTo>
                      <a:pt x="9493" y="20845"/>
                      <a:pt x="9504" y="20788"/>
                      <a:pt x="9537" y="20761"/>
                    </a:cubicBezTo>
                    <a:cubicBezTo>
                      <a:pt x="9554" y="20747"/>
                      <a:pt x="9574" y="20745"/>
                      <a:pt x="9591" y="20750"/>
                    </a:cubicBezTo>
                    <a:close/>
                    <a:moveTo>
                      <a:pt x="8816" y="21001"/>
                    </a:moveTo>
                    <a:cubicBezTo>
                      <a:pt x="8834" y="21006"/>
                      <a:pt x="8852" y="21021"/>
                      <a:pt x="8862" y="21042"/>
                    </a:cubicBezTo>
                    <a:cubicBezTo>
                      <a:pt x="8883" y="21086"/>
                      <a:pt x="8872" y="21146"/>
                      <a:pt x="8838" y="21173"/>
                    </a:cubicBezTo>
                    <a:cubicBezTo>
                      <a:pt x="8804" y="21200"/>
                      <a:pt x="8761" y="21185"/>
                      <a:pt x="8740" y="21142"/>
                    </a:cubicBezTo>
                    <a:cubicBezTo>
                      <a:pt x="8719" y="21098"/>
                      <a:pt x="8728" y="21041"/>
                      <a:pt x="8762" y="21014"/>
                    </a:cubicBezTo>
                    <a:cubicBezTo>
                      <a:pt x="8779" y="21000"/>
                      <a:pt x="8798" y="20995"/>
                      <a:pt x="8816" y="21001"/>
                    </a:cubicBezTo>
                    <a:close/>
                    <a:moveTo>
                      <a:pt x="7976" y="21087"/>
                    </a:moveTo>
                    <a:cubicBezTo>
                      <a:pt x="7994" y="21092"/>
                      <a:pt x="8012" y="21107"/>
                      <a:pt x="8022" y="21129"/>
                    </a:cubicBezTo>
                    <a:cubicBezTo>
                      <a:pt x="8043" y="21172"/>
                      <a:pt x="8032" y="21229"/>
                      <a:pt x="7998" y="21256"/>
                    </a:cubicBezTo>
                    <a:cubicBezTo>
                      <a:pt x="7965" y="21283"/>
                      <a:pt x="7921" y="21269"/>
                      <a:pt x="7900" y="21225"/>
                    </a:cubicBezTo>
                    <a:cubicBezTo>
                      <a:pt x="7879" y="21181"/>
                      <a:pt x="7888" y="21124"/>
                      <a:pt x="7922" y="21097"/>
                    </a:cubicBezTo>
                    <a:cubicBezTo>
                      <a:pt x="7939" y="21084"/>
                      <a:pt x="7958" y="21081"/>
                      <a:pt x="7976" y="2108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98" name="27 cm"/>
              <p:cNvSpPr txBox="1"/>
              <p:nvPr/>
            </p:nvSpPr>
            <p:spPr>
              <a:xfrm rot="20744700">
                <a:off x="2296869" y="1082349"/>
                <a:ext cx="579848" cy="2475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200">
                    <a:latin typeface="Heiti TC Medium"/>
                    <a:ea typeface="Heiti TC Medium"/>
                    <a:cs typeface="Heiti TC Medium"/>
                    <a:sym typeface="Heiti TC Medium"/>
                  </a:defRPr>
                </a:lvl1pPr>
              </a:lstStyle>
              <a:p>
                <a:r>
                  <a:t>27 cm</a:t>
                </a:r>
              </a:p>
            </p:txBody>
          </p:sp>
          <p:sp>
            <p:nvSpPr>
              <p:cNvPr id="99" name="Line"/>
              <p:cNvSpPr/>
              <p:nvPr/>
            </p:nvSpPr>
            <p:spPr>
              <a:xfrm flipV="1">
                <a:off x="2508612" y="2169351"/>
                <a:ext cx="1924467" cy="1113965"/>
              </a:xfrm>
              <a:prstGeom prst="line">
                <a:avLst/>
              </a:prstGeom>
              <a:noFill/>
              <a:ln w="25400" cap="flat">
                <a:solidFill>
                  <a:srgbClr val="5E5E5E"/>
                </a:solidFill>
                <a:prstDash val="solid"/>
                <a:miter lim="400000"/>
                <a:headEnd type="triangle" w="med" len="med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100" name="147 cm"/>
              <p:cNvSpPr txBox="1"/>
              <p:nvPr/>
            </p:nvSpPr>
            <p:spPr>
              <a:xfrm rot="19862227">
                <a:off x="3328516" y="2730870"/>
                <a:ext cx="673149" cy="2475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1200">
                    <a:latin typeface="Heiti TC Medium"/>
                    <a:ea typeface="Heiti TC Medium"/>
                    <a:cs typeface="Heiti TC Medium"/>
                    <a:sym typeface="Heiti TC Medium"/>
                  </a:defRPr>
                </a:lvl1pPr>
              </a:lstStyle>
              <a:p>
                <a:r>
                  <a:t>147 cm</a:t>
                </a:r>
              </a:p>
            </p:txBody>
          </p:sp>
        </p:grpSp>
      </p:grpSp>
      <p:pic>
        <p:nvPicPr>
          <p:cNvPr id="103" name="Image" descr="Image"/>
          <p:cNvPicPr>
            <a:picLocks noChangeAspect="1"/>
          </p:cNvPicPr>
          <p:nvPr/>
        </p:nvPicPr>
        <p:blipFill>
          <a:blip r:embed="rId5"/>
          <a:srcRect l="5415" t="36639" r="71173" b="30704"/>
          <a:stretch>
            <a:fillRect/>
          </a:stretch>
        </p:blipFill>
        <p:spPr>
          <a:xfrm>
            <a:off x="7197701" y="7749820"/>
            <a:ext cx="2150270" cy="19506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08" y="0"/>
                </a:moveTo>
                <a:lnTo>
                  <a:pt x="2280" y="31"/>
                </a:lnTo>
                <a:lnTo>
                  <a:pt x="2121" y="215"/>
                </a:lnTo>
                <a:lnTo>
                  <a:pt x="2563" y="237"/>
                </a:lnTo>
                <a:cubicBezTo>
                  <a:pt x="3287" y="276"/>
                  <a:pt x="3080" y="422"/>
                  <a:pt x="2300" y="422"/>
                </a:cubicBezTo>
                <a:cubicBezTo>
                  <a:pt x="1724" y="422"/>
                  <a:pt x="1610" y="442"/>
                  <a:pt x="1559" y="549"/>
                </a:cubicBezTo>
                <a:cubicBezTo>
                  <a:pt x="1555" y="560"/>
                  <a:pt x="1547" y="571"/>
                  <a:pt x="1535" y="584"/>
                </a:cubicBezTo>
                <a:cubicBezTo>
                  <a:pt x="1511" y="632"/>
                  <a:pt x="1474" y="655"/>
                  <a:pt x="1435" y="664"/>
                </a:cubicBezTo>
                <a:cubicBezTo>
                  <a:pt x="1397" y="691"/>
                  <a:pt x="1360" y="718"/>
                  <a:pt x="1312" y="743"/>
                </a:cubicBezTo>
                <a:cubicBezTo>
                  <a:pt x="1075" y="866"/>
                  <a:pt x="810" y="862"/>
                  <a:pt x="399" y="730"/>
                </a:cubicBezTo>
                <a:cubicBezTo>
                  <a:pt x="304" y="699"/>
                  <a:pt x="282" y="746"/>
                  <a:pt x="291" y="954"/>
                </a:cubicBezTo>
                <a:cubicBezTo>
                  <a:pt x="300" y="1173"/>
                  <a:pt x="277" y="1212"/>
                  <a:pt x="155" y="1191"/>
                </a:cubicBezTo>
                <a:cubicBezTo>
                  <a:pt x="118" y="1184"/>
                  <a:pt x="60" y="1143"/>
                  <a:pt x="0" y="1099"/>
                </a:cubicBezTo>
                <a:lnTo>
                  <a:pt x="0" y="1310"/>
                </a:lnTo>
                <a:cubicBezTo>
                  <a:pt x="39" y="1312"/>
                  <a:pt x="87" y="1349"/>
                  <a:pt x="163" y="1455"/>
                </a:cubicBezTo>
                <a:cubicBezTo>
                  <a:pt x="312" y="1660"/>
                  <a:pt x="317" y="1695"/>
                  <a:pt x="219" y="1859"/>
                </a:cubicBezTo>
                <a:cubicBezTo>
                  <a:pt x="121" y="2024"/>
                  <a:pt x="122" y="2046"/>
                  <a:pt x="259" y="2127"/>
                </a:cubicBezTo>
                <a:cubicBezTo>
                  <a:pt x="427" y="2226"/>
                  <a:pt x="452" y="2377"/>
                  <a:pt x="327" y="2597"/>
                </a:cubicBezTo>
                <a:cubicBezTo>
                  <a:pt x="261" y="2713"/>
                  <a:pt x="260" y="2850"/>
                  <a:pt x="331" y="3199"/>
                </a:cubicBezTo>
                <a:cubicBezTo>
                  <a:pt x="406" y="3568"/>
                  <a:pt x="381" y="3801"/>
                  <a:pt x="291" y="3766"/>
                </a:cubicBezTo>
                <a:cubicBezTo>
                  <a:pt x="311" y="3947"/>
                  <a:pt x="301" y="4056"/>
                  <a:pt x="263" y="4166"/>
                </a:cubicBezTo>
                <a:cubicBezTo>
                  <a:pt x="233" y="4253"/>
                  <a:pt x="215" y="4291"/>
                  <a:pt x="144" y="4276"/>
                </a:cubicBezTo>
                <a:cubicBezTo>
                  <a:pt x="136" y="4334"/>
                  <a:pt x="121" y="4398"/>
                  <a:pt x="96" y="4478"/>
                </a:cubicBezTo>
                <a:cubicBezTo>
                  <a:pt x="68" y="4567"/>
                  <a:pt x="35" y="4752"/>
                  <a:pt x="0" y="4909"/>
                </a:cubicBezTo>
                <a:lnTo>
                  <a:pt x="0" y="5568"/>
                </a:lnTo>
                <a:cubicBezTo>
                  <a:pt x="143" y="5397"/>
                  <a:pt x="340" y="5226"/>
                  <a:pt x="447" y="5203"/>
                </a:cubicBezTo>
                <a:cubicBezTo>
                  <a:pt x="471" y="5198"/>
                  <a:pt x="490" y="5199"/>
                  <a:pt x="502" y="5212"/>
                </a:cubicBezTo>
                <a:cubicBezTo>
                  <a:pt x="552" y="5267"/>
                  <a:pt x="489" y="5396"/>
                  <a:pt x="307" y="5625"/>
                </a:cubicBezTo>
                <a:cubicBezTo>
                  <a:pt x="349" y="5591"/>
                  <a:pt x="399" y="5564"/>
                  <a:pt x="443" y="5568"/>
                </a:cubicBezTo>
                <a:cubicBezTo>
                  <a:pt x="457" y="5569"/>
                  <a:pt x="470" y="5573"/>
                  <a:pt x="482" y="5581"/>
                </a:cubicBezTo>
                <a:cubicBezTo>
                  <a:pt x="513" y="5602"/>
                  <a:pt x="522" y="5630"/>
                  <a:pt x="518" y="5660"/>
                </a:cubicBezTo>
                <a:cubicBezTo>
                  <a:pt x="688" y="5547"/>
                  <a:pt x="747" y="5637"/>
                  <a:pt x="570" y="5911"/>
                </a:cubicBezTo>
                <a:cubicBezTo>
                  <a:pt x="497" y="6024"/>
                  <a:pt x="382" y="6170"/>
                  <a:pt x="299" y="6258"/>
                </a:cubicBezTo>
                <a:cubicBezTo>
                  <a:pt x="317" y="6298"/>
                  <a:pt x="306" y="6348"/>
                  <a:pt x="271" y="6372"/>
                </a:cubicBezTo>
                <a:cubicBezTo>
                  <a:pt x="245" y="6390"/>
                  <a:pt x="217" y="6385"/>
                  <a:pt x="191" y="6368"/>
                </a:cubicBezTo>
                <a:cubicBezTo>
                  <a:pt x="127" y="6420"/>
                  <a:pt x="108" y="6396"/>
                  <a:pt x="76" y="6302"/>
                </a:cubicBezTo>
                <a:cubicBezTo>
                  <a:pt x="43" y="6209"/>
                  <a:pt x="117" y="6069"/>
                  <a:pt x="307" y="5854"/>
                </a:cubicBezTo>
                <a:cubicBezTo>
                  <a:pt x="309" y="5852"/>
                  <a:pt x="309" y="5852"/>
                  <a:pt x="311" y="5849"/>
                </a:cubicBezTo>
                <a:cubicBezTo>
                  <a:pt x="282" y="5844"/>
                  <a:pt x="257" y="5826"/>
                  <a:pt x="235" y="5788"/>
                </a:cubicBezTo>
                <a:cubicBezTo>
                  <a:pt x="224" y="5767"/>
                  <a:pt x="224" y="5746"/>
                  <a:pt x="231" y="5722"/>
                </a:cubicBezTo>
                <a:cubicBezTo>
                  <a:pt x="114" y="5865"/>
                  <a:pt x="44" y="5948"/>
                  <a:pt x="0" y="6003"/>
                </a:cubicBezTo>
                <a:lnTo>
                  <a:pt x="0" y="7216"/>
                </a:lnTo>
                <a:cubicBezTo>
                  <a:pt x="78" y="7104"/>
                  <a:pt x="151" y="6998"/>
                  <a:pt x="255" y="6865"/>
                </a:cubicBezTo>
                <a:cubicBezTo>
                  <a:pt x="567" y="6464"/>
                  <a:pt x="860" y="6053"/>
                  <a:pt x="909" y="5950"/>
                </a:cubicBezTo>
                <a:cubicBezTo>
                  <a:pt x="1017" y="5725"/>
                  <a:pt x="1148" y="5823"/>
                  <a:pt x="1184" y="6157"/>
                </a:cubicBezTo>
                <a:cubicBezTo>
                  <a:pt x="1236" y="6643"/>
                  <a:pt x="1252" y="6733"/>
                  <a:pt x="1300" y="6785"/>
                </a:cubicBezTo>
                <a:cubicBezTo>
                  <a:pt x="1327" y="6815"/>
                  <a:pt x="1348" y="7030"/>
                  <a:pt x="1348" y="7260"/>
                </a:cubicBezTo>
                <a:cubicBezTo>
                  <a:pt x="1348" y="7654"/>
                  <a:pt x="1281" y="7824"/>
                  <a:pt x="1176" y="7708"/>
                </a:cubicBezTo>
                <a:cubicBezTo>
                  <a:pt x="1151" y="7680"/>
                  <a:pt x="1132" y="7502"/>
                  <a:pt x="1132" y="7308"/>
                </a:cubicBezTo>
                <a:cubicBezTo>
                  <a:pt x="1132" y="7015"/>
                  <a:pt x="1110" y="6964"/>
                  <a:pt x="1013" y="7005"/>
                </a:cubicBezTo>
                <a:cubicBezTo>
                  <a:pt x="948" y="7032"/>
                  <a:pt x="849" y="7007"/>
                  <a:pt x="789" y="6952"/>
                </a:cubicBezTo>
                <a:cubicBezTo>
                  <a:pt x="725" y="6894"/>
                  <a:pt x="675" y="6901"/>
                  <a:pt x="582" y="6996"/>
                </a:cubicBezTo>
                <a:cubicBezTo>
                  <a:pt x="756" y="7078"/>
                  <a:pt x="756" y="9359"/>
                  <a:pt x="582" y="9519"/>
                </a:cubicBezTo>
                <a:cubicBezTo>
                  <a:pt x="519" y="9577"/>
                  <a:pt x="324" y="9833"/>
                  <a:pt x="148" y="10086"/>
                </a:cubicBezTo>
                <a:cubicBezTo>
                  <a:pt x="90" y="10169"/>
                  <a:pt x="51" y="10200"/>
                  <a:pt x="0" y="10266"/>
                </a:cubicBezTo>
                <a:lnTo>
                  <a:pt x="0" y="10622"/>
                </a:lnTo>
                <a:cubicBezTo>
                  <a:pt x="163" y="10534"/>
                  <a:pt x="317" y="10473"/>
                  <a:pt x="379" y="10499"/>
                </a:cubicBezTo>
                <a:cubicBezTo>
                  <a:pt x="448" y="10528"/>
                  <a:pt x="481" y="10674"/>
                  <a:pt x="482" y="10960"/>
                </a:cubicBezTo>
                <a:cubicBezTo>
                  <a:pt x="483" y="11191"/>
                  <a:pt x="529" y="11676"/>
                  <a:pt x="582" y="12037"/>
                </a:cubicBezTo>
                <a:cubicBezTo>
                  <a:pt x="642" y="12443"/>
                  <a:pt x="652" y="12712"/>
                  <a:pt x="610" y="12740"/>
                </a:cubicBezTo>
                <a:cubicBezTo>
                  <a:pt x="572" y="12766"/>
                  <a:pt x="441" y="12684"/>
                  <a:pt x="315" y="12560"/>
                </a:cubicBezTo>
                <a:cubicBezTo>
                  <a:pt x="189" y="12436"/>
                  <a:pt x="222" y="12494"/>
                  <a:pt x="391" y="12692"/>
                </a:cubicBezTo>
                <a:cubicBezTo>
                  <a:pt x="774" y="13142"/>
                  <a:pt x="791" y="13391"/>
                  <a:pt x="462" y="13760"/>
                </a:cubicBezTo>
                <a:cubicBezTo>
                  <a:pt x="206" y="14048"/>
                  <a:pt x="87" y="14325"/>
                  <a:pt x="319" y="14094"/>
                </a:cubicBezTo>
                <a:cubicBezTo>
                  <a:pt x="478" y="13935"/>
                  <a:pt x="939" y="13914"/>
                  <a:pt x="1041" y="14059"/>
                </a:cubicBezTo>
                <a:cubicBezTo>
                  <a:pt x="1197" y="14281"/>
                  <a:pt x="1204" y="14449"/>
                  <a:pt x="1064" y="14489"/>
                </a:cubicBezTo>
                <a:cubicBezTo>
                  <a:pt x="898" y="14537"/>
                  <a:pt x="811" y="14894"/>
                  <a:pt x="969" y="14880"/>
                </a:cubicBezTo>
                <a:cubicBezTo>
                  <a:pt x="1026" y="14876"/>
                  <a:pt x="1102" y="14952"/>
                  <a:pt x="1136" y="15052"/>
                </a:cubicBezTo>
                <a:cubicBezTo>
                  <a:pt x="1184" y="15191"/>
                  <a:pt x="1172" y="15246"/>
                  <a:pt x="1080" y="15285"/>
                </a:cubicBezTo>
                <a:cubicBezTo>
                  <a:pt x="792" y="15407"/>
                  <a:pt x="698" y="15617"/>
                  <a:pt x="698" y="16129"/>
                </a:cubicBezTo>
                <a:cubicBezTo>
                  <a:pt x="698" y="16422"/>
                  <a:pt x="663" y="16667"/>
                  <a:pt x="610" y="16726"/>
                </a:cubicBezTo>
                <a:cubicBezTo>
                  <a:pt x="538" y="16807"/>
                  <a:pt x="542" y="16846"/>
                  <a:pt x="646" y="16911"/>
                </a:cubicBezTo>
                <a:cubicBezTo>
                  <a:pt x="734" y="16965"/>
                  <a:pt x="756" y="17020"/>
                  <a:pt x="710" y="17082"/>
                </a:cubicBezTo>
                <a:cubicBezTo>
                  <a:pt x="601" y="17230"/>
                  <a:pt x="639" y="17702"/>
                  <a:pt x="757" y="17979"/>
                </a:cubicBezTo>
                <a:cubicBezTo>
                  <a:pt x="761" y="17941"/>
                  <a:pt x="766" y="17905"/>
                  <a:pt x="781" y="17860"/>
                </a:cubicBezTo>
                <a:cubicBezTo>
                  <a:pt x="821" y="17746"/>
                  <a:pt x="844" y="17294"/>
                  <a:pt x="833" y="16858"/>
                </a:cubicBezTo>
                <a:lnTo>
                  <a:pt x="813" y="16067"/>
                </a:lnTo>
                <a:lnTo>
                  <a:pt x="1084" y="15997"/>
                </a:lnTo>
                <a:cubicBezTo>
                  <a:pt x="1268" y="15949"/>
                  <a:pt x="1386" y="15956"/>
                  <a:pt x="1439" y="16014"/>
                </a:cubicBezTo>
                <a:cubicBezTo>
                  <a:pt x="1477" y="16056"/>
                  <a:pt x="1495" y="16301"/>
                  <a:pt x="1503" y="16612"/>
                </a:cubicBezTo>
                <a:cubicBezTo>
                  <a:pt x="1526" y="16606"/>
                  <a:pt x="1557" y="16621"/>
                  <a:pt x="1591" y="16652"/>
                </a:cubicBezTo>
                <a:cubicBezTo>
                  <a:pt x="1665" y="16719"/>
                  <a:pt x="1711" y="16711"/>
                  <a:pt x="1782" y="16616"/>
                </a:cubicBezTo>
                <a:cubicBezTo>
                  <a:pt x="1861" y="16512"/>
                  <a:pt x="1848" y="16433"/>
                  <a:pt x="1714" y="16129"/>
                </a:cubicBezTo>
                <a:cubicBezTo>
                  <a:pt x="1611" y="15895"/>
                  <a:pt x="1578" y="15734"/>
                  <a:pt x="1623" y="15685"/>
                </a:cubicBezTo>
                <a:cubicBezTo>
                  <a:pt x="1667" y="15636"/>
                  <a:pt x="1732" y="15675"/>
                  <a:pt x="1798" y="15795"/>
                </a:cubicBezTo>
                <a:cubicBezTo>
                  <a:pt x="1855" y="15898"/>
                  <a:pt x="2007" y="16172"/>
                  <a:pt x="2137" y="16401"/>
                </a:cubicBezTo>
                <a:cubicBezTo>
                  <a:pt x="2277" y="16650"/>
                  <a:pt x="2341" y="16837"/>
                  <a:pt x="2324" y="16933"/>
                </a:cubicBezTo>
                <a:cubicBezTo>
                  <a:pt x="2404" y="16775"/>
                  <a:pt x="2488" y="16810"/>
                  <a:pt x="2655" y="17073"/>
                </a:cubicBezTo>
                <a:cubicBezTo>
                  <a:pt x="2870" y="17413"/>
                  <a:pt x="3953" y="18573"/>
                  <a:pt x="4409" y="18950"/>
                </a:cubicBezTo>
                <a:cubicBezTo>
                  <a:pt x="5136" y="19550"/>
                  <a:pt x="5294" y="19667"/>
                  <a:pt x="5326" y="19631"/>
                </a:cubicBezTo>
                <a:cubicBezTo>
                  <a:pt x="5345" y="19611"/>
                  <a:pt x="5418" y="19667"/>
                  <a:pt x="5490" y="19754"/>
                </a:cubicBezTo>
                <a:cubicBezTo>
                  <a:pt x="5562" y="19842"/>
                  <a:pt x="5650" y="19912"/>
                  <a:pt x="5681" y="19912"/>
                </a:cubicBezTo>
                <a:cubicBezTo>
                  <a:pt x="5713" y="19912"/>
                  <a:pt x="5877" y="20014"/>
                  <a:pt x="6048" y="20137"/>
                </a:cubicBezTo>
                <a:cubicBezTo>
                  <a:pt x="6366" y="20365"/>
                  <a:pt x="6851" y="20590"/>
                  <a:pt x="7547" y="20831"/>
                </a:cubicBezTo>
                <a:cubicBezTo>
                  <a:pt x="7765" y="20906"/>
                  <a:pt x="8010" y="20995"/>
                  <a:pt x="8093" y="21029"/>
                </a:cubicBezTo>
                <a:cubicBezTo>
                  <a:pt x="8176" y="21063"/>
                  <a:pt x="8501" y="21136"/>
                  <a:pt x="8815" y="21191"/>
                </a:cubicBezTo>
                <a:cubicBezTo>
                  <a:pt x="9128" y="21247"/>
                  <a:pt x="9425" y="21329"/>
                  <a:pt x="9476" y="21371"/>
                </a:cubicBezTo>
                <a:cubicBezTo>
                  <a:pt x="9478" y="21373"/>
                  <a:pt x="9478" y="21378"/>
                  <a:pt x="9480" y="21380"/>
                </a:cubicBezTo>
                <a:lnTo>
                  <a:pt x="9528" y="21389"/>
                </a:lnTo>
                <a:lnTo>
                  <a:pt x="9528" y="21512"/>
                </a:lnTo>
                <a:cubicBezTo>
                  <a:pt x="9558" y="21456"/>
                  <a:pt x="9591" y="21434"/>
                  <a:pt x="9628" y="21459"/>
                </a:cubicBezTo>
                <a:cubicBezTo>
                  <a:pt x="9659" y="21481"/>
                  <a:pt x="10008" y="21504"/>
                  <a:pt x="10401" y="21512"/>
                </a:cubicBezTo>
                <a:cubicBezTo>
                  <a:pt x="10787" y="21520"/>
                  <a:pt x="11139" y="21558"/>
                  <a:pt x="11199" y="21600"/>
                </a:cubicBezTo>
                <a:cubicBezTo>
                  <a:pt x="11200" y="21598"/>
                  <a:pt x="11197" y="21593"/>
                  <a:pt x="11199" y="21591"/>
                </a:cubicBezTo>
                <a:cubicBezTo>
                  <a:pt x="11253" y="21496"/>
                  <a:pt x="11484" y="21435"/>
                  <a:pt x="12080" y="21363"/>
                </a:cubicBezTo>
                <a:cubicBezTo>
                  <a:pt x="14164" y="21108"/>
                  <a:pt x="16688" y="19653"/>
                  <a:pt x="18076" y="17904"/>
                </a:cubicBezTo>
                <a:cubicBezTo>
                  <a:pt x="18200" y="17747"/>
                  <a:pt x="18320" y="17628"/>
                  <a:pt x="18387" y="17592"/>
                </a:cubicBezTo>
                <a:lnTo>
                  <a:pt x="18371" y="17544"/>
                </a:lnTo>
                <a:lnTo>
                  <a:pt x="18662" y="17095"/>
                </a:lnTo>
                <a:cubicBezTo>
                  <a:pt x="18780" y="16913"/>
                  <a:pt x="18892" y="16773"/>
                  <a:pt x="18957" y="16726"/>
                </a:cubicBezTo>
                <a:cubicBezTo>
                  <a:pt x="18890" y="16375"/>
                  <a:pt x="18926" y="16309"/>
                  <a:pt x="19064" y="16252"/>
                </a:cubicBezTo>
                <a:cubicBezTo>
                  <a:pt x="19202" y="16194"/>
                  <a:pt x="19241" y="16218"/>
                  <a:pt x="19300" y="16388"/>
                </a:cubicBezTo>
                <a:cubicBezTo>
                  <a:pt x="19338" y="16499"/>
                  <a:pt x="19367" y="16658"/>
                  <a:pt x="19367" y="16739"/>
                </a:cubicBezTo>
                <a:cubicBezTo>
                  <a:pt x="19367" y="16821"/>
                  <a:pt x="19405" y="16915"/>
                  <a:pt x="19451" y="16946"/>
                </a:cubicBezTo>
                <a:cubicBezTo>
                  <a:pt x="19480" y="16966"/>
                  <a:pt x="19496" y="16934"/>
                  <a:pt x="19503" y="16849"/>
                </a:cubicBezTo>
                <a:cubicBezTo>
                  <a:pt x="19458" y="16875"/>
                  <a:pt x="19431" y="16863"/>
                  <a:pt x="19403" y="16814"/>
                </a:cubicBezTo>
                <a:cubicBezTo>
                  <a:pt x="19351" y="16720"/>
                  <a:pt x="19420" y="16612"/>
                  <a:pt x="19499" y="16599"/>
                </a:cubicBezTo>
                <a:cubicBezTo>
                  <a:pt x="19497" y="16514"/>
                  <a:pt x="19499" y="16463"/>
                  <a:pt x="19491" y="16335"/>
                </a:cubicBezTo>
                <a:cubicBezTo>
                  <a:pt x="19443" y="15569"/>
                  <a:pt x="19508" y="15340"/>
                  <a:pt x="19734" y="15474"/>
                </a:cubicBezTo>
                <a:cubicBezTo>
                  <a:pt x="19752" y="15484"/>
                  <a:pt x="19775" y="15499"/>
                  <a:pt x="19794" y="15518"/>
                </a:cubicBezTo>
                <a:cubicBezTo>
                  <a:pt x="19783" y="15499"/>
                  <a:pt x="19776" y="15482"/>
                  <a:pt x="19762" y="15465"/>
                </a:cubicBezTo>
                <a:cubicBezTo>
                  <a:pt x="19644" y="15321"/>
                  <a:pt x="19643" y="15301"/>
                  <a:pt x="19770" y="15091"/>
                </a:cubicBezTo>
                <a:cubicBezTo>
                  <a:pt x="19844" y="14970"/>
                  <a:pt x="19897" y="14841"/>
                  <a:pt x="19886" y="14801"/>
                </a:cubicBezTo>
                <a:cubicBezTo>
                  <a:pt x="19875" y="14762"/>
                  <a:pt x="19928" y="14545"/>
                  <a:pt x="20005" y="14322"/>
                </a:cubicBezTo>
                <a:cubicBezTo>
                  <a:pt x="20193" y="13785"/>
                  <a:pt x="20376" y="13124"/>
                  <a:pt x="20376" y="12982"/>
                </a:cubicBezTo>
                <a:cubicBezTo>
                  <a:pt x="20376" y="12749"/>
                  <a:pt x="20603" y="12661"/>
                  <a:pt x="21289" y="12630"/>
                </a:cubicBezTo>
                <a:cubicBezTo>
                  <a:pt x="21418" y="12625"/>
                  <a:pt x="21509" y="12623"/>
                  <a:pt x="21600" y="12622"/>
                </a:cubicBezTo>
                <a:lnTo>
                  <a:pt x="21600" y="12608"/>
                </a:lnTo>
                <a:cubicBezTo>
                  <a:pt x="21439" y="12560"/>
                  <a:pt x="21231" y="12519"/>
                  <a:pt x="21074" y="12525"/>
                </a:cubicBezTo>
                <a:cubicBezTo>
                  <a:pt x="20572" y="12544"/>
                  <a:pt x="20511" y="12460"/>
                  <a:pt x="20567" y="11826"/>
                </a:cubicBezTo>
                <a:cubicBezTo>
                  <a:pt x="20638" y="11030"/>
                  <a:pt x="20628" y="11018"/>
                  <a:pt x="21600" y="11040"/>
                </a:cubicBezTo>
                <a:lnTo>
                  <a:pt x="21600" y="10811"/>
                </a:lnTo>
                <a:cubicBezTo>
                  <a:pt x="21010" y="10811"/>
                  <a:pt x="20374" y="10790"/>
                  <a:pt x="20237" y="10736"/>
                </a:cubicBezTo>
                <a:cubicBezTo>
                  <a:pt x="19963" y="10629"/>
                  <a:pt x="20366" y="10540"/>
                  <a:pt x="21281" y="10499"/>
                </a:cubicBezTo>
                <a:cubicBezTo>
                  <a:pt x="21403" y="10493"/>
                  <a:pt x="21497" y="10483"/>
                  <a:pt x="21600" y="10477"/>
                </a:cubicBezTo>
                <a:lnTo>
                  <a:pt x="21600" y="10464"/>
                </a:lnTo>
                <a:lnTo>
                  <a:pt x="21452" y="10464"/>
                </a:lnTo>
                <a:lnTo>
                  <a:pt x="20595" y="10464"/>
                </a:lnTo>
                <a:lnTo>
                  <a:pt x="20476" y="10213"/>
                </a:lnTo>
                <a:cubicBezTo>
                  <a:pt x="20411" y="10074"/>
                  <a:pt x="20235" y="9786"/>
                  <a:pt x="20081" y="9572"/>
                </a:cubicBezTo>
                <a:cubicBezTo>
                  <a:pt x="19827" y="9218"/>
                  <a:pt x="19798" y="9137"/>
                  <a:pt x="19798" y="8710"/>
                </a:cubicBezTo>
                <a:cubicBezTo>
                  <a:pt x="19798" y="8251"/>
                  <a:pt x="19807" y="8238"/>
                  <a:pt x="20053" y="8108"/>
                </a:cubicBezTo>
                <a:cubicBezTo>
                  <a:pt x="20192" y="8035"/>
                  <a:pt x="20304" y="7953"/>
                  <a:pt x="20304" y="7924"/>
                </a:cubicBezTo>
                <a:cubicBezTo>
                  <a:pt x="20304" y="7848"/>
                  <a:pt x="20074" y="7639"/>
                  <a:pt x="19926" y="7581"/>
                </a:cubicBezTo>
                <a:cubicBezTo>
                  <a:pt x="19856" y="7554"/>
                  <a:pt x="19798" y="7464"/>
                  <a:pt x="19798" y="7383"/>
                </a:cubicBezTo>
                <a:cubicBezTo>
                  <a:pt x="19798" y="7170"/>
                  <a:pt x="19490" y="6870"/>
                  <a:pt x="19387" y="6983"/>
                </a:cubicBezTo>
                <a:cubicBezTo>
                  <a:pt x="19251" y="7134"/>
                  <a:pt x="19155" y="6980"/>
                  <a:pt x="19184" y="6658"/>
                </a:cubicBezTo>
                <a:cubicBezTo>
                  <a:pt x="19215" y="6320"/>
                  <a:pt x="19302" y="6098"/>
                  <a:pt x="19463" y="5950"/>
                </a:cubicBezTo>
                <a:cubicBezTo>
                  <a:pt x="19525" y="5894"/>
                  <a:pt x="19576" y="5901"/>
                  <a:pt x="19674" y="6003"/>
                </a:cubicBezTo>
                <a:cubicBezTo>
                  <a:pt x="19580" y="5861"/>
                  <a:pt x="19529" y="5761"/>
                  <a:pt x="19543" y="5722"/>
                </a:cubicBezTo>
                <a:cubicBezTo>
                  <a:pt x="19557" y="5680"/>
                  <a:pt x="19652" y="5749"/>
                  <a:pt x="19810" y="5898"/>
                </a:cubicBezTo>
                <a:cubicBezTo>
                  <a:pt x="19674" y="5729"/>
                  <a:pt x="19598" y="5620"/>
                  <a:pt x="19603" y="5603"/>
                </a:cubicBezTo>
                <a:cubicBezTo>
                  <a:pt x="19618" y="5553"/>
                  <a:pt x="19662" y="5500"/>
                  <a:pt x="19702" y="5485"/>
                </a:cubicBezTo>
                <a:cubicBezTo>
                  <a:pt x="19715" y="5480"/>
                  <a:pt x="19765" y="5522"/>
                  <a:pt x="19834" y="5586"/>
                </a:cubicBezTo>
                <a:cubicBezTo>
                  <a:pt x="19750" y="5469"/>
                  <a:pt x="19699" y="5383"/>
                  <a:pt x="19714" y="5366"/>
                </a:cubicBezTo>
                <a:cubicBezTo>
                  <a:pt x="19735" y="5343"/>
                  <a:pt x="19769" y="5345"/>
                  <a:pt x="19814" y="5362"/>
                </a:cubicBezTo>
                <a:lnTo>
                  <a:pt x="19726" y="5265"/>
                </a:lnTo>
                <a:lnTo>
                  <a:pt x="19977" y="4566"/>
                </a:lnTo>
                <a:cubicBezTo>
                  <a:pt x="20232" y="3855"/>
                  <a:pt x="20591" y="2399"/>
                  <a:pt x="20591" y="2092"/>
                </a:cubicBezTo>
                <a:cubicBezTo>
                  <a:pt x="20591" y="1805"/>
                  <a:pt x="20796" y="1578"/>
                  <a:pt x="21094" y="1525"/>
                </a:cubicBezTo>
                <a:cubicBezTo>
                  <a:pt x="21330" y="1483"/>
                  <a:pt x="21376" y="1439"/>
                  <a:pt x="21413" y="1235"/>
                </a:cubicBezTo>
                <a:cubicBezTo>
                  <a:pt x="21484" y="842"/>
                  <a:pt x="21465" y="458"/>
                  <a:pt x="21369" y="417"/>
                </a:cubicBezTo>
                <a:cubicBezTo>
                  <a:pt x="21319" y="397"/>
                  <a:pt x="20941" y="371"/>
                  <a:pt x="20528" y="360"/>
                </a:cubicBezTo>
                <a:lnTo>
                  <a:pt x="19774" y="343"/>
                </a:lnTo>
                <a:lnTo>
                  <a:pt x="19762" y="62"/>
                </a:lnTo>
                <a:cubicBezTo>
                  <a:pt x="19761" y="36"/>
                  <a:pt x="19770" y="26"/>
                  <a:pt x="19770" y="0"/>
                </a:cubicBezTo>
                <a:lnTo>
                  <a:pt x="19555" y="0"/>
                </a:lnTo>
                <a:cubicBezTo>
                  <a:pt x="19536" y="246"/>
                  <a:pt x="19505" y="343"/>
                  <a:pt x="19403" y="343"/>
                </a:cubicBezTo>
                <a:cubicBezTo>
                  <a:pt x="19301" y="343"/>
                  <a:pt x="19270" y="247"/>
                  <a:pt x="19244" y="0"/>
                </a:cubicBezTo>
                <a:lnTo>
                  <a:pt x="2308" y="0"/>
                </a:lnTo>
                <a:close/>
                <a:moveTo>
                  <a:pt x="21492" y="7049"/>
                </a:moveTo>
                <a:cubicBezTo>
                  <a:pt x="21533" y="7091"/>
                  <a:pt x="21564" y="7126"/>
                  <a:pt x="21600" y="7163"/>
                </a:cubicBezTo>
                <a:lnTo>
                  <a:pt x="21600" y="7049"/>
                </a:lnTo>
                <a:lnTo>
                  <a:pt x="21492" y="7049"/>
                </a:lnTo>
                <a:close/>
                <a:moveTo>
                  <a:pt x="19547" y="7282"/>
                </a:moveTo>
                <a:cubicBezTo>
                  <a:pt x="19587" y="7295"/>
                  <a:pt x="19629" y="7516"/>
                  <a:pt x="19643" y="7937"/>
                </a:cubicBezTo>
                <a:cubicBezTo>
                  <a:pt x="19654" y="8301"/>
                  <a:pt x="19632" y="8621"/>
                  <a:pt x="19591" y="8666"/>
                </a:cubicBezTo>
                <a:cubicBezTo>
                  <a:pt x="19473" y="8796"/>
                  <a:pt x="19432" y="8559"/>
                  <a:pt x="19455" y="7875"/>
                </a:cubicBezTo>
                <a:cubicBezTo>
                  <a:pt x="19469" y="7463"/>
                  <a:pt x="19507" y="7270"/>
                  <a:pt x="19547" y="7282"/>
                </a:cubicBezTo>
                <a:close/>
                <a:moveTo>
                  <a:pt x="283" y="7335"/>
                </a:moveTo>
                <a:cubicBezTo>
                  <a:pt x="185" y="7436"/>
                  <a:pt x="88" y="7512"/>
                  <a:pt x="0" y="7568"/>
                </a:cubicBezTo>
                <a:lnTo>
                  <a:pt x="0" y="7673"/>
                </a:lnTo>
                <a:cubicBezTo>
                  <a:pt x="51" y="7643"/>
                  <a:pt x="99" y="7623"/>
                  <a:pt x="136" y="7634"/>
                </a:cubicBezTo>
                <a:cubicBezTo>
                  <a:pt x="239" y="7663"/>
                  <a:pt x="267" y="7627"/>
                  <a:pt x="267" y="7458"/>
                </a:cubicBezTo>
                <a:cubicBezTo>
                  <a:pt x="267" y="7415"/>
                  <a:pt x="276" y="7374"/>
                  <a:pt x="283" y="7335"/>
                </a:cubicBezTo>
                <a:close/>
                <a:moveTo>
                  <a:pt x="20452" y="8187"/>
                </a:moveTo>
                <a:cubicBezTo>
                  <a:pt x="20418" y="8187"/>
                  <a:pt x="20376" y="8201"/>
                  <a:pt x="20328" y="8231"/>
                </a:cubicBezTo>
                <a:cubicBezTo>
                  <a:pt x="20212" y="8306"/>
                  <a:pt x="20222" y="8317"/>
                  <a:pt x="20408" y="8319"/>
                </a:cubicBezTo>
                <a:cubicBezTo>
                  <a:pt x="20563" y="8321"/>
                  <a:pt x="20601" y="8300"/>
                  <a:pt x="20544" y="8236"/>
                </a:cubicBezTo>
                <a:cubicBezTo>
                  <a:pt x="20515" y="8204"/>
                  <a:pt x="20486" y="8188"/>
                  <a:pt x="20452" y="8187"/>
                </a:cubicBezTo>
                <a:close/>
                <a:moveTo>
                  <a:pt x="462" y="14516"/>
                </a:moveTo>
                <a:cubicBezTo>
                  <a:pt x="378" y="14515"/>
                  <a:pt x="403" y="14713"/>
                  <a:pt x="498" y="14819"/>
                </a:cubicBezTo>
                <a:cubicBezTo>
                  <a:pt x="641" y="14976"/>
                  <a:pt x="691" y="14924"/>
                  <a:pt x="602" y="14713"/>
                </a:cubicBezTo>
                <a:cubicBezTo>
                  <a:pt x="556" y="14605"/>
                  <a:pt x="492" y="14516"/>
                  <a:pt x="462" y="14516"/>
                </a:cubicBezTo>
                <a:close/>
                <a:moveTo>
                  <a:pt x="1993" y="16779"/>
                </a:moveTo>
                <a:cubicBezTo>
                  <a:pt x="1982" y="16783"/>
                  <a:pt x="1975" y="16793"/>
                  <a:pt x="1965" y="16810"/>
                </a:cubicBezTo>
                <a:cubicBezTo>
                  <a:pt x="1935" y="16865"/>
                  <a:pt x="1988" y="16984"/>
                  <a:pt x="2097" y="17095"/>
                </a:cubicBezTo>
                <a:cubicBezTo>
                  <a:pt x="2145" y="17145"/>
                  <a:pt x="2180" y="17187"/>
                  <a:pt x="2209" y="17223"/>
                </a:cubicBezTo>
                <a:cubicBezTo>
                  <a:pt x="2233" y="17157"/>
                  <a:pt x="2260" y="17083"/>
                  <a:pt x="2276" y="17034"/>
                </a:cubicBezTo>
                <a:cubicBezTo>
                  <a:pt x="2250" y="17049"/>
                  <a:pt x="2218" y="17013"/>
                  <a:pt x="2145" y="16906"/>
                </a:cubicBezTo>
                <a:cubicBezTo>
                  <a:pt x="2078" y="16808"/>
                  <a:pt x="2029" y="16766"/>
                  <a:pt x="1993" y="16779"/>
                </a:cubicBezTo>
                <a:close/>
                <a:moveTo>
                  <a:pt x="2049" y="17667"/>
                </a:moveTo>
                <a:cubicBezTo>
                  <a:pt x="1934" y="17728"/>
                  <a:pt x="1789" y="17744"/>
                  <a:pt x="1635" y="17697"/>
                </a:cubicBezTo>
                <a:cubicBezTo>
                  <a:pt x="1613" y="17691"/>
                  <a:pt x="1600" y="17683"/>
                  <a:pt x="1583" y="17676"/>
                </a:cubicBezTo>
                <a:cubicBezTo>
                  <a:pt x="1634" y="17749"/>
                  <a:pt x="1598" y="17841"/>
                  <a:pt x="1447" y="18010"/>
                </a:cubicBezTo>
                <a:cubicBezTo>
                  <a:pt x="1279" y="18199"/>
                  <a:pt x="1082" y="18268"/>
                  <a:pt x="941" y="18242"/>
                </a:cubicBezTo>
                <a:lnTo>
                  <a:pt x="1005" y="18317"/>
                </a:lnTo>
                <a:lnTo>
                  <a:pt x="837" y="18537"/>
                </a:lnTo>
                <a:cubicBezTo>
                  <a:pt x="943" y="18431"/>
                  <a:pt x="1039" y="18405"/>
                  <a:pt x="1252" y="18405"/>
                </a:cubicBezTo>
                <a:cubicBezTo>
                  <a:pt x="1561" y="18405"/>
                  <a:pt x="1577" y="18396"/>
                  <a:pt x="1535" y="18212"/>
                </a:cubicBezTo>
                <a:cubicBezTo>
                  <a:pt x="1511" y="18105"/>
                  <a:pt x="1525" y="17994"/>
                  <a:pt x="1567" y="17966"/>
                </a:cubicBezTo>
                <a:cubicBezTo>
                  <a:pt x="1648" y="17911"/>
                  <a:pt x="1880" y="18082"/>
                  <a:pt x="1818" y="18150"/>
                </a:cubicBezTo>
                <a:cubicBezTo>
                  <a:pt x="1798" y="18172"/>
                  <a:pt x="1813" y="18231"/>
                  <a:pt x="1850" y="18282"/>
                </a:cubicBezTo>
                <a:cubicBezTo>
                  <a:pt x="1931" y="18028"/>
                  <a:pt x="1996" y="17823"/>
                  <a:pt x="2049" y="17667"/>
                </a:cubicBezTo>
                <a:close/>
                <a:moveTo>
                  <a:pt x="19180" y="17684"/>
                </a:moveTo>
                <a:cubicBezTo>
                  <a:pt x="19145" y="17743"/>
                  <a:pt x="19126" y="17845"/>
                  <a:pt x="19136" y="17939"/>
                </a:cubicBezTo>
                <a:cubicBezTo>
                  <a:pt x="19153" y="18101"/>
                  <a:pt x="19208" y="18161"/>
                  <a:pt x="19379" y="18198"/>
                </a:cubicBezTo>
                <a:cubicBezTo>
                  <a:pt x="19446" y="18213"/>
                  <a:pt x="19495" y="18217"/>
                  <a:pt x="19551" y="18225"/>
                </a:cubicBezTo>
                <a:cubicBezTo>
                  <a:pt x="19525" y="18210"/>
                  <a:pt x="19502" y="18199"/>
                  <a:pt x="19475" y="18181"/>
                </a:cubicBezTo>
                <a:cubicBezTo>
                  <a:pt x="19334" y="18086"/>
                  <a:pt x="19266" y="17989"/>
                  <a:pt x="19180" y="17684"/>
                </a:cubicBezTo>
                <a:close/>
                <a:moveTo>
                  <a:pt x="3094" y="18405"/>
                </a:moveTo>
                <a:cubicBezTo>
                  <a:pt x="3052" y="18429"/>
                  <a:pt x="3013" y="18436"/>
                  <a:pt x="2970" y="18423"/>
                </a:cubicBezTo>
                <a:cubicBezTo>
                  <a:pt x="3008" y="18416"/>
                  <a:pt x="3043" y="18405"/>
                  <a:pt x="3094" y="18405"/>
                </a:cubicBezTo>
                <a:close/>
                <a:moveTo>
                  <a:pt x="2735" y="18875"/>
                </a:moveTo>
                <a:cubicBezTo>
                  <a:pt x="2731" y="18910"/>
                  <a:pt x="2720" y="18953"/>
                  <a:pt x="2719" y="18976"/>
                </a:cubicBezTo>
                <a:cubicBezTo>
                  <a:pt x="2720" y="18996"/>
                  <a:pt x="2722" y="19019"/>
                  <a:pt x="2727" y="19033"/>
                </a:cubicBezTo>
                <a:cubicBezTo>
                  <a:pt x="2733" y="19054"/>
                  <a:pt x="2744" y="19066"/>
                  <a:pt x="2759" y="19077"/>
                </a:cubicBezTo>
                <a:cubicBezTo>
                  <a:pt x="2767" y="19082"/>
                  <a:pt x="2772" y="19092"/>
                  <a:pt x="2783" y="19095"/>
                </a:cubicBezTo>
                <a:cubicBezTo>
                  <a:pt x="2829" y="19109"/>
                  <a:pt x="2902" y="19112"/>
                  <a:pt x="3006" y="19104"/>
                </a:cubicBezTo>
                <a:cubicBezTo>
                  <a:pt x="3013" y="19103"/>
                  <a:pt x="3016" y="19100"/>
                  <a:pt x="3022" y="19099"/>
                </a:cubicBezTo>
                <a:cubicBezTo>
                  <a:pt x="2996" y="19073"/>
                  <a:pt x="2960" y="19060"/>
                  <a:pt x="2934" y="19077"/>
                </a:cubicBezTo>
                <a:cubicBezTo>
                  <a:pt x="2902" y="19100"/>
                  <a:pt x="2823" y="19025"/>
                  <a:pt x="2755" y="18910"/>
                </a:cubicBezTo>
                <a:cubicBezTo>
                  <a:pt x="2747" y="18897"/>
                  <a:pt x="2741" y="18887"/>
                  <a:pt x="2735" y="18875"/>
                </a:cubicBezTo>
                <a:close/>
                <a:moveTo>
                  <a:pt x="957" y="19614"/>
                </a:moveTo>
                <a:cubicBezTo>
                  <a:pt x="1017" y="19668"/>
                  <a:pt x="1084" y="19723"/>
                  <a:pt x="1160" y="19781"/>
                </a:cubicBezTo>
                <a:cubicBezTo>
                  <a:pt x="1161" y="19781"/>
                  <a:pt x="1163" y="19784"/>
                  <a:pt x="1164" y="19785"/>
                </a:cubicBezTo>
                <a:cubicBezTo>
                  <a:pt x="1218" y="19744"/>
                  <a:pt x="1269" y="19772"/>
                  <a:pt x="1336" y="19860"/>
                </a:cubicBezTo>
                <a:cubicBezTo>
                  <a:pt x="1346" y="19826"/>
                  <a:pt x="1358" y="19794"/>
                  <a:pt x="1367" y="19767"/>
                </a:cubicBezTo>
                <a:cubicBezTo>
                  <a:pt x="1307" y="19781"/>
                  <a:pt x="1235" y="19754"/>
                  <a:pt x="1132" y="19706"/>
                </a:cubicBezTo>
                <a:cubicBezTo>
                  <a:pt x="1069" y="19676"/>
                  <a:pt x="1010" y="19646"/>
                  <a:pt x="957" y="1961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4" name="Oval"/>
          <p:cNvSpPr/>
          <p:nvPr/>
        </p:nvSpPr>
        <p:spPr>
          <a:xfrm>
            <a:off x="10873138" y="5467259"/>
            <a:ext cx="1109682" cy="712482"/>
          </a:xfrm>
          <a:prstGeom prst="ellips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05" name="Line"/>
          <p:cNvSpPr/>
          <p:nvPr/>
        </p:nvSpPr>
        <p:spPr>
          <a:xfrm flipH="1">
            <a:off x="9387264" y="5987774"/>
            <a:ext cx="1750227" cy="1750227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6" name="Line"/>
          <p:cNvSpPr/>
          <p:nvPr/>
        </p:nvSpPr>
        <p:spPr>
          <a:xfrm>
            <a:off x="2259488" y="4440115"/>
            <a:ext cx="5850064" cy="942758"/>
          </a:xfrm>
          <a:prstGeom prst="line">
            <a:avLst/>
          </a:prstGeom>
          <a:ln w="381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07" name="First CERN experiment that adopt the MAPS technology…"/>
          <p:cNvSpPr txBox="1"/>
          <p:nvPr/>
        </p:nvSpPr>
        <p:spPr>
          <a:xfrm rot="21596913">
            <a:off x="7214212" y="2323533"/>
            <a:ext cx="5851688" cy="1884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6700" indent="-266700">
              <a:spcBef>
                <a:spcPts val="1200"/>
              </a:spcBef>
              <a:buSzPct val="50000"/>
              <a:buBlip>
                <a:blip r:embed="rId3"/>
              </a:buBlip>
              <a:defRPr sz="2000"/>
            </a:pPr>
            <a:r>
              <a:t>First CERN experiment that adopt the MAPS technology </a:t>
            </a:r>
          </a:p>
          <a:p>
            <a:pPr marL="266700" indent="-266700">
              <a:spcBef>
                <a:spcPts val="1200"/>
              </a:spcBef>
              <a:buSzPct val="50000"/>
              <a:buBlip>
                <a:blip r:embed="rId3"/>
              </a:buBlip>
              <a:defRPr sz="2000"/>
            </a:pPr>
            <a:r>
              <a:t>Contain </a:t>
            </a:r>
            <a:r>
              <a:rPr>
                <a:latin typeface="Heiti TC Medium"/>
                <a:ea typeface="Heiti TC Medium"/>
                <a:cs typeface="Heiti TC Medium"/>
                <a:sym typeface="Heiti TC Medium"/>
              </a:rPr>
              <a:t>around 10 m</a:t>
            </a:r>
            <a:r>
              <a:rPr baseline="31999">
                <a:latin typeface="Heiti TC Medium"/>
                <a:ea typeface="Heiti TC Medium"/>
                <a:cs typeface="Heiti TC Medium"/>
                <a:sym typeface="Heiti TC Medium"/>
              </a:rPr>
              <a:t>2</a:t>
            </a:r>
            <a:r>
              <a:t> of MAPS. </a:t>
            </a:r>
          </a:p>
          <a:p>
            <a:pPr marL="266700" indent="-266700">
              <a:spcBef>
                <a:spcPts val="1200"/>
              </a:spcBef>
              <a:buSzPct val="50000"/>
              <a:buBlip>
                <a:blip r:embed="rId3"/>
              </a:buBlip>
              <a:defRPr sz="2000"/>
            </a:pPr>
            <a:r>
              <a:t>First layer is at 22 mm from the pipe</a:t>
            </a:r>
          </a:p>
          <a:p>
            <a:pPr marL="266700" indent="-266700">
              <a:spcBef>
                <a:spcPts val="1200"/>
              </a:spcBef>
              <a:buSzPct val="50000"/>
              <a:buBlip>
                <a:blip r:embed="rId3"/>
              </a:buBlip>
              <a:defRPr sz="2000"/>
            </a:pPr>
            <a:r>
              <a:t>Taking data since September 2021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0" name="ITS3 - 2026 Upgrade"/>
          <p:cNvSpPr txBox="1">
            <a:spLocks noGrp="1"/>
          </p:cNvSpPr>
          <p:nvPr>
            <p:ph type="title"/>
          </p:nvPr>
        </p:nvSpPr>
        <p:spPr>
          <a:xfrm>
            <a:off x="762000" y="457200"/>
            <a:ext cx="11480800" cy="1143000"/>
          </a:xfrm>
          <a:prstGeom prst="rect">
            <a:avLst/>
          </a:prstGeom>
        </p:spPr>
        <p:txBody>
          <a:bodyPr/>
          <a:lstStyle/>
          <a:p>
            <a:r>
              <a:t>ITS3 - 2026 Upgrade</a:t>
            </a:r>
          </a:p>
        </p:txBody>
      </p:sp>
      <p:sp>
        <p:nvSpPr>
          <p:cNvPr id="111" name="Improvements"/>
          <p:cNvSpPr txBox="1"/>
          <p:nvPr/>
        </p:nvSpPr>
        <p:spPr>
          <a:xfrm>
            <a:off x="762000" y="1422400"/>
            <a:ext cx="11480800" cy="6560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87022">
              <a:spcBef>
                <a:spcPts val="0"/>
              </a:spcBef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Improvements</a:t>
            </a:r>
          </a:p>
        </p:txBody>
      </p:sp>
      <p:sp>
        <p:nvSpPr>
          <p:cNvPr id="112" name="Replacement of the Inner barrel silicon sensors bended in cylindrical layers"/>
          <p:cNvSpPr txBox="1"/>
          <p:nvPr/>
        </p:nvSpPr>
        <p:spPr>
          <a:xfrm>
            <a:off x="8721840" y="2986950"/>
            <a:ext cx="4204949" cy="933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54000" indent="-254000">
              <a:buSzPct val="50000"/>
              <a:buBlip>
                <a:blip r:embed="rId2"/>
              </a:buBlip>
              <a:defRPr sz="1800"/>
            </a:lvl1pPr>
          </a:lstStyle>
          <a:p>
            <a:r>
              <a:rPr dirty="0"/>
              <a:t>Replacement of the Inner barrel silicon sensors bended in cylindrical layers</a:t>
            </a:r>
          </a:p>
        </p:txBody>
      </p:sp>
      <p:pic>
        <p:nvPicPr>
          <p:cNvPr id="113" name="image-removebg-preview-3.png" descr="image-removebg-preview-3.png"/>
          <p:cNvPicPr>
            <a:picLocks noChangeAspect="1"/>
          </p:cNvPicPr>
          <p:nvPr/>
        </p:nvPicPr>
        <p:blipFill>
          <a:blip r:embed="rId3"/>
          <a:srcRect l="9089" t="16590" r="11441" b="18684"/>
          <a:stretch>
            <a:fillRect/>
          </a:stretch>
        </p:blipFill>
        <p:spPr>
          <a:xfrm>
            <a:off x="4993863" y="1193008"/>
            <a:ext cx="4509980" cy="3377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-removebg-preview-5.png" descr="image-removebg-preview-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201966"/>
            <a:ext cx="3627752" cy="3048642"/>
          </a:xfrm>
          <a:prstGeom prst="rect">
            <a:avLst/>
          </a:prstGeom>
          <a:ln w="12700">
            <a:miter lim="400000"/>
          </a:ln>
        </p:spPr>
      </p:pic>
      <p:sp>
        <p:nvSpPr>
          <p:cNvPr id="115" name="Line"/>
          <p:cNvSpPr/>
          <p:nvPr/>
        </p:nvSpPr>
        <p:spPr>
          <a:xfrm flipV="1">
            <a:off x="3627752" y="2585304"/>
            <a:ext cx="2283748" cy="784830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18" name="Group"/>
          <p:cNvGrpSpPr/>
          <p:nvPr/>
        </p:nvGrpSpPr>
        <p:grpSpPr>
          <a:xfrm>
            <a:off x="372117" y="6189561"/>
            <a:ext cx="7593405" cy="3308650"/>
            <a:chOff x="0" y="0"/>
            <a:chExt cx="7593403" cy="3308648"/>
          </a:xfrm>
        </p:grpSpPr>
        <p:pic>
          <p:nvPicPr>
            <p:cNvPr id="116" name="Image" descr="Image"/>
            <p:cNvPicPr>
              <a:picLocks noChangeAspect="1"/>
            </p:cNvPicPr>
            <p:nvPr/>
          </p:nvPicPr>
          <p:blipFill>
            <a:blip r:embed="rId5"/>
            <a:srcRect l="811" t="28248" r="811" b="5587"/>
            <a:stretch>
              <a:fillRect/>
            </a:stretch>
          </p:blipFill>
          <p:spPr>
            <a:xfrm>
              <a:off x="0" y="0"/>
              <a:ext cx="7564596" cy="33086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7" name="Image" descr="Image"/>
            <p:cNvPicPr>
              <a:picLocks noChangeAspect="1"/>
            </p:cNvPicPr>
            <p:nvPr/>
          </p:nvPicPr>
          <p:blipFill>
            <a:blip r:embed="rId6"/>
            <a:srcRect l="43734" t="33847" r="811" b="16524"/>
            <a:stretch>
              <a:fillRect/>
            </a:stretch>
          </p:blipFill>
          <p:spPr>
            <a:xfrm>
              <a:off x="3329366" y="244404"/>
              <a:ext cx="4264038" cy="24817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9" name="MAPS in new TPSCo 65 nm imaging process…"/>
          <p:cNvSpPr txBox="1"/>
          <p:nvPr/>
        </p:nvSpPr>
        <p:spPr>
          <a:xfrm>
            <a:off x="2021272" y="5268558"/>
            <a:ext cx="510716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15900" indent="-215900">
              <a:buSzPct val="50000"/>
              <a:buBlip>
                <a:blip r:embed="rId2"/>
              </a:buBlip>
              <a:defRPr sz="1700"/>
            </a:pPr>
            <a:r>
              <a:rPr sz="1800" dirty="0"/>
              <a:t>MAPS in new </a:t>
            </a:r>
            <a:r>
              <a:rPr sz="1800" dirty="0" err="1"/>
              <a:t>TPSCo</a:t>
            </a:r>
            <a:r>
              <a:rPr sz="1800" dirty="0"/>
              <a:t> 65 nm imaging process</a:t>
            </a:r>
          </a:p>
          <a:p>
            <a:pPr marL="266700" indent="-266700">
              <a:buSzPct val="50000"/>
              <a:buBlip>
                <a:blip r:embed="rId2"/>
              </a:buBlip>
              <a:defRPr sz="1700"/>
            </a:pPr>
            <a:r>
              <a:rPr sz="1800" dirty="0"/>
              <a:t>In tests since 09.21</a:t>
            </a:r>
          </a:p>
        </p:txBody>
      </p:sp>
      <p:grpSp>
        <p:nvGrpSpPr>
          <p:cNvPr id="123" name="Group"/>
          <p:cNvGrpSpPr/>
          <p:nvPr/>
        </p:nvGrpSpPr>
        <p:grpSpPr>
          <a:xfrm>
            <a:off x="7962075" y="5181752"/>
            <a:ext cx="5035082" cy="1858021"/>
            <a:chOff x="-41408" y="-125535"/>
            <a:chExt cx="5035080" cy="1858020"/>
          </a:xfrm>
        </p:grpSpPr>
        <p:pic>
          <p:nvPicPr>
            <p:cNvPr id="120" name="Image" descr="Image"/>
            <p:cNvPicPr>
              <a:picLocks noChangeAspect="1"/>
            </p:cNvPicPr>
            <p:nvPr/>
          </p:nvPicPr>
          <p:blipFill>
            <a:blip r:embed="rId7"/>
            <a:srcRect l="2578" t="41731" r="28465" b="22245"/>
            <a:stretch>
              <a:fillRect/>
            </a:stretch>
          </p:blipFill>
          <p:spPr>
            <a:xfrm rot="21484951">
              <a:off x="-14492" y="-42674"/>
              <a:ext cx="4981247" cy="1692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44" extrusionOk="0">
                  <a:moveTo>
                    <a:pt x="4414" y="34"/>
                  </a:moveTo>
                  <a:cubicBezTo>
                    <a:pt x="4359" y="52"/>
                    <a:pt x="4291" y="69"/>
                    <a:pt x="4276" y="92"/>
                  </a:cubicBezTo>
                  <a:cubicBezTo>
                    <a:pt x="4238" y="149"/>
                    <a:pt x="4193" y="163"/>
                    <a:pt x="4170" y="129"/>
                  </a:cubicBezTo>
                  <a:cubicBezTo>
                    <a:pt x="4148" y="96"/>
                    <a:pt x="4020" y="65"/>
                    <a:pt x="3885" y="62"/>
                  </a:cubicBezTo>
                  <a:cubicBezTo>
                    <a:pt x="3750" y="59"/>
                    <a:pt x="3629" y="36"/>
                    <a:pt x="3616" y="12"/>
                  </a:cubicBezTo>
                  <a:cubicBezTo>
                    <a:pt x="3602" y="-12"/>
                    <a:pt x="3585" y="0"/>
                    <a:pt x="3577" y="38"/>
                  </a:cubicBezTo>
                  <a:cubicBezTo>
                    <a:pt x="3568" y="80"/>
                    <a:pt x="3526" y="79"/>
                    <a:pt x="3470" y="34"/>
                  </a:cubicBezTo>
                  <a:cubicBezTo>
                    <a:pt x="3359" y="-56"/>
                    <a:pt x="3246" y="59"/>
                    <a:pt x="3166" y="339"/>
                  </a:cubicBezTo>
                  <a:cubicBezTo>
                    <a:pt x="3136" y="444"/>
                    <a:pt x="3098" y="530"/>
                    <a:pt x="3079" y="530"/>
                  </a:cubicBezTo>
                  <a:cubicBezTo>
                    <a:pt x="3060" y="530"/>
                    <a:pt x="3044" y="561"/>
                    <a:pt x="3043" y="601"/>
                  </a:cubicBezTo>
                  <a:cubicBezTo>
                    <a:pt x="3043" y="642"/>
                    <a:pt x="3028" y="752"/>
                    <a:pt x="3011" y="845"/>
                  </a:cubicBezTo>
                  <a:cubicBezTo>
                    <a:pt x="2993" y="938"/>
                    <a:pt x="2986" y="1051"/>
                    <a:pt x="2995" y="1091"/>
                  </a:cubicBezTo>
                  <a:cubicBezTo>
                    <a:pt x="3003" y="1131"/>
                    <a:pt x="2986" y="1262"/>
                    <a:pt x="2956" y="1384"/>
                  </a:cubicBezTo>
                  <a:cubicBezTo>
                    <a:pt x="2926" y="1506"/>
                    <a:pt x="2910" y="1607"/>
                    <a:pt x="2920" y="1607"/>
                  </a:cubicBezTo>
                  <a:cubicBezTo>
                    <a:pt x="2930" y="1607"/>
                    <a:pt x="2922" y="1665"/>
                    <a:pt x="2901" y="1736"/>
                  </a:cubicBezTo>
                  <a:cubicBezTo>
                    <a:pt x="2880" y="1808"/>
                    <a:pt x="2856" y="1915"/>
                    <a:pt x="2849" y="1977"/>
                  </a:cubicBezTo>
                  <a:cubicBezTo>
                    <a:pt x="2839" y="2064"/>
                    <a:pt x="2788" y="2096"/>
                    <a:pt x="2637" y="2112"/>
                  </a:cubicBezTo>
                  <a:cubicBezTo>
                    <a:pt x="2528" y="2124"/>
                    <a:pt x="2435" y="2159"/>
                    <a:pt x="2431" y="2187"/>
                  </a:cubicBezTo>
                  <a:cubicBezTo>
                    <a:pt x="2427" y="2215"/>
                    <a:pt x="2255" y="3138"/>
                    <a:pt x="2047" y="4237"/>
                  </a:cubicBezTo>
                  <a:lnTo>
                    <a:pt x="1670" y="6231"/>
                  </a:lnTo>
                  <a:lnTo>
                    <a:pt x="1758" y="6657"/>
                  </a:lnTo>
                  <a:cubicBezTo>
                    <a:pt x="1806" y="6891"/>
                    <a:pt x="1862" y="7099"/>
                    <a:pt x="1884" y="7124"/>
                  </a:cubicBezTo>
                  <a:cubicBezTo>
                    <a:pt x="1974" y="7225"/>
                    <a:pt x="1879" y="7320"/>
                    <a:pt x="1683" y="7320"/>
                  </a:cubicBezTo>
                  <a:lnTo>
                    <a:pt x="1473" y="7319"/>
                  </a:lnTo>
                  <a:lnTo>
                    <a:pt x="1287" y="8301"/>
                  </a:lnTo>
                  <a:cubicBezTo>
                    <a:pt x="1186" y="8842"/>
                    <a:pt x="1009" y="9818"/>
                    <a:pt x="892" y="10471"/>
                  </a:cubicBezTo>
                  <a:cubicBezTo>
                    <a:pt x="774" y="11124"/>
                    <a:pt x="616" y="11987"/>
                    <a:pt x="539" y="12383"/>
                  </a:cubicBezTo>
                  <a:lnTo>
                    <a:pt x="401" y="13104"/>
                  </a:lnTo>
                  <a:lnTo>
                    <a:pt x="511" y="13507"/>
                  </a:lnTo>
                  <a:cubicBezTo>
                    <a:pt x="571" y="13729"/>
                    <a:pt x="640" y="13926"/>
                    <a:pt x="664" y="13946"/>
                  </a:cubicBezTo>
                  <a:cubicBezTo>
                    <a:pt x="704" y="13980"/>
                    <a:pt x="705" y="14003"/>
                    <a:pt x="671" y="14195"/>
                  </a:cubicBezTo>
                  <a:cubicBezTo>
                    <a:pt x="650" y="14311"/>
                    <a:pt x="624" y="14393"/>
                    <a:pt x="613" y="14375"/>
                  </a:cubicBezTo>
                  <a:cubicBezTo>
                    <a:pt x="603" y="14357"/>
                    <a:pt x="587" y="14438"/>
                    <a:pt x="579" y="14558"/>
                  </a:cubicBezTo>
                  <a:cubicBezTo>
                    <a:pt x="571" y="14686"/>
                    <a:pt x="553" y="14767"/>
                    <a:pt x="533" y="14754"/>
                  </a:cubicBezTo>
                  <a:cubicBezTo>
                    <a:pt x="511" y="14740"/>
                    <a:pt x="504" y="14784"/>
                    <a:pt x="513" y="14883"/>
                  </a:cubicBezTo>
                  <a:cubicBezTo>
                    <a:pt x="526" y="15032"/>
                    <a:pt x="478" y="15224"/>
                    <a:pt x="449" y="15138"/>
                  </a:cubicBezTo>
                  <a:cubicBezTo>
                    <a:pt x="440" y="15113"/>
                    <a:pt x="438" y="15179"/>
                    <a:pt x="445" y="15284"/>
                  </a:cubicBezTo>
                  <a:cubicBezTo>
                    <a:pt x="459" y="15515"/>
                    <a:pt x="418" y="15603"/>
                    <a:pt x="359" y="15470"/>
                  </a:cubicBezTo>
                  <a:cubicBezTo>
                    <a:pt x="327" y="15397"/>
                    <a:pt x="329" y="15417"/>
                    <a:pt x="365" y="15542"/>
                  </a:cubicBezTo>
                  <a:lnTo>
                    <a:pt x="414" y="15705"/>
                  </a:lnTo>
                  <a:lnTo>
                    <a:pt x="207" y="16932"/>
                  </a:lnTo>
                  <a:cubicBezTo>
                    <a:pt x="93" y="17607"/>
                    <a:pt x="0" y="18177"/>
                    <a:pt x="0" y="18196"/>
                  </a:cubicBezTo>
                  <a:cubicBezTo>
                    <a:pt x="0" y="18215"/>
                    <a:pt x="29" y="18261"/>
                    <a:pt x="64" y="18300"/>
                  </a:cubicBezTo>
                  <a:cubicBezTo>
                    <a:pt x="99" y="18339"/>
                    <a:pt x="127" y="18420"/>
                    <a:pt x="127" y="18480"/>
                  </a:cubicBezTo>
                  <a:cubicBezTo>
                    <a:pt x="127" y="18610"/>
                    <a:pt x="202" y="18644"/>
                    <a:pt x="721" y="18743"/>
                  </a:cubicBezTo>
                  <a:cubicBezTo>
                    <a:pt x="1876" y="18964"/>
                    <a:pt x="2172" y="18973"/>
                    <a:pt x="2277" y="18781"/>
                  </a:cubicBezTo>
                  <a:cubicBezTo>
                    <a:pt x="2322" y="18700"/>
                    <a:pt x="2844" y="18737"/>
                    <a:pt x="2926" y="18828"/>
                  </a:cubicBezTo>
                  <a:cubicBezTo>
                    <a:pt x="2969" y="18877"/>
                    <a:pt x="2981" y="18925"/>
                    <a:pt x="2963" y="18990"/>
                  </a:cubicBezTo>
                  <a:cubicBezTo>
                    <a:pt x="2959" y="19006"/>
                    <a:pt x="2952" y="19112"/>
                    <a:pt x="2945" y="19154"/>
                  </a:cubicBezTo>
                  <a:lnTo>
                    <a:pt x="4407" y="19342"/>
                  </a:lnTo>
                  <a:cubicBezTo>
                    <a:pt x="4546" y="19249"/>
                    <a:pt x="6297" y="19464"/>
                    <a:pt x="7376" y="19707"/>
                  </a:cubicBezTo>
                  <a:cubicBezTo>
                    <a:pt x="7452" y="19724"/>
                    <a:pt x="7692" y="19757"/>
                    <a:pt x="7768" y="19772"/>
                  </a:cubicBezTo>
                  <a:lnTo>
                    <a:pt x="21600" y="21544"/>
                  </a:lnTo>
                  <a:lnTo>
                    <a:pt x="21600" y="18747"/>
                  </a:lnTo>
                  <a:lnTo>
                    <a:pt x="21599" y="15339"/>
                  </a:lnTo>
                  <a:lnTo>
                    <a:pt x="21527" y="14869"/>
                  </a:lnTo>
                  <a:cubicBezTo>
                    <a:pt x="21487" y="14613"/>
                    <a:pt x="21344" y="13623"/>
                    <a:pt x="21208" y="12664"/>
                  </a:cubicBezTo>
                  <a:cubicBezTo>
                    <a:pt x="21072" y="11705"/>
                    <a:pt x="20839" y="10082"/>
                    <a:pt x="20690" y="9062"/>
                  </a:cubicBezTo>
                  <a:cubicBezTo>
                    <a:pt x="20540" y="8042"/>
                    <a:pt x="20302" y="6408"/>
                    <a:pt x="20160" y="5429"/>
                  </a:cubicBezTo>
                  <a:cubicBezTo>
                    <a:pt x="19885" y="3543"/>
                    <a:pt x="19861" y="3377"/>
                    <a:pt x="19723" y="2490"/>
                  </a:cubicBezTo>
                  <a:lnTo>
                    <a:pt x="19644" y="1985"/>
                  </a:lnTo>
                  <a:lnTo>
                    <a:pt x="16120" y="1533"/>
                  </a:lnTo>
                  <a:cubicBezTo>
                    <a:pt x="15917" y="1533"/>
                    <a:pt x="15501" y="1501"/>
                    <a:pt x="15196" y="1460"/>
                  </a:cubicBezTo>
                  <a:cubicBezTo>
                    <a:pt x="14720" y="1396"/>
                    <a:pt x="13794" y="1288"/>
                    <a:pt x="12227" y="1120"/>
                  </a:cubicBezTo>
                  <a:cubicBezTo>
                    <a:pt x="12026" y="1099"/>
                    <a:pt x="11622" y="1049"/>
                    <a:pt x="11330" y="1011"/>
                  </a:cubicBezTo>
                  <a:cubicBezTo>
                    <a:pt x="11038" y="972"/>
                    <a:pt x="10522" y="907"/>
                    <a:pt x="10181" y="863"/>
                  </a:cubicBezTo>
                  <a:cubicBezTo>
                    <a:pt x="9841" y="820"/>
                    <a:pt x="9352" y="753"/>
                    <a:pt x="9095" y="714"/>
                  </a:cubicBezTo>
                  <a:cubicBezTo>
                    <a:pt x="8838" y="675"/>
                    <a:pt x="8383" y="609"/>
                    <a:pt x="8084" y="569"/>
                  </a:cubicBezTo>
                  <a:cubicBezTo>
                    <a:pt x="7786" y="530"/>
                    <a:pt x="7338" y="457"/>
                    <a:pt x="7091" y="412"/>
                  </a:cubicBezTo>
                  <a:cubicBezTo>
                    <a:pt x="6757" y="351"/>
                    <a:pt x="6632" y="353"/>
                    <a:pt x="6607" y="416"/>
                  </a:cubicBezTo>
                  <a:cubicBezTo>
                    <a:pt x="6586" y="466"/>
                    <a:pt x="6567" y="471"/>
                    <a:pt x="6558" y="430"/>
                  </a:cubicBezTo>
                  <a:cubicBezTo>
                    <a:pt x="6550" y="391"/>
                    <a:pt x="6472" y="360"/>
                    <a:pt x="6385" y="357"/>
                  </a:cubicBezTo>
                  <a:cubicBezTo>
                    <a:pt x="6192" y="350"/>
                    <a:pt x="5784" y="269"/>
                    <a:pt x="5740" y="229"/>
                  </a:cubicBezTo>
                  <a:cubicBezTo>
                    <a:pt x="5734" y="224"/>
                    <a:pt x="5735" y="210"/>
                    <a:pt x="5731" y="202"/>
                  </a:cubicBezTo>
                  <a:lnTo>
                    <a:pt x="4414" y="34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21" name="Line"/>
            <p:cNvSpPr/>
            <p:nvPr/>
          </p:nvSpPr>
          <p:spPr>
            <a:xfrm>
              <a:off x="1065680" y="494739"/>
              <a:ext cx="3214356" cy="42317"/>
            </a:xfrm>
            <a:prstGeom prst="line">
              <a:avLst/>
            </a:prstGeom>
            <a:noFill/>
            <a:ln w="12700" cap="flat">
              <a:solidFill>
                <a:schemeClr val="accent4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22" name="259 mm"/>
            <p:cNvSpPr txBox="1"/>
            <p:nvPr/>
          </p:nvSpPr>
          <p:spPr>
            <a:xfrm>
              <a:off x="2226383" y="202419"/>
              <a:ext cx="739700" cy="2617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300">
                  <a:solidFill>
                    <a:schemeClr val="accent4"/>
                  </a:solidFill>
                </a:defRPr>
              </a:lvl1pPr>
            </a:lstStyle>
            <a:p>
              <a:r>
                <a:t>259 mm</a:t>
              </a:r>
            </a:p>
          </p:txBody>
        </p:sp>
      </p:grpSp>
      <p:sp>
        <p:nvSpPr>
          <p:cNvPr id="124" name="Line"/>
          <p:cNvSpPr/>
          <p:nvPr/>
        </p:nvSpPr>
        <p:spPr>
          <a:xfrm>
            <a:off x="7077908" y="3196989"/>
            <a:ext cx="2155866" cy="2155866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25" name="Stitching used for connecting power distribution and interconnect busses for control and data readout…"/>
          <p:cNvSpPr txBox="1"/>
          <p:nvPr/>
        </p:nvSpPr>
        <p:spPr>
          <a:xfrm>
            <a:off x="8427735" y="7354572"/>
            <a:ext cx="4204948" cy="1892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28600" indent="-228600">
              <a:buSzPct val="50000"/>
              <a:buBlip>
                <a:blip r:embed="rId2"/>
              </a:buBlip>
              <a:defRPr sz="1700"/>
            </a:pPr>
            <a:r>
              <a:rPr sz="1800" dirty="0"/>
              <a:t>Stitching used for connecting power distribution and interconnect busses for control and data readout</a:t>
            </a:r>
          </a:p>
          <a:p>
            <a:pPr marL="228600" indent="-228600">
              <a:buSzPct val="50000"/>
              <a:buBlip>
                <a:blip r:embed="rId2"/>
              </a:buBlip>
              <a:defRPr sz="1700"/>
            </a:pPr>
            <a:r>
              <a:rPr sz="1800" dirty="0"/>
              <a:t>Already produced and bonded, now under tests</a:t>
            </a:r>
          </a:p>
        </p:txBody>
      </p:sp>
      <p:sp>
        <p:nvSpPr>
          <p:cNvPr id="126" name="Line"/>
          <p:cNvSpPr/>
          <p:nvPr/>
        </p:nvSpPr>
        <p:spPr>
          <a:xfrm flipH="1">
            <a:off x="8083398" y="5939958"/>
            <a:ext cx="1267150" cy="1557856"/>
          </a:xfrm>
          <a:prstGeom prst="lin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ALICE - new detector in 2033"/>
          <p:cNvSpPr txBox="1">
            <a:spLocks noGrp="1"/>
          </p:cNvSpPr>
          <p:nvPr>
            <p:ph type="title"/>
          </p:nvPr>
        </p:nvSpPr>
        <p:spPr>
          <a:xfrm>
            <a:off x="698499" y="440266"/>
            <a:ext cx="12123505" cy="1016001"/>
          </a:xfrm>
          <a:prstGeom prst="rect">
            <a:avLst/>
          </a:prstGeom>
        </p:spPr>
        <p:txBody>
          <a:bodyPr/>
          <a:lstStyle>
            <a:lvl1pPr defTabSz="1687702">
              <a:defRPr sz="5626" spc="-112"/>
            </a:lvl1pPr>
          </a:lstStyle>
          <a:p>
            <a:r>
              <a:t>ALICE - new detector in 2033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0" name="Around 100 m2 of MAPS sensors…"/>
              <p:cNvSpPr txBox="1"/>
              <p:nvPr/>
            </p:nvSpPr>
            <p:spPr>
              <a:xfrm>
                <a:off x="788852" y="1410914"/>
                <a:ext cx="9252060" cy="5171416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marL="203200" indent="-203200">
                  <a:lnSpc>
                    <a:spcPct val="150000"/>
                  </a:lnSpc>
                  <a:buSzPct val="50000"/>
                  <a:buBlip>
                    <a:blip r:embed="rId2"/>
                  </a:buBlip>
                  <a:defRPr sz="1900"/>
                </a:pPr>
                <a:r>
                  <a:rPr dirty="0"/>
                  <a:t>Around 100 m2 of MAPS sensors</a:t>
                </a:r>
              </a:p>
              <a:p>
                <a:pPr marL="203200" indent="-203200">
                  <a:lnSpc>
                    <a:spcPct val="150000"/>
                  </a:lnSpc>
                  <a:buSzPct val="50000"/>
                  <a:buBlip>
                    <a:blip r:embed="rId2"/>
                  </a:buBlip>
                  <a:defRPr sz="1900"/>
                </a:pPr>
                <a:r>
                  <a:rPr dirty="0"/>
                  <a:t>Detectors on MAPS technology:</a:t>
                </a:r>
              </a:p>
              <a:p>
                <a:pPr marL="622300" lvl="1" indent="-241300">
                  <a:lnSpc>
                    <a:spcPct val="150000"/>
                  </a:lnSpc>
                  <a:buSzPct val="40000"/>
                  <a:buBlip>
                    <a:blip r:embed="rId2"/>
                  </a:buBlip>
                  <a:defRPr sz="1900"/>
                </a:pPr>
                <a:r>
                  <a:rPr dirty="0"/>
                  <a:t>Tracker</a:t>
                </a:r>
              </a:p>
              <a:p>
                <a:pPr marL="622300" lvl="1" indent="-241300">
                  <a:lnSpc>
                    <a:spcPct val="150000"/>
                  </a:lnSpc>
                  <a:buSzPct val="40000"/>
                  <a:buBlip>
                    <a:blip r:embed="rId2"/>
                  </a:buBlip>
                  <a:defRPr sz="1900"/>
                </a:pPr>
                <a:r>
                  <a:rPr dirty="0"/>
                  <a:t>FCT</a:t>
                </a:r>
              </a:p>
              <a:p>
                <a:pPr marL="622300" lvl="1" indent="-241300">
                  <a:lnSpc>
                    <a:spcPct val="150000"/>
                  </a:lnSpc>
                  <a:buSzPct val="40000"/>
                  <a:buBlip>
                    <a:blip r:embed="rId2"/>
                  </a:buBlip>
                  <a:defRPr sz="1900"/>
                </a:pPr>
                <a:r>
                  <a:rPr dirty="0"/>
                  <a:t>Vertex detector</a:t>
                </a:r>
              </a:p>
              <a:p>
                <a:pPr marL="622300" lvl="1" indent="-241300">
                  <a:lnSpc>
                    <a:spcPct val="150000"/>
                  </a:lnSpc>
                  <a:buSzPct val="40000"/>
                  <a:buBlip>
                    <a:blip r:embed="rId2"/>
                  </a:buBlip>
                  <a:defRPr sz="1900"/>
                </a:pPr>
                <a:r>
                  <a:rPr dirty="0"/>
                  <a:t>TOF</a:t>
                </a:r>
              </a:p>
              <a:p>
                <a:pPr marL="203200" indent="-203200">
                  <a:lnSpc>
                    <a:spcPct val="150000"/>
                  </a:lnSpc>
                  <a:buSzPct val="50000"/>
                  <a:buBlip>
                    <a:blip r:embed="rId2"/>
                  </a:buBlip>
                  <a:defRPr sz="1900"/>
                </a:pPr>
                <a:r>
                  <a:rPr dirty="0"/>
                  <a:t>First layer of MAPS will be placed</a:t>
                </a:r>
                <a:r>
                  <a:rPr dirty="0">
                    <a:latin typeface="Heiti TC Medium"/>
                    <a:ea typeface="Heiti TC Medium"/>
                    <a:cs typeface="Heiti TC Medium"/>
                    <a:sym typeface="Heiti TC Medium"/>
                  </a:rPr>
                  <a:t> 5mm from collision point</a:t>
                </a:r>
              </a:p>
              <a:p>
                <a:pPr marL="203200" indent="-203200">
                  <a:lnSpc>
                    <a:spcPct val="150000"/>
                  </a:lnSpc>
                  <a:buSzPct val="50000"/>
                  <a:buBlip>
                    <a:blip r:embed="rId2"/>
                  </a:buBlip>
                  <a:defRPr sz="1900"/>
                </a:pPr>
                <a:r>
                  <a:rPr dirty="0"/>
                  <a:t>Requirements for MAPS: spatial resolution 2.5um-10um, material budget 0,1-1% X/X</a:t>
                </a:r>
                <a:r>
                  <a:rPr baseline="-5999" dirty="0"/>
                  <a:t>0, </a:t>
                </a:r>
                <a:r>
                  <a:rPr dirty="0"/>
                  <a:t>power consumption: &lt;50mW/cm</a:t>
                </a:r>
                <a:r>
                  <a:rPr baseline="31999" dirty="0"/>
                  <a:t>2 </a:t>
                </a:r>
                <a:r>
                  <a:rPr dirty="0"/>
                  <a:t>, radiation hardness - 1.5 × 10</a:t>
                </a:r>
                <a:r>
                  <a:rPr baseline="31999" dirty="0"/>
                  <a:t>15 </a:t>
                </a:r>
                <a:r>
                  <a:rPr dirty="0"/>
                  <a:t>1 MeV </a:t>
                </a:r>
                <a:r>
                  <a:rPr dirty="0" err="1"/>
                  <a:t>n</a:t>
                </a:r>
                <a:r>
                  <a:rPr baseline="-5999" dirty="0" err="1"/>
                  <a:t>eq</a:t>
                </a:r>
                <a:r>
                  <a:rPr dirty="0"/>
                  <a:t>/cm</a:t>
                </a:r>
                <a:r>
                  <a:rPr baseline="31999" dirty="0"/>
                  <a:t>2</a:t>
                </a:r>
              </a:p>
              <a:p>
                <a:pPr marL="203200" indent="-203200">
                  <a:lnSpc>
                    <a:spcPct val="150000"/>
                  </a:lnSpc>
                  <a:buSzPct val="50000"/>
                  <a:buBlip>
                    <a:blip r:embed="rId2"/>
                  </a:buBlip>
                  <a:defRPr sz="1900"/>
                </a:pPr>
                <a:r>
                  <a:rPr dirty="0"/>
                  <a:t>For timing MAPS layers: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1900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19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sz="1900" i="1">
                            <a:solidFill>
                              <a:srgbClr val="5E5E5E"/>
                            </a:solidFill>
                            <a:latin typeface="Cambria Math" panose="02040503050406030204" pitchFamily="18" charset="0"/>
                          </a:rPr>
                          <m:t>𝑇𝑂𝐹</m:t>
                        </m:r>
                      </m:sub>
                    </m:sSub>
                  </m:oMath>
                </a14:m>
                <a:r>
                  <a:rPr dirty="0"/>
                  <a:t> ~20ps</a:t>
                </a:r>
              </a:p>
            </p:txBody>
          </p:sp>
        </mc:Choice>
        <mc:Fallback>
          <p:sp>
            <p:nvSpPr>
              <p:cNvPr id="130" name="Around 100 m2 of MAPS sensors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852" y="1410914"/>
                <a:ext cx="9252060" cy="5171416"/>
              </a:xfrm>
              <a:prstGeom prst="rect">
                <a:avLst/>
              </a:prstGeom>
              <a:blipFill>
                <a:blip r:embed="rId3"/>
                <a:stretch>
                  <a:fillRect t="-5379" b="-806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1" name="Image" descr="Image"/>
          <p:cNvPicPr>
            <a:picLocks noChangeAspect="1"/>
          </p:cNvPicPr>
          <p:nvPr/>
        </p:nvPicPr>
        <p:blipFill>
          <a:blip r:embed="rId4"/>
          <a:srcRect l="29474" t="30097" r="19922" b="46010"/>
          <a:stretch>
            <a:fillRect/>
          </a:stretch>
        </p:blipFill>
        <p:spPr>
          <a:xfrm>
            <a:off x="-7802071" y="5947189"/>
            <a:ext cx="6732390" cy="20671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age" descr="Image"/>
          <p:cNvPicPr>
            <a:picLocks noChangeAspect="1"/>
          </p:cNvPicPr>
          <p:nvPr/>
        </p:nvPicPr>
        <p:blipFill>
          <a:blip r:embed="rId5"/>
          <a:srcRect l="65604" t="50706" r="26076" b="31601"/>
          <a:stretch>
            <a:fillRect/>
          </a:stretch>
        </p:blipFill>
        <p:spPr>
          <a:xfrm>
            <a:off x="10511525" y="2147292"/>
            <a:ext cx="1866899" cy="2582011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Source: LOI, arXiv:2211.02491"/>
          <p:cNvSpPr txBox="1"/>
          <p:nvPr/>
        </p:nvSpPr>
        <p:spPr>
          <a:xfrm>
            <a:off x="10067945" y="1598294"/>
            <a:ext cx="2754060" cy="286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"/>
            </a:lvl1pPr>
          </a:lstStyle>
          <a:p>
            <a:r>
              <a:t>Source: LOI, arXiv:2211.02491</a:t>
            </a:r>
          </a:p>
        </p:txBody>
      </p:sp>
      <p:sp>
        <p:nvSpPr>
          <p:cNvPr id="134" name="How we can improve timing in MAPS?"/>
          <p:cNvSpPr txBox="1"/>
          <p:nvPr/>
        </p:nvSpPr>
        <p:spPr>
          <a:xfrm>
            <a:off x="1026956" y="8014374"/>
            <a:ext cx="566221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7022">
              <a:spcBef>
                <a:spcPts val="0"/>
              </a:spcBef>
              <a:defRPr sz="2400">
                <a:solidFill>
                  <a:schemeClr val="accent4">
                    <a:hueOff val="348544"/>
                    <a:lumOff val="7139"/>
                  </a:schemeClr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rPr dirty="0"/>
              <a:t>How we can improve timing in MAPS?</a:t>
            </a:r>
          </a:p>
        </p:txBody>
      </p:sp>
      <p:sp>
        <p:nvSpPr>
          <p:cNvPr id="135" name="Line"/>
          <p:cNvSpPr/>
          <p:nvPr/>
        </p:nvSpPr>
        <p:spPr>
          <a:xfrm>
            <a:off x="3858064" y="7065567"/>
            <a:ext cx="1" cy="838411"/>
          </a:xfrm>
          <a:prstGeom prst="line">
            <a:avLst/>
          </a:prstGeom>
          <a:ln w="38100">
            <a:solidFill>
              <a:srgbClr val="5E5E5E"/>
            </a:solidFill>
            <a:miter lim="400000"/>
            <a:tailEnd type="arrow"/>
          </a:ln>
          <a:effectLst>
            <a:outerShdw blurRad="381000" dist="119618" rotWithShape="0">
              <a:srgbClr val="000000">
                <a:alpha val="75000"/>
              </a:srgbClr>
            </a:outerShdw>
          </a:effectLst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36" name="image-removebg-preview-8.png" descr="image-removebg-preview-8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6674" y="5865174"/>
            <a:ext cx="5318125" cy="38884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Difference between hybrid and monolithic sensor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defTabSz="551800">
              <a:defRPr sz="2820"/>
            </a:lvl1pPr>
          </a:lstStyle>
          <a:p>
            <a:r>
              <a:t>Difference between hybrid and monolithic sensors</a:t>
            </a:r>
          </a:p>
        </p:txBody>
      </p:sp>
      <p:sp>
        <p:nvSpPr>
          <p:cNvPr id="139" name="Why MAP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Why MAPS?</a:t>
            </a:r>
          </a:p>
        </p:txBody>
      </p:sp>
      <p:sp>
        <p:nvSpPr>
          <p:cNvPr id="1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41" name="image-removebg-preview-6.png" descr="image-removebg-preview-6.png"/>
          <p:cNvPicPr>
            <a:picLocks noChangeAspect="1"/>
          </p:cNvPicPr>
          <p:nvPr/>
        </p:nvPicPr>
        <p:blipFill>
          <a:blip r:embed="rId2"/>
          <a:srcRect b="6679"/>
          <a:stretch>
            <a:fillRect/>
          </a:stretch>
        </p:blipFill>
        <p:spPr>
          <a:xfrm>
            <a:off x="-3093933" y="11226269"/>
            <a:ext cx="10987942" cy="571708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Line"/>
          <p:cNvSpPr/>
          <p:nvPr/>
        </p:nvSpPr>
        <p:spPr>
          <a:xfrm flipV="1">
            <a:off x="4504752" y="4008914"/>
            <a:ext cx="1" cy="282553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43" name="&lt;300 um"/>
          <p:cNvSpPr txBox="1"/>
          <p:nvPr/>
        </p:nvSpPr>
        <p:spPr>
          <a:xfrm rot="16194763">
            <a:off x="4252293" y="5210396"/>
            <a:ext cx="836880" cy="274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&lt;300 um</a:t>
            </a:r>
          </a:p>
        </p:txBody>
      </p:sp>
      <p:sp>
        <p:nvSpPr>
          <p:cNvPr id="144" name="Line"/>
          <p:cNvSpPr/>
          <p:nvPr/>
        </p:nvSpPr>
        <p:spPr>
          <a:xfrm flipV="1">
            <a:off x="7422545" y="3163873"/>
            <a:ext cx="1" cy="370805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5" name="50"/>
              <p:cNvSpPr txBox="1"/>
              <p:nvPr/>
            </p:nvSpPr>
            <p:spPr>
              <a:xfrm rot="16194763">
                <a:off x="6854136" y="4871085"/>
                <a:ext cx="590524" cy="29362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wrap="none" lIns="50800" tIns="50800" rIns="50800" bIns="50800" anchor="ctr">
                <a:spAutoFit/>
              </a:bodyPr>
              <a:lstStyle/>
              <a:p>
                <a:pPr>
                  <a:defRPr sz="1400"/>
                </a:pPr>
                <a:r>
                  <a:t>50 </a:t>
                </a:r>
                <a14:m>
                  <m:oMath xmlns:m="http://schemas.openxmlformats.org/officeDocument/2006/math">
                    <m:r>
                      <a:rPr sz="13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sz="1350" i="1">
                        <a:solidFill>
                          <a:srgbClr val="5E5E5E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/>
              </a:p>
            </p:txBody>
          </p:sp>
        </mc:Choice>
        <mc:Fallback>
          <p:sp>
            <p:nvSpPr>
              <p:cNvPr id="145" name="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194763">
                <a:off x="6854136" y="4871085"/>
                <a:ext cx="590524" cy="293625"/>
              </a:xfrm>
              <a:prstGeom prst="rect">
                <a:avLst/>
              </a:prstGeom>
              <a:blipFill>
                <a:blip r:embed="rId3"/>
                <a:stretch>
                  <a:fillRect l="-4167" r="-20833" b="-833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6" name="Default technology in High Energy Physics…"/>
          <p:cNvSpPr txBox="1"/>
          <p:nvPr/>
        </p:nvSpPr>
        <p:spPr>
          <a:xfrm>
            <a:off x="924144" y="8259804"/>
            <a:ext cx="5783276" cy="715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66700" indent="-266700">
              <a:spcBef>
                <a:spcPts val="500"/>
              </a:spcBef>
              <a:buSzPct val="50000"/>
              <a:buBlip>
                <a:blip r:embed="rId4"/>
              </a:buBlip>
            </a:pPr>
            <a:r>
              <a:t>Default technology in High Energy Physics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66700" indent="-266700">
              <a:spcBef>
                <a:spcPts val="500"/>
              </a:spcBef>
              <a:buSzPct val="50000"/>
              <a:buBlip>
                <a:blip r:embed="rId4"/>
              </a:buBlip>
            </a:pPr>
            <a:r>
              <a:t>Expensive hybridisation process </a:t>
            </a:r>
          </a:p>
        </p:txBody>
      </p:sp>
      <p:sp>
        <p:nvSpPr>
          <p:cNvPr id="147" name="Reduced material budget…"/>
          <p:cNvSpPr txBox="1"/>
          <p:nvPr/>
        </p:nvSpPr>
        <p:spPr>
          <a:xfrm>
            <a:off x="7035556" y="8142323"/>
            <a:ext cx="5748605" cy="136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66700" indent="-266700">
              <a:spcBef>
                <a:spcPts val="400"/>
              </a:spcBef>
              <a:buSzPct val="50000"/>
              <a:buBlip>
                <a:blip r:embed="rId4"/>
              </a:buBlip>
            </a:pPr>
            <a:r>
              <a:t>Reduced material budget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66700" indent="-266700">
              <a:spcBef>
                <a:spcPts val="400"/>
              </a:spcBef>
              <a:buSzPct val="50000"/>
              <a:buBlip>
                <a:blip r:embed="rId4"/>
              </a:buBlip>
            </a:pPr>
            <a:r>
              <a:t>Low noise figure and power consumption </a:t>
            </a:r>
            <a:br>
              <a:rPr>
                <a:latin typeface="Arial"/>
                <a:ea typeface="Arial"/>
                <a:cs typeface="Arial"/>
                <a:sym typeface="Arial"/>
              </a:rPr>
            </a:br>
            <a:r>
              <a:t>reachable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66700" indent="-266700">
              <a:spcBef>
                <a:spcPts val="400"/>
              </a:spcBef>
              <a:buSzPct val="50000"/>
              <a:buBlip>
                <a:blip r:embed="rId4"/>
              </a:buBlip>
            </a:pPr>
            <a:r>
              <a:rPr>
                <a:latin typeface="Arial"/>
                <a:ea typeface="Arial"/>
                <a:cs typeface="Arial"/>
                <a:sym typeface="Arial"/>
              </a:rPr>
              <a:t>L</a:t>
            </a:r>
            <a:r>
              <a:t>ower cost</a:t>
            </a:r>
          </a:p>
        </p:txBody>
      </p:sp>
      <p:sp>
        <p:nvSpPr>
          <p:cNvPr id="148" name="Hybrid"/>
          <p:cNvSpPr txBox="1"/>
          <p:nvPr/>
        </p:nvSpPr>
        <p:spPr>
          <a:xfrm>
            <a:off x="2656365" y="7829813"/>
            <a:ext cx="937604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Hybrid</a:t>
            </a:r>
          </a:p>
        </p:txBody>
      </p:sp>
      <p:sp>
        <p:nvSpPr>
          <p:cNvPr id="149" name="Monolithic"/>
          <p:cNvSpPr txBox="1"/>
          <p:nvPr/>
        </p:nvSpPr>
        <p:spPr>
          <a:xfrm>
            <a:off x="8891300" y="7717959"/>
            <a:ext cx="1457135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dirty="0"/>
              <a:t>Monolithic</a:t>
            </a:r>
          </a:p>
        </p:txBody>
      </p:sp>
      <p:sp>
        <p:nvSpPr>
          <p:cNvPr id="150" name="100 um"/>
          <p:cNvSpPr txBox="1"/>
          <p:nvPr/>
        </p:nvSpPr>
        <p:spPr>
          <a:xfrm rot="16194763">
            <a:off x="4306167" y="2595557"/>
            <a:ext cx="729133" cy="2740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r>
              <a:t>100 um</a:t>
            </a:r>
          </a:p>
        </p:txBody>
      </p:sp>
      <p:pic>
        <p:nvPicPr>
          <p:cNvPr id="151" name="image-removebg-preview-9.png" descr="image-removebg-preview-9.png"/>
          <p:cNvPicPr>
            <a:picLocks noChangeAspect="1"/>
          </p:cNvPicPr>
          <p:nvPr/>
        </p:nvPicPr>
        <p:blipFill>
          <a:blip r:embed="rId5"/>
          <a:srcRect l="56032" t="7300" b="7300"/>
          <a:stretch>
            <a:fillRect/>
          </a:stretch>
        </p:blipFill>
        <p:spPr>
          <a:xfrm>
            <a:off x="7809199" y="2035641"/>
            <a:ext cx="4201204" cy="532120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image-removebg-preview-9.png" descr="image-removebg-preview-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pic>
        <p:nvPicPr>
          <p:cNvPr id="153" name="image-removebg-preview-9.png" descr="image-removebg-preview-9.png"/>
          <p:cNvPicPr>
            <a:picLocks noChangeAspect="1"/>
          </p:cNvPicPr>
          <p:nvPr/>
        </p:nvPicPr>
        <p:blipFill>
          <a:blip r:embed="rId5"/>
          <a:srcRect l="855" r="58244"/>
          <a:stretch>
            <a:fillRect/>
          </a:stretch>
        </p:blipFill>
        <p:spPr>
          <a:xfrm>
            <a:off x="1053017" y="2020292"/>
            <a:ext cx="3455791" cy="5509847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Line"/>
          <p:cNvSpPr/>
          <p:nvPr/>
        </p:nvSpPr>
        <p:spPr>
          <a:xfrm flipV="1">
            <a:off x="4504752" y="2094015"/>
            <a:ext cx="1" cy="1362876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5" name="Line"/>
          <p:cNvSpPr/>
          <p:nvPr/>
        </p:nvSpPr>
        <p:spPr>
          <a:xfrm>
            <a:off x="1606211" y="3637816"/>
            <a:ext cx="1338059" cy="330810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6" name="Line"/>
          <p:cNvSpPr/>
          <p:nvPr/>
        </p:nvSpPr>
        <p:spPr>
          <a:xfrm flipV="1">
            <a:off x="2010229" y="4148714"/>
            <a:ext cx="936484" cy="159554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7" name="Line"/>
          <p:cNvSpPr/>
          <p:nvPr/>
        </p:nvSpPr>
        <p:spPr>
          <a:xfrm>
            <a:off x="1806770" y="3981064"/>
            <a:ext cx="935418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8" name="Line"/>
          <p:cNvSpPr/>
          <p:nvPr/>
        </p:nvSpPr>
        <p:spPr>
          <a:xfrm>
            <a:off x="1932300" y="7015904"/>
            <a:ext cx="294524" cy="1"/>
          </a:xfrm>
          <a:prstGeom prst="line">
            <a:avLst/>
          </a:prstGeom>
          <a:ln w="127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59" name="Charged particle"/>
          <p:cNvSpPr txBox="1"/>
          <p:nvPr/>
        </p:nvSpPr>
        <p:spPr>
          <a:xfrm>
            <a:off x="9429788" y="7018151"/>
            <a:ext cx="1389432" cy="249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"/>
            </a:lvl1pPr>
          </a:lstStyle>
          <a:p>
            <a:r>
              <a:t>Charged particle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ensor flavou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Sensor flavours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8564294"/>
            <a:ext cx="255016" cy="36068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2"/>
          <a:srcRect l="41097" t="55802" r="33887" b="22064"/>
          <a:stretch>
            <a:fillRect/>
          </a:stretch>
        </p:blipFill>
        <p:spPr>
          <a:xfrm>
            <a:off x="8590347" y="5888075"/>
            <a:ext cx="3091299" cy="177873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tandard process:…"/>
          <p:cNvSpPr txBox="1"/>
          <p:nvPr/>
        </p:nvSpPr>
        <p:spPr>
          <a:xfrm>
            <a:off x="1257312" y="7746825"/>
            <a:ext cx="319246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/>
            </a:pPr>
            <a:r>
              <a:rPr sz="1800"/>
              <a:t>Standard process:</a:t>
            </a:r>
          </a:p>
          <a:p>
            <a:pPr marL="215900" indent="-215900">
              <a:buSzPct val="50000"/>
              <a:buBlip>
                <a:blip r:embed="rId3"/>
              </a:buBlip>
              <a:defRPr sz="1700"/>
            </a:pPr>
            <a:r>
              <a:rPr sz="1800"/>
              <a:t>Timing resolution ~ 5 ns</a:t>
            </a:r>
          </a:p>
        </p:txBody>
      </p:sp>
      <p:sp>
        <p:nvSpPr>
          <p:cNvPr id="165" name="Modified process:…"/>
          <p:cNvSpPr txBox="1"/>
          <p:nvPr/>
        </p:nvSpPr>
        <p:spPr>
          <a:xfrm>
            <a:off x="4953140" y="7683770"/>
            <a:ext cx="3308642" cy="1467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/>
            </a:pPr>
            <a:r>
              <a:rPr sz="1800" dirty="0"/>
              <a:t>Modified process: </a:t>
            </a:r>
          </a:p>
          <a:p>
            <a:pPr marL="215900" indent="-215900">
              <a:buSzPct val="50000"/>
              <a:buBlip>
                <a:blip r:embed="rId3"/>
              </a:buBlip>
              <a:defRPr sz="1700"/>
            </a:pPr>
            <a:r>
              <a:rPr sz="1800" dirty="0"/>
              <a:t>~ 2 ns  </a:t>
            </a:r>
          </a:p>
          <a:p>
            <a:pPr marL="215900" indent="-215900">
              <a:buSzPct val="50000"/>
              <a:buBlip>
                <a:blip r:embed="rId3"/>
              </a:buBlip>
              <a:defRPr sz="1700"/>
            </a:pPr>
            <a:r>
              <a:rPr sz="1800" dirty="0"/>
              <a:t>High charge sharing probability</a:t>
            </a:r>
          </a:p>
        </p:txBody>
      </p:sp>
      <p:sp>
        <p:nvSpPr>
          <p:cNvPr id="166" name="Gap in deep n-implant:…"/>
          <p:cNvSpPr txBox="1"/>
          <p:nvPr/>
        </p:nvSpPr>
        <p:spPr>
          <a:xfrm>
            <a:off x="8627240" y="7707970"/>
            <a:ext cx="3017474" cy="1190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700"/>
            </a:pPr>
            <a:r>
              <a:rPr sz="1800"/>
              <a:t>Gap in deep n-implant: </a:t>
            </a:r>
          </a:p>
          <a:p>
            <a:pPr marL="215900" indent="-215900">
              <a:buSzPct val="50000"/>
              <a:buBlip>
                <a:blip r:embed="rId3"/>
              </a:buBlip>
              <a:defRPr sz="1700"/>
            </a:pPr>
            <a:r>
              <a:rPr sz="1800"/>
              <a:t> ~ 70 ps</a:t>
            </a:r>
          </a:p>
          <a:p>
            <a:pPr marL="215900" indent="-215900">
              <a:buSzPct val="50000"/>
              <a:buBlip>
                <a:blip r:embed="rId3"/>
              </a:buBlip>
              <a:defRPr sz="1700"/>
            </a:pPr>
            <a:r>
              <a:rPr sz="1800"/>
              <a:t>Less charge sharing 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2"/>
          <a:srcRect l="41302" t="19216" r="33751" b="58741"/>
          <a:stretch>
            <a:fillRect/>
          </a:stretch>
        </p:blipFill>
        <p:spPr>
          <a:xfrm>
            <a:off x="1323193" y="5944773"/>
            <a:ext cx="3060519" cy="17586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/>
          </p:cNvPicPr>
          <p:nvPr/>
        </p:nvPicPr>
        <p:blipFill>
          <a:blip r:embed="rId2"/>
          <a:srcRect l="66698" t="19032" r="8417" b="58696"/>
          <a:stretch>
            <a:fillRect/>
          </a:stretch>
        </p:blipFill>
        <p:spPr>
          <a:xfrm>
            <a:off x="4976415" y="5888075"/>
            <a:ext cx="3056041" cy="1778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4"/>
          <a:srcRect l="43074" t="14472" r="14490" b="18504"/>
          <a:stretch>
            <a:fillRect/>
          </a:stretch>
        </p:blipFill>
        <p:spPr>
          <a:xfrm rot="3608104">
            <a:off x="9673089" y="362225"/>
            <a:ext cx="3391770" cy="3483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63" extrusionOk="0">
                <a:moveTo>
                  <a:pt x="4867" y="55"/>
                </a:moveTo>
                <a:lnTo>
                  <a:pt x="4983" y="54"/>
                </a:lnTo>
                <a:lnTo>
                  <a:pt x="4911" y="0"/>
                </a:lnTo>
                <a:lnTo>
                  <a:pt x="4867" y="55"/>
                </a:lnTo>
                <a:close/>
                <a:moveTo>
                  <a:pt x="356" y="5891"/>
                </a:moveTo>
                <a:lnTo>
                  <a:pt x="1621" y="7091"/>
                </a:lnTo>
                <a:lnTo>
                  <a:pt x="2885" y="8290"/>
                </a:lnTo>
                <a:lnTo>
                  <a:pt x="1688" y="9831"/>
                </a:lnTo>
                <a:cubicBezTo>
                  <a:pt x="1059" y="10641"/>
                  <a:pt x="494" y="11372"/>
                  <a:pt x="340" y="11575"/>
                </a:cubicBezTo>
                <a:cubicBezTo>
                  <a:pt x="328" y="11593"/>
                  <a:pt x="312" y="11614"/>
                  <a:pt x="296" y="11635"/>
                </a:cubicBezTo>
                <a:cubicBezTo>
                  <a:pt x="295" y="11637"/>
                  <a:pt x="282" y="11653"/>
                  <a:pt x="281" y="11654"/>
                </a:cubicBezTo>
                <a:cubicBezTo>
                  <a:pt x="264" y="11677"/>
                  <a:pt x="247" y="11693"/>
                  <a:pt x="229" y="11715"/>
                </a:cubicBezTo>
                <a:cubicBezTo>
                  <a:pt x="218" y="11728"/>
                  <a:pt x="210" y="11738"/>
                  <a:pt x="198" y="11751"/>
                </a:cubicBezTo>
                <a:cubicBezTo>
                  <a:pt x="172" y="11778"/>
                  <a:pt x="148" y="11809"/>
                  <a:pt x="125" y="11839"/>
                </a:cubicBezTo>
                <a:cubicBezTo>
                  <a:pt x="56" y="11929"/>
                  <a:pt x="5" y="12026"/>
                  <a:pt x="1" y="12077"/>
                </a:cubicBezTo>
                <a:cubicBezTo>
                  <a:pt x="-7" y="12169"/>
                  <a:pt x="873" y="13052"/>
                  <a:pt x="3341" y="15433"/>
                </a:cubicBezTo>
                <a:lnTo>
                  <a:pt x="6692" y="18667"/>
                </a:lnTo>
                <a:lnTo>
                  <a:pt x="8005" y="19119"/>
                </a:lnTo>
                <a:cubicBezTo>
                  <a:pt x="8725" y="19368"/>
                  <a:pt x="9546" y="19654"/>
                  <a:pt x="9831" y="19756"/>
                </a:cubicBezTo>
                <a:cubicBezTo>
                  <a:pt x="10116" y="19858"/>
                  <a:pt x="10528" y="20004"/>
                  <a:pt x="10746" y="20078"/>
                </a:cubicBezTo>
                <a:cubicBezTo>
                  <a:pt x="10964" y="20152"/>
                  <a:pt x="11499" y="20336"/>
                  <a:pt x="11935" y="20489"/>
                </a:cubicBezTo>
                <a:cubicBezTo>
                  <a:pt x="12370" y="20643"/>
                  <a:pt x="12918" y="20838"/>
                  <a:pt x="13153" y="20920"/>
                </a:cubicBezTo>
                <a:cubicBezTo>
                  <a:pt x="13387" y="21002"/>
                  <a:pt x="13717" y="21118"/>
                  <a:pt x="13885" y="21179"/>
                </a:cubicBezTo>
                <a:cubicBezTo>
                  <a:pt x="14052" y="21240"/>
                  <a:pt x="14339" y="21340"/>
                  <a:pt x="14524" y="21403"/>
                </a:cubicBezTo>
                <a:cubicBezTo>
                  <a:pt x="14708" y="21466"/>
                  <a:pt x="14905" y="21537"/>
                  <a:pt x="14961" y="21559"/>
                </a:cubicBezTo>
                <a:cubicBezTo>
                  <a:pt x="15062" y="21600"/>
                  <a:pt x="15308" y="21315"/>
                  <a:pt x="16717" y="19545"/>
                </a:cubicBezTo>
                <a:cubicBezTo>
                  <a:pt x="17543" y="18507"/>
                  <a:pt x="17940" y="18036"/>
                  <a:pt x="17987" y="18036"/>
                </a:cubicBezTo>
                <a:cubicBezTo>
                  <a:pt x="18012" y="18036"/>
                  <a:pt x="18485" y="18219"/>
                  <a:pt x="19036" y="18443"/>
                </a:cubicBezTo>
                <a:lnTo>
                  <a:pt x="19497" y="18630"/>
                </a:lnTo>
                <a:lnTo>
                  <a:pt x="19819" y="18223"/>
                </a:lnTo>
                <a:cubicBezTo>
                  <a:pt x="19462" y="17943"/>
                  <a:pt x="18715" y="17282"/>
                  <a:pt x="18677" y="17192"/>
                </a:cubicBezTo>
                <a:cubicBezTo>
                  <a:pt x="18665" y="17164"/>
                  <a:pt x="18776" y="16989"/>
                  <a:pt x="18924" y="16803"/>
                </a:cubicBezTo>
                <a:cubicBezTo>
                  <a:pt x="19072" y="16618"/>
                  <a:pt x="19734" y="15794"/>
                  <a:pt x="20394" y="14974"/>
                </a:cubicBezTo>
                <a:cubicBezTo>
                  <a:pt x="21053" y="14154"/>
                  <a:pt x="21593" y="13458"/>
                  <a:pt x="21593" y="13426"/>
                </a:cubicBezTo>
                <a:cubicBezTo>
                  <a:pt x="21593" y="13394"/>
                  <a:pt x="21394" y="13199"/>
                  <a:pt x="21151" y="12993"/>
                </a:cubicBezTo>
                <a:cubicBezTo>
                  <a:pt x="20725" y="12633"/>
                  <a:pt x="20224" y="12180"/>
                  <a:pt x="19878" y="11846"/>
                </a:cubicBezTo>
                <a:cubicBezTo>
                  <a:pt x="19784" y="11760"/>
                  <a:pt x="19627" y="11622"/>
                  <a:pt x="19457" y="11476"/>
                </a:cubicBezTo>
                <a:cubicBezTo>
                  <a:pt x="19440" y="11466"/>
                  <a:pt x="19425" y="11460"/>
                  <a:pt x="19416" y="11460"/>
                </a:cubicBezTo>
                <a:cubicBezTo>
                  <a:pt x="19377" y="11460"/>
                  <a:pt x="19203" y="11300"/>
                  <a:pt x="19029" y="11106"/>
                </a:cubicBezTo>
                <a:cubicBezTo>
                  <a:pt x="19025" y="11101"/>
                  <a:pt x="19023" y="11100"/>
                  <a:pt x="19019" y="11095"/>
                </a:cubicBezTo>
                <a:cubicBezTo>
                  <a:pt x="18877" y="10972"/>
                  <a:pt x="18715" y="10833"/>
                  <a:pt x="18561" y="10700"/>
                </a:cubicBezTo>
                <a:cubicBezTo>
                  <a:pt x="18549" y="10690"/>
                  <a:pt x="18539" y="10679"/>
                  <a:pt x="18526" y="10667"/>
                </a:cubicBezTo>
                <a:cubicBezTo>
                  <a:pt x="17632" y="9894"/>
                  <a:pt x="16636" y="9029"/>
                  <a:pt x="15959" y="8432"/>
                </a:cubicBezTo>
                <a:lnTo>
                  <a:pt x="14980" y="7566"/>
                </a:lnTo>
                <a:lnTo>
                  <a:pt x="12999" y="6585"/>
                </a:lnTo>
                <a:cubicBezTo>
                  <a:pt x="7625" y="3920"/>
                  <a:pt x="6693" y="3460"/>
                  <a:pt x="6658" y="3460"/>
                </a:cubicBezTo>
                <a:cubicBezTo>
                  <a:pt x="6637" y="3460"/>
                  <a:pt x="5988" y="4282"/>
                  <a:pt x="5215" y="5285"/>
                </a:cubicBezTo>
                <a:cubicBezTo>
                  <a:pt x="4441" y="6288"/>
                  <a:pt x="3753" y="7157"/>
                  <a:pt x="3688" y="7214"/>
                </a:cubicBezTo>
                <a:cubicBezTo>
                  <a:pt x="3574" y="7315"/>
                  <a:pt x="3549" y="7308"/>
                  <a:pt x="3029" y="7072"/>
                </a:cubicBezTo>
                <a:cubicBezTo>
                  <a:pt x="2732" y="6937"/>
                  <a:pt x="2283" y="6740"/>
                  <a:pt x="2032" y="6633"/>
                </a:cubicBezTo>
                <a:cubicBezTo>
                  <a:pt x="1780" y="6525"/>
                  <a:pt x="1300" y="6313"/>
                  <a:pt x="965" y="6164"/>
                </a:cubicBezTo>
                <a:lnTo>
                  <a:pt x="356" y="5891"/>
                </a:lnTo>
                <a:close/>
                <a:moveTo>
                  <a:pt x="20027" y="16937"/>
                </a:moveTo>
                <a:cubicBezTo>
                  <a:pt x="20015" y="16953"/>
                  <a:pt x="20009" y="16979"/>
                  <a:pt x="20009" y="17004"/>
                </a:cubicBezTo>
                <a:cubicBezTo>
                  <a:pt x="20009" y="17055"/>
                  <a:pt x="20037" y="17079"/>
                  <a:pt x="20070" y="17059"/>
                </a:cubicBezTo>
                <a:cubicBezTo>
                  <a:pt x="20104" y="17039"/>
                  <a:pt x="20131" y="16996"/>
                  <a:pt x="20131" y="16966"/>
                </a:cubicBezTo>
                <a:cubicBezTo>
                  <a:pt x="20131" y="16935"/>
                  <a:pt x="20103" y="16910"/>
                  <a:pt x="20070" y="16910"/>
                </a:cubicBezTo>
                <a:cubicBezTo>
                  <a:pt x="20053" y="16910"/>
                  <a:pt x="20038" y="16920"/>
                  <a:pt x="20027" y="16937"/>
                </a:cubicBezTo>
                <a:close/>
                <a:moveTo>
                  <a:pt x="20223" y="16987"/>
                </a:moveTo>
                <a:cubicBezTo>
                  <a:pt x="20212" y="16998"/>
                  <a:pt x="20211" y="17013"/>
                  <a:pt x="20221" y="17030"/>
                </a:cubicBezTo>
                <a:cubicBezTo>
                  <a:pt x="20242" y="17062"/>
                  <a:pt x="20286" y="17089"/>
                  <a:pt x="20317" y="17089"/>
                </a:cubicBezTo>
                <a:cubicBezTo>
                  <a:pt x="20349" y="17089"/>
                  <a:pt x="20374" y="17062"/>
                  <a:pt x="20374" y="17029"/>
                </a:cubicBezTo>
                <a:cubicBezTo>
                  <a:pt x="20374" y="16997"/>
                  <a:pt x="20330" y="16970"/>
                  <a:pt x="20278" y="16970"/>
                </a:cubicBezTo>
                <a:cubicBezTo>
                  <a:pt x="20252" y="16970"/>
                  <a:pt x="20233" y="16976"/>
                  <a:pt x="20223" y="16987"/>
                </a:cubicBezTo>
                <a:close/>
                <a:moveTo>
                  <a:pt x="20462" y="16987"/>
                </a:moveTo>
                <a:cubicBezTo>
                  <a:pt x="20446" y="16997"/>
                  <a:pt x="20435" y="17012"/>
                  <a:pt x="20435" y="17029"/>
                </a:cubicBezTo>
                <a:cubicBezTo>
                  <a:pt x="20435" y="17061"/>
                  <a:pt x="20476" y="17087"/>
                  <a:pt x="20526" y="17087"/>
                </a:cubicBezTo>
                <a:cubicBezTo>
                  <a:pt x="20576" y="17087"/>
                  <a:pt x="20617" y="17061"/>
                  <a:pt x="20617" y="17028"/>
                </a:cubicBezTo>
                <a:cubicBezTo>
                  <a:pt x="20617" y="16996"/>
                  <a:pt x="20577" y="16970"/>
                  <a:pt x="20526" y="16970"/>
                </a:cubicBezTo>
                <a:cubicBezTo>
                  <a:pt x="20501" y="16970"/>
                  <a:pt x="20479" y="16976"/>
                  <a:pt x="20462" y="16987"/>
                </a:cubicBezTo>
                <a:close/>
                <a:moveTo>
                  <a:pt x="20070" y="17502"/>
                </a:moveTo>
                <a:lnTo>
                  <a:pt x="20070" y="17905"/>
                </a:lnTo>
                <a:lnTo>
                  <a:pt x="20389" y="17502"/>
                </a:lnTo>
                <a:lnTo>
                  <a:pt x="20070" y="17502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70" name="Line"/>
          <p:cNvSpPr/>
          <p:nvPr/>
        </p:nvSpPr>
        <p:spPr>
          <a:xfrm flipV="1">
            <a:off x="8392813" y="2476069"/>
            <a:ext cx="1406146" cy="308422"/>
          </a:xfrm>
          <a:prstGeom prst="line">
            <a:avLst/>
          </a:prstGeom>
          <a:ln w="38100">
            <a:solidFill>
              <a:srgbClr val="EB24A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grpSp>
        <p:nvGrpSpPr>
          <p:cNvPr id="174" name="Group"/>
          <p:cNvGrpSpPr/>
          <p:nvPr/>
        </p:nvGrpSpPr>
        <p:grpSpPr>
          <a:xfrm rot="361011">
            <a:off x="4501619" y="1137977"/>
            <a:ext cx="4558373" cy="3676373"/>
            <a:chOff x="-152301" y="0"/>
            <a:chExt cx="4558372" cy="3676372"/>
          </a:xfrm>
        </p:grpSpPr>
        <p:pic>
          <p:nvPicPr>
            <p:cNvPr id="171" name="Image" descr="Image"/>
            <p:cNvPicPr>
              <a:picLocks noChangeAspect="1"/>
            </p:cNvPicPr>
            <p:nvPr/>
          </p:nvPicPr>
          <p:blipFill>
            <a:blip r:embed="rId5"/>
            <a:srcRect l="1504" t="3928" r="47007" b="2190"/>
            <a:stretch>
              <a:fillRect/>
            </a:stretch>
          </p:blipFill>
          <p:spPr>
            <a:xfrm rot="21168111">
              <a:off x="33372" y="272183"/>
              <a:ext cx="3609116" cy="31906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559" extrusionOk="0">
                  <a:moveTo>
                    <a:pt x="12109" y="2"/>
                  </a:moveTo>
                  <a:cubicBezTo>
                    <a:pt x="12077" y="7"/>
                    <a:pt x="12006" y="40"/>
                    <a:pt x="11853" y="106"/>
                  </a:cubicBezTo>
                  <a:cubicBezTo>
                    <a:pt x="11595" y="216"/>
                    <a:pt x="11593" y="217"/>
                    <a:pt x="11364" y="106"/>
                  </a:cubicBezTo>
                  <a:cubicBezTo>
                    <a:pt x="11097" y="-23"/>
                    <a:pt x="11038" y="-31"/>
                    <a:pt x="11055" y="65"/>
                  </a:cubicBezTo>
                  <a:cubicBezTo>
                    <a:pt x="11063" y="105"/>
                    <a:pt x="11007" y="143"/>
                    <a:pt x="10922" y="154"/>
                  </a:cubicBezTo>
                  <a:cubicBezTo>
                    <a:pt x="10842" y="165"/>
                    <a:pt x="10750" y="212"/>
                    <a:pt x="10719" y="261"/>
                  </a:cubicBezTo>
                  <a:cubicBezTo>
                    <a:pt x="10662" y="348"/>
                    <a:pt x="10505" y="414"/>
                    <a:pt x="9404" y="834"/>
                  </a:cubicBezTo>
                  <a:cubicBezTo>
                    <a:pt x="9090" y="954"/>
                    <a:pt x="8579" y="1155"/>
                    <a:pt x="8269" y="1279"/>
                  </a:cubicBezTo>
                  <a:cubicBezTo>
                    <a:pt x="7959" y="1404"/>
                    <a:pt x="7685" y="1492"/>
                    <a:pt x="7661" y="1475"/>
                  </a:cubicBezTo>
                  <a:cubicBezTo>
                    <a:pt x="7589" y="1425"/>
                    <a:pt x="7609" y="1336"/>
                    <a:pt x="7703" y="1299"/>
                  </a:cubicBezTo>
                  <a:cubicBezTo>
                    <a:pt x="7751" y="1280"/>
                    <a:pt x="7820" y="1237"/>
                    <a:pt x="7858" y="1204"/>
                  </a:cubicBezTo>
                  <a:cubicBezTo>
                    <a:pt x="7896" y="1171"/>
                    <a:pt x="7952" y="1142"/>
                    <a:pt x="7982" y="1138"/>
                  </a:cubicBezTo>
                  <a:cubicBezTo>
                    <a:pt x="8012" y="1135"/>
                    <a:pt x="8078" y="1127"/>
                    <a:pt x="8126" y="1123"/>
                  </a:cubicBezTo>
                  <a:cubicBezTo>
                    <a:pt x="8230" y="1112"/>
                    <a:pt x="8237" y="1006"/>
                    <a:pt x="8144" y="863"/>
                  </a:cubicBezTo>
                  <a:cubicBezTo>
                    <a:pt x="8078" y="762"/>
                    <a:pt x="8068" y="764"/>
                    <a:pt x="7772" y="889"/>
                  </a:cubicBezTo>
                  <a:cubicBezTo>
                    <a:pt x="7605" y="959"/>
                    <a:pt x="7468" y="1038"/>
                    <a:pt x="7468" y="1066"/>
                  </a:cubicBezTo>
                  <a:cubicBezTo>
                    <a:pt x="7468" y="1094"/>
                    <a:pt x="7499" y="1207"/>
                    <a:pt x="7539" y="1315"/>
                  </a:cubicBezTo>
                  <a:cubicBezTo>
                    <a:pt x="7611" y="1508"/>
                    <a:pt x="7609" y="1511"/>
                    <a:pt x="7477" y="1570"/>
                  </a:cubicBezTo>
                  <a:cubicBezTo>
                    <a:pt x="7038" y="1765"/>
                    <a:pt x="6798" y="1840"/>
                    <a:pt x="6757" y="1793"/>
                  </a:cubicBezTo>
                  <a:cubicBezTo>
                    <a:pt x="6693" y="1721"/>
                    <a:pt x="6759" y="1618"/>
                    <a:pt x="6868" y="1618"/>
                  </a:cubicBezTo>
                  <a:cubicBezTo>
                    <a:pt x="6918" y="1618"/>
                    <a:pt x="6984" y="1583"/>
                    <a:pt x="7017" y="1538"/>
                  </a:cubicBezTo>
                  <a:cubicBezTo>
                    <a:pt x="7050" y="1494"/>
                    <a:pt x="7104" y="1467"/>
                    <a:pt x="7136" y="1480"/>
                  </a:cubicBezTo>
                  <a:cubicBezTo>
                    <a:pt x="7168" y="1493"/>
                    <a:pt x="7227" y="1481"/>
                    <a:pt x="7267" y="1453"/>
                  </a:cubicBezTo>
                  <a:cubicBezTo>
                    <a:pt x="7323" y="1412"/>
                    <a:pt x="7328" y="1366"/>
                    <a:pt x="7290" y="1245"/>
                  </a:cubicBezTo>
                  <a:cubicBezTo>
                    <a:pt x="7237" y="1074"/>
                    <a:pt x="7081" y="1003"/>
                    <a:pt x="7016" y="1121"/>
                  </a:cubicBezTo>
                  <a:cubicBezTo>
                    <a:pt x="6993" y="1162"/>
                    <a:pt x="6923" y="1196"/>
                    <a:pt x="6860" y="1197"/>
                  </a:cubicBezTo>
                  <a:cubicBezTo>
                    <a:pt x="6767" y="1198"/>
                    <a:pt x="6746" y="1230"/>
                    <a:pt x="6744" y="1366"/>
                  </a:cubicBezTo>
                  <a:cubicBezTo>
                    <a:pt x="6742" y="1578"/>
                    <a:pt x="6613" y="1617"/>
                    <a:pt x="6500" y="1439"/>
                  </a:cubicBezTo>
                  <a:cubicBezTo>
                    <a:pt x="6420" y="1311"/>
                    <a:pt x="6417" y="1311"/>
                    <a:pt x="6345" y="1421"/>
                  </a:cubicBezTo>
                  <a:cubicBezTo>
                    <a:pt x="6294" y="1498"/>
                    <a:pt x="6225" y="1527"/>
                    <a:pt x="6123" y="1515"/>
                  </a:cubicBezTo>
                  <a:cubicBezTo>
                    <a:pt x="5968" y="1497"/>
                    <a:pt x="5920" y="1582"/>
                    <a:pt x="6054" y="1640"/>
                  </a:cubicBezTo>
                  <a:cubicBezTo>
                    <a:pt x="6106" y="1663"/>
                    <a:pt x="6121" y="1712"/>
                    <a:pt x="6099" y="1790"/>
                  </a:cubicBezTo>
                  <a:cubicBezTo>
                    <a:pt x="6081" y="1853"/>
                    <a:pt x="6093" y="1940"/>
                    <a:pt x="6125" y="1984"/>
                  </a:cubicBezTo>
                  <a:cubicBezTo>
                    <a:pt x="6186" y="2067"/>
                    <a:pt x="6094" y="2128"/>
                    <a:pt x="5668" y="2286"/>
                  </a:cubicBezTo>
                  <a:cubicBezTo>
                    <a:pt x="5487" y="2353"/>
                    <a:pt x="5355" y="2329"/>
                    <a:pt x="5405" y="2238"/>
                  </a:cubicBezTo>
                  <a:cubicBezTo>
                    <a:pt x="5418" y="2213"/>
                    <a:pt x="5394" y="2113"/>
                    <a:pt x="5350" y="2015"/>
                  </a:cubicBezTo>
                  <a:cubicBezTo>
                    <a:pt x="5272" y="1838"/>
                    <a:pt x="5136" y="1799"/>
                    <a:pt x="5094" y="1941"/>
                  </a:cubicBezTo>
                  <a:cubicBezTo>
                    <a:pt x="5081" y="1984"/>
                    <a:pt x="5103" y="1998"/>
                    <a:pt x="5148" y="1979"/>
                  </a:cubicBezTo>
                  <a:cubicBezTo>
                    <a:pt x="5234" y="1942"/>
                    <a:pt x="5307" y="2043"/>
                    <a:pt x="5232" y="2095"/>
                  </a:cubicBezTo>
                  <a:cubicBezTo>
                    <a:pt x="5144" y="2156"/>
                    <a:pt x="5177" y="2277"/>
                    <a:pt x="5292" y="2311"/>
                  </a:cubicBezTo>
                  <a:cubicBezTo>
                    <a:pt x="5458" y="2360"/>
                    <a:pt x="5359" y="2430"/>
                    <a:pt x="4884" y="2596"/>
                  </a:cubicBezTo>
                  <a:cubicBezTo>
                    <a:pt x="4651" y="2678"/>
                    <a:pt x="4241" y="2836"/>
                    <a:pt x="3970" y="2948"/>
                  </a:cubicBezTo>
                  <a:lnTo>
                    <a:pt x="3478" y="3150"/>
                  </a:lnTo>
                  <a:lnTo>
                    <a:pt x="3300" y="2928"/>
                  </a:lnTo>
                  <a:cubicBezTo>
                    <a:pt x="3201" y="2805"/>
                    <a:pt x="2942" y="2482"/>
                    <a:pt x="2723" y="2211"/>
                  </a:cubicBezTo>
                  <a:cubicBezTo>
                    <a:pt x="2505" y="1941"/>
                    <a:pt x="2296" y="1661"/>
                    <a:pt x="2261" y="1587"/>
                  </a:cubicBezTo>
                  <a:cubicBezTo>
                    <a:pt x="2201" y="1459"/>
                    <a:pt x="2002" y="1295"/>
                    <a:pt x="2002" y="1373"/>
                  </a:cubicBezTo>
                  <a:cubicBezTo>
                    <a:pt x="2002" y="1394"/>
                    <a:pt x="2144" y="1589"/>
                    <a:pt x="2318" y="1808"/>
                  </a:cubicBezTo>
                  <a:cubicBezTo>
                    <a:pt x="2492" y="2027"/>
                    <a:pt x="2710" y="2305"/>
                    <a:pt x="2802" y="2426"/>
                  </a:cubicBezTo>
                  <a:cubicBezTo>
                    <a:pt x="2895" y="2548"/>
                    <a:pt x="3057" y="2756"/>
                    <a:pt x="3164" y="2890"/>
                  </a:cubicBezTo>
                  <a:cubicBezTo>
                    <a:pt x="3277" y="3031"/>
                    <a:pt x="3339" y="3155"/>
                    <a:pt x="3313" y="3182"/>
                  </a:cubicBezTo>
                  <a:cubicBezTo>
                    <a:pt x="3288" y="3208"/>
                    <a:pt x="2937" y="3359"/>
                    <a:pt x="2530" y="3517"/>
                  </a:cubicBezTo>
                  <a:cubicBezTo>
                    <a:pt x="2036" y="3709"/>
                    <a:pt x="1771" y="3786"/>
                    <a:pt x="1732" y="3750"/>
                  </a:cubicBezTo>
                  <a:cubicBezTo>
                    <a:pt x="1694" y="3714"/>
                    <a:pt x="1603" y="3750"/>
                    <a:pt x="1455" y="3860"/>
                  </a:cubicBezTo>
                  <a:cubicBezTo>
                    <a:pt x="1312" y="3967"/>
                    <a:pt x="1218" y="4004"/>
                    <a:pt x="1187" y="3969"/>
                  </a:cubicBezTo>
                  <a:cubicBezTo>
                    <a:pt x="1124" y="3899"/>
                    <a:pt x="1058" y="3899"/>
                    <a:pt x="1058" y="3969"/>
                  </a:cubicBezTo>
                  <a:cubicBezTo>
                    <a:pt x="1058" y="3999"/>
                    <a:pt x="1126" y="4063"/>
                    <a:pt x="1209" y="4111"/>
                  </a:cubicBezTo>
                  <a:cubicBezTo>
                    <a:pt x="1395" y="4219"/>
                    <a:pt x="1366" y="4286"/>
                    <a:pt x="1108" y="4335"/>
                  </a:cubicBezTo>
                  <a:cubicBezTo>
                    <a:pt x="897" y="4375"/>
                    <a:pt x="763" y="4498"/>
                    <a:pt x="965" y="4466"/>
                  </a:cubicBezTo>
                  <a:cubicBezTo>
                    <a:pt x="1076" y="4449"/>
                    <a:pt x="1083" y="4463"/>
                    <a:pt x="1077" y="4741"/>
                  </a:cubicBezTo>
                  <a:cubicBezTo>
                    <a:pt x="1073" y="4903"/>
                    <a:pt x="1090" y="5020"/>
                    <a:pt x="1114" y="5003"/>
                  </a:cubicBezTo>
                  <a:cubicBezTo>
                    <a:pt x="1181" y="4956"/>
                    <a:pt x="1240" y="5184"/>
                    <a:pt x="1316" y="5782"/>
                  </a:cubicBezTo>
                  <a:cubicBezTo>
                    <a:pt x="1381" y="6290"/>
                    <a:pt x="1381" y="6331"/>
                    <a:pt x="1298" y="6416"/>
                  </a:cubicBezTo>
                  <a:cubicBezTo>
                    <a:pt x="1216" y="6499"/>
                    <a:pt x="1207" y="6498"/>
                    <a:pt x="1167" y="6379"/>
                  </a:cubicBezTo>
                  <a:cubicBezTo>
                    <a:pt x="1132" y="6270"/>
                    <a:pt x="1121" y="6264"/>
                    <a:pt x="1094" y="6342"/>
                  </a:cubicBezTo>
                  <a:cubicBezTo>
                    <a:pt x="1076" y="6395"/>
                    <a:pt x="1006" y="6436"/>
                    <a:pt x="934" y="6436"/>
                  </a:cubicBezTo>
                  <a:cubicBezTo>
                    <a:pt x="865" y="6436"/>
                    <a:pt x="809" y="6460"/>
                    <a:pt x="809" y="6489"/>
                  </a:cubicBezTo>
                  <a:cubicBezTo>
                    <a:pt x="809" y="6574"/>
                    <a:pt x="907" y="6617"/>
                    <a:pt x="972" y="6561"/>
                  </a:cubicBezTo>
                  <a:cubicBezTo>
                    <a:pt x="1005" y="6533"/>
                    <a:pt x="1097" y="6514"/>
                    <a:pt x="1176" y="6519"/>
                  </a:cubicBezTo>
                  <a:cubicBezTo>
                    <a:pt x="1287" y="6527"/>
                    <a:pt x="1334" y="6570"/>
                    <a:pt x="1389" y="6718"/>
                  </a:cubicBezTo>
                  <a:cubicBezTo>
                    <a:pt x="1456" y="6897"/>
                    <a:pt x="1453" y="6913"/>
                    <a:pt x="1345" y="7007"/>
                  </a:cubicBezTo>
                  <a:lnTo>
                    <a:pt x="1233" y="7106"/>
                  </a:lnTo>
                  <a:lnTo>
                    <a:pt x="1355" y="7094"/>
                  </a:lnTo>
                  <a:cubicBezTo>
                    <a:pt x="1476" y="7081"/>
                    <a:pt x="1479" y="7088"/>
                    <a:pt x="1469" y="7410"/>
                  </a:cubicBezTo>
                  <a:cubicBezTo>
                    <a:pt x="1458" y="7785"/>
                    <a:pt x="1439" y="7818"/>
                    <a:pt x="1231" y="7841"/>
                  </a:cubicBezTo>
                  <a:cubicBezTo>
                    <a:pt x="1149" y="7850"/>
                    <a:pt x="1048" y="7892"/>
                    <a:pt x="1005" y="7932"/>
                  </a:cubicBezTo>
                  <a:cubicBezTo>
                    <a:pt x="962" y="7972"/>
                    <a:pt x="815" y="8068"/>
                    <a:pt x="681" y="8148"/>
                  </a:cubicBezTo>
                  <a:cubicBezTo>
                    <a:pt x="560" y="8219"/>
                    <a:pt x="425" y="8303"/>
                    <a:pt x="341" y="8354"/>
                  </a:cubicBezTo>
                  <a:lnTo>
                    <a:pt x="54" y="12073"/>
                  </a:lnTo>
                  <a:cubicBezTo>
                    <a:pt x="56" y="12080"/>
                    <a:pt x="54" y="12090"/>
                    <a:pt x="57" y="12097"/>
                  </a:cubicBezTo>
                  <a:cubicBezTo>
                    <a:pt x="87" y="12188"/>
                    <a:pt x="79" y="12303"/>
                    <a:pt x="35" y="12445"/>
                  </a:cubicBezTo>
                  <a:cubicBezTo>
                    <a:pt x="-2" y="12562"/>
                    <a:pt x="-11" y="12643"/>
                    <a:pt x="14" y="12626"/>
                  </a:cubicBezTo>
                  <a:cubicBezTo>
                    <a:pt x="38" y="12609"/>
                    <a:pt x="73" y="12620"/>
                    <a:pt x="90" y="12652"/>
                  </a:cubicBezTo>
                  <a:cubicBezTo>
                    <a:pt x="108" y="12684"/>
                    <a:pt x="141" y="12697"/>
                    <a:pt x="164" y="12681"/>
                  </a:cubicBezTo>
                  <a:cubicBezTo>
                    <a:pt x="187" y="12665"/>
                    <a:pt x="268" y="12722"/>
                    <a:pt x="345" y="12809"/>
                  </a:cubicBezTo>
                  <a:cubicBezTo>
                    <a:pt x="422" y="12896"/>
                    <a:pt x="525" y="12984"/>
                    <a:pt x="571" y="13004"/>
                  </a:cubicBezTo>
                  <a:cubicBezTo>
                    <a:pt x="624" y="13026"/>
                    <a:pt x="643" y="13076"/>
                    <a:pt x="626" y="13146"/>
                  </a:cubicBezTo>
                  <a:cubicBezTo>
                    <a:pt x="608" y="13225"/>
                    <a:pt x="634" y="13270"/>
                    <a:pt x="710" y="13297"/>
                  </a:cubicBezTo>
                  <a:cubicBezTo>
                    <a:pt x="769" y="13319"/>
                    <a:pt x="829" y="13321"/>
                    <a:pt x="846" y="13303"/>
                  </a:cubicBezTo>
                  <a:cubicBezTo>
                    <a:pt x="862" y="13284"/>
                    <a:pt x="911" y="13305"/>
                    <a:pt x="954" y="13348"/>
                  </a:cubicBezTo>
                  <a:cubicBezTo>
                    <a:pt x="1052" y="13447"/>
                    <a:pt x="1668" y="13802"/>
                    <a:pt x="1714" y="13786"/>
                  </a:cubicBezTo>
                  <a:cubicBezTo>
                    <a:pt x="1732" y="13780"/>
                    <a:pt x="1862" y="13901"/>
                    <a:pt x="2003" y="14054"/>
                  </a:cubicBezTo>
                  <a:cubicBezTo>
                    <a:pt x="2254" y="14327"/>
                    <a:pt x="2303" y="14500"/>
                    <a:pt x="2128" y="14500"/>
                  </a:cubicBezTo>
                  <a:cubicBezTo>
                    <a:pt x="1991" y="14500"/>
                    <a:pt x="2048" y="14616"/>
                    <a:pt x="2227" y="14701"/>
                  </a:cubicBezTo>
                  <a:cubicBezTo>
                    <a:pt x="2408" y="14786"/>
                    <a:pt x="2420" y="14891"/>
                    <a:pt x="2248" y="14891"/>
                  </a:cubicBezTo>
                  <a:cubicBezTo>
                    <a:pt x="2195" y="14891"/>
                    <a:pt x="2151" y="14930"/>
                    <a:pt x="2151" y="14976"/>
                  </a:cubicBezTo>
                  <a:cubicBezTo>
                    <a:pt x="2151" y="15071"/>
                    <a:pt x="2207" y="15087"/>
                    <a:pt x="2277" y="15010"/>
                  </a:cubicBezTo>
                  <a:cubicBezTo>
                    <a:pt x="2379" y="14899"/>
                    <a:pt x="2598" y="15017"/>
                    <a:pt x="2723" y="15250"/>
                  </a:cubicBezTo>
                  <a:lnTo>
                    <a:pt x="2846" y="15481"/>
                  </a:lnTo>
                  <a:lnTo>
                    <a:pt x="2741" y="15578"/>
                  </a:lnTo>
                  <a:cubicBezTo>
                    <a:pt x="2622" y="15689"/>
                    <a:pt x="2654" y="15699"/>
                    <a:pt x="2885" y="15624"/>
                  </a:cubicBezTo>
                  <a:cubicBezTo>
                    <a:pt x="3022" y="15580"/>
                    <a:pt x="3054" y="15589"/>
                    <a:pt x="3098" y="15680"/>
                  </a:cubicBezTo>
                  <a:cubicBezTo>
                    <a:pt x="3126" y="15740"/>
                    <a:pt x="3489" y="16105"/>
                    <a:pt x="3905" y="16492"/>
                  </a:cubicBezTo>
                  <a:cubicBezTo>
                    <a:pt x="5285" y="17777"/>
                    <a:pt x="5379" y="17870"/>
                    <a:pt x="5379" y="17921"/>
                  </a:cubicBezTo>
                  <a:cubicBezTo>
                    <a:pt x="5379" y="17949"/>
                    <a:pt x="5400" y="17968"/>
                    <a:pt x="5424" y="17960"/>
                  </a:cubicBezTo>
                  <a:cubicBezTo>
                    <a:pt x="5464" y="17947"/>
                    <a:pt x="5600" y="18066"/>
                    <a:pt x="6424" y="18842"/>
                  </a:cubicBezTo>
                  <a:cubicBezTo>
                    <a:pt x="7892" y="20226"/>
                    <a:pt x="9075" y="21309"/>
                    <a:pt x="9137" y="21324"/>
                  </a:cubicBezTo>
                  <a:cubicBezTo>
                    <a:pt x="9178" y="21335"/>
                    <a:pt x="9452" y="21174"/>
                    <a:pt x="9744" y="20967"/>
                  </a:cubicBezTo>
                  <a:cubicBezTo>
                    <a:pt x="10036" y="20760"/>
                    <a:pt x="10363" y="20530"/>
                    <a:pt x="10472" y="20455"/>
                  </a:cubicBezTo>
                  <a:cubicBezTo>
                    <a:pt x="10581" y="20379"/>
                    <a:pt x="10895" y="20155"/>
                    <a:pt x="11168" y="19958"/>
                  </a:cubicBezTo>
                  <a:cubicBezTo>
                    <a:pt x="11441" y="19760"/>
                    <a:pt x="11688" y="19597"/>
                    <a:pt x="11715" y="19597"/>
                  </a:cubicBezTo>
                  <a:cubicBezTo>
                    <a:pt x="11758" y="19597"/>
                    <a:pt x="12420" y="20141"/>
                    <a:pt x="13056" y="20695"/>
                  </a:cubicBezTo>
                  <a:cubicBezTo>
                    <a:pt x="13165" y="20791"/>
                    <a:pt x="13441" y="21024"/>
                    <a:pt x="13669" y="21213"/>
                  </a:cubicBezTo>
                  <a:cubicBezTo>
                    <a:pt x="13896" y="21403"/>
                    <a:pt x="14122" y="21559"/>
                    <a:pt x="14173" y="21559"/>
                  </a:cubicBezTo>
                  <a:cubicBezTo>
                    <a:pt x="14224" y="21559"/>
                    <a:pt x="14419" y="21441"/>
                    <a:pt x="14606" y="21297"/>
                  </a:cubicBezTo>
                  <a:cubicBezTo>
                    <a:pt x="15595" y="20537"/>
                    <a:pt x="15584" y="20544"/>
                    <a:pt x="15738" y="20577"/>
                  </a:cubicBezTo>
                  <a:cubicBezTo>
                    <a:pt x="15820" y="20594"/>
                    <a:pt x="15971" y="20671"/>
                    <a:pt x="16073" y="20747"/>
                  </a:cubicBezTo>
                  <a:cubicBezTo>
                    <a:pt x="16176" y="20824"/>
                    <a:pt x="16288" y="20885"/>
                    <a:pt x="16325" y="20885"/>
                  </a:cubicBezTo>
                  <a:cubicBezTo>
                    <a:pt x="16362" y="20885"/>
                    <a:pt x="16570" y="20973"/>
                    <a:pt x="16786" y="21079"/>
                  </a:cubicBezTo>
                  <a:cubicBezTo>
                    <a:pt x="17084" y="21224"/>
                    <a:pt x="17187" y="21302"/>
                    <a:pt x="17207" y="21400"/>
                  </a:cubicBezTo>
                  <a:cubicBezTo>
                    <a:pt x="17229" y="21506"/>
                    <a:pt x="17271" y="21533"/>
                    <a:pt x="17446" y="21547"/>
                  </a:cubicBezTo>
                  <a:cubicBezTo>
                    <a:pt x="17711" y="21569"/>
                    <a:pt x="17901" y="21445"/>
                    <a:pt x="17901" y="21247"/>
                  </a:cubicBezTo>
                  <a:cubicBezTo>
                    <a:pt x="17901" y="21152"/>
                    <a:pt x="17862" y="21090"/>
                    <a:pt x="17782" y="21055"/>
                  </a:cubicBezTo>
                  <a:cubicBezTo>
                    <a:pt x="17706" y="21023"/>
                    <a:pt x="17655" y="20946"/>
                    <a:pt x="17635" y="20831"/>
                  </a:cubicBezTo>
                  <a:cubicBezTo>
                    <a:pt x="17607" y="20675"/>
                    <a:pt x="17585" y="20656"/>
                    <a:pt x="17457" y="20671"/>
                  </a:cubicBezTo>
                  <a:cubicBezTo>
                    <a:pt x="17328" y="20686"/>
                    <a:pt x="17268" y="20632"/>
                    <a:pt x="16959" y="20229"/>
                  </a:cubicBezTo>
                  <a:lnTo>
                    <a:pt x="16606" y="19771"/>
                  </a:lnTo>
                  <a:lnTo>
                    <a:pt x="16868" y="19552"/>
                  </a:lnTo>
                  <a:cubicBezTo>
                    <a:pt x="17012" y="19433"/>
                    <a:pt x="17287" y="19214"/>
                    <a:pt x="17478" y="19066"/>
                  </a:cubicBezTo>
                  <a:cubicBezTo>
                    <a:pt x="17669" y="18918"/>
                    <a:pt x="18021" y="18642"/>
                    <a:pt x="18261" y="18454"/>
                  </a:cubicBezTo>
                  <a:cubicBezTo>
                    <a:pt x="18502" y="18266"/>
                    <a:pt x="18752" y="18076"/>
                    <a:pt x="18816" y="18029"/>
                  </a:cubicBezTo>
                  <a:cubicBezTo>
                    <a:pt x="18880" y="17983"/>
                    <a:pt x="19187" y="17746"/>
                    <a:pt x="19498" y="17502"/>
                  </a:cubicBezTo>
                  <a:cubicBezTo>
                    <a:pt x="19808" y="17257"/>
                    <a:pt x="20195" y="16958"/>
                    <a:pt x="20359" y="16835"/>
                  </a:cubicBezTo>
                  <a:cubicBezTo>
                    <a:pt x="20428" y="16784"/>
                    <a:pt x="20547" y="16681"/>
                    <a:pt x="20649" y="16597"/>
                  </a:cubicBezTo>
                  <a:lnTo>
                    <a:pt x="21437" y="6381"/>
                  </a:lnTo>
                  <a:cubicBezTo>
                    <a:pt x="21426" y="6274"/>
                    <a:pt x="21437" y="6077"/>
                    <a:pt x="21470" y="5623"/>
                  </a:cubicBezTo>
                  <a:cubicBezTo>
                    <a:pt x="21502" y="5169"/>
                    <a:pt x="21539" y="4777"/>
                    <a:pt x="21554" y="4751"/>
                  </a:cubicBezTo>
                  <a:cubicBezTo>
                    <a:pt x="21554" y="4750"/>
                    <a:pt x="21563" y="4748"/>
                    <a:pt x="21563" y="4746"/>
                  </a:cubicBezTo>
                  <a:lnTo>
                    <a:pt x="21589" y="4415"/>
                  </a:lnTo>
                  <a:cubicBezTo>
                    <a:pt x="21560" y="4395"/>
                    <a:pt x="21539" y="4387"/>
                    <a:pt x="21503" y="4358"/>
                  </a:cubicBezTo>
                  <a:cubicBezTo>
                    <a:pt x="21365" y="4246"/>
                    <a:pt x="21252" y="4192"/>
                    <a:pt x="21199" y="4215"/>
                  </a:cubicBezTo>
                  <a:cubicBezTo>
                    <a:pt x="21123" y="4248"/>
                    <a:pt x="20222" y="3872"/>
                    <a:pt x="19062" y="3321"/>
                  </a:cubicBezTo>
                  <a:cubicBezTo>
                    <a:pt x="18840" y="3216"/>
                    <a:pt x="18647" y="3131"/>
                    <a:pt x="18633" y="3131"/>
                  </a:cubicBezTo>
                  <a:cubicBezTo>
                    <a:pt x="18619" y="3131"/>
                    <a:pt x="18526" y="3093"/>
                    <a:pt x="18427" y="3046"/>
                  </a:cubicBezTo>
                  <a:lnTo>
                    <a:pt x="18250" y="2961"/>
                  </a:lnTo>
                  <a:lnTo>
                    <a:pt x="18333" y="2762"/>
                  </a:lnTo>
                  <a:cubicBezTo>
                    <a:pt x="18430" y="2532"/>
                    <a:pt x="18409" y="2501"/>
                    <a:pt x="18075" y="2398"/>
                  </a:cubicBezTo>
                  <a:cubicBezTo>
                    <a:pt x="17965" y="2364"/>
                    <a:pt x="17846" y="2309"/>
                    <a:pt x="17812" y="2278"/>
                  </a:cubicBezTo>
                  <a:cubicBezTo>
                    <a:pt x="17766" y="2235"/>
                    <a:pt x="17731" y="2272"/>
                    <a:pt x="17675" y="2423"/>
                  </a:cubicBezTo>
                  <a:cubicBezTo>
                    <a:pt x="17596" y="2635"/>
                    <a:pt x="17503" y="2680"/>
                    <a:pt x="17408" y="2550"/>
                  </a:cubicBezTo>
                  <a:cubicBezTo>
                    <a:pt x="17365" y="2492"/>
                    <a:pt x="17369" y="2457"/>
                    <a:pt x="17426" y="2404"/>
                  </a:cubicBezTo>
                  <a:cubicBezTo>
                    <a:pt x="17496" y="2338"/>
                    <a:pt x="17535" y="2010"/>
                    <a:pt x="17473" y="2010"/>
                  </a:cubicBezTo>
                  <a:cubicBezTo>
                    <a:pt x="17458" y="2010"/>
                    <a:pt x="17402" y="2037"/>
                    <a:pt x="17347" y="2070"/>
                  </a:cubicBezTo>
                  <a:cubicBezTo>
                    <a:pt x="17264" y="2120"/>
                    <a:pt x="17242" y="2111"/>
                    <a:pt x="17220" y="2018"/>
                  </a:cubicBezTo>
                  <a:cubicBezTo>
                    <a:pt x="17206" y="1956"/>
                    <a:pt x="17161" y="1891"/>
                    <a:pt x="17119" y="1873"/>
                  </a:cubicBezTo>
                  <a:cubicBezTo>
                    <a:pt x="17062" y="1848"/>
                    <a:pt x="17049" y="1869"/>
                    <a:pt x="17070" y="1957"/>
                  </a:cubicBezTo>
                  <a:cubicBezTo>
                    <a:pt x="17103" y="2100"/>
                    <a:pt x="17003" y="2154"/>
                    <a:pt x="16861" y="2068"/>
                  </a:cubicBezTo>
                  <a:cubicBezTo>
                    <a:pt x="16792" y="2027"/>
                    <a:pt x="16757" y="1951"/>
                    <a:pt x="16757" y="1840"/>
                  </a:cubicBezTo>
                  <a:cubicBezTo>
                    <a:pt x="16757" y="1710"/>
                    <a:pt x="16734" y="1674"/>
                    <a:pt x="16655" y="1674"/>
                  </a:cubicBezTo>
                  <a:cubicBezTo>
                    <a:pt x="16600" y="1674"/>
                    <a:pt x="16501" y="1635"/>
                    <a:pt x="16434" y="1585"/>
                  </a:cubicBezTo>
                  <a:cubicBezTo>
                    <a:pt x="16365" y="1534"/>
                    <a:pt x="16310" y="1521"/>
                    <a:pt x="16310" y="1554"/>
                  </a:cubicBezTo>
                  <a:cubicBezTo>
                    <a:pt x="16310" y="1586"/>
                    <a:pt x="16332" y="1628"/>
                    <a:pt x="16360" y="1648"/>
                  </a:cubicBezTo>
                  <a:cubicBezTo>
                    <a:pt x="16388" y="1667"/>
                    <a:pt x="16351" y="1748"/>
                    <a:pt x="16273" y="1838"/>
                  </a:cubicBezTo>
                  <a:cubicBezTo>
                    <a:pt x="16169" y="1959"/>
                    <a:pt x="16114" y="1984"/>
                    <a:pt x="16048" y="1945"/>
                  </a:cubicBezTo>
                  <a:cubicBezTo>
                    <a:pt x="15948" y="1886"/>
                    <a:pt x="15934" y="1727"/>
                    <a:pt x="16020" y="1630"/>
                  </a:cubicBezTo>
                  <a:cubicBezTo>
                    <a:pt x="16088" y="1554"/>
                    <a:pt x="16076" y="1533"/>
                    <a:pt x="15936" y="1485"/>
                  </a:cubicBezTo>
                  <a:cubicBezTo>
                    <a:pt x="15856" y="1457"/>
                    <a:pt x="15824" y="1487"/>
                    <a:pt x="15777" y="1625"/>
                  </a:cubicBezTo>
                  <a:cubicBezTo>
                    <a:pt x="15717" y="1805"/>
                    <a:pt x="15634" y="1818"/>
                    <a:pt x="15546" y="1662"/>
                  </a:cubicBezTo>
                  <a:cubicBezTo>
                    <a:pt x="15510" y="1597"/>
                    <a:pt x="15515" y="1530"/>
                    <a:pt x="15561" y="1432"/>
                  </a:cubicBezTo>
                  <a:cubicBezTo>
                    <a:pt x="15635" y="1277"/>
                    <a:pt x="15601" y="1171"/>
                    <a:pt x="15479" y="1171"/>
                  </a:cubicBezTo>
                  <a:cubicBezTo>
                    <a:pt x="15411" y="1171"/>
                    <a:pt x="15414" y="1183"/>
                    <a:pt x="15494" y="1250"/>
                  </a:cubicBezTo>
                  <a:cubicBezTo>
                    <a:pt x="15588" y="1327"/>
                    <a:pt x="15585" y="1332"/>
                    <a:pt x="15458" y="1386"/>
                  </a:cubicBezTo>
                  <a:cubicBezTo>
                    <a:pt x="15385" y="1418"/>
                    <a:pt x="15312" y="1469"/>
                    <a:pt x="15294" y="1502"/>
                  </a:cubicBezTo>
                  <a:cubicBezTo>
                    <a:pt x="15250" y="1583"/>
                    <a:pt x="15093" y="1533"/>
                    <a:pt x="14473" y="1241"/>
                  </a:cubicBezTo>
                  <a:cubicBezTo>
                    <a:pt x="14185" y="1106"/>
                    <a:pt x="13861" y="961"/>
                    <a:pt x="13752" y="917"/>
                  </a:cubicBezTo>
                  <a:cubicBezTo>
                    <a:pt x="13208" y="700"/>
                    <a:pt x="12508" y="332"/>
                    <a:pt x="12494" y="255"/>
                  </a:cubicBezTo>
                  <a:cubicBezTo>
                    <a:pt x="12485" y="201"/>
                    <a:pt x="12411" y="163"/>
                    <a:pt x="12295" y="152"/>
                  </a:cubicBezTo>
                  <a:cubicBezTo>
                    <a:pt x="12181" y="141"/>
                    <a:pt x="12118" y="109"/>
                    <a:pt x="12125" y="65"/>
                  </a:cubicBezTo>
                  <a:cubicBezTo>
                    <a:pt x="12133" y="22"/>
                    <a:pt x="12140" y="-3"/>
                    <a:pt x="12109" y="2"/>
                  </a:cubicBezTo>
                  <a:close/>
                  <a:moveTo>
                    <a:pt x="5752" y="1780"/>
                  </a:moveTo>
                  <a:cubicBezTo>
                    <a:pt x="5734" y="1769"/>
                    <a:pt x="5715" y="1775"/>
                    <a:pt x="5694" y="1796"/>
                  </a:cubicBezTo>
                  <a:cubicBezTo>
                    <a:pt x="5660" y="1827"/>
                    <a:pt x="5609" y="1837"/>
                    <a:pt x="5580" y="1817"/>
                  </a:cubicBezTo>
                  <a:cubicBezTo>
                    <a:pt x="5551" y="1797"/>
                    <a:pt x="5529" y="1804"/>
                    <a:pt x="5529" y="1833"/>
                  </a:cubicBezTo>
                  <a:cubicBezTo>
                    <a:pt x="5529" y="1863"/>
                    <a:pt x="5563" y="1901"/>
                    <a:pt x="5603" y="1919"/>
                  </a:cubicBezTo>
                  <a:cubicBezTo>
                    <a:pt x="5644" y="1936"/>
                    <a:pt x="5665" y="1988"/>
                    <a:pt x="5649" y="2034"/>
                  </a:cubicBezTo>
                  <a:cubicBezTo>
                    <a:pt x="5625" y="2103"/>
                    <a:pt x="5641" y="2106"/>
                    <a:pt x="5740" y="2053"/>
                  </a:cubicBezTo>
                  <a:cubicBezTo>
                    <a:pt x="5843" y="1999"/>
                    <a:pt x="5852" y="1971"/>
                    <a:pt x="5808" y="1863"/>
                  </a:cubicBezTo>
                  <a:cubicBezTo>
                    <a:pt x="5789" y="1819"/>
                    <a:pt x="5770" y="1791"/>
                    <a:pt x="5752" y="1780"/>
                  </a:cubicBezTo>
                  <a:close/>
                  <a:moveTo>
                    <a:pt x="810" y="4925"/>
                  </a:moveTo>
                  <a:cubicBezTo>
                    <a:pt x="757" y="4922"/>
                    <a:pt x="698" y="4949"/>
                    <a:pt x="677" y="5009"/>
                  </a:cubicBezTo>
                  <a:cubicBezTo>
                    <a:pt x="661" y="5056"/>
                    <a:pt x="678" y="5246"/>
                    <a:pt x="714" y="5430"/>
                  </a:cubicBezTo>
                  <a:cubicBezTo>
                    <a:pt x="783" y="5779"/>
                    <a:pt x="812" y="5803"/>
                    <a:pt x="1043" y="5704"/>
                  </a:cubicBezTo>
                  <a:cubicBezTo>
                    <a:pt x="1162" y="5653"/>
                    <a:pt x="1171" y="5635"/>
                    <a:pt x="1102" y="5592"/>
                  </a:cubicBezTo>
                  <a:cubicBezTo>
                    <a:pt x="1014" y="5536"/>
                    <a:pt x="939" y="5307"/>
                    <a:pt x="917" y="5022"/>
                  </a:cubicBezTo>
                  <a:cubicBezTo>
                    <a:pt x="912" y="4961"/>
                    <a:pt x="864" y="4928"/>
                    <a:pt x="810" y="4925"/>
                  </a:cubicBezTo>
                  <a:close/>
                  <a:moveTo>
                    <a:pt x="1088" y="6021"/>
                  </a:moveTo>
                  <a:cubicBezTo>
                    <a:pt x="1075" y="6011"/>
                    <a:pt x="1060" y="6019"/>
                    <a:pt x="1041" y="6040"/>
                  </a:cubicBezTo>
                  <a:cubicBezTo>
                    <a:pt x="1012" y="6073"/>
                    <a:pt x="937" y="6099"/>
                    <a:pt x="874" y="6099"/>
                  </a:cubicBezTo>
                  <a:cubicBezTo>
                    <a:pt x="763" y="6099"/>
                    <a:pt x="728" y="6155"/>
                    <a:pt x="793" y="6229"/>
                  </a:cubicBezTo>
                  <a:cubicBezTo>
                    <a:pt x="811" y="6249"/>
                    <a:pt x="855" y="6239"/>
                    <a:pt x="890" y="6206"/>
                  </a:cubicBezTo>
                  <a:cubicBezTo>
                    <a:pt x="925" y="6173"/>
                    <a:pt x="998" y="6162"/>
                    <a:pt x="1052" y="6181"/>
                  </a:cubicBezTo>
                  <a:cubicBezTo>
                    <a:pt x="1132" y="6210"/>
                    <a:pt x="1145" y="6194"/>
                    <a:pt x="1122" y="6097"/>
                  </a:cubicBezTo>
                  <a:cubicBezTo>
                    <a:pt x="1113" y="6055"/>
                    <a:pt x="1101" y="6030"/>
                    <a:pt x="1088" y="6021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sp>
          <p:nvSpPr>
            <p:cNvPr id="172" name="Shape"/>
            <p:cNvSpPr/>
            <p:nvPr/>
          </p:nvSpPr>
          <p:spPr>
            <a:xfrm rot="19138586">
              <a:off x="1927113" y="331248"/>
              <a:ext cx="1389699" cy="10166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3337" y="3624"/>
                  </a:lnTo>
                  <a:lnTo>
                    <a:pt x="21600" y="21600"/>
                  </a:lnTo>
                  <a:lnTo>
                    <a:pt x="8290" y="195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alpha val="477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173" name="Shape"/>
            <p:cNvSpPr/>
            <p:nvPr/>
          </p:nvSpPr>
          <p:spPr>
            <a:xfrm rot="19138586">
              <a:off x="2224949" y="1083525"/>
              <a:ext cx="1916372" cy="1523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71" y="0"/>
                  </a:moveTo>
                  <a:lnTo>
                    <a:pt x="21600" y="2339"/>
                  </a:lnTo>
                  <a:lnTo>
                    <a:pt x="9569" y="21600"/>
                  </a:lnTo>
                  <a:lnTo>
                    <a:pt x="0" y="21446"/>
                  </a:lnTo>
                  <a:lnTo>
                    <a:pt x="11571" y="0"/>
                  </a:lnTo>
                  <a:close/>
                </a:path>
              </a:pathLst>
            </a:custGeom>
            <a:solidFill>
              <a:schemeClr val="accent6">
                <a:alpha val="477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584200">
                <a:spcBef>
                  <a:spcPts val="0"/>
                </a:spcBef>
                <a:defRPr sz="2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</p:grpSp>
      <p:sp>
        <p:nvSpPr>
          <p:cNvPr id="175" name="Line"/>
          <p:cNvSpPr/>
          <p:nvPr/>
        </p:nvSpPr>
        <p:spPr>
          <a:xfrm flipH="1">
            <a:off x="7088448" y="3725300"/>
            <a:ext cx="3563177" cy="1460901"/>
          </a:xfrm>
          <a:prstGeom prst="line">
            <a:avLst/>
          </a:prstGeom>
          <a:ln w="63500">
            <a:solidFill>
              <a:srgbClr val="5E5E5E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176" name="alp_fpc.jpg" descr="alp_fpc.jpg"/>
          <p:cNvPicPr>
            <a:picLocks noChangeAspect="1"/>
          </p:cNvPicPr>
          <p:nvPr/>
        </p:nvPicPr>
        <p:blipFill>
          <a:blip r:embed="rId6"/>
          <a:srcRect r="52109"/>
          <a:stretch>
            <a:fillRect/>
          </a:stretch>
        </p:blipFill>
        <p:spPr>
          <a:xfrm>
            <a:off x="873687" y="1895219"/>
            <a:ext cx="3192529" cy="2321640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quare"/>
          <p:cNvSpPr/>
          <p:nvPr/>
        </p:nvSpPr>
        <p:spPr>
          <a:xfrm rot="19747432">
            <a:off x="1782547" y="3245592"/>
            <a:ext cx="90552" cy="86713"/>
          </a:xfrm>
          <a:prstGeom prst="rect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78" name="Line"/>
          <p:cNvSpPr/>
          <p:nvPr/>
        </p:nvSpPr>
        <p:spPr>
          <a:xfrm>
            <a:off x="1869756" y="3305770"/>
            <a:ext cx="3091260" cy="1"/>
          </a:xfrm>
          <a:prstGeom prst="line">
            <a:avLst/>
          </a:prstGeom>
          <a:ln w="25400">
            <a:solidFill>
              <a:schemeClr val="accent6">
                <a:satOff val="-20754"/>
                <a:lumOff val="-16738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79" name="Rectangle"/>
          <p:cNvSpPr/>
          <p:nvPr/>
        </p:nvSpPr>
        <p:spPr>
          <a:xfrm>
            <a:off x="711199" y="5465140"/>
            <a:ext cx="11582401" cy="3726991"/>
          </a:xfrm>
          <a:prstGeom prst="rect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spcBef>
                <a:spcPts val="0"/>
              </a:spcBef>
              <a:defRPr sz="2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180" name="Line"/>
          <p:cNvSpPr/>
          <p:nvPr/>
        </p:nvSpPr>
        <p:spPr>
          <a:xfrm flipV="1">
            <a:off x="1382596" y="2306645"/>
            <a:ext cx="1726814" cy="761720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1" name="30 mm"/>
          <p:cNvSpPr txBox="1"/>
          <p:nvPr/>
        </p:nvSpPr>
        <p:spPr>
          <a:xfrm rot="20123196">
            <a:off x="1823105" y="2485731"/>
            <a:ext cx="648234" cy="26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00">
                <a:solidFill>
                  <a:srgbClr val="000000"/>
                </a:solidFill>
              </a:defRPr>
            </a:lvl1pPr>
          </a:lstStyle>
          <a:p>
            <a:r>
              <a:t>30 mm</a:t>
            </a:r>
          </a:p>
        </p:txBody>
      </p:sp>
      <p:sp>
        <p:nvSpPr>
          <p:cNvPr id="182" name="Line"/>
          <p:cNvSpPr/>
          <p:nvPr/>
        </p:nvSpPr>
        <p:spPr>
          <a:xfrm flipV="1">
            <a:off x="9797827" y="751129"/>
            <a:ext cx="423508" cy="1384887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183" name="~ 20 um"/>
          <p:cNvSpPr txBox="1"/>
          <p:nvPr/>
        </p:nvSpPr>
        <p:spPr>
          <a:xfrm rot="17367841">
            <a:off x="9382154" y="1195778"/>
            <a:ext cx="881103" cy="261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300">
                <a:solidFill>
                  <a:srgbClr val="000000"/>
                </a:solidFill>
              </a:defRPr>
            </a:lvl1pPr>
          </a:lstStyle>
          <a:p>
            <a:r>
              <a:t>~ 20 um</a:t>
            </a:r>
          </a:p>
        </p:txBody>
      </p:sp>
      <p:sp>
        <p:nvSpPr>
          <p:cNvPr id="184" name="1."/>
          <p:cNvSpPr txBox="1"/>
          <p:nvPr/>
        </p:nvSpPr>
        <p:spPr>
          <a:xfrm>
            <a:off x="352611" y="4109545"/>
            <a:ext cx="335929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1.</a:t>
            </a:r>
          </a:p>
        </p:txBody>
      </p:sp>
      <p:sp>
        <p:nvSpPr>
          <p:cNvPr id="185" name="2."/>
          <p:cNvSpPr txBox="1"/>
          <p:nvPr/>
        </p:nvSpPr>
        <p:spPr>
          <a:xfrm>
            <a:off x="5020358" y="4109545"/>
            <a:ext cx="335928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2.</a:t>
            </a:r>
          </a:p>
        </p:txBody>
      </p:sp>
      <p:sp>
        <p:nvSpPr>
          <p:cNvPr id="186" name="3."/>
          <p:cNvSpPr txBox="1"/>
          <p:nvPr/>
        </p:nvSpPr>
        <p:spPr>
          <a:xfrm>
            <a:off x="9556599" y="3607728"/>
            <a:ext cx="335929" cy="37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3.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chnology Computer-Aided Design (TCAD) Simulations"/>
          <p:cNvSpPr txBox="1">
            <a:spLocks noGrp="1"/>
          </p:cNvSpPr>
          <p:nvPr>
            <p:ph type="title"/>
          </p:nvPr>
        </p:nvSpPr>
        <p:spPr>
          <a:xfrm>
            <a:off x="698500" y="440266"/>
            <a:ext cx="11385951" cy="1516793"/>
          </a:xfrm>
          <a:prstGeom prst="rect">
            <a:avLst/>
          </a:prstGeom>
        </p:spPr>
        <p:txBody>
          <a:bodyPr/>
          <a:lstStyle>
            <a:lvl1pPr defTabSz="1531111">
              <a:defRPr sz="5104" spc="-102"/>
            </a:lvl1pPr>
          </a:lstStyle>
          <a:p>
            <a:r>
              <a:t>Technology Computer-Aided Design (TCAD) Simulations  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195" name="Group"/>
          <p:cNvGrpSpPr/>
          <p:nvPr/>
        </p:nvGrpSpPr>
        <p:grpSpPr>
          <a:xfrm>
            <a:off x="8201878" y="5957493"/>
            <a:ext cx="4372716" cy="3531070"/>
            <a:chOff x="0" y="0"/>
            <a:chExt cx="4372714" cy="3531068"/>
          </a:xfrm>
        </p:grpSpPr>
        <p:pic>
          <p:nvPicPr>
            <p:cNvPr id="190" name="Image" descr="Image"/>
            <p:cNvPicPr>
              <a:picLocks noChangeAspect="1"/>
            </p:cNvPicPr>
            <p:nvPr/>
          </p:nvPicPr>
          <p:blipFill>
            <a:blip r:embed="rId2"/>
            <a:srcRect l="36621" t="19652" r="10058" b="14140"/>
            <a:stretch>
              <a:fillRect/>
            </a:stretch>
          </p:blipFill>
          <p:spPr>
            <a:xfrm>
              <a:off x="0" y="0"/>
              <a:ext cx="4372715" cy="35310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1" name="Line"/>
            <p:cNvSpPr/>
            <p:nvPr/>
          </p:nvSpPr>
          <p:spPr>
            <a:xfrm flipV="1">
              <a:off x="318212" y="1486301"/>
              <a:ext cx="1" cy="273943"/>
            </a:xfrm>
            <a:prstGeom prst="line">
              <a:avLst/>
            </a:prstGeom>
            <a:noFill/>
            <a:ln w="25400" cap="flat">
              <a:solidFill>
                <a:schemeClr val="accent5">
                  <a:lumOff val="-29866"/>
                </a:schemeClr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2" name="Line"/>
            <p:cNvSpPr/>
            <p:nvPr/>
          </p:nvSpPr>
          <p:spPr>
            <a:xfrm flipV="1">
              <a:off x="318212" y="2023229"/>
              <a:ext cx="1" cy="881326"/>
            </a:xfrm>
            <a:prstGeom prst="line">
              <a:avLst/>
            </a:prstGeom>
            <a:noFill/>
            <a:ln w="50800" cap="flat">
              <a:solidFill>
                <a:schemeClr val="accent1">
                  <a:lumOff val="-13575"/>
                </a:schemeClr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3" name="Line"/>
            <p:cNvSpPr/>
            <p:nvPr/>
          </p:nvSpPr>
          <p:spPr>
            <a:xfrm flipV="1">
              <a:off x="102246" y="317264"/>
              <a:ext cx="1" cy="2612016"/>
            </a:xfrm>
            <a:prstGeom prst="line">
              <a:avLst/>
            </a:prstGeom>
            <a:noFill/>
            <a:ln w="50800" cap="flat">
              <a:solidFill>
                <a:srgbClr val="05A89D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  <p:sp>
          <p:nvSpPr>
            <p:cNvPr id="194" name="Line"/>
            <p:cNvSpPr/>
            <p:nvPr/>
          </p:nvSpPr>
          <p:spPr>
            <a:xfrm flipH="1" flipV="1">
              <a:off x="470270" y="162523"/>
              <a:ext cx="3635611" cy="1"/>
            </a:xfrm>
            <a:prstGeom prst="line">
              <a:avLst/>
            </a:prstGeom>
            <a:noFill/>
            <a:ln w="50800" cap="flat">
              <a:solidFill>
                <a:srgbClr val="CB297B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96" name="Development and optimisation of semiconductor process technologies and devices"/>
          <p:cNvSpPr txBox="1"/>
          <p:nvPr/>
        </p:nvSpPr>
        <p:spPr>
          <a:xfrm>
            <a:off x="755984" y="2219447"/>
            <a:ext cx="981429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1700"/>
            </a:lvl1pPr>
          </a:lstStyle>
          <a:p>
            <a:r>
              <a:rPr sz="1800" dirty="0"/>
              <a:t>Development and </a:t>
            </a:r>
            <a:r>
              <a:rPr sz="1800" dirty="0" err="1"/>
              <a:t>optimisation</a:t>
            </a:r>
            <a:r>
              <a:rPr sz="1800" dirty="0"/>
              <a:t> of semiconductor process technologies and devices</a:t>
            </a:r>
          </a:p>
        </p:txBody>
      </p:sp>
      <p:sp>
        <p:nvSpPr>
          <p:cNvPr id="197" name="Performance in MAPS is contingent on numerous parameters:…"/>
          <p:cNvSpPr txBox="1"/>
          <p:nvPr/>
        </p:nvSpPr>
        <p:spPr>
          <a:xfrm>
            <a:off x="881931" y="6120016"/>
            <a:ext cx="7053113" cy="2405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>
              <a:defRPr sz="1700"/>
            </a:pPr>
            <a:r>
              <a:rPr sz="1800" dirty="0"/>
              <a:t>Performance in MAPS is contingent on numerous parameters: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Pixel geometry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Sensor </a:t>
            </a:r>
            <a:r>
              <a:rPr sz="1800" dirty="0" err="1"/>
              <a:t>flavours</a:t>
            </a:r>
            <a:endParaRPr sz="1800" dirty="0"/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Pitch size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Reverse bias voltage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Doping concentrations</a:t>
            </a:r>
          </a:p>
        </p:txBody>
      </p:sp>
      <p:sp>
        <p:nvSpPr>
          <p:cNvPr id="198" name="TCAD is a very powerful tool for simulating the semiconductors sensor performance:…"/>
          <p:cNvSpPr txBox="1"/>
          <p:nvPr/>
        </p:nvSpPr>
        <p:spPr>
          <a:xfrm>
            <a:off x="698500" y="2647246"/>
            <a:ext cx="9335889" cy="3216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700"/>
            </a:pPr>
            <a:r>
              <a:rPr sz="1800" dirty="0"/>
              <a:t>TCAD is a very powerful tool for simulating the semiconductors sensor performance: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Electric and weighting field and electrostatic potential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Charge collection time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Total collected current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Path of charge travel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Charge sharing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Capacitance</a:t>
            </a:r>
          </a:p>
          <a:p>
            <a:pPr marL="215900" indent="-215900">
              <a:buSzPct val="40000"/>
              <a:buBlip>
                <a:blip r:embed="rId3"/>
              </a:buBlip>
              <a:defRPr sz="1700"/>
            </a:pPr>
            <a:r>
              <a:rPr sz="1800" dirty="0"/>
              <a:t>Radiation damage</a:t>
            </a:r>
          </a:p>
        </p:txBody>
      </p:sp>
      <p:pic>
        <p:nvPicPr>
          <p:cNvPr id="199" name="Image" descr="Image"/>
          <p:cNvPicPr>
            <a:picLocks noChangeAspect="1"/>
          </p:cNvPicPr>
          <p:nvPr/>
        </p:nvPicPr>
        <p:blipFill>
          <a:blip r:embed="rId4"/>
          <a:srcRect l="46000" t="21597" r="17052" b="28883"/>
          <a:stretch>
            <a:fillRect/>
          </a:stretch>
        </p:blipFill>
        <p:spPr>
          <a:xfrm rot="3544696">
            <a:off x="9223382" y="2152320"/>
            <a:ext cx="3712146" cy="3235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600" extrusionOk="0">
                <a:moveTo>
                  <a:pt x="11861" y="0"/>
                </a:moveTo>
                <a:cubicBezTo>
                  <a:pt x="11819" y="0"/>
                  <a:pt x="11553" y="113"/>
                  <a:pt x="11269" y="252"/>
                </a:cubicBezTo>
                <a:cubicBezTo>
                  <a:pt x="10746" y="506"/>
                  <a:pt x="10245" y="744"/>
                  <a:pt x="7501" y="2040"/>
                </a:cubicBezTo>
                <a:cubicBezTo>
                  <a:pt x="4564" y="3427"/>
                  <a:pt x="3609" y="3888"/>
                  <a:pt x="3538" y="3948"/>
                </a:cubicBezTo>
                <a:cubicBezTo>
                  <a:pt x="3499" y="3981"/>
                  <a:pt x="3449" y="4245"/>
                  <a:pt x="3426" y="4536"/>
                </a:cubicBezTo>
                <a:cubicBezTo>
                  <a:pt x="3403" y="4826"/>
                  <a:pt x="3357" y="5115"/>
                  <a:pt x="3327" y="5177"/>
                </a:cubicBezTo>
                <a:cubicBezTo>
                  <a:pt x="3284" y="5266"/>
                  <a:pt x="482" y="6646"/>
                  <a:pt x="25" y="6803"/>
                </a:cubicBezTo>
                <a:cubicBezTo>
                  <a:pt x="-86" y="6842"/>
                  <a:pt x="136" y="7150"/>
                  <a:pt x="1457" y="8788"/>
                </a:cubicBezTo>
                <a:cubicBezTo>
                  <a:pt x="1689" y="9075"/>
                  <a:pt x="2092" y="9586"/>
                  <a:pt x="2352" y="9924"/>
                </a:cubicBezTo>
                <a:lnTo>
                  <a:pt x="2825" y="10539"/>
                </a:lnTo>
                <a:lnTo>
                  <a:pt x="2786" y="10963"/>
                </a:lnTo>
                <a:cubicBezTo>
                  <a:pt x="2765" y="11196"/>
                  <a:pt x="2730" y="11470"/>
                  <a:pt x="2708" y="11572"/>
                </a:cubicBezTo>
                <a:cubicBezTo>
                  <a:pt x="2686" y="11674"/>
                  <a:pt x="2664" y="11925"/>
                  <a:pt x="2655" y="12129"/>
                </a:cubicBezTo>
                <a:lnTo>
                  <a:pt x="2646" y="12306"/>
                </a:lnTo>
                <a:cubicBezTo>
                  <a:pt x="2701" y="12435"/>
                  <a:pt x="2811" y="12584"/>
                  <a:pt x="3017" y="12810"/>
                </a:cubicBezTo>
                <a:cubicBezTo>
                  <a:pt x="3236" y="13048"/>
                  <a:pt x="3416" y="13268"/>
                  <a:pt x="3417" y="13300"/>
                </a:cubicBezTo>
                <a:cubicBezTo>
                  <a:pt x="3417" y="13331"/>
                  <a:pt x="3889" y="13915"/>
                  <a:pt x="4465" y="14598"/>
                </a:cubicBezTo>
                <a:cubicBezTo>
                  <a:pt x="6261" y="16725"/>
                  <a:pt x="6480" y="16991"/>
                  <a:pt x="7503" y="18283"/>
                </a:cubicBezTo>
                <a:cubicBezTo>
                  <a:pt x="8051" y="18975"/>
                  <a:pt x="8745" y="19843"/>
                  <a:pt x="9045" y="20212"/>
                </a:cubicBezTo>
                <a:cubicBezTo>
                  <a:pt x="9346" y="20581"/>
                  <a:pt x="9719" y="21045"/>
                  <a:pt x="9874" y="21242"/>
                </a:cubicBezTo>
                <a:lnTo>
                  <a:pt x="10154" y="21600"/>
                </a:lnTo>
                <a:lnTo>
                  <a:pt x="10548" y="21441"/>
                </a:lnTo>
                <a:cubicBezTo>
                  <a:pt x="10766" y="21352"/>
                  <a:pt x="11174" y="21183"/>
                  <a:pt x="11457" y="21067"/>
                </a:cubicBezTo>
                <a:cubicBezTo>
                  <a:pt x="11740" y="20952"/>
                  <a:pt x="12449" y="20668"/>
                  <a:pt x="13033" y="20437"/>
                </a:cubicBezTo>
                <a:cubicBezTo>
                  <a:pt x="13617" y="20206"/>
                  <a:pt x="14153" y="19989"/>
                  <a:pt x="14224" y="19955"/>
                </a:cubicBezTo>
                <a:cubicBezTo>
                  <a:pt x="14295" y="19920"/>
                  <a:pt x="14745" y="19738"/>
                  <a:pt x="15222" y="19549"/>
                </a:cubicBezTo>
                <a:cubicBezTo>
                  <a:pt x="15700" y="19360"/>
                  <a:pt x="16234" y="19143"/>
                  <a:pt x="16411" y="19067"/>
                </a:cubicBezTo>
                <a:cubicBezTo>
                  <a:pt x="16588" y="18991"/>
                  <a:pt x="17124" y="18776"/>
                  <a:pt x="17602" y="18588"/>
                </a:cubicBezTo>
                <a:cubicBezTo>
                  <a:pt x="18079" y="18400"/>
                  <a:pt x="18515" y="18216"/>
                  <a:pt x="18568" y="18182"/>
                </a:cubicBezTo>
                <a:cubicBezTo>
                  <a:pt x="18644" y="18134"/>
                  <a:pt x="18666" y="17923"/>
                  <a:pt x="18680" y="17154"/>
                </a:cubicBezTo>
                <a:cubicBezTo>
                  <a:pt x="18693" y="16454"/>
                  <a:pt x="18723" y="16165"/>
                  <a:pt x="18786" y="16105"/>
                </a:cubicBezTo>
                <a:cubicBezTo>
                  <a:pt x="18864" y="16030"/>
                  <a:pt x="19323" y="15831"/>
                  <a:pt x="20867" y="15207"/>
                </a:cubicBezTo>
                <a:cubicBezTo>
                  <a:pt x="21159" y="15089"/>
                  <a:pt x="21425" y="14974"/>
                  <a:pt x="21459" y="14950"/>
                </a:cubicBezTo>
                <a:cubicBezTo>
                  <a:pt x="21514" y="14911"/>
                  <a:pt x="20903" y="13983"/>
                  <a:pt x="20110" y="12908"/>
                </a:cubicBezTo>
                <a:cubicBezTo>
                  <a:pt x="19792" y="12476"/>
                  <a:pt x="19646" y="12225"/>
                  <a:pt x="19625" y="12068"/>
                </a:cubicBezTo>
                <a:lnTo>
                  <a:pt x="19570" y="11991"/>
                </a:lnTo>
                <a:cubicBezTo>
                  <a:pt x="18650" y="10696"/>
                  <a:pt x="18694" y="10786"/>
                  <a:pt x="18694" y="10258"/>
                </a:cubicBezTo>
                <a:lnTo>
                  <a:pt x="18694" y="9781"/>
                </a:lnTo>
                <a:lnTo>
                  <a:pt x="17264" y="7715"/>
                </a:lnTo>
                <a:cubicBezTo>
                  <a:pt x="16477" y="6579"/>
                  <a:pt x="15515" y="5194"/>
                  <a:pt x="15126" y="4636"/>
                </a:cubicBezTo>
                <a:cubicBezTo>
                  <a:pt x="14737" y="4078"/>
                  <a:pt x="14359" y="3533"/>
                  <a:pt x="14288" y="3423"/>
                </a:cubicBezTo>
                <a:cubicBezTo>
                  <a:pt x="14218" y="3313"/>
                  <a:pt x="13814" y="2725"/>
                  <a:pt x="13391" y="2114"/>
                </a:cubicBezTo>
                <a:cubicBezTo>
                  <a:pt x="12968" y="1503"/>
                  <a:pt x="12467" y="776"/>
                  <a:pt x="12278" y="501"/>
                </a:cubicBezTo>
                <a:cubicBezTo>
                  <a:pt x="12089" y="225"/>
                  <a:pt x="11902" y="0"/>
                  <a:pt x="11861" y="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he first step of a simulation of a simple semiconductor device is modelling of geometry and filling it with doping"/>
          <p:cNvSpPr txBox="1">
            <a:spLocks noGrp="1"/>
          </p:cNvSpPr>
          <p:nvPr>
            <p:ph type="body" sz="quarter" idx="1"/>
          </p:nvPr>
        </p:nvSpPr>
        <p:spPr>
          <a:xfrm>
            <a:off x="698499" y="2959100"/>
            <a:ext cx="11607801" cy="789034"/>
          </a:xfrm>
          <a:prstGeom prst="rect">
            <a:avLst/>
          </a:prstGeom>
        </p:spPr>
        <p:txBody>
          <a:bodyPr/>
          <a:lstStyle>
            <a:lvl1pPr marL="228600" indent="-228600">
              <a:buSzPct val="50000"/>
              <a:buBlip>
                <a:blip r:embed="rId2"/>
              </a:buBlip>
              <a:defRPr sz="2100"/>
            </a:lvl1pPr>
          </a:lstStyle>
          <a:p>
            <a:r>
              <a:t>The first step of a simulation of a simple semiconductor device is modelling of geometry and filling it with doping</a:t>
            </a:r>
          </a:p>
        </p:txBody>
      </p:sp>
      <p:sp>
        <p:nvSpPr>
          <p:cNvPr id="202" name="Basic principl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t>Basic principles</a:t>
            </a:r>
          </a:p>
        </p:txBody>
      </p:sp>
      <p:sp>
        <p:nvSpPr>
          <p:cNvPr id="203" name="TCAD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TCAD</a:t>
            </a:r>
          </a:p>
        </p:txBody>
      </p:sp>
      <p:sp>
        <p:nvSpPr>
          <p:cNvPr id="2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05" name="unknown.png" descr="unknown.png"/>
          <p:cNvPicPr>
            <a:picLocks noChangeAspect="1"/>
          </p:cNvPicPr>
          <p:nvPr/>
        </p:nvPicPr>
        <p:blipFill>
          <a:blip r:embed="rId3"/>
          <a:srcRect l="5461" t="35673" r="59013" b="35695"/>
          <a:stretch>
            <a:fillRect/>
          </a:stretch>
        </p:blipFill>
        <p:spPr>
          <a:xfrm rot="2845042">
            <a:off x="5819406" y="484677"/>
            <a:ext cx="2843756" cy="18946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69" h="21594" extrusionOk="0">
                <a:moveTo>
                  <a:pt x="11453" y="0"/>
                </a:moveTo>
                <a:lnTo>
                  <a:pt x="7191" y="2054"/>
                </a:lnTo>
                <a:cubicBezTo>
                  <a:pt x="4847" y="3183"/>
                  <a:pt x="2918" y="4154"/>
                  <a:pt x="2905" y="4216"/>
                </a:cubicBezTo>
                <a:cubicBezTo>
                  <a:pt x="2891" y="4278"/>
                  <a:pt x="2901" y="4408"/>
                  <a:pt x="2926" y="4501"/>
                </a:cubicBezTo>
                <a:cubicBezTo>
                  <a:pt x="2950" y="4593"/>
                  <a:pt x="2982" y="5023"/>
                  <a:pt x="2998" y="5455"/>
                </a:cubicBezTo>
                <a:cubicBezTo>
                  <a:pt x="3014" y="5887"/>
                  <a:pt x="3105" y="6985"/>
                  <a:pt x="3200" y="7897"/>
                </a:cubicBezTo>
                <a:cubicBezTo>
                  <a:pt x="3353" y="9369"/>
                  <a:pt x="3360" y="9570"/>
                  <a:pt x="3272" y="9666"/>
                </a:cubicBezTo>
                <a:cubicBezTo>
                  <a:pt x="3217" y="9726"/>
                  <a:pt x="2459" y="10101"/>
                  <a:pt x="1586" y="10503"/>
                </a:cubicBezTo>
                <a:lnTo>
                  <a:pt x="0" y="11236"/>
                </a:lnTo>
                <a:lnTo>
                  <a:pt x="1788" y="11815"/>
                </a:lnTo>
                <a:cubicBezTo>
                  <a:pt x="2772" y="12133"/>
                  <a:pt x="3604" y="12428"/>
                  <a:pt x="3633" y="12470"/>
                </a:cubicBezTo>
                <a:cubicBezTo>
                  <a:pt x="3662" y="12512"/>
                  <a:pt x="3771" y="13359"/>
                  <a:pt x="3877" y="14352"/>
                </a:cubicBezTo>
                <a:cubicBezTo>
                  <a:pt x="3983" y="15345"/>
                  <a:pt x="4101" y="16249"/>
                  <a:pt x="4139" y="16360"/>
                </a:cubicBezTo>
                <a:cubicBezTo>
                  <a:pt x="4177" y="16472"/>
                  <a:pt x="4198" y="16667"/>
                  <a:pt x="4187" y="16799"/>
                </a:cubicBezTo>
                <a:cubicBezTo>
                  <a:pt x="4160" y="17115"/>
                  <a:pt x="4334" y="18882"/>
                  <a:pt x="4404" y="18997"/>
                </a:cubicBezTo>
                <a:cubicBezTo>
                  <a:pt x="4434" y="19047"/>
                  <a:pt x="4554" y="19103"/>
                  <a:pt x="4672" y="19124"/>
                </a:cubicBezTo>
                <a:cubicBezTo>
                  <a:pt x="4790" y="19145"/>
                  <a:pt x="6887" y="19706"/>
                  <a:pt x="9331" y="20372"/>
                </a:cubicBezTo>
                <a:cubicBezTo>
                  <a:pt x="11776" y="21038"/>
                  <a:pt x="13828" y="21587"/>
                  <a:pt x="13895" y="21594"/>
                </a:cubicBezTo>
                <a:cubicBezTo>
                  <a:pt x="13962" y="21600"/>
                  <a:pt x="15624" y="20941"/>
                  <a:pt x="17588" y="20124"/>
                </a:cubicBezTo>
                <a:cubicBezTo>
                  <a:pt x="20514" y="18907"/>
                  <a:pt x="21185" y="18596"/>
                  <a:pt x="21303" y="18405"/>
                </a:cubicBezTo>
                <a:cubicBezTo>
                  <a:pt x="21382" y="18277"/>
                  <a:pt x="21479" y="18170"/>
                  <a:pt x="21519" y="18170"/>
                </a:cubicBezTo>
                <a:cubicBezTo>
                  <a:pt x="21600" y="18170"/>
                  <a:pt x="21575" y="12246"/>
                  <a:pt x="21492" y="11787"/>
                </a:cubicBezTo>
                <a:cubicBezTo>
                  <a:pt x="21468" y="11652"/>
                  <a:pt x="21258" y="9973"/>
                  <a:pt x="21026" y="8056"/>
                </a:cubicBezTo>
                <a:cubicBezTo>
                  <a:pt x="20793" y="6138"/>
                  <a:pt x="20588" y="4475"/>
                  <a:pt x="20571" y="4360"/>
                </a:cubicBezTo>
                <a:cubicBezTo>
                  <a:pt x="20551" y="4230"/>
                  <a:pt x="20473" y="4133"/>
                  <a:pt x="20360" y="4098"/>
                </a:cubicBezTo>
                <a:cubicBezTo>
                  <a:pt x="20261" y="4067"/>
                  <a:pt x="18214" y="3133"/>
                  <a:pt x="15815" y="2022"/>
                </a:cubicBezTo>
                <a:lnTo>
                  <a:pt x="1145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4"/>
          <a:srcRect l="51614" t="39249" r="15988" b="17507"/>
          <a:stretch>
            <a:fillRect/>
          </a:stretch>
        </p:blipFill>
        <p:spPr>
          <a:xfrm>
            <a:off x="9508815" y="258078"/>
            <a:ext cx="2752329" cy="2389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51" y="0"/>
                </a:moveTo>
                <a:cubicBezTo>
                  <a:pt x="8770" y="1"/>
                  <a:pt x="7221" y="8"/>
                  <a:pt x="5712" y="18"/>
                </a:cubicBezTo>
                <a:lnTo>
                  <a:pt x="227" y="58"/>
                </a:lnTo>
                <a:lnTo>
                  <a:pt x="199" y="2512"/>
                </a:lnTo>
                <a:lnTo>
                  <a:pt x="171" y="4970"/>
                </a:lnTo>
                <a:lnTo>
                  <a:pt x="0" y="4970"/>
                </a:lnTo>
                <a:lnTo>
                  <a:pt x="0" y="7209"/>
                </a:lnTo>
                <a:lnTo>
                  <a:pt x="171" y="7209"/>
                </a:lnTo>
                <a:lnTo>
                  <a:pt x="171" y="14406"/>
                </a:lnTo>
                <a:lnTo>
                  <a:pt x="171" y="21600"/>
                </a:lnTo>
                <a:lnTo>
                  <a:pt x="10886" y="21600"/>
                </a:lnTo>
                <a:lnTo>
                  <a:pt x="21600" y="21600"/>
                </a:lnTo>
                <a:lnTo>
                  <a:pt x="21572" y="10822"/>
                </a:lnTo>
                <a:lnTo>
                  <a:pt x="21544" y="40"/>
                </a:lnTo>
                <a:lnTo>
                  <a:pt x="18118" y="40"/>
                </a:lnTo>
                <a:lnTo>
                  <a:pt x="14689" y="40"/>
                </a:lnTo>
                <a:lnTo>
                  <a:pt x="14661" y="1299"/>
                </a:lnTo>
                <a:cubicBezTo>
                  <a:pt x="14622" y="2955"/>
                  <a:pt x="14432" y="2957"/>
                  <a:pt x="14393" y="1303"/>
                </a:cubicBezTo>
                <a:lnTo>
                  <a:pt x="14362" y="51"/>
                </a:lnTo>
                <a:lnTo>
                  <a:pt x="12779" y="15"/>
                </a:lnTo>
                <a:cubicBezTo>
                  <a:pt x="12344" y="5"/>
                  <a:pt x="11332" y="0"/>
                  <a:pt x="10051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7" name="Image" descr="Image"/>
          <p:cNvPicPr>
            <a:picLocks noChangeAspect="1"/>
          </p:cNvPicPr>
          <p:nvPr/>
        </p:nvPicPr>
        <p:blipFill>
          <a:blip r:embed="rId5"/>
          <a:srcRect l="59067" t="16638" r="26561" b="27246"/>
          <a:stretch>
            <a:fillRect/>
          </a:stretch>
        </p:blipFill>
        <p:spPr>
          <a:xfrm>
            <a:off x="11265177" y="6828826"/>
            <a:ext cx="940594" cy="23885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3" extrusionOk="0">
                <a:moveTo>
                  <a:pt x="91" y="0"/>
                </a:moveTo>
                <a:lnTo>
                  <a:pt x="46" y="10781"/>
                </a:lnTo>
                <a:lnTo>
                  <a:pt x="0" y="21566"/>
                </a:lnTo>
                <a:lnTo>
                  <a:pt x="1066" y="21584"/>
                </a:lnTo>
                <a:cubicBezTo>
                  <a:pt x="1891" y="21600"/>
                  <a:pt x="14478" y="21593"/>
                  <a:pt x="20625" y="21574"/>
                </a:cubicBezTo>
                <a:lnTo>
                  <a:pt x="21600" y="21570"/>
                </a:lnTo>
                <a:lnTo>
                  <a:pt x="21554" y="10785"/>
                </a:lnTo>
                <a:lnTo>
                  <a:pt x="21509" y="0"/>
                </a:lnTo>
                <a:lnTo>
                  <a:pt x="10800" y="0"/>
                </a:lnTo>
                <a:lnTo>
                  <a:pt x="9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08" name="Image" descr="Image"/>
          <p:cNvPicPr>
            <a:picLocks noChangeAspect="1"/>
          </p:cNvPicPr>
          <p:nvPr/>
        </p:nvPicPr>
        <p:blipFill>
          <a:blip r:embed="rId6"/>
          <a:srcRect l="41961" t="17322" r="14287" b="25447"/>
          <a:stretch>
            <a:fillRect/>
          </a:stretch>
        </p:blipFill>
        <p:spPr>
          <a:xfrm rot="989858">
            <a:off x="6459190" y="6436069"/>
            <a:ext cx="3685187" cy="31349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597" extrusionOk="0">
                <a:moveTo>
                  <a:pt x="9787" y="0"/>
                </a:moveTo>
                <a:cubicBezTo>
                  <a:pt x="9712" y="1"/>
                  <a:pt x="9650" y="60"/>
                  <a:pt x="9548" y="115"/>
                </a:cubicBezTo>
                <a:cubicBezTo>
                  <a:pt x="9448" y="169"/>
                  <a:pt x="8844" y="461"/>
                  <a:pt x="8205" y="766"/>
                </a:cubicBezTo>
                <a:cubicBezTo>
                  <a:pt x="7566" y="1070"/>
                  <a:pt x="6480" y="1592"/>
                  <a:pt x="5793" y="1925"/>
                </a:cubicBezTo>
                <a:cubicBezTo>
                  <a:pt x="4788" y="2412"/>
                  <a:pt x="3258" y="3147"/>
                  <a:pt x="2843" y="3341"/>
                </a:cubicBezTo>
                <a:cubicBezTo>
                  <a:pt x="2789" y="3367"/>
                  <a:pt x="2772" y="3505"/>
                  <a:pt x="2784" y="3825"/>
                </a:cubicBezTo>
                <a:lnTo>
                  <a:pt x="2803" y="4274"/>
                </a:lnTo>
                <a:lnTo>
                  <a:pt x="2048" y="4640"/>
                </a:lnTo>
                <a:cubicBezTo>
                  <a:pt x="220" y="5526"/>
                  <a:pt x="-13" y="5644"/>
                  <a:pt x="1" y="5693"/>
                </a:cubicBezTo>
                <a:cubicBezTo>
                  <a:pt x="9" y="5721"/>
                  <a:pt x="841" y="6720"/>
                  <a:pt x="1853" y="7913"/>
                </a:cubicBezTo>
                <a:lnTo>
                  <a:pt x="3693" y="10081"/>
                </a:lnTo>
                <a:lnTo>
                  <a:pt x="3756" y="10570"/>
                </a:lnTo>
                <a:cubicBezTo>
                  <a:pt x="3790" y="10840"/>
                  <a:pt x="3818" y="11084"/>
                  <a:pt x="3818" y="11112"/>
                </a:cubicBezTo>
                <a:cubicBezTo>
                  <a:pt x="3818" y="11139"/>
                  <a:pt x="4215" y="11633"/>
                  <a:pt x="4701" y="12208"/>
                </a:cubicBezTo>
                <a:cubicBezTo>
                  <a:pt x="5187" y="12783"/>
                  <a:pt x="5561" y="13255"/>
                  <a:pt x="5531" y="13255"/>
                </a:cubicBezTo>
                <a:cubicBezTo>
                  <a:pt x="5531" y="13255"/>
                  <a:pt x="5505" y="13255"/>
                  <a:pt x="5505" y="13255"/>
                </a:cubicBezTo>
                <a:lnTo>
                  <a:pt x="6678" y="14598"/>
                </a:lnTo>
                <a:cubicBezTo>
                  <a:pt x="7390" y="15413"/>
                  <a:pt x="9018" y="17321"/>
                  <a:pt x="10296" y="18838"/>
                </a:cubicBezTo>
                <a:lnTo>
                  <a:pt x="12619" y="21597"/>
                </a:lnTo>
                <a:lnTo>
                  <a:pt x="13344" y="21272"/>
                </a:lnTo>
                <a:cubicBezTo>
                  <a:pt x="14070" y="20945"/>
                  <a:pt x="14334" y="20828"/>
                  <a:pt x="15261" y="20416"/>
                </a:cubicBezTo>
                <a:cubicBezTo>
                  <a:pt x="18324" y="19056"/>
                  <a:pt x="19468" y="18522"/>
                  <a:pt x="19490" y="18445"/>
                </a:cubicBezTo>
                <a:cubicBezTo>
                  <a:pt x="19503" y="18398"/>
                  <a:pt x="19470" y="18153"/>
                  <a:pt x="19418" y="17900"/>
                </a:cubicBezTo>
                <a:cubicBezTo>
                  <a:pt x="19259" y="17133"/>
                  <a:pt x="19214" y="17189"/>
                  <a:pt x="20459" y="16621"/>
                </a:cubicBezTo>
                <a:cubicBezTo>
                  <a:pt x="21059" y="16346"/>
                  <a:pt x="21560" y="16109"/>
                  <a:pt x="21574" y="16093"/>
                </a:cubicBezTo>
                <a:cubicBezTo>
                  <a:pt x="21587" y="16078"/>
                  <a:pt x="21381" y="15776"/>
                  <a:pt x="21116" y="15421"/>
                </a:cubicBezTo>
                <a:cubicBezTo>
                  <a:pt x="20193" y="14186"/>
                  <a:pt x="19993" y="13905"/>
                  <a:pt x="19992" y="13835"/>
                </a:cubicBezTo>
                <a:cubicBezTo>
                  <a:pt x="19989" y="13721"/>
                  <a:pt x="19903" y="13589"/>
                  <a:pt x="19854" y="13624"/>
                </a:cubicBezTo>
                <a:cubicBezTo>
                  <a:pt x="19786" y="13674"/>
                  <a:pt x="19481" y="13275"/>
                  <a:pt x="19525" y="13192"/>
                </a:cubicBezTo>
                <a:cubicBezTo>
                  <a:pt x="19525" y="13191"/>
                  <a:pt x="19535" y="13190"/>
                  <a:pt x="19536" y="13190"/>
                </a:cubicBezTo>
                <a:lnTo>
                  <a:pt x="18937" y="12397"/>
                </a:lnTo>
                <a:cubicBezTo>
                  <a:pt x="18549" y="11883"/>
                  <a:pt x="18258" y="11436"/>
                  <a:pt x="18216" y="11287"/>
                </a:cubicBezTo>
                <a:cubicBezTo>
                  <a:pt x="18142" y="11019"/>
                  <a:pt x="17990" y="10789"/>
                  <a:pt x="16946" y="9389"/>
                </a:cubicBezTo>
                <a:cubicBezTo>
                  <a:pt x="16578" y="8897"/>
                  <a:pt x="15884" y="7966"/>
                  <a:pt x="15405" y="7317"/>
                </a:cubicBezTo>
                <a:cubicBezTo>
                  <a:pt x="14926" y="6668"/>
                  <a:pt x="14220" y="5714"/>
                  <a:pt x="13837" y="5198"/>
                </a:cubicBezTo>
                <a:cubicBezTo>
                  <a:pt x="13454" y="4682"/>
                  <a:pt x="12748" y="3729"/>
                  <a:pt x="12269" y="3082"/>
                </a:cubicBezTo>
                <a:cubicBezTo>
                  <a:pt x="10359" y="501"/>
                  <a:pt x="10013" y="-3"/>
                  <a:pt x="978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09" name="Image" descr="Image"/>
          <p:cNvPicPr>
            <a:picLocks noChangeAspect="1"/>
          </p:cNvPicPr>
          <p:nvPr/>
        </p:nvPicPr>
        <p:blipFill>
          <a:blip r:embed="rId7"/>
          <a:srcRect l="55652" t="16208" r="23026" b="27242"/>
          <a:stretch>
            <a:fillRect/>
          </a:stretch>
        </p:blipFill>
        <p:spPr>
          <a:xfrm rot="16202554">
            <a:off x="8434064" y="2757634"/>
            <a:ext cx="2597945" cy="44617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2" extrusionOk="0">
                <a:moveTo>
                  <a:pt x="11028" y="1"/>
                </a:moveTo>
                <a:cubicBezTo>
                  <a:pt x="5812" y="-2"/>
                  <a:pt x="528" y="3"/>
                  <a:pt x="211" y="18"/>
                </a:cubicBezTo>
                <a:cubicBezTo>
                  <a:pt x="94" y="23"/>
                  <a:pt x="54" y="2268"/>
                  <a:pt x="30" y="10794"/>
                </a:cubicBezTo>
                <a:lnTo>
                  <a:pt x="0" y="21563"/>
                </a:lnTo>
                <a:lnTo>
                  <a:pt x="1076" y="21582"/>
                </a:lnTo>
                <a:cubicBezTo>
                  <a:pt x="1934" y="21598"/>
                  <a:pt x="9406" y="21594"/>
                  <a:pt x="20524" y="21571"/>
                </a:cubicBezTo>
                <a:lnTo>
                  <a:pt x="21600" y="21567"/>
                </a:lnTo>
                <a:lnTo>
                  <a:pt x="21570" y="10817"/>
                </a:lnTo>
                <a:cubicBezTo>
                  <a:pt x="21552" y="4558"/>
                  <a:pt x="21494" y="52"/>
                  <a:pt x="21432" y="29"/>
                </a:cubicBezTo>
                <a:cubicBezTo>
                  <a:pt x="21390" y="15"/>
                  <a:pt x="16243" y="3"/>
                  <a:pt x="11028" y="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0" name="In the next step, the meshing of the constructed device should be done. Meshing is dividing the model into small elements that could be considered homogenous for calculation"/>
          <p:cNvSpPr txBox="1"/>
          <p:nvPr/>
        </p:nvSpPr>
        <p:spPr>
          <a:xfrm>
            <a:off x="652263" y="4185780"/>
            <a:ext cx="6199019" cy="1382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79400" indent="-279400" defTabSz="1733930">
              <a:lnSpc>
                <a:spcPct val="90000"/>
              </a:lnSpc>
              <a:spcBef>
                <a:spcPts val="1800"/>
              </a:spcBef>
              <a:buSzPct val="50000"/>
              <a:buBlip>
                <a:blip r:embed="rId2"/>
              </a:buBlip>
              <a:defRPr>
                <a:solidFill>
                  <a:srgbClr val="FFFFFF"/>
                </a:solidFill>
              </a:defRPr>
            </a:lvl1pPr>
          </a:lstStyle>
          <a:p>
            <a:r>
              <a:t>In the next step, the meshing of the constructed device should be done. Meshing is dividing the model into small elements that could be considered homogenous for calculation</a:t>
            </a:r>
          </a:p>
        </p:txBody>
      </p:sp>
      <p:sp>
        <p:nvSpPr>
          <p:cNvPr id="211" name="The last step is a calculation of parameters that we are interested in, such as electrostatic potential, electric field, charge distribution and etc. in quasi-stationary or transient types of simulations."/>
          <p:cNvSpPr txBox="1"/>
          <p:nvPr/>
        </p:nvSpPr>
        <p:spPr>
          <a:xfrm>
            <a:off x="611177" y="7090643"/>
            <a:ext cx="6031736" cy="1440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marL="279400" indent="-279400" defTabSz="1733930">
              <a:lnSpc>
                <a:spcPct val="90000"/>
              </a:lnSpc>
              <a:spcBef>
                <a:spcPts val="1800"/>
              </a:spcBef>
              <a:buClr>
                <a:srgbClr val="FFFFFF"/>
              </a:buClr>
              <a:buSzPct val="50000"/>
              <a:buBlip>
                <a:blip r:embed="rId2"/>
              </a:buBlip>
              <a:defRPr sz="2200">
                <a:solidFill>
                  <a:srgbClr val="FFFFFF"/>
                </a:solidFill>
              </a:defRPr>
            </a:lvl1pPr>
          </a:lstStyle>
          <a:p>
            <a:r>
              <a:t>The last step is a calculation of parameters that we are interested in, such as electrostatic potential, electric field, charge distribution and etc. in quasi-stationary or transient types of simulations.</a:t>
            </a:r>
          </a:p>
        </p:txBody>
      </p:sp>
      <p:sp>
        <p:nvSpPr>
          <p:cNvPr id="216" name="Connection Line"/>
          <p:cNvSpPr/>
          <p:nvPr/>
        </p:nvSpPr>
        <p:spPr>
          <a:xfrm>
            <a:off x="4429643" y="3949134"/>
            <a:ext cx="2949144" cy="5294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064" extrusionOk="0">
                <a:moveTo>
                  <a:pt x="0" y="5161"/>
                </a:moveTo>
                <a:cubicBezTo>
                  <a:pt x="7722" y="-4536"/>
                  <a:pt x="14922" y="-568"/>
                  <a:pt x="21600" y="17064"/>
                </a:cubicBezTo>
              </a:path>
            </a:pathLst>
          </a:cu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7" name="Connection Line"/>
          <p:cNvSpPr/>
          <p:nvPr/>
        </p:nvSpPr>
        <p:spPr>
          <a:xfrm>
            <a:off x="9879891" y="8777101"/>
            <a:ext cx="1355160" cy="6315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097" extrusionOk="0">
                <a:moveTo>
                  <a:pt x="0" y="15849"/>
                </a:moveTo>
                <a:cubicBezTo>
                  <a:pt x="6693" y="21600"/>
                  <a:pt x="13893" y="16317"/>
                  <a:pt x="21600" y="0"/>
                </a:cubicBezTo>
              </a:path>
            </a:pathLst>
          </a:cu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8" name="Connection Line"/>
          <p:cNvSpPr/>
          <p:nvPr/>
        </p:nvSpPr>
        <p:spPr>
          <a:xfrm>
            <a:off x="8381879" y="2197258"/>
            <a:ext cx="2876005" cy="8737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3740" y="18912"/>
                  <a:pt x="6540" y="11712"/>
                  <a:pt x="0" y="0"/>
                </a:cubicBezTo>
              </a:path>
            </a:pathLst>
          </a:cu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  <p:sp>
        <p:nvSpPr>
          <p:cNvPr id="219" name="Connection Line"/>
          <p:cNvSpPr/>
          <p:nvPr/>
        </p:nvSpPr>
        <p:spPr>
          <a:xfrm>
            <a:off x="6050392" y="7532937"/>
            <a:ext cx="1036412" cy="186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37" extrusionOk="0">
                <a:moveTo>
                  <a:pt x="0" y="16337"/>
                </a:moveTo>
                <a:cubicBezTo>
                  <a:pt x="5327" y="-3448"/>
                  <a:pt x="12527" y="-5263"/>
                  <a:pt x="21600" y="10893"/>
                </a:cubicBezTo>
              </a:path>
            </a:pathLst>
          </a:custGeom>
          <a:ln w="25400">
            <a:solidFill>
              <a:schemeClr val="accent1">
                <a:lumOff val="-13575"/>
              </a:schemeClr>
            </a:solidFill>
            <a:miter lim="400000"/>
            <a:tailEnd type="triangle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CAD Simul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65768">
              <a:defRPr sz="5986" spc="-119"/>
            </a:lvl1pPr>
          </a:lstStyle>
          <a:p>
            <a:r>
              <a:t>TCAD Simulations</a:t>
            </a:r>
          </a:p>
        </p:txBody>
      </p:sp>
      <p:sp>
        <p:nvSpPr>
          <p:cNvPr id="2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7000" y="9270999"/>
            <a:ext cx="255016" cy="3606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223" name="Modified with gap process"/>
          <p:cNvSpPr txBox="1"/>
          <p:nvPr/>
        </p:nvSpPr>
        <p:spPr>
          <a:xfrm>
            <a:off x="8319824" y="5313016"/>
            <a:ext cx="3524594" cy="37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Modified with gap process</a:t>
            </a:r>
          </a:p>
        </p:txBody>
      </p:sp>
      <p:pic>
        <p:nvPicPr>
          <p:cNvPr id="224" name="image-removebg-preview.png" descr="image-removebg-previe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9394" y="1836295"/>
            <a:ext cx="1868230" cy="2732635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Charge collection time"/>
          <p:cNvSpPr txBox="1"/>
          <p:nvPr/>
        </p:nvSpPr>
        <p:spPr>
          <a:xfrm>
            <a:off x="698500" y="1412977"/>
            <a:ext cx="11607801" cy="6718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87022">
              <a:spcBef>
                <a:spcPts val="0"/>
              </a:spcBef>
              <a:defRPr sz="3000">
                <a:solidFill>
                  <a:schemeClr val="accent4"/>
                </a:solidFill>
                <a:latin typeface="+mn-lt"/>
                <a:ea typeface="+mn-ea"/>
                <a:cs typeface="+mn-cs"/>
                <a:sym typeface="Akbar  Plain"/>
              </a:defRPr>
            </a:lvl1pPr>
          </a:lstStyle>
          <a:p>
            <a:r>
              <a:t>Charge collection time</a:t>
            </a:r>
          </a:p>
        </p:txBody>
      </p:sp>
      <p:grpSp>
        <p:nvGrpSpPr>
          <p:cNvPr id="255" name="Group"/>
          <p:cNvGrpSpPr/>
          <p:nvPr/>
        </p:nvGrpSpPr>
        <p:grpSpPr>
          <a:xfrm>
            <a:off x="6781300" y="1165970"/>
            <a:ext cx="6422014" cy="5206253"/>
            <a:chOff x="0" y="0"/>
            <a:chExt cx="6422013" cy="5206251"/>
          </a:xfrm>
        </p:grpSpPr>
        <p:grpSp>
          <p:nvGrpSpPr>
            <p:cNvPr id="251" name="Group"/>
            <p:cNvGrpSpPr/>
            <p:nvPr/>
          </p:nvGrpSpPr>
          <p:grpSpPr>
            <a:xfrm>
              <a:off x="0" y="0"/>
              <a:ext cx="5902725" cy="3842334"/>
              <a:chOff x="0" y="0"/>
              <a:chExt cx="5902724" cy="3842333"/>
            </a:xfrm>
          </p:grpSpPr>
          <p:grpSp>
            <p:nvGrpSpPr>
              <p:cNvPr id="244" name="Group"/>
              <p:cNvGrpSpPr/>
              <p:nvPr/>
            </p:nvGrpSpPr>
            <p:grpSpPr>
              <a:xfrm>
                <a:off x="0" y="0"/>
                <a:ext cx="5902725" cy="3697068"/>
                <a:chOff x="0" y="0"/>
                <a:chExt cx="5902724" cy="3697067"/>
              </a:xfrm>
            </p:grpSpPr>
            <p:pic>
              <p:nvPicPr>
                <p:cNvPr id="226" name="Screenshot from 2023-08-29 11-00-02.png" descr="Screenshot from 2023-08-29 11-00-02.png"/>
                <p:cNvPicPr>
                  <a:picLocks noChangeAspect="1"/>
                </p:cNvPicPr>
                <p:nvPr/>
              </p:nvPicPr>
              <p:blipFill>
                <a:blip r:embed="rId3"/>
                <a:srcRect l="39404" t="19626" r="32797" b="25847"/>
                <a:stretch>
                  <a:fillRect/>
                </a:stretch>
              </p:blipFill>
              <p:spPr>
                <a:xfrm>
                  <a:off x="0" y="507850"/>
                  <a:ext cx="2025984" cy="3189218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7" name="Screenshot from 2023-08-29 10-59-49.png" descr="Screenshot from 2023-08-29 10-59-49.png"/>
                <p:cNvPicPr>
                  <a:picLocks noChangeAspect="1"/>
                </p:cNvPicPr>
                <p:nvPr/>
              </p:nvPicPr>
              <p:blipFill>
                <a:blip r:embed="rId4"/>
                <a:srcRect l="40322" t="5785" r="34117" b="12638"/>
                <a:stretch>
                  <a:fillRect/>
                </a:stretch>
              </p:blipFill>
              <p:spPr>
                <a:xfrm>
                  <a:off x="3762928" y="545611"/>
                  <a:ext cx="1229950" cy="315038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8" name="Screenshot from 2023-08-29 10-59-44.png" descr="Screenshot from 2023-08-29 10-59-44.png"/>
                <p:cNvPicPr>
                  <a:picLocks noChangeAspect="1"/>
                </p:cNvPicPr>
                <p:nvPr/>
              </p:nvPicPr>
              <p:blipFill>
                <a:blip r:embed="rId5"/>
                <a:srcRect l="43914" t="5489" r="38693" b="11940"/>
                <a:stretch>
                  <a:fillRect/>
                </a:stretch>
              </p:blipFill>
              <p:spPr>
                <a:xfrm>
                  <a:off x="5075872" y="534370"/>
                  <a:ext cx="826853" cy="315050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29" name="Screenshot from 2023-08-29 10-59-58.png" descr="Screenshot from 2023-08-29 10-59-58.png"/>
                <p:cNvPicPr>
                  <a:picLocks noChangeAspect="1"/>
                </p:cNvPicPr>
                <p:nvPr/>
              </p:nvPicPr>
              <p:blipFill>
                <a:blip r:embed="rId6"/>
                <a:srcRect l="38951" t="12412" r="33113" b="19219"/>
                <a:stretch>
                  <a:fillRect/>
                </a:stretch>
              </p:blipFill>
              <p:spPr>
                <a:xfrm>
                  <a:off x="2081973" y="498010"/>
                  <a:ext cx="1624946" cy="319154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0" name="Line"/>
                <p:cNvSpPr/>
                <p:nvPr/>
              </p:nvSpPr>
              <p:spPr>
                <a:xfrm>
                  <a:off x="2742136" y="497163"/>
                  <a:ext cx="253603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31" name="Electrode"/>
                <p:cNvSpPr txBox="1"/>
                <p:nvPr/>
              </p:nvSpPr>
              <p:spPr>
                <a:xfrm>
                  <a:off x="2481024" y="48354"/>
                  <a:ext cx="1092701" cy="45658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200"/>
                  </a:lvl1pPr>
                </a:lstStyle>
                <a:p>
                  <a:r>
                    <a:t>Electrode</a:t>
                  </a:r>
                </a:p>
              </p:txBody>
            </p:sp>
            <p:sp>
              <p:nvSpPr>
                <p:cNvPr id="232" name="Line"/>
                <p:cNvSpPr/>
                <p:nvPr/>
              </p:nvSpPr>
              <p:spPr>
                <a:xfrm>
                  <a:off x="3780335" y="497163"/>
                  <a:ext cx="323995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33" name="Pwell"/>
                <p:cNvSpPr txBox="1"/>
                <p:nvPr/>
              </p:nvSpPr>
              <p:spPr>
                <a:xfrm>
                  <a:off x="3706779" y="0"/>
                  <a:ext cx="931989" cy="55328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200"/>
                  </a:lvl1pPr>
                </a:lstStyle>
                <a:p>
                  <a:r>
                    <a:t>Pwell</a:t>
                  </a:r>
                </a:p>
              </p:txBody>
            </p:sp>
            <p:sp>
              <p:nvSpPr>
                <p:cNvPr id="234" name="Junction line (deep n-implant contour)"/>
                <p:cNvSpPr txBox="1"/>
                <p:nvPr/>
              </p:nvSpPr>
              <p:spPr>
                <a:xfrm>
                  <a:off x="2288997" y="2173079"/>
                  <a:ext cx="1159882" cy="131421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Junction line (deep n-implant contour) </a:t>
                  </a:r>
                </a:p>
              </p:txBody>
            </p:sp>
            <p:sp>
              <p:nvSpPr>
                <p:cNvPr id="235" name="Line"/>
                <p:cNvSpPr/>
                <p:nvPr/>
              </p:nvSpPr>
              <p:spPr>
                <a:xfrm flipV="1">
                  <a:off x="2995753" y="985763"/>
                  <a:ext cx="380407" cy="1274847"/>
                </a:xfrm>
                <a:prstGeom prst="line">
                  <a:avLst/>
                </a:prstGeom>
                <a:noFill/>
                <a:ln w="25400" cap="flat">
                  <a:solidFill>
                    <a:srgbClr val="800D02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36" name="Depletion region"/>
                <p:cNvSpPr txBox="1"/>
                <p:nvPr/>
              </p:nvSpPr>
              <p:spPr>
                <a:xfrm>
                  <a:off x="3711723" y="2513845"/>
                  <a:ext cx="1444736" cy="63268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0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Depletion region </a:t>
                  </a:r>
                </a:p>
              </p:txBody>
            </p:sp>
            <p:sp>
              <p:nvSpPr>
                <p:cNvPr id="237" name="Line"/>
                <p:cNvSpPr/>
                <p:nvPr/>
              </p:nvSpPr>
              <p:spPr>
                <a:xfrm flipV="1">
                  <a:off x="4308827" y="2022477"/>
                  <a:ext cx="351762" cy="62081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38" name="Line"/>
                <p:cNvSpPr/>
                <p:nvPr/>
              </p:nvSpPr>
              <p:spPr>
                <a:xfrm>
                  <a:off x="5079382" y="465485"/>
                  <a:ext cx="819964" cy="1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39" name="pitch"/>
                <p:cNvSpPr txBox="1"/>
                <p:nvPr/>
              </p:nvSpPr>
              <p:spPr>
                <a:xfrm>
                  <a:off x="5099399" y="22344"/>
                  <a:ext cx="780030" cy="50860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200"/>
                  </a:lvl1pPr>
                </a:lstStyle>
                <a:p>
                  <a:r>
                    <a:t>pitch</a:t>
                  </a:r>
                </a:p>
              </p:txBody>
            </p:sp>
            <p:sp>
              <p:nvSpPr>
                <p:cNvPr id="240" name="Line"/>
                <p:cNvSpPr/>
                <p:nvPr/>
              </p:nvSpPr>
              <p:spPr>
                <a:xfrm flipV="1">
                  <a:off x="676274" y="560063"/>
                  <a:ext cx="1" cy="1454235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41" name="Epitaxial layer"/>
                <p:cNvSpPr txBox="1"/>
                <p:nvPr/>
              </p:nvSpPr>
              <p:spPr>
                <a:xfrm>
                  <a:off x="708964" y="1361057"/>
                  <a:ext cx="1030252" cy="67508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2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Epitaxial layer</a:t>
                  </a:r>
                </a:p>
              </p:txBody>
            </p:sp>
            <p:sp>
              <p:nvSpPr>
                <p:cNvPr id="242" name="Line"/>
                <p:cNvSpPr/>
                <p:nvPr/>
              </p:nvSpPr>
              <p:spPr>
                <a:xfrm flipV="1">
                  <a:off x="1013075" y="2008609"/>
                  <a:ext cx="1" cy="1643154"/>
                </a:xfrm>
                <a:prstGeom prst="line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 lim="4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>
                    <a:defRPr sz="1400"/>
                  </a:pPr>
                  <a:endParaRPr/>
                </a:p>
              </p:txBody>
            </p:sp>
            <p:sp>
              <p:nvSpPr>
                <p:cNvPr id="243" name="Substrate layer"/>
                <p:cNvSpPr txBox="1"/>
                <p:nvPr/>
              </p:nvSpPr>
              <p:spPr>
                <a:xfrm>
                  <a:off x="148426" y="2783297"/>
                  <a:ext cx="1055697" cy="58369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38100" tIns="38100" rIns="38100" bIns="38100" numCol="1" anchor="ctr">
                  <a:noAutofit/>
                </a:bodyPr>
                <a:lstStyle>
                  <a:lvl1pPr>
                    <a:defRPr sz="100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Substrate layer</a:t>
                  </a:r>
                </a:p>
              </p:txBody>
            </p:sp>
          </p:grpSp>
          <p:pic>
            <p:nvPicPr>
              <p:cNvPr id="245" name="Line Line" descr="Line Li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3795473" y="2064791"/>
                <a:ext cx="3404026" cy="151060"/>
              </a:xfrm>
              <a:prstGeom prst="rect">
                <a:avLst/>
              </a:prstGeom>
              <a:effectLst/>
            </p:spPr>
          </p:pic>
          <p:pic>
            <p:nvPicPr>
              <p:cNvPr id="247" name="Line Line" descr="Line Li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-244243" y="2064791"/>
                <a:ext cx="3404026" cy="151060"/>
              </a:xfrm>
              <a:prstGeom prst="rect">
                <a:avLst/>
              </a:prstGeom>
              <a:effectLst/>
            </p:spPr>
          </p:pic>
          <p:pic>
            <p:nvPicPr>
              <p:cNvPr id="249" name="Line Line" descr="Line Line"/>
              <p:cNvPicPr>
                <a:picLocks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6200000">
                <a:off x="1917817" y="2064791"/>
                <a:ext cx="3404026" cy="151060"/>
              </a:xfrm>
              <a:prstGeom prst="rect">
                <a:avLst/>
              </a:prstGeom>
              <a:effectLst/>
            </p:spPr>
          </p:pic>
        </p:grpSp>
        <p:sp>
          <p:nvSpPr>
            <p:cNvPr id="252" name="Edge"/>
            <p:cNvSpPr/>
            <p:nvPr/>
          </p:nvSpPr>
          <p:spPr>
            <a:xfrm>
              <a:off x="3324202" y="39362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Edge</a:t>
              </a:r>
            </a:p>
          </p:txBody>
        </p:sp>
        <p:sp>
          <p:nvSpPr>
            <p:cNvPr id="253" name="Centre"/>
            <p:cNvSpPr/>
            <p:nvPr/>
          </p:nvSpPr>
          <p:spPr>
            <a:xfrm>
              <a:off x="5152013" y="39362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Centre</a:t>
              </a:r>
            </a:p>
          </p:txBody>
        </p:sp>
        <p:sp>
          <p:nvSpPr>
            <p:cNvPr id="254" name="Intermediate"/>
            <p:cNvSpPr/>
            <p:nvPr/>
          </p:nvSpPr>
          <p:spPr>
            <a:xfrm>
              <a:off x="786398" y="3936251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>
                  <a:solidFill>
                    <a:schemeClr val="accent5">
                      <a:hueOff val="-82419"/>
                      <a:satOff val="-9513"/>
                      <a:lumOff val="-16343"/>
                    </a:schemeClr>
                  </a:solidFill>
                </a:defRPr>
              </a:lvl1pPr>
            </a:lstStyle>
            <a:p>
              <a:r>
                <a:t>Intermediate</a:t>
              </a:r>
            </a:p>
          </p:txBody>
        </p:sp>
      </p:grpSp>
      <p:sp>
        <p:nvSpPr>
          <p:cNvPr id="256" name="Comparison of collection time of 100e in different positions on different pitches:"/>
          <p:cNvSpPr txBox="1"/>
          <p:nvPr/>
        </p:nvSpPr>
        <p:spPr>
          <a:xfrm>
            <a:off x="6961136" y="6043843"/>
            <a:ext cx="5154895" cy="1072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rPr dirty="0"/>
              <a:t>Comparison of collection time of 100e in </a:t>
            </a:r>
            <a:r>
              <a:rPr lang="en-US" dirty="0"/>
              <a:t>the edge position </a:t>
            </a:r>
            <a:r>
              <a:rPr dirty="0"/>
              <a:t>on different pitches:</a:t>
            </a:r>
          </a:p>
        </p:txBody>
      </p:sp>
      <p:pic>
        <p:nvPicPr>
          <p:cNvPr id="257" name="ezgif.com-gif-maker.gif" descr="ezgif.com-gif-maker.gif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321923" y="2346442"/>
            <a:ext cx="4093247" cy="17123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8" name="Unknown-66.pdf" descr="Unknown-66.pd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201" y="4806596"/>
            <a:ext cx="6415536" cy="4818320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259" name="Table 1-1-1"/>
          <p:cNvGraphicFramePr/>
          <p:nvPr/>
        </p:nvGraphicFramePr>
        <p:xfrm>
          <a:off x="6955516" y="7215756"/>
          <a:ext cx="5554289" cy="1116712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311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52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7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67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510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58356"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Pitch, [um]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E5E5E"/>
                      </a:solidFill>
                      <a:miter lim="400000"/>
                    </a:lnL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10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15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20</a:t>
                      </a:r>
                    </a:p>
                  </a:txBody>
                  <a:tcPr marL="50800" marR="50800" marT="50800" marB="50800" anchor="ctr" horzOverflow="overflow"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25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5E5E5E"/>
                      </a:solidFill>
                      <a:miter lim="400000"/>
                    </a:lnR>
                    <a:lnT w="25400">
                      <a:solidFill>
                        <a:srgbClr val="5E5E5E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8356"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 b="0"/>
                      </a:pPr>
                      <a:r>
                        <a:rPr sz="1700" dirty="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Collection time of 100e, [</a:t>
                      </a:r>
                      <a:r>
                        <a:rPr sz="1700" dirty="0" err="1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ps</a:t>
                      </a:r>
                      <a:r>
                        <a:rPr sz="1700" dirty="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]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5E5E5E"/>
                      </a:solidFill>
                      <a:miter lim="400000"/>
                    </a:lnL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132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164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181</a:t>
                      </a:r>
                    </a:p>
                  </a:txBody>
                  <a:tcPr marL="50800" marR="50800" marT="50800" marB="50800" anchor="ctr" horzOverflow="overflow"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739900">
                        <a:spcBef>
                          <a:spcPts val="1000"/>
                        </a:spcBef>
                        <a:defRPr sz="1800"/>
                      </a:pPr>
                      <a:r>
                        <a:rPr sz="1700" dirty="0">
                          <a:solidFill>
                            <a:srgbClr val="5E5E5E"/>
                          </a:solidFill>
                          <a:latin typeface="Heiti TC Light"/>
                          <a:ea typeface="Heiti TC Light"/>
                          <a:cs typeface="Heiti TC Light"/>
                        </a:rPr>
                        <a:t>195</a:t>
                      </a:r>
                    </a:p>
                  </a:txBody>
                  <a:tcPr marL="50800" marR="50800" marT="50800" marB="50800" anchor="ctr" horzOverflow="overflow">
                    <a:lnR w="25400">
                      <a:solidFill>
                        <a:srgbClr val="5E5E5E"/>
                      </a:solidFill>
                      <a:miter lim="400000"/>
                    </a:lnR>
                    <a:lnB w="25400">
                      <a:solidFill>
                        <a:srgbClr val="5E5E5E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33_DynamicLight">
  <a:themeElements>
    <a:clrScheme name="33_DynamicLight">
      <a:dk1>
        <a:srgbClr val="5E5E5E"/>
      </a:dk1>
      <a:lt1>
        <a:srgbClr val="005E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Akbar  Plain"/>
        <a:ea typeface="Akbar  Plain"/>
        <a:cs typeface="Akbar  Plain"/>
      </a:majorFont>
      <a:minorFont>
        <a:latin typeface="Akbar  Plain"/>
        <a:ea typeface="Akbar  Plain"/>
        <a:cs typeface="Akbar  Plain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99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1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iti TC Light"/>
            <a:ea typeface="Heiti TC Light"/>
            <a:cs typeface="Heiti TC Light"/>
            <a:sym typeface="Heiti TC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3_DynamicLight">
  <a:themeElements>
    <a:clrScheme name="33_DynamicLight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3_DynamicLight">
      <a:majorFont>
        <a:latin typeface="Akbar  Plain"/>
        <a:ea typeface="Akbar  Plain"/>
        <a:cs typeface="Akbar  Plain"/>
      </a:majorFont>
      <a:minorFont>
        <a:latin typeface="Akbar  Plain"/>
        <a:ea typeface="Akbar  Plain"/>
        <a:cs typeface="Akbar  Plain"/>
      </a:minorFont>
    </a:fontScheme>
    <a:fmtScheme name="33_Dynamic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7399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1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iti TC Light"/>
            <a:ea typeface="Heiti TC Light"/>
            <a:cs typeface="Heiti TC Light"/>
            <a:sym typeface="Heiti TC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1054</Words>
  <Application>Microsoft Macintosh PowerPoint</Application>
  <PresentationFormat>Custom</PresentationFormat>
  <Paragraphs>235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Heiti TC Light</vt:lpstr>
      <vt:lpstr>Heiti TC Medium</vt:lpstr>
      <vt:lpstr>Akbar  Plain</vt:lpstr>
      <vt:lpstr>Arial</vt:lpstr>
      <vt:lpstr>Cambria Math</vt:lpstr>
      <vt:lpstr>Graphik</vt:lpstr>
      <vt:lpstr>Graphik-SemiboldItalic</vt:lpstr>
      <vt:lpstr>Helvetica Neue</vt:lpstr>
      <vt:lpstr>Helvetica Neue Medium</vt:lpstr>
      <vt:lpstr>33_DynamicLight</vt:lpstr>
      <vt:lpstr>TCAD Simulations on Monolithic Pixel Sensors</vt:lpstr>
      <vt:lpstr>ALICE experiment</vt:lpstr>
      <vt:lpstr>ITS3 - 2026 Upgrade</vt:lpstr>
      <vt:lpstr>ALICE - new detector in 2033</vt:lpstr>
      <vt:lpstr>Why MAPS?</vt:lpstr>
      <vt:lpstr>Sensor flavours</vt:lpstr>
      <vt:lpstr>Technology Computer-Aided Design (TCAD) Simulations  </vt:lpstr>
      <vt:lpstr>TCAD</vt:lpstr>
      <vt:lpstr>TCAD Simulations</vt:lpstr>
      <vt:lpstr>TCAD Simulations</vt:lpstr>
      <vt:lpstr>TCAD Simulations</vt:lpstr>
      <vt:lpstr>Capacitance</vt:lpstr>
      <vt:lpstr>Summary</vt:lpstr>
      <vt:lpstr>Thank you for your attention!</vt:lpstr>
      <vt:lpstr>Backup</vt:lpstr>
      <vt:lpstr>MOnolithic Stitched Sensor (MOST)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TCAD Simulations on Monolithic Pixel Sensors</dc:title>
  <cp:lastModifiedBy>Mariia Selina</cp:lastModifiedBy>
  <cp:revision>4</cp:revision>
  <dcterms:modified xsi:type="dcterms:W3CDTF">2023-11-03T14:12:29Z</dcterms:modified>
</cp:coreProperties>
</file>