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6" r:id="rId10"/>
    <p:sldId id="267" r:id="rId11"/>
    <p:sldId id="265" r:id="rId12"/>
    <p:sldId id="268" r:id="rId13"/>
    <p:sldId id="28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9"/>
    <p:restoredTop sz="95710"/>
  </p:normalViewPr>
  <p:slideViewPr>
    <p:cSldViewPr snapToGrid="0">
      <p:cViewPr>
        <p:scale>
          <a:sx n="135" d="100"/>
          <a:sy n="135" d="100"/>
        </p:scale>
        <p:origin x="472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206" d="100"/>
          <a:sy n="206" d="100"/>
        </p:scale>
        <p:origin x="63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417D0-7ACD-BB42-8D51-0BD806C3C361}" type="datetimeFigureOut">
              <a:rPr lang="en-NL" smtClean="0"/>
              <a:t>01/11/2023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16D0A-5DAE-C04E-B575-32724BD25F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19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Reduce the text to 1/2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167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as a function of momentum</a:t>
            </a:r>
          </a:p>
          <a:p>
            <a:r>
              <a:rPr lang="en-GB" dirty="0"/>
              <a:t>Make clear that this is not quantum implementation</a:t>
            </a:r>
          </a:p>
          <a:p>
            <a:endParaRPr lang="en-GB" dirty="0"/>
          </a:p>
          <a:p>
            <a:r>
              <a:rPr lang="en-GB" dirty="0"/>
              <a:t> Start the plot form 1gev</a:t>
            </a:r>
          </a:p>
          <a:p>
            <a:r>
              <a:rPr lang="en-GB" dirty="0"/>
              <a:t>Just show efficiency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5520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Split the results on classical and the actual quantum implementation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415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239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Make picture bottom larger</a:t>
            </a:r>
          </a:p>
          <a:p>
            <a:pPr marL="171450" indent="-171450">
              <a:buFontTx/>
              <a:buChar char="-"/>
            </a:pPr>
            <a:r>
              <a:rPr lang="en-GB" dirty="0"/>
              <a:t>Straight tracks only say it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Animation larger (full page)</a:t>
            </a:r>
          </a:p>
          <a:p>
            <a:pPr marL="171450" indent="-171450">
              <a:buFontTx/>
              <a:buChar char="-"/>
            </a:pPr>
            <a:r>
              <a:rPr lang="en-GB" dirty="0"/>
              <a:t>Say it quick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473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Simplify the bunch crossing concept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1.6 run1</a:t>
            </a:r>
          </a:p>
          <a:p>
            <a:pPr marL="171450" indent="-171450">
              <a:buFontTx/>
              <a:buChar char="-"/>
            </a:pPr>
            <a:r>
              <a:rPr lang="en-GB" dirty="0"/>
              <a:t>7 run 3</a:t>
            </a:r>
          </a:p>
          <a:p>
            <a:pPr marL="171450" indent="-171450">
              <a:buFontTx/>
              <a:buChar char="-"/>
            </a:pPr>
            <a:r>
              <a:rPr lang="en-GB" dirty="0"/>
              <a:t>10xrun3 hl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Maybe get rid of first 2 </a:t>
            </a:r>
            <a:r>
              <a:rPr lang="en-GB" dirty="0" err="1"/>
              <a:t>bulll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351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107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larger, less text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Formula bigger</a:t>
            </a:r>
          </a:p>
          <a:p>
            <a:endParaRPr lang="en-GB" dirty="0"/>
          </a:p>
          <a:p>
            <a:r>
              <a:rPr lang="en-GB" dirty="0"/>
              <a:t>- Add the formula for number of </a:t>
            </a:r>
            <a:r>
              <a:rPr lang="en-GB" dirty="0" err="1"/>
              <a:t>doublts</a:t>
            </a:r>
            <a:r>
              <a:rPr lang="en-GB" dirty="0"/>
              <a:t>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76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the scaling</a:t>
            </a:r>
          </a:p>
          <a:p>
            <a:r>
              <a:rPr lang="en-GB" dirty="0"/>
              <a:t>Add picture matrix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Maybe remove matrix and put the same picture of previous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601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Reduce QPE </a:t>
            </a:r>
            <a:r>
              <a:rPr lang="en-GB" dirty="0" err="1"/>
              <a:t>explaination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4209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main messages</a:t>
            </a:r>
          </a:p>
          <a:p>
            <a:r>
              <a:rPr lang="en-GB" dirty="0"/>
              <a:t>- We cannot test on actual event because too big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tested smaller event on simulators and it works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Hardwere</a:t>
            </a:r>
            <a:r>
              <a:rPr lang="en-GB" dirty="0"/>
              <a:t> testing is not possible because of Hamiltonian simulations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Thicker points and lines</a:t>
            </a:r>
          </a:p>
          <a:p>
            <a:pPr marL="171450" indent="-171450">
              <a:buFontTx/>
              <a:buChar char="-"/>
            </a:pPr>
            <a:r>
              <a:rPr lang="en-GB" dirty="0"/>
              <a:t>Remove first 2 bullets say it in previous slide. Simply say that on hardware is not possible yet.</a:t>
            </a:r>
          </a:p>
          <a:p>
            <a:pPr marL="171450" indent="-171450">
              <a:buFontTx/>
              <a:buChar char="-"/>
            </a:pPr>
            <a:r>
              <a:rPr lang="en-GB" dirty="0"/>
              <a:t>Put a huge circuit in backup</a:t>
            </a:r>
          </a:p>
          <a:p>
            <a:pPr marL="171450" indent="-171450">
              <a:buFontTx/>
              <a:buChar char="-"/>
            </a:pPr>
            <a:r>
              <a:rPr lang="en-GB" dirty="0"/>
              <a:t>Make point 2 very 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3069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Say that we have 1 collision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5771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0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0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4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01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515600" cy="4351338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7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3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1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2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83000" contrast="81000"/>
                    </a14:imgEffect>
                  </a14:imgLayer>
                </a14:imgProps>
              </a:ext>
            </a:extLst>
          </a:blip>
          <a:srcRect/>
          <a:tile tx="0" ty="-69850" sx="53000" sy="5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NNV Annual meeting - Lunteren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8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C000"/>
        </a:buClr>
        <a:buFont typeface="System Font Regular"/>
        <a:buChar char="⦿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2.gi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40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hyperlink" Target="https://doi.org/10.1088/0034-4885/67/4/R0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0.png"/><Relationship Id="rId3" Type="http://schemas.openxmlformats.org/officeDocument/2006/relationships/image" Target="../media/image190.png"/><Relationship Id="rId7" Type="http://schemas.openxmlformats.org/officeDocument/2006/relationships/image" Target="../media/image25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40.png"/><Relationship Id="rId5" Type="http://schemas.microsoft.com/office/2007/relationships/hdphoto" Target="../media/hdphoto4.wdp"/><Relationship Id="rId15" Type="http://schemas.openxmlformats.org/officeDocument/2006/relationships/image" Target="../media/image260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2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83000" contrast="81000"/>
                    </a14:imgEffect>
                  </a14:imgLayer>
                </a14:imgProps>
              </a:ext>
            </a:extLst>
          </a:blip>
          <a:srcRect/>
          <a:tile tx="0" ty="-69850" sx="53000" sy="5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54C3-0A52-C967-E5F9-488DB96D7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04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NL" b="1" dirty="0"/>
              <a:t>Quantum algorithm for track reconstruction in the LHCb vertex locator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255CD-7EBA-298A-2810-12C5244E6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1020"/>
            <a:ext cx="9144000" cy="1655762"/>
          </a:xfrm>
        </p:spPr>
        <p:txBody>
          <a:bodyPr/>
          <a:lstStyle/>
          <a:p>
            <a:r>
              <a:rPr lang="en-NL" dirty="0"/>
              <a:t>Davide Nicotra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D05415-3F69-4D71-4899-8A5C495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27" y="378492"/>
            <a:ext cx="2805177" cy="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78E4FE-405F-6C8E-66E1-99B34C97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1599" y="341688"/>
            <a:ext cx="1832374" cy="10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surf - Stichting Academisch Erfgoed">
            <a:extLst>
              <a:ext uri="{FF2B5EF4-FFF2-40B4-BE49-F238E27FC236}">
                <a16:creationId xmlns:a16="http://schemas.microsoft.com/office/drawing/2014/main" id="{577EE7D9-5DED-A6B2-2205-A1166705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72" y="414601"/>
            <a:ext cx="1832374" cy="9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eldmateriaal - Nikhef">
            <a:extLst>
              <a:ext uri="{FF2B5EF4-FFF2-40B4-BE49-F238E27FC236}">
                <a16:creationId xmlns:a16="http://schemas.microsoft.com/office/drawing/2014/main" id="{23E3571F-D4C1-D782-8F60-D5EA3BA5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763" y="418332"/>
            <a:ext cx="2277898" cy="10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creenshot, blue, symmetry&#10;&#10;Description automatically generated">
            <a:extLst>
              <a:ext uri="{FF2B5EF4-FFF2-40B4-BE49-F238E27FC236}">
                <a16:creationId xmlns:a16="http://schemas.microsoft.com/office/drawing/2014/main" id="{4633CF4B-B795-03BF-EBA8-733FC37645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38" y="514426"/>
            <a:ext cx="1953154" cy="6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9CCC-18A4-268F-442D-8DE518A1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Animation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8C2EC3-7D60-1B8C-42D7-88EE28F6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2355" y="-1"/>
            <a:ext cx="13204581" cy="68952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D7F6-5C07-856B-D9ED-A41D0FF4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D4EC2-FDAF-278A-4D22-FADE5E7A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191B0-5D43-F372-268E-14544CC8659E}"/>
              </a:ext>
            </a:extLst>
          </p:cNvPr>
          <p:cNvSpPr txBox="1"/>
          <p:nvPr/>
        </p:nvSpPr>
        <p:spPr>
          <a:xfrm>
            <a:off x="248947" y="92075"/>
            <a:ext cx="2789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LHCb Simulated Event</a:t>
            </a:r>
            <a:b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collision event</a:t>
            </a:r>
          </a:p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 of the VELO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9A17-F307-7861-CEAF-7D013AC6A532}"/>
                  </a:ext>
                </a:extLst>
              </p:cNvPr>
              <p:cNvSpPr txBox="1"/>
              <p:nvPr/>
            </p:nvSpPr>
            <p:spPr>
              <a:xfrm>
                <a:off x="2908227" y="105582"/>
                <a:ext cx="11303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𝑠</m:t>
                          </m:r>
                        </m:sub>
                      </m:sSub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→</m:t>
                      </m:r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𝜙𝜙</m:t>
                      </m:r>
                    </m:oMath>
                  </m:oMathPara>
                </a14:m>
                <a:endParaRPr lang="en-NL" i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9A17-F307-7861-CEAF-7D013AC6A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227" y="105582"/>
                <a:ext cx="113037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ED0CDD7-6B53-9E61-1101-7F870996D839}"/>
              </a:ext>
            </a:extLst>
          </p:cNvPr>
          <p:cNvSpPr txBox="1"/>
          <p:nvPr/>
        </p:nvSpPr>
        <p:spPr>
          <a:xfrm>
            <a:off x="6824834" y="92075"/>
            <a:ext cx="51581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validate our new Hamiltonian approach, HHL has been replaced with a </a:t>
            </a:r>
            <a:r>
              <a:rPr lang="en-NL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classical linear solver</a:t>
            </a:r>
          </a:p>
          <a:p>
            <a:endParaRPr lang="en-NL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LHCb events on quantum simulator/hardware </a:t>
            </a:r>
            <a:r>
              <a:rPr lang="en-GB" sz="2000" b="1" dirty="0">
                <a:solidFill>
                  <a:srgbClr val="FFFFFF"/>
                </a:solidFill>
              </a:rPr>
              <a:t>is not possible yet</a:t>
            </a:r>
            <a:r>
              <a:rPr lang="en-GB" sz="2000" dirty="0">
                <a:solidFill>
                  <a:srgbClr val="FFFFFF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Circuit </a:t>
            </a:r>
            <a:r>
              <a:rPr lang="en-GB" sz="2000" b="1" dirty="0">
                <a:solidFill>
                  <a:srgbClr val="FFFFFF"/>
                </a:solidFill>
              </a:rPr>
              <a:t>too deep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Hardware </a:t>
            </a:r>
            <a:r>
              <a:rPr lang="en-GB" sz="2000" b="1" dirty="0">
                <a:solidFill>
                  <a:srgbClr val="FFFFFF"/>
                </a:solidFill>
              </a:rPr>
              <a:t>too noisy</a:t>
            </a:r>
            <a:endParaRPr lang="en-NL" sz="2000" b="1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F8B2-78D1-31B7-8C62-2D8F2A82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on LHCb events</a:t>
            </a:r>
            <a:endParaRPr lang="en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763B8-E96B-9DFC-1CBA-481A307E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4D8CD-5D63-693D-A7B1-DA6C305A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8206D8-7CF2-9F96-48E3-22C86AAB9BDC}"/>
              </a:ext>
            </a:extLst>
          </p:cNvPr>
          <p:cNvSpPr txBox="1">
            <a:spLocks/>
          </p:cNvSpPr>
          <p:nvPr/>
        </p:nvSpPr>
        <p:spPr>
          <a:xfrm>
            <a:off x="824345" y="1245745"/>
            <a:ext cx="10195940" cy="114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LHCb simulated events with a classical solver to assess track reconstruction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B215B-0721-C29B-2B3E-8E7658DD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83"/>
          <a:stretch/>
        </p:blipFill>
        <p:spPr>
          <a:xfrm>
            <a:off x="714987" y="2040614"/>
            <a:ext cx="10523522" cy="4494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08664C-40A2-A52D-A2A9-086EAFA4DD7A}"/>
              </a:ext>
            </a:extLst>
          </p:cNvPr>
          <p:cNvSpPr txBox="1"/>
          <p:nvPr/>
        </p:nvSpPr>
        <p:spPr>
          <a:xfrm>
            <a:off x="1676881" y="3574560"/>
            <a:ext cx="11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Precision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75B4C-C4AA-044F-6D7A-1FF0E8DF1171}"/>
              </a:ext>
            </a:extLst>
          </p:cNvPr>
          <p:cNvSpPr txBox="1"/>
          <p:nvPr/>
        </p:nvSpPr>
        <p:spPr>
          <a:xfrm>
            <a:off x="1676881" y="556059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Recall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886772-00E0-3191-8980-6A3B8F1A5217}"/>
              </a:ext>
            </a:extLst>
          </p:cNvPr>
          <p:cNvSpPr txBox="1">
            <a:spLocks/>
          </p:cNvSpPr>
          <p:nvPr/>
        </p:nvSpPr>
        <p:spPr>
          <a:xfrm>
            <a:off x="8526088" y="4605895"/>
            <a:ext cx="3095106" cy="90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Great performance!</a:t>
            </a:r>
          </a:p>
        </p:txBody>
      </p:sp>
    </p:spTree>
    <p:extLst>
      <p:ext uri="{BB962C8B-B14F-4D97-AF65-F5344CB8AC3E}">
        <p14:creationId xmlns:p14="http://schemas.microsoft.com/office/powerpoint/2010/main" val="293107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592E-94BE-3031-8E2F-4E0483C8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NL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0DA1-DF39-22EB-88F8-7EC1A4FF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501"/>
            <a:ext cx="10832574" cy="5501299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dirty="0"/>
              <a:t> </a:t>
            </a:r>
            <a:r>
              <a:rPr lang="en-NL" b="1" dirty="0"/>
              <a:t>New</a:t>
            </a:r>
            <a:r>
              <a:rPr lang="en-NL" dirty="0"/>
              <a:t> track reco algorithm based on Ising-like Hamiltonian</a:t>
            </a:r>
          </a:p>
          <a:p>
            <a:pPr lvl="1"/>
            <a:r>
              <a:rPr lang="en-NL" dirty="0"/>
              <a:t>Tested and validated classically on LHCb simulated events</a:t>
            </a:r>
          </a:p>
          <a:p>
            <a:pPr lvl="1"/>
            <a:r>
              <a:rPr lang="en-NL" dirty="0"/>
              <a:t>Good performance!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dirty="0"/>
              <a:t> </a:t>
            </a:r>
            <a:r>
              <a:rPr lang="en-NL" b="1" dirty="0"/>
              <a:t>First </a:t>
            </a:r>
            <a:r>
              <a:rPr lang="en-NL" dirty="0"/>
              <a:t>track reco algorithm based on the HHL quantum algorithm</a:t>
            </a:r>
          </a:p>
          <a:p>
            <a:pPr lvl="1"/>
            <a:r>
              <a:rPr lang="en-NL" dirty="0"/>
              <a:t>Tested on smaller events</a:t>
            </a:r>
          </a:p>
          <a:p>
            <a:pPr lvl="1"/>
            <a:r>
              <a:rPr lang="en-NL" dirty="0"/>
              <a:t>🚧 Hamiltonian simulation and read-out are still inefficient.</a:t>
            </a:r>
          </a:p>
          <a:p>
            <a:r>
              <a:rPr lang="en-NL" dirty="0"/>
              <a:t> Preprint on the ArXiv.  </a:t>
            </a:r>
            <a:r>
              <a:rPr lang="en-NL" b="1" dirty="0"/>
              <a:t>Accepted for publication on JINST.</a:t>
            </a:r>
          </a:p>
          <a:p>
            <a:pPr lvl="1"/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82C2-2ECF-4857-5E8A-CF159102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EAEDE-F597-7499-CF25-0E7F8FA6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1AD4C-5CA0-586B-A732-BA73CD53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55"/>
          <a:stretch/>
        </p:blipFill>
        <p:spPr>
          <a:xfrm>
            <a:off x="1400906" y="3945755"/>
            <a:ext cx="9569642" cy="267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80E4-D476-7A81-A5D5-D323A8DB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for the future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B9750-0E15-7741-5C60-3668DA06A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343026"/>
                <a:ext cx="9953625" cy="5057774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Is it possible to perform </a:t>
                </a:r>
                <a:r>
                  <a:rPr lang="en-GB" u="sng" dirty="0"/>
                  <a:t>efficient</a:t>
                </a:r>
                <a:r>
                  <a:rPr lang="en-GB" dirty="0"/>
                  <a:t> QPE of the operator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𝑖𝐴</m:t>
                        </m:r>
                      </m:sup>
                    </m:sSup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is </a:t>
                </a:r>
                <a:r>
                  <a:rPr lang="en-GB" b="1" dirty="0"/>
                  <a:t>very sparse</a:t>
                </a: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endParaRPr lang="en-GB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Can we </a:t>
                </a:r>
                <a:r>
                  <a:rPr lang="en-GB" u="sng" dirty="0"/>
                  <a:t>efficiently</a:t>
                </a:r>
                <a:r>
                  <a:rPr lang="en-GB" dirty="0"/>
                  <a:t> extract information about the reconstructed tracks from the </a:t>
                </a:r>
                <a:r>
                  <a:rPr lang="en-GB" b="1" dirty="0"/>
                  <a:t>final state</a:t>
                </a:r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No need for the full vector. </a:t>
                </a:r>
                <a:r>
                  <a:rPr lang="en-GB" b="1" dirty="0"/>
                  <a:t>We</a:t>
                </a:r>
                <a:r>
                  <a:rPr lang="en-GB" dirty="0"/>
                  <a:t> </a:t>
                </a:r>
                <a:r>
                  <a:rPr lang="en-GB" b="1" dirty="0"/>
                  <a:t>just need tracks</a:t>
                </a:r>
                <a:r>
                  <a:rPr lang="en-GB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B9750-0E15-7741-5C60-3668DA06A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343026"/>
                <a:ext cx="9953625" cy="5057774"/>
              </a:xfrm>
              <a:blipFill>
                <a:blip r:embed="rId2"/>
                <a:stretch>
                  <a:fillRect l="-1276" t="-1750" r="-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0D14B-C77F-08D5-667B-C9DD72AF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71D33-3846-BC3D-756B-863AF49E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4" name="Picture 2" descr="Adesivo Il pensatore di Rodin - PIXERS.IT">
            <a:extLst>
              <a:ext uri="{FF2B5EF4-FFF2-40B4-BE49-F238E27FC236}">
                <a16:creationId xmlns:a16="http://schemas.microsoft.com/office/drawing/2014/main" id="{7391AAB2-B3B2-E701-B001-4FA9ADEE0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10484094" y="0"/>
            <a:ext cx="1899045" cy="233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F9B066D-6E4B-CA32-6791-2B6C6D26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80" y="2476652"/>
            <a:ext cx="3830720" cy="24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D879C-A4C7-C325-ED94-BCB6D41096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045" y="2165627"/>
            <a:ext cx="3657460" cy="2747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E7C10-93FC-2303-7143-8CC9FADC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0374" y="2165627"/>
            <a:ext cx="3144676" cy="27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2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AB5FFE-0481-9508-A21C-4B3F7DB76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b="1" dirty="0"/>
              <a:t>Thank you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8FFFBCD-594F-A22E-C0ED-758AA6A1E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48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244CC9-2FC1-20AA-D297-F5BABE344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" t="17213" r="-353" b="89"/>
          <a:stretch/>
        </p:blipFill>
        <p:spPr>
          <a:xfrm>
            <a:off x="0" y="-313818"/>
            <a:ext cx="12199216" cy="6519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B4F78-ED72-DD60-9B79-7ACA3DB4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>
                <a:solidFill>
                  <a:schemeClr val="bg1"/>
                </a:solidFill>
              </a:rPr>
              <a:t>Connecting dots in the LHCb VELO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4489-14D0-60D0-E96C-94ABDD7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88" y="3560209"/>
            <a:ext cx="5600023" cy="2948804"/>
          </a:xfrm>
        </p:spPr>
        <p:txBody>
          <a:bodyPr>
            <a:normAutofit fontScale="92500"/>
          </a:bodyPr>
          <a:lstStyle/>
          <a:p>
            <a:r>
              <a:rPr lang="en-NL" dirty="0">
                <a:solidFill>
                  <a:schemeClr val="bg1"/>
                </a:solidFill>
              </a:rPr>
              <a:t> Charged </a:t>
            </a:r>
            <a:r>
              <a:rPr lang="en-GB" dirty="0">
                <a:solidFill>
                  <a:schemeClr val="bg1"/>
                </a:solidFill>
              </a:rPr>
              <a:t>particles leave </a:t>
            </a:r>
            <a:r>
              <a:rPr lang="en-GB" b="1" dirty="0">
                <a:solidFill>
                  <a:schemeClr val="bg1"/>
                </a:solidFill>
              </a:rPr>
              <a:t>hits</a:t>
            </a:r>
            <a:r>
              <a:rPr lang="en-GB" dirty="0">
                <a:solidFill>
                  <a:schemeClr val="bg1"/>
                </a:solidFill>
              </a:rPr>
              <a:t> in the VELO.</a:t>
            </a:r>
          </a:p>
          <a:p>
            <a:r>
              <a:rPr lang="en-GB" dirty="0">
                <a:solidFill>
                  <a:schemeClr val="bg1"/>
                </a:solidFill>
              </a:rPr>
              <a:t> Reconstruction of the </a:t>
            </a:r>
            <a:r>
              <a:rPr lang="en-GB" b="1" dirty="0">
                <a:solidFill>
                  <a:schemeClr val="bg1"/>
                </a:solidFill>
              </a:rPr>
              <a:t>tracks</a:t>
            </a:r>
            <a:r>
              <a:rPr lang="en-GB" dirty="0">
                <a:solidFill>
                  <a:schemeClr val="bg1"/>
                </a:solidFill>
              </a:rPr>
              <a:t> crucial step of the LHCb pipeline.</a:t>
            </a:r>
          </a:p>
          <a:p>
            <a:r>
              <a:rPr lang="en-GB" dirty="0">
                <a:solidFill>
                  <a:schemeClr val="bg1"/>
                </a:solidFill>
              </a:rPr>
              <a:t> The </a:t>
            </a:r>
            <a:r>
              <a:rPr lang="en-GB" b="1" dirty="0">
                <a:solidFill>
                  <a:schemeClr val="bg1"/>
                </a:solidFill>
              </a:rPr>
              <a:t>most computationally expensive</a:t>
            </a:r>
            <a:r>
              <a:rPr lang="en-GB" dirty="0">
                <a:solidFill>
                  <a:schemeClr val="bg1"/>
                </a:solidFill>
              </a:rPr>
              <a:t> algorithm at trigger level.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CAA5A-F4C6-4A99-B3E3-06260F5F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DD1D11-8DE1-CDB8-91F4-7F0FD2E7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C33CA-4EB4-B1FC-C806-097297EB27AB}"/>
              </a:ext>
            </a:extLst>
          </p:cNvPr>
          <p:cNvGrpSpPr/>
          <p:nvPr/>
        </p:nvGrpSpPr>
        <p:grpSpPr>
          <a:xfrm>
            <a:off x="5843503" y="3560209"/>
            <a:ext cx="6355713" cy="3292732"/>
            <a:chOff x="1890923" y="4600920"/>
            <a:chExt cx="3828135" cy="1826708"/>
          </a:xfrm>
        </p:grpSpPr>
        <p:pic>
          <p:nvPicPr>
            <p:cNvPr id="4098" name="Picture 2" descr="LHCb's momentous metamorphosis – CERN Courier">
              <a:extLst>
                <a:ext uri="{FF2B5EF4-FFF2-40B4-BE49-F238E27FC236}">
                  <a16:creationId xmlns:a16="http://schemas.microsoft.com/office/drawing/2014/main" id="{5D66A78F-BA8D-CE3B-F39C-6719C6202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0923" y="4600920"/>
              <a:ext cx="3828135" cy="182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7F8E52-651B-2016-AF8C-43282771910C}"/>
                </a:ext>
              </a:extLst>
            </p:cNvPr>
            <p:cNvSpPr/>
            <p:nvPr/>
          </p:nvSpPr>
          <p:spPr>
            <a:xfrm>
              <a:off x="2315515" y="5335834"/>
              <a:ext cx="430991" cy="4309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DA45D1-AD95-6BEF-65DE-B0DDC1930387}"/>
                </a:ext>
              </a:extLst>
            </p:cNvPr>
            <p:cNvSpPr txBox="1"/>
            <p:nvPr/>
          </p:nvSpPr>
          <p:spPr>
            <a:xfrm>
              <a:off x="2320926" y="5704044"/>
              <a:ext cx="733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61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13C9-5B27-FC26-7536-2500E4E4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Tracking challenges in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34D9-7F50-5CA2-990C-0C0AF12D3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515600" cy="4770194"/>
          </a:xfrm>
        </p:spPr>
        <p:txBody>
          <a:bodyPr>
            <a:normAutofit/>
          </a:bodyPr>
          <a:lstStyle/>
          <a:p>
            <a:r>
              <a:rPr lang="en-NL" dirty="0"/>
              <a:t>Number of collisions per crossing: </a:t>
            </a:r>
            <a:r>
              <a:rPr lang="en-NL" b="1" dirty="0"/>
              <a:t>~7</a:t>
            </a:r>
          </a:p>
          <a:p>
            <a:r>
              <a:rPr lang="en-NL" dirty="0"/>
              <a:t>Substantial </a:t>
            </a:r>
            <a:r>
              <a:rPr lang="en-NL" b="1" dirty="0"/>
              <a:t>boost</a:t>
            </a:r>
            <a:r>
              <a:rPr lang="en-NL" dirty="0"/>
              <a:t> </a:t>
            </a:r>
            <a:r>
              <a:rPr lang="en-NL" b="1" dirty="0"/>
              <a:t>in</a:t>
            </a:r>
            <a:r>
              <a:rPr lang="en-NL" dirty="0"/>
              <a:t> </a:t>
            </a:r>
            <a:r>
              <a:rPr lang="en-NL" b="1" dirty="0"/>
              <a:t>luminosity</a:t>
            </a:r>
            <a:r>
              <a:rPr lang="en-NL" dirty="0"/>
              <a:t> in the future</a:t>
            </a:r>
          </a:p>
          <a:p>
            <a:pPr lvl="1"/>
            <a:r>
              <a:rPr lang="en-NL" b="1" dirty="0"/>
              <a:t>10x</a:t>
            </a:r>
            <a:r>
              <a:rPr lang="en-NL" dirty="0"/>
              <a:t> more </a:t>
            </a:r>
            <a:r>
              <a:rPr lang="en-NL" b="1" dirty="0"/>
              <a:t>collisions</a:t>
            </a:r>
            <a:endParaRPr lang="en-NL" dirty="0"/>
          </a:p>
          <a:p>
            <a:pPr lvl="1"/>
            <a:r>
              <a:rPr lang="en-GB" b="1" dirty="0"/>
              <a:t>10x</a:t>
            </a:r>
            <a:r>
              <a:rPr lang="en-NL" dirty="0"/>
              <a:t> more </a:t>
            </a:r>
            <a:r>
              <a:rPr lang="en-NL" b="1" dirty="0"/>
              <a:t>particles</a:t>
            </a:r>
            <a:br>
              <a:rPr lang="en-NL" dirty="0"/>
            </a:br>
            <a:endParaRPr lang="en-NL" dirty="0"/>
          </a:p>
          <a:p>
            <a:r>
              <a:rPr lang="en-NL" dirty="0"/>
              <a:t>New </a:t>
            </a:r>
            <a:r>
              <a:rPr lang="en-NL" b="1" dirty="0"/>
              <a:t>algorithms</a:t>
            </a:r>
            <a:r>
              <a:rPr lang="en-NL" dirty="0"/>
              <a:t> will be required </a:t>
            </a:r>
            <a:br>
              <a:rPr lang="en-NL" dirty="0"/>
            </a:br>
            <a:r>
              <a:rPr lang="en-NL" dirty="0"/>
              <a:t>to deal with the new operating </a:t>
            </a:r>
            <a:br>
              <a:rPr lang="en-NL" dirty="0"/>
            </a:br>
            <a:r>
              <a:rPr lang="en-NL" dirty="0"/>
              <a:t>conditions</a:t>
            </a:r>
            <a:br>
              <a:rPr lang="en-NL" dirty="0"/>
            </a:br>
            <a:br>
              <a:rPr lang="en-NL" dirty="0"/>
            </a:br>
            <a:endParaRPr lang="en-NL" dirty="0"/>
          </a:p>
          <a:p>
            <a:r>
              <a:rPr lang="en-NL" dirty="0"/>
              <a:t>Can </a:t>
            </a:r>
            <a:r>
              <a:rPr lang="en-NL" b="1" dirty="0"/>
              <a:t>quantum computing</a:t>
            </a:r>
            <a:r>
              <a:rPr lang="en-NL" dirty="0"/>
              <a:t> play a role?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8F7BF-956A-4C4D-8F56-7C43EC4B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9B47-8266-2BE1-61FF-781DF2F0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408" y="6461736"/>
            <a:ext cx="2743200" cy="365125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F9D68-2314-4478-AC2C-277D8E08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4737" y="2503004"/>
            <a:ext cx="5677109" cy="2754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FEE9E-3AA8-0C86-3514-0AA656D62B87}"/>
              </a:ext>
            </a:extLst>
          </p:cNvPr>
          <p:cNvSpPr txBox="1"/>
          <p:nvPr/>
        </p:nvSpPr>
        <p:spPr>
          <a:xfrm>
            <a:off x="9436918" y="2398792"/>
            <a:ext cx="21739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Courtesy of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Robbert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Geertsema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6A2F-F3B1-2F56-8128-AC803284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Quantum Computing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C5359-D32D-06B7-6D6A-DF4CBC321A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6926" y="1271248"/>
                <a:ext cx="8417170" cy="525850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NL" dirty="0"/>
                  <a:t>Using a system of </a:t>
                </a:r>
                <a:r>
                  <a:rPr lang="en-NL" b="1" dirty="0"/>
                  <a:t>qubits</a:t>
                </a:r>
                <a:r>
                  <a:rPr lang="en-NL" dirty="0"/>
                  <a:t> to perform calculations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NL" dirty="0"/>
                  <a:t>A </a:t>
                </a:r>
                <a14:m>
                  <m:oMath xmlns:m="http://schemas.openxmlformats.org/officeDocument/2006/math">
                    <m:r>
                      <a:rPr lang="en-NL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NL" dirty="0"/>
                  <a:t>-qubit state lives in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NL" dirty="0"/>
                  <a:t>-dim </a:t>
                </a:r>
                <a:r>
                  <a:rPr lang="en-NL" b="1" dirty="0"/>
                  <a:t>Hilbert space</a:t>
                </a:r>
              </a:p>
              <a:p>
                <a:pPr lvl="1"/>
                <a:r>
                  <a:rPr lang="en-NL" dirty="0"/>
                  <a:t>1-qubit state</a:t>
                </a:r>
              </a:p>
              <a:p>
                <a:pPr lvl="1"/>
                <a:r>
                  <a:rPr lang="en-NL" dirty="0"/>
                  <a:t>2-qubit state</a:t>
                </a:r>
                <a:br>
                  <a:rPr lang="en-NL" dirty="0"/>
                </a:br>
                <a:br>
                  <a:rPr lang="en-NL" dirty="0"/>
                </a:br>
                <a:endParaRPr lang="en-NL" dirty="0"/>
              </a:p>
              <a:p>
                <a:pPr marL="0" indent="0" algn="ctr">
                  <a:buNone/>
                </a:pPr>
                <a:br>
                  <a:rPr lang="en-NL" dirty="0"/>
                </a:br>
                <a:br>
                  <a:rPr lang="en-NL" dirty="0"/>
                </a:br>
                <a:br>
                  <a:rPr lang="en-NL" dirty="0"/>
                </a:br>
                <a:endParaRPr lang="en-NL" dirty="0"/>
              </a:p>
              <a:p>
                <a:r>
                  <a:rPr lang="en-NL" b="1" dirty="0"/>
                  <a:t>Translate</a:t>
                </a:r>
                <a:r>
                  <a:rPr lang="en-NL" dirty="0"/>
                  <a:t> the tracking problem </a:t>
                </a:r>
                <a:br>
                  <a:rPr lang="en-NL" dirty="0"/>
                </a:br>
                <a:r>
                  <a:rPr lang="en-NL" dirty="0"/>
                  <a:t>to something </a:t>
                </a:r>
                <a:r>
                  <a:rPr lang="en-NL" b="1" dirty="0"/>
                  <a:t>compatible</a:t>
                </a:r>
                <a:r>
                  <a:rPr lang="en-NL" dirty="0"/>
                  <a:t> with a </a:t>
                </a:r>
                <a:br>
                  <a:rPr lang="en-NL" dirty="0"/>
                </a:br>
                <a:r>
                  <a:rPr lang="en-NL" dirty="0"/>
                  <a:t>quantum computer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C5359-D32D-06B7-6D6A-DF4CBC321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6926" y="1271248"/>
                <a:ext cx="8417170" cy="5258506"/>
              </a:xfrm>
              <a:blipFill>
                <a:blip r:embed="rId3"/>
                <a:stretch>
                  <a:fillRect l="-1056" t="-2892" r="-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8A508-AE2B-53D4-D5CA-6EFB3EF8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EB3E-1AE7-5DB3-05B4-15DB11CB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0393" y="6461736"/>
            <a:ext cx="310664" cy="365125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4B14BB7A-5885-6409-8918-11086B9E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958" y="92075"/>
            <a:ext cx="2470099" cy="262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EF3157-390C-53B5-417E-9C058582ED7E}"/>
                  </a:ext>
                </a:extLst>
              </p:cNvPr>
              <p:cNvSpPr txBox="1"/>
              <p:nvPr/>
            </p:nvSpPr>
            <p:spPr>
              <a:xfrm>
                <a:off x="3359158" y="2301457"/>
                <a:ext cx="305828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EF3157-390C-53B5-417E-9C058582E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158" y="2301457"/>
                <a:ext cx="3058283" cy="430887"/>
              </a:xfrm>
              <a:prstGeom prst="rect">
                <a:avLst/>
              </a:prstGeom>
              <a:blipFill>
                <a:blip r:embed="rId5"/>
                <a:stretch>
                  <a:fillRect l="-826" t="-2857" r="-4545" b="-3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17C125-8213-BCC5-8825-74AD10A001D0}"/>
                  </a:ext>
                </a:extLst>
              </p:cNvPr>
              <p:cNvSpPr txBox="1"/>
              <p:nvPr/>
            </p:nvSpPr>
            <p:spPr>
              <a:xfrm>
                <a:off x="3084813" y="2662632"/>
                <a:ext cx="74324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nl-NL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nl-N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|11⟩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17C125-8213-BCC5-8825-74AD10A00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813" y="2662632"/>
                <a:ext cx="7432431" cy="430887"/>
              </a:xfrm>
              <a:prstGeom prst="rect">
                <a:avLst/>
              </a:prstGeom>
              <a:blipFill>
                <a:blip r:embed="rId6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764D697-C27D-67EA-E632-4B191E39EFCE}"/>
                  </a:ext>
                </a:extLst>
              </p:cNvPr>
              <p:cNvSpPr/>
              <p:nvPr/>
            </p:nvSpPr>
            <p:spPr>
              <a:xfrm>
                <a:off x="4542691" y="3164311"/>
                <a:ext cx="3563817" cy="1835581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20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Computing</a:t>
                </a:r>
                <a:endParaRPr lang="en-GB" sz="12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endParaRPr lang="en-GB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Unitary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𝑈</m:t>
                        </m:r>
                      </m:e>
                      <m:sub>
                        <m: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are applied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implementing an algorithm</a:t>
                </a:r>
                <a:b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GB" sz="140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Ψ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→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𝑈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Ψ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→</m:t>
                      </m:r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𝑈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𝑈</m:t>
                          </m:r>
                        </m:e>
                        <m:sub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Ψ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→ …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endParaRPr lang="en-GB" sz="140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764D697-C27D-67EA-E632-4B191E39E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691" y="3164311"/>
                <a:ext cx="3563817" cy="183558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FBAACD2-5BCB-C2BF-3DDD-7770B8B7763C}"/>
                  </a:ext>
                </a:extLst>
              </p:cNvPr>
              <p:cNvSpPr/>
              <p:nvPr/>
            </p:nvSpPr>
            <p:spPr>
              <a:xfrm>
                <a:off x="961293" y="3167642"/>
                <a:ext cx="3461330" cy="183225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20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Initialisation</a:t>
                </a:r>
                <a:br>
                  <a:rPr lang="en-GB" sz="16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GB" sz="16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initial state is created with each qubit initialised to the </a:t>
                </a:r>
                <a14:m>
                  <m:oMath xmlns:m="http://schemas.openxmlformats.org/officeDocument/2006/math">
                    <m:r>
                      <a:rPr lang="nl-NL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|0⟩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state.</a:t>
                </a:r>
                <a:br>
                  <a: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GB" sz="120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Ψ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=|</m:t>
                      </m:r>
                      <m:r>
                        <a:rPr lang="nl-NL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00</m:t>
                      </m:r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…</m:t>
                      </m:r>
                      <m:r>
                        <a:rPr lang="nl-NL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00</m:t>
                      </m:r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⟩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endParaRPr lang="en-GB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FBAACD2-5BCB-C2BF-3DDD-7770B8B77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93" y="3167642"/>
                <a:ext cx="3461330" cy="183225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A3FAA59-98A5-8C65-1E24-3B10089ED02B}"/>
                  </a:ext>
                </a:extLst>
              </p:cNvPr>
              <p:cNvSpPr/>
              <p:nvPr/>
            </p:nvSpPr>
            <p:spPr>
              <a:xfrm>
                <a:off x="8226576" y="3164311"/>
                <a:ext cx="3563817" cy="1835581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20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Measurement</a:t>
                </a:r>
                <a:endParaRPr lang="en-GB" sz="16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endParaRPr lang="en-GB" sz="16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r>
                  <a:rPr lang="nl-NL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</a:t>
                </a:r>
                <a:r>
                  <a:rPr lang="nl-NL" sz="1400" dirty="0" err="1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probability</a:t>
                </a:r>
                <a:r>
                  <a:rPr lang="nl-NL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nl-NL" sz="1400" dirty="0" err="1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distribution</a:t>
                </a:r>
                <a:r>
                  <a:rPr lang="nl-NL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of </a:t>
                </a:r>
                <a:r>
                  <a:rPr lang="nl-NL" sz="1400" dirty="0" err="1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</a:t>
                </a:r>
                <a:r>
                  <a:rPr lang="nl-NL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nl-NL" sz="1400" dirty="0" err="1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final</a:t>
                </a:r>
                <a:r>
                  <a:rPr lang="nl-NL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state is </a:t>
                </a:r>
                <a:r>
                  <a:rPr lang="nl-NL" sz="1400" dirty="0" err="1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measured</a:t>
                </a:r>
                <a:br>
                  <a:rPr lang="nl-NL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GB" sz="140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𝑃</m:t>
                      </m:r>
                      <m:d>
                        <m:dPr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=</m:t>
                      </m:r>
                      <m:sSup>
                        <m:sSupPr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nl-NL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nl-NL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Ψ</m:t>
                                  </m:r>
                                </m:e>
                                <m:e>
                                  <m:r>
                                    <a:rPr lang="nl-N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00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2</m:t>
                          </m:r>
                        </m:sup>
                      </m:sSup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=</m:t>
                      </m:r>
                      <m:sSup>
                        <m:sSupPr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nl-NL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nl-NL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00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200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endParaRPr lang="en-GB" b="1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A3FAA59-98A5-8C65-1E24-3B10089ED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76" y="3164311"/>
                <a:ext cx="3563817" cy="183558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2A32A621-B496-8A23-3F1C-69475FD4983E}"/>
              </a:ext>
            </a:extLst>
          </p:cNvPr>
          <p:cNvSpPr/>
          <p:nvPr/>
        </p:nvSpPr>
        <p:spPr>
          <a:xfrm>
            <a:off x="4255701" y="3363085"/>
            <a:ext cx="573980" cy="35755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4F2BA8C-FBAD-9DF7-C409-9E25988D1691}"/>
              </a:ext>
            </a:extLst>
          </p:cNvPr>
          <p:cNvSpPr/>
          <p:nvPr/>
        </p:nvSpPr>
        <p:spPr>
          <a:xfrm>
            <a:off x="7939586" y="3363085"/>
            <a:ext cx="573980" cy="35755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F1999CDB-DF3E-90A7-D8B9-D5D36FE4E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08" y="5144863"/>
            <a:ext cx="4842694" cy="151967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AFE13D-0CBF-40ED-8262-81316F192BA1}"/>
              </a:ext>
            </a:extLst>
          </p:cNvPr>
          <p:cNvCxnSpPr>
            <a:cxnSpLocks/>
          </p:cNvCxnSpPr>
          <p:nvPr/>
        </p:nvCxnSpPr>
        <p:spPr>
          <a:xfrm>
            <a:off x="6700008" y="6643375"/>
            <a:ext cx="4842694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F08106-185D-D115-8955-9D705F046237}"/>
              </a:ext>
            </a:extLst>
          </p:cNvPr>
          <p:cNvCxnSpPr>
            <a:cxnSpLocks/>
          </p:cNvCxnSpPr>
          <p:nvPr/>
        </p:nvCxnSpPr>
        <p:spPr>
          <a:xfrm>
            <a:off x="6605977" y="5279010"/>
            <a:ext cx="0" cy="1182726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30AFEE-CCB1-B19D-A882-F93F661EC02A}"/>
              </a:ext>
            </a:extLst>
          </p:cNvPr>
          <p:cNvSpPr txBox="1"/>
          <p:nvPr/>
        </p:nvSpPr>
        <p:spPr>
          <a:xfrm>
            <a:off x="8610602" y="6432604"/>
            <a:ext cx="8483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98854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2088-A035-19CE-B235-0134EB05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02"/>
            <a:ext cx="9377454" cy="892897"/>
          </a:xfrm>
        </p:spPr>
        <p:txBody>
          <a:bodyPr>
            <a:normAutofit/>
          </a:bodyPr>
          <a:lstStyle/>
          <a:p>
            <a:r>
              <a:rPr lang="nl-NL" b="1" dirty="0"/>
              <a:t>A </a:t>
            </a:r>
            <a:r>
              <a:rPr lang="nl-NL" b="1" dirty="0" err="1"/>
              <a:t>quantum</a:t>
            </a:r>
            <a:r>
              <a:rPr lang="nl-NL" b="1" dirty="0"/>
              <a:t> </a:t>
            </a:r>
            <a:r>
              <a:rPr lang="nl-NL" b="1" dirty="0" err="1"/>
              <a:t>algorithm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tracking</a:t>
            </a:r>
            <a:endParaRPr lang="en-NL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4EB4B-E2B5-45CB-25DB-21E520FA84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1232"/>
                <a:ext cx="7174974" cy="5032945"/>
              </a:xfrm>
            </p:spPr>
            <p:txBody>
              <a:bodyPr>
                <a:normAutofit/>
              </a:bodyPr>
              <a:lstStyle/>
              <a:p>
                <a:r>
                  <a:rPr lang="en-NL" i="1" dirty="0"/>
                  <a:t>Inspired by </a:t>
                </a:r>
                <a:r>
                  <a:rPr lang="en-NL" dirty="0"/>
                  <a:t>Denby-Peterson</a:t>
                </a:r>
                <a:r>
                  <a:rPr lang="en-NL" baseline="30000" dirty="0"/>
                  <a:t>[1]</a:t>
                </a:r>
                <a:r>
                  <a:rPr lang="en-NL" dirty="0"/>
                  <a:t> model</a:t>
                </a:r>
              </a:p>
              <a:p>
                <a:r>
                  <a:rPr lang="en-NL" b="1" dirty="0"/>
                  <a:t>Candidate</a:t>
                </a:r>
                <a:r>
                  <a:rPr lang="en-NL" dirty="0"/>
                  <a:t> </a:t>
                </a:r>
                <a:r>
                  <a:rPr lang="en-NL" b="1" dirty="0"/>
                  <a:t>doublets</a:t>
                </a:r>
                <a:r>
                  <a:rPr lang="en-NL" dirty="0"/>
                  <a:t> constructed</a:t>
                </a:r>
                <a:br>
                  <a:rPr lang="en-NL" dirty="0"/>
                </a:b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𝐿𝑎𝑦𝑒𝑟𝑠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−1)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 × #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𝑃𝑎𝑟𝑡𝑖𝑐𝑙𝑒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  <a:p>
                <a:r>
                  <a:rPr lang="en-NL" dirty="0"/>
                  <a:t>Initialise the Hamiltonian</a:t>
                </a:r>
                <a:br>
                  <a:rPr lang="en-NL" dirty="0"/>
                </a:br>
                <a:endParaRPr lang="en-NL" dirty="0"/>
              </a:p>
              <a:p>
                <a:endParaRPr lang="en-NL" dirty="0"/>
              </a:p>
              <a:p>
                <a:r>
                  <a:rPr lang="en-NL" dirty="0"/>
                  <a:t>Only </a:t>
                </a:r>
                <a:r>
                  <a:rPr lang="en-NL" b="1" dirty="0"/>
                  <a:t>linear</a:t>
                </a:r>
                <a:r>
                  <a:rPr lang="en-NL" dirty="0"/>
                  <a:t> and </a:t>
                </a:r>
                <a:r>
                  <a:rPr lang="en-NL" b="1" dirty="0"/>
                  <a:t>quadratic</a:t>
                </a:r>
                <a:r>
                  <a:rPr lang="en-NL" dirty="0"/>
                  <a:t> terms.</a:t>
                </a:r>
                <a:br>
                  <a:rPr lang="en-NL" dirty="0"/>
                </a:br>
                <a:r>
                  <a:rPr lang="en-NL" b="1" dirty="0"/>
                  <a:t>It’s Ising!</a:t>
                </a:r>
                <a:br>
                  <a:rPr lang="en-NL" dirty="0"/>
                </a:br>
                <a:br>
                  <a:rPr lang="en-NL" dirty="0"/>
                </a:br>
                <a:endParaRPr lang="en-NL" dirty="0"/>
              </a:p>
              <a:p>
                <a:endParaRPr lang="en-NL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4EB4B-E2B5-45CB-25DB-21E520FA84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1232"/>
                <a:ext cx="7174974" cy="5032945"/>
              </a:xfrm>
              <a:blipFill>
                <a:blip r:embed="rId3"/>
                <a:stretch>
                  <a:fillRect l="-1239" t="-20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0B97-A65C-5345-4A75-492D335F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A1F32-6A48-33F5-E107-8C353288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C9F889-0CF3-D6D6-596F-5EB71F17882B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From Hits to an Ising-like Hamiltonian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8CB75775-C115-43FC-D189-D0C006E2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63" y="-4541838"/>
            <a:ext cx="635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78466F-EC07-230A-397E-C51F4366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63" y="-4541838"/>
            <a:ext cx="584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35915C41-5972-9448-2F84-6D199321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463" y="-4389438"/>
            <a:ext cx="635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43980AF-16E2-15B2-A6F9-1BF8A34E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863" y="-4389438"/>
            <a:ext cx="584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BE6909-8E4D-5B29-D1A3-81B759FAD5C2}"/>
              </a:ext>
            </a:extLst>
          </p:cNvPr>
          <p:cNvGrpSpPr/>
          <p:nvPr/>
        </p:nvGrpSpPr>
        <p:grpSpPr>
          <a:xfrm>
            <a:off x="7477520" y="975960"/>
            <a:ext cx="4765881" cy="3043141"/>
            <a:chOff x="8153400" y="1065429"/>
            <a:chExt cx="3836319" cy="2475687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B46A0D24-80E7-C8F2-4D0E-7C52DB7C5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065429"/>
              <a:ext cx="3836319" cy="247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1E05C3-E5B9-54B5-7B60-22A47640C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559" y="1672683"/>
              <a:ext cx="912392" cy="4311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07532F-BCB1-8577-A3F6-5A39BF06A90D}"/>
                </a:ext>
              </a:extLst>
            </p:cNvPr>
            <p:cNvCxnSpPr>
              <a:cxnSpLocks/>
            </p:cNvCxnSpPr>
            <p:nvPr/>
          </p:nvCxnSpPr>
          <p:spPr>
            <a:xfrm>
              <a:off x="10983951" y="1675714"/>
              <a:ext cx="910683" cy="4529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/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2500" r="-75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/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blipFill>
                  <a:blip r:embed="rId8"/>
                  <a:stretch>
                    <a:fillRect l="-22500" r="-15000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4E91E-C3F9-F186-307F-C40E48DD8422}"/>
              </a:ext>
            </a:extLst>
          </p:cNvPr>
          <p:cNvGrpSpPr/>
          <p:nvPr/>
        </p:nvGrpSpPr>
        <p:grpSpPr>
          <a:xfrm>
            <a:off x="240774" y="3315454"/>
            <a:ext cx="7308268" cy="892897"/>
            <a:chOff x="1253315" y="3324889"/>
            <a:chExt cx="5912069" cy="695130"/>
          </a:xfrm>
        </p:grpSpPr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5CBA8617-73D5-4AD2-B10E-CEA98C6AC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315" y="3324889"/>
              <a:ext cx="5912069" cy="69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2353E2B-455A-8751-BAC3-EAAFDB241F1E}"/>
                </a:ext>
              </a:extLst>
            </p:cNvPr>
            <p:cNvSpPr/>
            <p:nvPr/>
          </p:nvSpPr>
          <p:spPr>
            <a:xfrm>
              <a:off x="3457904" y="3793311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27A42B2-0213-8ED5-71EE-9154B3B151EA}"/>
                </a:ext>
              </a:extLst>
            </p:cNvPr>
            <p:cNvSpPr/>
            <p:nvPr/>
          </p:nvSpPr>
          <p:spPr>
            <a:xfrm>
              <a:off x="4503682" y="3812637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E2C3BBA-2D53-05D3-B7BC-4FAF32E4B862}"/>
                </a:ext>
              </a:extLst>
            </p:cNvPr>
            <p:cNvSpPr/>
            <p:nvPr/>
          </p:nvSpPr>
          <p:spPr>
            <a:xfrm>
              <a:off x="5552111" y="3782612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56" name="Picture 12">
            <a:extLst>
              <a:ext uri="{FF2B5EF4-FFF2-40B4-BE49-F238E27FC236}">
                <a16:creationId xmlns:a16="http://schemas.microsoft.com/office/drawing/2014/main" id="{87EA5543-CABE-1DCD-97B0-804084EEB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748" r="1035" b="1978"/>
          <a:stretch/>
        </p:blipFill>
        <p:spPr bwMode="auto">
          <a:xfrm>
            <a:off x="7792904" y="4145880"/>
            <a:ext cx="4020113" cy="21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8DB6011-31B1-9D1D-9024-C76377E048FE}"/>
              </a:ext>
            </a:extLst>
          </p:cNvPr>
          <p:cNvGrpSpPr/>
          <p:nvPr/>
        </p:nvGrpSpPr>
        <p:grpSpPr>
          <a:xfrm>
            <a:off x="1320517" y="5109089"/>
            <a:ext cx="5876466" cy="1004102"/>
            <a:chOff x="2345281" y="5446202"/>
            <a:chExt cx="4032300" cy="670109"/>
          </a:xfrm>
        </p:grpSpPr>
        <p:pic>
          <p:nvPicPr>
            <p:cNvPr id="6158" name="Picture 14">
              <a:extLst>
                <a:ext uri="{FF2B5EF4-FFF2-40B4-BE49-F238E27FC236}">
                  <a16:creationId xmlns:a16="http://schemas.microsoft.com/office/drawing/2014/main" id="{99B212B4-AE4A-1E91-6AD8-9543593B1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8000"/>
                      </a14:imgEffect>
                      <a14:imgEffect>
                        <a14:brightnessContrast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1"/>
            <a:stretch/>
          </p:blipFill>
          <p:spPr bwMode="auto">
            <a:xfrm>
              <a:off x="2345281" y="5446202"/>
              <a:ext cx="2915341" cy="67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>
              <a:extLst>
                <a:ext uri="{FF2B5EF4-FFF2-40B4-BE49-F238E27FC236}">
                  <a16:creationId xmlns:a16="http://schemas.microsoft.com/office/drawing/2014/main" id="{F7169CED-8C88-ED71-A161-AA1F0C07A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260" y="5683445"/>
              <a:ext cx="969321" cy="22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2A5DDC-5A07-9C58-D4FC-A56BF3E91BF2}"/>
              </a:ext>
            </a:extLst>
          </p:cNvPr>
          <p:cNvSpPr txBox="1"/>
          <p:nvPr/>
        </p:nvSpPr>
        <p:spPr>
          <a:xfrm>
            <a:off x="144966" y="6239970"/>
            <a:ext cx="958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[1] R </a:t>
            </a:r>
            <a:r>
              <a:rPr lang="en-GB" sz="8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Mankel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“Pattern Recognition and Event Reconstruction in Particle Physics Experiments.” </a:t>
            </a:r>
            <a:r>
              <a:rPr lang="en-GB" sz="800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Reports on Progress in Physics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67, no. 4 (March 25, 2004): 553. 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4"/>
              </a:rPr>
              <a:t>https://doi.org/10.1088/0034-4885/67/4/R03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GB" sz="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1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59FA9C-15C2-54D7-07F1-235AE6D84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23001"/>
                <a:ext cx="7429852" cy="5113065"/>
              </a:xfrm>
            </p:spPr>
            <p:txBody>
              <a:bodyPr>
                <a:normAutofit/>
              </a:bodyPr>
              <a:lstStyle/>
              <a:p>
                <a:r>
                  <a:rPr lang="en-NL" dirty="0"/>
                  <a:t>Segments take discrete values: </a:t>
                </a:r>
                <a:r>
                  <a:rPr lang="en-NL" b="1" dirty="0"/>
                  <a:t>on</a:t>
                </a:r>
                <a:r>
                  <a:rPr lang="en-NL" dirty="0"/>
                  <a:t> or </a:t>
                </a:r>
                <a:r>
                  <a:rPr lang="en-NL" b="1" dirty="0"/>
                  <a:t>off</a:t>
                </a:r>
                <a:br>
                  <a:rPr lang="en-NL" b="1" dirty="0"/>
                </a:br>
                <a:endParaRPr lang="en-NL" b="1" dirty="0"/>
              </a:p>
              <a:p>
                <a:r>
                  <a:rPr lang="en-NL" b="1" dirty="0"/>
                  <a:t>Relaxation</a:t>
                </a:r>
                <a:r>
                  <a:rPr lang="en-NL" dirty="0"/>
                  <a:t> of the problem promoting</a:t>
                </a:r>
              </a:p>
              <a:p>
                <a:r>
                  <a:rPr lang="en-NL" dirty="0"/>
                  <a:t>Hamiltonian is a differentiable</a:t>
                </a:r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Solve this </a:t>
                </a:r>
                <a:r>
                  <a:rPr lang="en-NL" b="1" dirty="0"/>
                  <a:t>huge</a:t>
                </a:r>
                <a:r>
                  <a:rPr lang="en-NL" dirty="0"/>
                  <a:t> </a:t>
                </a:r>
                <a14:m>
                  <m:oMath xmlns:m="http://schemas.openxmlformats.org/officeDocument/2006/math">
                    <m:r>
                      <a:rPr lang="nl-NL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NL" dirty="0"/>
                  <a:t> system</a:t>
                </a:r>
                <a:br>
                  <a:rPr lang="nl-NL" b="0" dirty="0"/>
                </a:br>
                <a:endParaRPr lang="en-NL" dirty="0"/>
              </a:p>
              <a:p>
                <a:r>
                  <a:rPr lang="en-NL" b="1" dirty="0"/>
                  <a:t>Discretize</a:t>
                </a:r>
                <a:r>
                  <a:rPr lang="en-NL" dirty="0"/>
                  <a:t> back the solution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59FA9C-15C2-54D7-07F1-235AE6D84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23001"/>
                <a:ext cx="7429852" cy="5113065"/>
              </a:xfrm>
              <a:blipFill>
                <a:blip r:embed="rId3"/>
                <a:stretch>
                  <a:fillRect l="-1024" t="-19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A29DA-7678-52F3-5459-0CFFA161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48993-DC09-2C0A-97F5-62C2D14E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1CEE99-2430-DAF6-CCB3-ED02C263EE25}"/>
              </a:ext>
            </a:extLst>
          </p:cNvPr>
          <p:cNvSpPr txBox="1">
            <a:spLocks/>
          </p:cNvSpPr>
          <p:nvPr/>
        </p:nvSpPr>
        <p:spPr>
          <a:xfrm>
            <a:off x="838200" y="213702"/>
            <a:ext cx="9377454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 dirty="0"/>
              <a:t>A </a:t>
            </a:r>
            <a:r>
              <a:rPr lang="nl-NL" dirty="0" err="1"/>
              <a:t>quantum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tracking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E12BD5-C3E4-E945-5CFD-847306880E6C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From Ising to an Linear Algebra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CA7BD4-B79C-D63E-CB4E-0917FF3624D4}"/>
              </a:ext>
            </a:extLst>
          </p:cNvPr>
          <p:cNvGrpSpPr/>
          <p:nvPr/>
        </p:nvGrpSpPr>
        <p:grpSpPr>
          <a:xfrm>
            <a:off x="2425089" y="1734803"/>
            <a:ext cx="4013942" cy="670109"/>
            <a:chOff x="3599758" y="1744395"/>
            <a:chExt cx="4013942" cy="670109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940A6913-0359-682C-BA52-CD086D0DC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  <a14:imgEffect>
                        <a14:brightnessContrast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1"/>
            <a:stretch/>
          </p:blipFill>
          <p:spPr bwMode="auto">
            <a:xfrm>
              <a:off x="3599758" y="1744395"/>
              <a:ext cx="2915341" cy="67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9FD2646C-5C9B-4B0B-4CC8-47463B695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379" y="1991979"/>
              <a:ext cx="969321" cy="22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9904C4-016E-7276-B96E-D1C09E30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41" y="2460462"/>
            <a:ext cx="867145" cy="2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949CA7E-59D4-40A4-2091-2C04D7BC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21" y="3385353"/>
            <a:ext cx="2845795" cy="26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2975B6-DCD2-7D63-D914-51024E301F9D}"/>
              </a:ext>
            </a:extLst>
          </p:cNvPr>
          <p:cNvGrpSpPr/>
          <p:nvPr/>
        </p:nvGrpSpPr>
        <p:grpSpPr>
          <a:xfrm>
            <a:off x="2180492" y="5150696"/>
            <a:ext cx="2597817" cy="1385369"/>
            <a:chOff x="7892053" y="4938753"/>
            <a:chExt cx="1996867" cy="1065049"/>
          </a:xfrm>
        </p:grpSpPr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C6276482-8135-DD1E-9370-2A7C921CB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075" y="4938753"/>
              <a:ext cx="1295417" cy="29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>
              <a:extLst>
                <a:ext uri="{FF2B5EF4-FFF2-40B4-BE49-F238E27FC236}">
                  <a16:creationId xmlns:a16="http://schemas.microsoft.com/office/drawing/2014/main" id="{4B44DB80-FCDA-519A-4997-E9CF8A24A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434" y="5734902"/>
              <a:ext cx="864700" cy="26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EA5743A-307D-263A-1914-F372250D7B16}"/>
                </a:ext>
              </a:extLst>
            </p:cNvPr>
            <p:cNvSpPr/>
            <p:nvPr/>
          </p:nvSpPr>
          <p:spPr>
            <a:xfrm rot="3142472">
              <a:off x="9084650" y="5072113"/>
              <a:ext cx="756020" cy="852521"/>
            </a:xfrm>
            <a:prstGeom prst="arc">
              <a:avLst>
                <a:gd name="adj1" fmla="val 14501004"/>
                <a:gd name="adj2" fmla="val 1807460"/>
              </a:avLst>
            </a:prstGeom>
            <a:ln w="38100">
              <a:solidFill>
                <a:srgbClr val="C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DBA6BFE-2EC5-DC33-7AB7-09926FF0B6CE}"/>
                </a:ext>
              </a:extLst>
            </p:cNvPr>
            <p:cNvSpPr/>
            <p:nvPr/>
          </p:nvSpPr>
          <p:spPr>
            <a:xfrm rot="11188441">
              <a:off x="7892053" y="5031737"/>
              <a:ext cx="823732" cy="821394"/>
            </a:xfrm>
            <a:prstGeom prst="arc">
              <a:avLst>
                <a:gd name="adj1" fmla="val 15145731"/>
                <a:gd name="adj2" fmla="val 3894871"/>
              </a:avLst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3F1FE4-CFF6-A7BC-DCCE-61F32B2950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7445" y="3404345"/>
            <a:ext cx="3719777" cy="32501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D8C834-231E-7C63-19A5-7EDC96B018C2}"/>
              </a:ext>
            </a:extLst>
          </p:cNvPr>
          <p:cNvGrpSpPr/>
          <p:nvPr/>
        </p:nvGrpSpPr>
        <p:grpSpPr>
          <a:xfrm>
            <a:off x="8178111" y="855157"/>
            <a:ext cx="3993484" cy="2577869"/>
            <a:chOff x="8153400" y="1065429"/>
            <a:chExt cx="3836319" cy="247568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E8686EA-4F10-84BE-295D-5727AB41C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065429"/>
              <a:ext cx="3836319" cy="247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D66DBE-2D09-7F49-65D2-A283D3864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559" y="1672683"/>
              <a:ext cx="912392" cy="4311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B11F09-3635-CBB1-B49D-DB18BAD64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3951" y="1247339"/>
              <a:ext cx="894218" cy="42837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84D4C35-0DD2-1C76-CDBB-4A66FCF3DF70}"/>
                    </a:ext>
                  </a:extLst>
                </p:cNvPr>
                <p:cNvSpPr txBox="1"/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2500" r="-75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9A9515-6A3E-B0D3-D0CD-86AD836F5128}"/>
                    </a:ext>
                  </a:extLst>
                </p:cNvPr>
                <p:cNvSpPr txBox="1"/>
                <p:nvPr/>
              </p:nvSpPr>
              <p:spPr>
                <a:xfrm>
                  <a:off x="11260859" y="1152607"/>
                  <a:ext cx="24436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9A9515-6A3E-B0D3-D0CD-86AD836F5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0859" y="1152607"/>
                  <a:ext cx="244362" cy="299313"/>
                </a:xfrm>
                <a:prstGeom prst="rect">
                  <a:avLst/>
                </a:prstGeom>
                <a:blipFill>
                  <a:blip r:embed="rId12"/>
                  <a:stretch>
                    <a:fillRect l="-14286" r="-14286" b="-2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999B5A-2076-1D5A-220A-355021C3B51D}"/>
                  </a:ext>
                </a:extLst>
              </p:cNvPr>
              <p:cNvSpPr txBox="1"/>
              <p:nvPr/>
            </p:nvSpPr>
            <p:spPr>
              <a:xfrm>
                <a:off x="1073120" y="4151502"/>
                <a:ext cx="60978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=#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𝐿𝑎𝑦𝑒𝑟𝑠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× #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𝑃𝑎𝑟𝑡𝑖𝑐𝑙𝑒</m:t>
                      </m:r>
                      <m:sSup>
                        <m:sSup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999B5A-2076-1D5A-220A-355021C3B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20" y="4151502"/>
                <a:ext cx="6097802" cy="523220"/>
              </a:xfrm>
              <a:prstGeom prst="rect">
                <a:avLst/>
              </a:prstGeom>
              <a:blipFill>
                <a:blip r:embed="rId1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042CFC-4665-3330-4D03-36F01B51166D}"/>
              </a:ext>
            </a:extLst>
          </p:cNvPr>
          <p:cNvCxnSpPr>
            <a:cxnSpLocks/>
          </p:cNvCxnSpPr>
          <p:nvPr/>
        </p:nvCxnSpPr>
        <p:spPr>
          <a:xfrm flipV="1">
            <a:off x="10801350" y="3559175"/>
            <a:ext cx="0" cy="133985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BD8531-337F-D416-8017-61D565A06BCE}"/>
              </a:ext>
            </a:extLst>
          </p:cNvPr>
          <p:cNvCxnSpPr>
            <a:cxnSpLocks/>
          </p:cNvCxnSpPr>
          <p:nvPr/>
        </p:nvCxnSpPr>
        <p:spPr>
          <a:xfrm flipH="1">
            <a:off x="8470900" y="4918075"/>
            <a:ext cx="230822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4450E90D-0155-0223-12CC-730D200EF2DB}"/>
              </a:ext>
            </a:extLst>
          </p:cNvPr>
          <p:cNvSpPr/>
          <p:nvPr/>
        </p:nvSpPr>
        <p:spPr>
          <a:xfrm>
            <a:off x="10802687" y="1307432"/>
            <a:ext cx="1080830" cy="2215314"/>
          </a:xfrm>
          <a:custGeom>
            <a:avLst/>
            <a:gdLst>
              <a:gd name="connsiteX0" fmla="*/ 762000 w 1087180"/>
              <a:gd name="connsiteY0" fmla="*/ 0 h 2205789"/>
              <a:gd name="connsiteX1" fmla="*/ 1074821 w 1087180"/>
              <a:gd name="connsiteY1" fmla="*/ 2045368 h 2205789"/>
              <a:gd name="connsiteX2" fmla="*/ 385010 w 1087180"/>
              <a:gd name="connsiteY2" fmla="*/ 1716505 h 2205789"/>
              <a:gd name="connsiteX3" fmla="*/ 0 w 1087180"/>
              <a:gd name="connsiteY3" fmla="*/ 2205789 h 2205789"/>
              <a:gd name="connsiteX0" fmla="*/ 749300 w 1074480"/>
              <a:gd name="connsiteY0" fmla="*/ 0 h 2234364"/>
              <a:gd name="connsiteX1" fmla="*/ 1062121 w 1074480"/>
              <a:gd name="connsiteY1" fmla="*/ 2045368 h 2234364"/>
              <a:gd name="connsiteX2" fmla="*/ 372310 w 1074480"/>
              <a:gd name="connsiteY2" fmla="*/ 1716505 h 2234364"/>
              <a:gd name="connsiteX3" fmla="*/ 0 w 1074480"/>
              <a:gd name="connsiteY3" fmla="*/ 2234364 h 2234364"/>
              <a:gd name="connsiteX0" fmla="*/ 749300 w 1074480"/>
              <a:gd name="connsiteY0" fmla="*/ 0 h 2234364"/>
              <a:gd name="connsiteX1" fmla="*/ 1062121 w 1074480"/>
              <a:gd name="connsiteY1" fmla="*/ 2045368 h 2234364"/>
              <a:gd name="connsiteX2" fmla="*/ 372310 w 1074480"/>
              <a:gd name="connsiteY2" fmla="*/ 1716505 h 2234364"/>
              <a:gd name="connsiteX3" fmla="*/ 0 w 1074480"/>
              <a:gd name="connsiteY3" fmla="*/ 2234364 h 2234364"/>
              <a:gd name="connsiteX0" fmla="*/ 765175 w 1090355"/>
              <a:gd name="connsiteY0" fmla="*/ 0 h 2224839"/>
              <a:gd name="connsiteX1" fmla="*/ 1077996 w 1090355"/>
              <a:gd name="connsiteY1" fmla="*/ 2045368 h 2224839"/>
              <a:gd name="connsiteX2" fmla="*/ 388185 w 1090355"/>
              <a:gd name="connsiteY2" fmla="*/ 1716505 h 2224839"/>
              <a:gd name="connsiteX3" fmla="*/ 0 w 1090355"/>
              <a:gd name="connsiteY3" fmla="*/ 2224839 h 2224839"/>
              <a:gd name="connsiteX0" fmla="*/ 755650 w 1080830"/>
              <a:gd name="connsiteY0" fmla="*/ 0 h 2215314"/>
              <a:gd name="connsiteX1" fmla="*/ 1068471 w 1080830"/>
              <a:gd name="connsiteY1" fmla="*/ 2045368 h 2215314"/>
              <a:gd name="connsiteX2" fmla="*/ 378660 w 1080830"/>
              <a:gd name="connsiteY2" fmla="*/ 1716505 h 2215314"/>
              <a:gd name="connsiteX3" fmla="*/ 0 w 1080830"/>
              <a:gd name="connsiteY3" fmla="*/ 2215314 h 221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830" h="2215314">
                <a:moveTo>
                  <a:pt x="755650" y="0"/>
                </a:moveTo>
                <a:cubicBezTo>
                  <a:pt x="943476" y="879642"/>
                  <a:pt x="1131303" y="1759284"/>
                  <a:pt x="1068471" y="2045368"/>
                </a:cubicBezTo>
                <a:cubicBezTo>
                  <a:pt x="1005639" y="2331452"/>
                  <a:pt x="557797" y="1689768"/>
                  <a:pt x="378660" y="1716505"/>
                </a:cubicBezTo>
                <a:cubicBezTo>
                  <a:pt x="199523" y="1743242"/>
                  <a:pt x="5514" y="2110873"/>
                  <a:pt x="0" y="2215314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lg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55650 w 1080830"/>
                      <a:gd name="connsiteY0" fmla="*/ 0 h 2215314"/>
                      <a:gd name="connsiteX1" fmla="*/ 1068471 w 1080830"/>
                      <a:gd name="connsiteY1" fmla="*/ 2045368 h 2215314"/>
                      <a:gd name="connsiteX2" fmla="*/ 378660 w 1080830"/>
                      <a:gd name="connsiteY2" fmla="*/ 1716505 h 2215314"/>
                      <a:gd name="connsiteX3" fmla="*/ 0 w 1080830"/>
                      <a:gd name="connsiteY3" fmla="*/ 2215314 h 2215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0830" h="2215314" extrusionOk="0">
                        <a:moveTo>
                          <a:pt x="755650" y="0"/>
                        </a:moveTo>
                        <a:cubicBezTo>
                          <a:pt x="882984" y="842329"/>
                          <a:pt x="1114824" y="1765469"/>
                          <a:pt x="1068471" y="2045368"/>
                        </a:cubicBezTo>
                        <a:cubicBezTo>
                          <a:pt x="1029732" y="2336524"/>
                          <a:pt x="531836" y="1690593"/>
                          <a:pt x="378660" y="1716505"/>
                        </a:cubicBezTo>
                        <a:cubicBezTo>
                          <a:pt x="191940" y="1750647"/>
                          <a:pt x="3420" y="2122445"/>
                          <a:pt x="0" y="22153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67424B1-9C4A-1119-DB43-76AE583F4DEA}"/>
              </a:ext>
            </a:extLst>
          </p:cNvPr>
          <p:cNvSpPr/>
          <p:nvPr/>
        </p:nvSpPr>
        <p:spPr>
          <a:xfrm>
            <a:off x="8047006" y="1729701"/>
            <a:ext cx="2569944" cy="3193672"/>
          </a:xfrm>
          <a:custGeom>
            <a:avLst/>
            <a:gdLst>
              <a:gd name="connsiteX0" fmla="*/ 2883228 w 2883228"/>
              <a:gd name="connsiteY0" fmla="*/ 0 h 3295449"/>
              <a:gd name="connsiteX1" fmla="*/ 2351705 w 2883228"/>
              <a:gd name="connsiteY1" fmla="*/ 1572048 h 3295449"/>
              <a:gd name="connsiteX2" fmla="*/ 333718 w 2883228"/>
              <a:gd name="connsiteY2" fmla="*/ 1581057 h 3295449"/>
              <a:gd name="connsiteX3" fmla="*/ 36426 w 2883228"/>
              <a:gd name="connsiteY3" fmla="*/ 3121573 h 3295449"/>
              <a:gd name="connsiteX4" fmla="*/ 707586 w 2883228"/>
              <a:gd name="connsiteY4" fmla="*/ 3193644 h 3295449"/>
              <a:gd name="connsiteX0" fmla="*/ 2883228 w 2883228"/>
              <a:gd name="connsiteY0" fmla="*/ 0 h 3266878"/>
              <a:gd name="connsiteX1" fmla="*/ 2351705 w 2883228"/>
              <a:gd name="connsiteY1" fmla="*/ 1572048 h 3266878"/>
              <a:gd name="connsiteX2" fmla="*/ 333718 w 2883228"/>
              <a:gd name="connsiteY2" fmla="*/ 1581057 h 3266878"/>
              <a:gd name="connsiteX3" fmla="*/ 36426 w 2883228"/>
              <a:gd name="connsiteY3" fmla="*/ 3121573 h 3266878"/>
              <a:gd name="connsiteX4" fmla="*/ 707586 w 2883228"/>
              <a:gd name="connsiteY4" fmla="*/ 3193644 h 3266878"/>
              <a:gd name="connsiteX0" fmla="*/ 2883228 w 2883228"/>
              <a:gd name="connsiteY0" fmla="*/ 0 h 3262848"/>
              <a:gd name="connsiteX1" fmla="*/ 2351705 w 2883228"/>
              <a:gd name="connsiteY1" fmla="*/ 1572048 h 3262848"/>
              <a:gd name="connsiteX2" fmla="*/ 333718 w 2883228"/>
              <a:gd name="connsiteY2" fmla="*/ 1581057 h 3262848"/>
              <a:gd name="connsiteX3" fmla="*/ 36426 w 2883228"/>
              <a:gd name="connsiteY3" fmla="*/ 3121573 h 3262848"/>
              <a:gd name="connsiteX4" fmla="*/ 707586 w 2883228"/>
              <a:gd name="connsiteY4" fmla="*/ 3193644 h 3262848"/>
              <a:gd name="connsiteX0" fmla="*/ 2868092 w 2868092"/>
              <a:gd name="connsiteY0" fmla="*/ 0 h 3262848"/>
              <a:gd name="connsiteX1" fmla="*/ 2336569 w 2868092"/>
              <a:gd name="connsiteY1" fmla="*/ 1572048 h 3262848"/>
              <a:gd name="connsiteX2" fmla="*/ 404166 w 2868092"/>
              <a:gd name="connsiteY2" fmla="*/ 1752225 h 3262848"/>
              <a:gd name="connsiteX3" fmla="*/ 21290 w 2868092"/>
              <a:gd name="connsiteY3" fmla="*/ 3121573 h 3262848"/>
              <a:gd name="connsiteX4" fmla="*/ 692450 w 2868092"/>
              <a:gd name="connsiteY4" fmla="*/ 3193644 h 3262848"/>
              <a:gd name="connsiteX0" fmla="*/ 2867286 w 2867286"/>
              <a:gd name="connsiteY0" fmla="*/ 0 h 3262848"/>
              <a:gd name="connsiteX1" fmla="*/ 2290718 w 2867286"/>
              <a:gd name="connsiteY1" fmla="*/ 1499977 h 3262848"/>
              <a:gd name="connsiteX2" fmla="*/ 403360 w 2867286"/>
              <a:gd name="connsiteY2" fmla="*/ 1752225 h 3262848"/>
              <a:gd name="connsiteX3" fmla="*/ 20484 w 2867286"/>
              <a:gd name="connsiteY3" fmla="*/ 3121573 h 3262848"/>
              <a:gd name="connsiteX4" fmla="*/ 691644 w 2867286"/>
              <a:gd name="connsiteY4" fmla="*/ 3193644 h 3262848"/>
              <a:gd name="connsiteX0" fmla="*/ 2629303 w 2629303"/>
              <a:gd name="connsiteY0" fmla="*/ 0 h 3199387"/>
              <a:gd name="connsiteX1" fmla="*/ 2052735 w 2629303"/>
              <a:gd name="connsiteY1" fmla="*/ 1499977 h 3199387"/>
              <a:gd name="connsiteX2" fmla="*/ 165377 w 2629303"/>
              <a:gd name="connsiteY2" fmla="*/ 1752225 h 3199387"/>
              <a:gd name="connsiteX3" fmla="*/ 138351 w 2629303"/>
              <a:gd name="connsiteY3" fmla="*/ 2986440 h 3199387"/>
              <a:gd name="connsiteX4" fmla="*/ 453661 w 2629303"/>
              <a:gd name="connsiteY4" fmla="*/ 3193644 h 3199387"/>
              <a:gd name="connsiteX0" fmla="*/ 2658155 w 2658155"/>
              <a:gd name="connsiteY0" fmla="*/ 0 h 3199387"/>
              <a:gd name="connsiteX1" fmla="*/ 2081587 w 2658155"/>
              <a:gd name="connsiteY1" fmla="*/ 1499977 h 3199387"/>
              <a:gd name="connsiteX2" fmla="*/ 194229 w 2658155"/>
              <a:gd name="connsiteY2" fmla="*/ 1752225 h 3199387"/>
              <a:gd name="connsiteX3" fmla="*/ 167203 w 2658155"/>
              <a:gd name="connsiteY3" fmla="*/ 2986440 h 3199387"/>
              <a:gd name="connsiteX4" fmla="*/ 482513 w 2658155"/>
              <a:gd name="connsiteY4" fmla="*/ 3193644 h 3199387"/>
              <a:gd name="connsiteX0" fmla="*/ 2721136 w 2721136"/>
              <a:gd name="connsiteY0" fmla="*/ 0 h 3193644"/>
              <a:gd name="connsiteX1" fmla="*/ 2144568 w 2721136"/>
              <a:gd name="connsiteY1" fmla="*/ 1499977 h 3193644"/>
              <a:gd name="connsiteX2" fmla="*/ 257210 w 2721136"/>
              <a:gd name="connsiteY2" fmla="*/ 1752225 h 3193644"/>
              <a:gd name="connsiteX3" fmla="*/ 117573 w 2721136"/>
              <a:gd name="connsiteY3" fmla="*/ 2792749 h 3193644"/>
              <a:gd name="connsiteX4" fmla="*/ 545494 w 2721136"/>
              <a:gd name="connsiteY4" fmla="*/ 3193644 h 3193644"/>
              <a:gd name="connsiteX0" fmla="*/ 2773127 w 2773127"/>
              <a:gd name="connsiteY0" fmla="*/ 0 h 3193644"/>
              <a:gd name="connsiteX1" fmla="*/ 2196559 w 2773127"/>
              <a:gd name="connsiteY1" fmla="*/ 1499977 h 3193644"/>
              <a:gd name="connsiteX2" fmla="*/ 309201 w 2773127"/>
              <a:gd name="connsiteY2" fmla="*/ 1752225 h 3193644"/>
              <a:gd name="connsiteX3" fmla="*/ 92989 w 2773127"/>
              <a:gd name="connsiteY3" fmla="*/ 2648607 h 3193644"/>
              <a:gd name="connsiteX4" fmla="*/ 597485 w 2773127"/>
              <a:gd name="connsiteY4" fmla="*/ 3193644 h 3193644"/>
              <a:gd name="connsiteX0" fmla="*/ 2690355 w 2690355"/>
              <a:gd name="connsiteY0" fmla="*/ 0 h 3193644"/>
              <a:gd name="connsiteX1" fmla="*/ 2113787 w 2690355"/>
              <a:gd name="connsiteY1" fmla="*/ 1499977 h 3193644"/>
              <a:gd name="connsiteX2" fmla="*/ 226429 w 2690355"/>
              <a:gd name="connsiteY2" fmla="*/ 1752225 h 3193644"/>
              <a:gd name="connsiteX3" fmla="*/ 10217 w 2690355"/>
              <a:gd name="connsiteY3" fmla="*/ 2648607 h 3193644"/>
              <a:gd name="connsiteX4" fmla="*/ 514713 w 2690355"/>
              <a:gd name="connsiteY4" fmla="*/ 3193644 h 3193644"/>
              <a:gd name="connsiteX0" fmla="*/ 2790818 w 2790818"/>
              <a:gd name="connsiteY0" fmla="*/ 0 h 3193644"/>
              <a:gd name="connsiteX1" fmla="*/ 2214250 w 2790818"/>
              <a:gd name="connsiteY1" fmla="*/ 1499977 h 3193644"/>
              <a:gd name="connsiteX2" fmla="*/ 326892 w 2790818"/>
              <a:gd name="connsiteY2" fmla="*/ 1752225 h 3193644"/>
              <a:gd name="connsiteX3" fmla="*/ 110680 w 2790818"/>
              <a:gd name="connsiteY3" fmla="*/ 2648607 h 3193644"/>
              <a:gd name="connsiteX4" fmla="*/ 615176 w 2790818"/>
              <a:gd name="connsiteY4" fmla="*/ 3193644 h 3193644"/>
              <a:gd name="connsiteX0" fmla="*/ 2542192 w 2542192"/>
              <a:gd name="connsiteY0" fmla="*/ 0 h 3193644"/>
              <a:gd name="connsiteX1" fmla="*/ 1965624 w 2542192"/>
              <a:gd name="connsiteY1" fmla="*/ 1499977 h 3193644"/>
              <a:gd name="connsiteX2" fmla="*/ 78266 w 2542192"/>
              <a:gd name="connsiteY2" fmla="*/ 1752225 h 3193644"/>
              <a:gd name="connsiteX3" fmla="*/ 366550 w 2542192"/>
              <a:gd name="connsiteY3" fmla="*/ 3193644 h 3193644"/>
              <a:gd name="connsiteX0" fmla="*/ 3152772 w 3152772"/>
              <a:gd name="connsiteY0" fmla="*/ 0 h 3193644"/>
              <a:gd name="connsiteX1" fmla="*/ 2576204 w 3152772"/>
              <a:gd name="connsiteY1" fmla="*/ 1499977 h 3193644"/>
              <a:gd name="connsiteX2" fmla="*/ 40208 w 3152772"/>
              <a:gd name="connsiteY2" fmla="*/ 1729703 h 3193644"/>
              <a:gd name="connsiteX3" fmla="*/ 977130 w 3152772"/>
              <a:gd name="connsiteY3" fmla="*/ 3193644 h 3193644"/>
              <a:gd name="connsiteX0" fmla="*/ 3230677 w 3230677"/>
              <a:gd name="connsiteY0" fmla="*/ 0 h 3193644"/>
              <a:gd name="connsiteX1" fmla="*/ 2654109 w 3230677"/>
              <a:gd name="connsiteY1" fmla="*/ 1499977 h 3193644"/>
              <a:gd name="connsiteX2" fmla="*/ 118113 w 3230677"/>
              <a:gd name="connsiteY2" fmla="*/ 1729703 h 3193644"/>
              <a:gd name="connsiteX3" fmla="*/ 482973 w 3230677"/>
              <a:gd name="connsiteY3" fmla="*/ 2486449 h 3193644"/>
              <a:gd name="connsiteX4" fmla="*/ 1055035 w 3230677"/>
              <a:gd name="connsiteY4" fmla="*/ 3193644 h 3193644"/>
              <a:gd name="connsiteX0" fmla="*/ 3297585 w 3297585"/>
              <a:gd name="connsiteY0" fmla="*/ 0 h 3193644"/>
              <a:gd name="connsiteX1" fmla="*/ 2721017 w 3297585"/>
              <a:gd name="connsiteY1" fmla="*/ 1499977 h 3193644"/>
              <a:gd name="connsiteX2" fmla="*/ 185021 w 3297585"/>
              <a:gd name="connsiteY2" fmla="*/ 1729703 h 3193644"/>
              <a:gd name="connsiteX3" fmla="*/ 297633 w 3297585"/>
              <a:gd name="connsiteY3" fmla="*/ 2833290 h 3193644"/>
              <a:gd name="connsiteX4" fmla="*/ 1121943 w 3297585"/>
              <a:gd name="connsiteY4" fmla="*/ 3193644 h 3193644"/>
              <a:gd name="connsiteX0" fmla="*/ 3043510 w 3043510"/>
              <a:gd name="connsiteY0" fmla="*/ 0 h 3193644"/>
              <a:gd name="connsiteX1" fmla="*/ 2466942 w 3043510"/>
              <a:gd name="connsiteY1" fmla="*/ 1499977 h 3193644"/>
              <a:gd name="connsiteX2" fmla="*/ 575080 w 3043510"/>
              <a:gd name="connsiteY2" fmla="*/ 1747720 h 3193644"/>
              <a:gd name="connsiteX3" fmla="*/ 43558 w 3043510"/>
              <a:gd name="connsiteY3" fmla="*/ 2833290 h 3193644"/>
              <a:gd name="connsiteX4" fmla="*/ 867868 w 3043510"/>
              <a:gd name="connsiteY4" fmla="*/ 3193644 h 3193644"/>
              <a:gd name="connsiteX0" fmla="*/ 2872582 w 2872582"/>
              <a:gd name="connsiteY0" fmla="*/ 0 h 3193644"/>
              <a:gd name="connsiteX1" fmla="*/ 2296014 w 2872582"/>
              <a:gd name="connsiteY1" fmla="*/ 1499977 h 3193644"/>
              <a:gd name="connsiteX2" fmla="*/ 404152 w 2872582"/>
              <a:gd name="connsiteY2" fmla="*/ 1747720 h 3193644"/>
              <a:gd name="connsiteX3" fmla="*/ 66321 w 2872582"/>
              <a:gd name="connsiteY3" fmla="*/ 3067521 h 3193644"/>
              <a:gd name="connsiteX4" fmla="*/ 696940 w 2872582"/>
              <a:gd name="connsiteY4" fmla="*/ 3193644 h 3193644"/>
              <a:gd name="connsiteX0" fmla="*/ 2872582 w 2872582"/>
              <a:gd name="connsiteY0" fmla="*/ 0 h 3221819"/>
              <a:gd name="connsiteX1" fmla="*/ 2296014 w 2872582"/>
              <a:gd name="connsiteY1" fmla="*/ 1499977 h 3221819"/>
              <a:gd name="connsiteX2" fmla="*/ 404152 w 2872582"/>
              <a:gd name="connsiteY2" fmla="*/ 1747720 h 3221819"/>
              <a:gd name="connsiteX3" fmla="*/ 66321 w 2872582"/>
              <a:gd name="connsiteY3" fmla="*/ 3067521 h 3221819"/>
              <a:gd name="connsiteX4" fmla="*/ 696940 w 2872582"/>
              <a:gd name="connsiteY4" fmla="*/ 3193644 h 3221819"/>
              <a:gd name="connsiteX0" fmla="*/ 2734225 w 2734225"/>
              <a:gd name="connsiteY0" fmla="*/ 0 h 3193644"/>
              <a:gd name="connsiteX1" fmla="*/ 2157657 w 2734225"/>
              <a:gd name="connsiteY1" fmla="*/ 1499977 h 3193644"/>
              <a:gd name="connsiteX2" fmla="*/ 265795 w 2734225"/>
              <a:gd name="connsiteY2" fmla="*/ 1747720 h 3193644"/>
              <a:gd name="connsiteX3" fmla="*/ 112646 w 2734225"/>
              <a:gd name="connsiteY3" fmla="*/ 2864821 h 3193644"/>
              <a:gd name="connsiteX4" fmla="*/ 558583 w 2734225"/>
              <a:gd name="connsiteY4" fmla="*/ 3193644 h 3193644"/>
              <a:gd name="connsiteX0" fmla="*/ 2690857 w 2690857"/>
              <a:gd name="connsiteY0" fmla="*/ 0 h 3193644"/>
              <a:gd name="connsiteX1" fmla="*/ 2114289 w 2690857"/>
              <a:gd name="connsiteY1" fmla="*/ 1499977 h 3193644"/>
              <a:gd name="connsiteX2" fmla="*/ 222427 w 2690857"/>
              <a:gd name="connsiteY2" fmla="*/ 1747720 h 3193644"/>
              <a:gd name="connsiteX3" fmla="*/ 141349 w 2690857"/>
              <a:gd name="connsiteY3" fmla="*/ 2869325 h 3193644"/>
              <a:gd name="connsiteX4" fmla="*/ 515215 w 2690857"/>
              <a:gd name="connsiteY4" fmla="*/ 3193644 h 3193644"/>
              <a:gd name="connsiteX0" fmla="*/ 2624380 w 2624380"/>
              <a:gd name="connsiteY0" fmla="*/ 0 h 3193644"/>
              <a:gd name="connsiteX1" fmla="*/ 2047812 w 2624380"/>
              <a:gd name="connsiteY1" fmla="*/ 1499977 h 3193644"/>
              <a:gd name="connsiteX2" fmla="*/ 336128 w 2624380"/>
              <a:gd name="connsiteY2" fmla="*/ 1698171 h 3193644"/>
              <a:gd name="connsiteX3" fmla="*/ 74872 w 2624380"/>
              <a:gd name="connsiteY3" fmla="*/ 2869325 h 3193644"/>
              <a:gd name="connsiteX4" fmla="*/ 448738 w 2624380"/>
              <a:gd name="connsiteY4" fmla="*/ 3193644 h 3193644"/>
              <a:gd name="connsiteX0" fmla="*/ 2638811 w 2638811"/>
              <a:gd name="connsiteY0" fmla="*/ 0 h 3193644"/>
              <a:gd name="connsiteX1" fmla="*/ 2062243 w 2638811"/>
              <a:gd name="connsiteY1" fmla="*/ 1499977 h 3193644"/>
              <a:gd name="connsiteX2" fmla="*/ 350559 w 2638811"/>
              <a:gd name="connsiteY2" fmla="*/ 1698171 h 3193644"/>
              <a:gd name="connsiteX3" fmla="*/ 71285 w 2638811"/>
              <a:gd name="connsiteY3" fmla="*/ 2522483 h 3193644"/>
              <a:gd name="connsiteX4" fmla="*/ 463169 w 2638811"/>
              <a:gd name="connsiteY4" fmla="*/ 3193644 h 3193644"/>
              <a:gd name="connsiteX0" fmla="*/ 2638811 w 2638811"/>
              <a:gd name="connsiteY0" fmla="*/ 0 h 3193644"/>
              <a:gd name="connsiteX1" fmla="*/ 2062243 w 2638811"/>
              <a:gd name="connsiteY1" fmla="*/ 1499977 h 3193644"/>
              <a:gd name="connsiteX2" fmla="*/ 350559 w 2638811"/>
              <a:gd name="connsiteY2" fmla="*/ 1698171 h 3193644"/>
              <a:gd name="connsiteX3" fmla="*/ 71285 w 2638811"/>
              <a:gd name="connsiteY3" fmla="*/ 2522483 h 3193644"/>
              <a:gd name="connsiteX4" fmla="*/ 463169 w 2638811"/>
              <a:gd name="connsiteY4" fmla="*/ 3193644 h 3193644"/>
              <a:gd name="connsiteX0" fmla="*/ 2569944 w 2569944"/>
              <a:gd name="connsiteY0" fmla="*/ 0 h 3193644"/>
              <a:gd name="connsiteX1" fmla="*/ 1993376 w 2569944"/>
              <a:gd name="connsiteY1" fmla="*/ 1499977 h 3193644"/>
              <a:gd name="connsiteX2" fmla="*/ 281692 w 2569944"/>
              <a:gd name="connsiteY2" fmla="*/ 1698171 h 3193644"/>
              <a:gd name="connsiteX3" fmla="*/ 2418 w 2569944"/>
              <a:gd name="connsiteY3" fmla="*/ 2522483 h 3193644"/>
              <a:gd name="connsiteX4" fmla="*/ 394302 w 2569944"/>
              <a:gd name="connsiteY4" fmla="*/ 3193644 h 3193644"/>
              <a:gd name="connsiteX0" fmla="*/ 2569944 w 2569944"/>
              <a:gd name="connsiteY0" fmla="*/ 0 h 3193672"/>
              <a:gd name="connsiteX1" fmla="*/ 1993376 w 2569944"/>
              <a:gd name="connsiteY1" fmla="*/ 1499977 h 3193672"/>
              <a:gd name="connsiteX2" fmla="*/ 281692 w 2569944"/>
              <a:gd name="connsiteY2" fmla="*/ 1698171 h 3193672"/>
              <a:gd name="connsiteX3" fmla="*/ 2418 w 2569944"/>
              <a:gd name="connsiteY3" fmla="*/ 2522483 h 3193672"/>
              <a:gd name="connsiteX4" fmla="*/ 394302 w 2569944"/>
              <a:gd name="connsiteY4" fmla="*/ 3193644 h 3193672"/>
              <a:gd name="connsiteX0" fmla="*/ 2569944 w 2569944"/>
              <a:gd name="connsiteY0" fmla="*/ 0 h 3198175"/>
              <a:gd name="connsiteX1" fmla="*/ 1993376 w 2569944"/>
              <a:gd name="connsiteY1" fmla="*/ 1499977 h 3198175"/>
              <a:gd name="connsiteX2" fmla="*/ 281692 w 2569944"/>
              <a:gd name="connsiteY2" fmla="*/ 1698171 h 3198175"/>
              <a:gd name="connsiteX3" fmla="*/ 2418 w 2569944"/>
              <a:gd name="connsiteY3" fmla="*/ 2522483 h 3198175"/>
              <a:gd name="connsiteX4" fmla="*/ 367275 w 2569944"/>
              <a:gd name="connsiteY4" fmla="*/ 3198148 h 3198175"/>
              <a:gd name="connsiteX0" fmla="*/ 2569944 w 2569944"/>
              <a:gd name="connsiteY0" fmla="*/ 0 h 3193672"/>
              <a:gd name="connsiteX1" fmla="*/ 1993376 w 2569944"/>
              <a:gd name="connsiteY1" fmla="*/ 1499977 h 3193672"/>
              <a:gd name="connsiteX2" fmla="*/ 281692 w 2569944"/>
              <a:gd name="connsiteY2" fmla="*/ 1698171 h 3193672"/>
              <a:gd name="connsiteX3" fmla="*/ 2418 w 2569944"/>
              <a:gd name="connsiteY3" fmla="*/ 2522483 h 3193672"/>
              <a:gd name="connsiteX4" fmla="*/ 389797 w 2569944"/>
              <a:gd name="connsiteY4" fmla="*/ 3193644 h 319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944" h="3193672">
                <a:moveTo>
                  <a:pt x="2569944" y="0"/>
                </a:moveTo>
                <a:cubicBezTo>
                  <a:pt x="2516641" y="654269"/>
                  <a:pt x="2374751" y="1216949"/>
                  <a:pt x="1993376" y="1499977"/>
                </a:cubicBezTo>
                <a:cubicBezTo>
                  <a:pt x="1612001" y="1783006"/>
                  <a:pt x="613518" y="1527753"/>
                  <a:pt x="281692" y="1698171"/>
                </a:cubicBezTo>
                <a:cubicBezTo>
                  <a:pt x="-50134" y="1868589"/>
                  <a:pt x="3919" y="2188404"/>
                  <a:pt x="2418" y="2522483"/>
                </a:cubicBezTo>
                <a:cubicBezTo>
                  <a:pt x="917" y="2825031"/>
                  <a:pt x="222382" y="3197398"/>
                  <a:pt x="389797" y="3193644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43967D-45BC-C4FB-40B4-80642A8F6D7A}"/>
                  </a:ext>
                </a:extLst>
              </p:cNvPr>
              <p:cNvSpPr txBox="1"/>
              <p:nvPr/>
            </p:nvSpPr>
            <p:spPr>
              <a:xfrm>
                <a:off x="7786481" y="4794429"/>
                <a:ext cx="76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43967D-45BC-C4FB-40B4-80642A8F6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481" y="4794429"/>
                <a:ext cx="76200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2ABDD7-BC3D-5377-E103-A378BA4DC405}"/>
                  </a:ext>
                </a:extLst>
              </p:cNvPr>
              <p:cNvSpPr txBox="1"/>
              <p:nvPr/>
            </p:nvSpPr>
            <p:spPr>
              <a:xfrm>
                <a:off x="9620250" y="6469815"/>
                <a:ext cx="76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2ABDD7-BC3D-5377-E103-A378BA4DC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0" y="6469815"/>
                <a:ext cx="76200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79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7FBB0D-E125-52D3-4827-37FFCB28AB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566" y="1441232"/>
                <a:ext cx="10515600" cy="5073867"/>
              </a:xfrm>
            </p:spPr>
            <p:txBody>
              <a:bodyPr>
                <a:normAutofit/>
              </a:bodyPr>
              <a:lstStyle/>
              <a:p>
                <a:r>
                  <a:rPr lang="en-NL" sz="2400" dirty="0"/>
                  <a:t> We are are going to solve this </a:t>
                </a:r>
                <a:r>
                  <a:rPr lang="en-NL" sz="2400" b="1" dirty="0"/>
                  <a:t>HUGE</a:t>
                </a:r>
                <a:r>
                  <a:rPr lang="en-NL" sz="2400" dirty="0"/>
                  <a:t> </a:t>
                </a:r>
                <a:br>
                  <a:rPr lang="en-NL" sz="2400" dirty="0"/>
                </a:br>
                <a:r>
                  <a:rPr lang="en-NL" sz="2400" dirty="0"/>
                  <a:t>system of linear equations with </a:t>
                </a:r>
                <a:r>
                  <a:rPr lang="en-NL" sz="2400" b="1" dirty="0"/>
                  <a:t>HHL</a:t>
                </a:r>
              </a:p>
              <a:p>
                <a:r>
                  <a:rPr lang="en-NL" sz="2400" dirty="0"/>
                  <a:t> It exploits </a:t>
                </a:r>
                <a:r>
                  <a:rPr lang="en-NL" sz="2400" b="1" dirty="0"/>
                  <a:t>Quantum Phase Estimation</a:t>
                </a:r>
                <a:r>
                  <a:rPr lang="en-NL" sz="2400" dirty="0"/>
                  <a:t> </a:t>
                </a:r>
                <a:br>
                  <a:rPr lang="en-NL" sz="2400" dirty="0"/>
                </a:br>
                <a:r>
                  <a:rPr lang="en-NL" sz="2400" dirty="0"/>
                  <a:t>to perform efficient matrix inversion</a:t>
                </a:r>
              </a:p>
              <a:p>
                <a:r>
                  <a:rPr lang="en-GB" sz="2400" dirty="0"/>
                  <a:t> QPE works by applying conditional</a:t>
                </a:r>
                <a:br>
                  <a:rPr lang="en-GB" sz="2400" dirty="0"/>
                </a:br>
                <a:r>
                  <a:rPr lang="en-GB" sz="2400" dirty="0"/>
                  <a:t>Hamiltonian evolution multiple times</a:t>
                </a:r>
                <a:br>
                  <a:rPr lang="en-GB" sz="2400" dirty="0"/>
                </a:br>
                <a:endParaRPr lang="en-NL" sz="2400" dirty="0"/>
              </a:p>
              <a:p>
                <a:r>
                  <a:rPr lang="en-NL" sz="2400" u="sng" dirty="0"/>
                  <a:t>Under certain conditions</a:t>
                </a:r>
              </a:p>
              <a:p>
                <a:pPr lvl="1"/>
                <a:r>
                  <a:rPr lang="en-NL" sz="2000" dirty="0"/>
                  <a:t> </a:t>
                </a:r>
                <a:r>
                  <a:rPr lang="en-NL" sz="2000" b="1" dirty="0"/>
                  <a:t>Classical</a:t>
                </a:r>
                <a:r>
                  <a:rPr lang="en-NL" sz="2000" dirty="0"/>
                  <a:t>	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l-NL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nl-NL" sz="2000" b="0" dirty="0"/>
              </a:p>
              <a:p>
                <a:pPr lvl="1"/>
                <a:r>
                  <a:rPr lang="en-NL" sz="2000" dirty="0"/>
                  <a:t> </a:t>
                </a:r>
                <a:r>
                  <a:rPr lang="en-NL" sz="2000" b="1" dirty="0"/>
                  <a:t>Quantum</a:t>
                </a:r>
                <a:r>
                  <a:rPr lang="en-NL" sz="2000" dirty="0"/>
                  <a:t>	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l-NL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nl-NL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20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l-NL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endParaRPr lang="nl-NL" sz="2000" b="0" dirty="0"/>
              </a:p>
              <a:p>
                <a:r>
                  <a:rPr lang="en-NL" sz="2400" b="1" dirty="0"/>
                  <a:t> Exponential speed-up!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7FBB0D-E125-52D3-4827-37FFCB28A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566" y="1441232"/>
                <a:ext cx="10515600" cy="5073867"/>
              </a:xfrm>
              <a:blipFill>
                <a:blip r:embed="rId3"/>
                <a:stretch>
                  <a:fillRect l="-724" t="-1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8F55-3A5E-E4B7-013E-3C01F5F9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EFC83-8847-FB0A-EC7F-4A70C472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B70454-5CA4-634E-B962-6782645173C8}"/>
              </a:ext>
            </a:extLst>
          </p:cNvPr>
          <p:cNvSpPr txBox="1">
            <a:spLocks/>
          </p:cNvSpPr>
          <p:nvPr/>
        </p:nvSpPr>
        <p:spPr>
          <a:xfrm>
            <a:off x="838200" y="213702"/>
            <a:ext cx="9377454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 dirty="0"/>
              <a:t>A </a:t>
            </a:r>
            <a:r>
              <a:rPr lang="nl-NL" dirty="0" err="1"/>
              <a:t>quantum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tracking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5CDF40-2126-CD36-FD40-457918D2258D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The Harrow-Hassadim-Lloyd quantum algorithm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5B0159D-D312-59D7-F6CF-916791472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890" r="6905" b="17567"/>
          <a:stretch/>
        </p:blipFill>
        <p:spPr bwMode="auto">
          <a:xfrm>
            <a:off x="7072474" y="1634586"/>
            <a:ext cx="5342003" cy="24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526FBD-5529-2EA9-5B05-A734CF95E39A}"/>
                  </a:ext>
                </a:extLst>
              </p:cNvPr>
              <p:cNvSpPr txBox="1"/>
              <p:nvPr/>
            </p:nvSpPr>
            <p:spPr>
              <a:xfrm>
                <a:off x="7473295" y="1231150"/>
                <a:ext cx="44088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b="0" i="1" smtClean="0">
                          <a:solidFill>
                            <a:srgbClr val="FF000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𝐴</m:t>
                      </m:r>
                      <m:r>
                        <a:rPr lang="nl-NL" sz="3600" b="1" i="1" smtClean="0">
                          <a:solidFill>
                            <a:srgbClr val="00B05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𝑺</m:t>
                      </m:r>
                      <m:r>
                        <a:rPr lang="nl-NL" sz="3600" b="0" i="1" smtClean="0"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=</m:t>
                      </m:r>
                      <m:r>
                        <a:rPr lang="nl-NL" sz="3600" b="1" i="1" smtClean="0">
                          <a:solidFill>
                            <a:srgbClr val="0070C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𝒃</m:t>
                      </m:r>
                      <m:r>
                        <a:rPr lang="nl-NL" sz="3600" b="0" i="1" smtClean="0"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→</m:t>
                      </m:r>
                      <m:r>
                        <a:rPr lang="nl-NL" sz="3600" b="1" i="1" smtClean="0">
                          <a:solidFill>
                            <a:srgbClr val="00B05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𝑺</m:t>
                      </m:r>
                      <m:r>
                        <a:rPr lang="nl-NL" sz="3600" b="0" i="1" smtClean="0"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=</m:t>
                      </m:r>
                      <m:sSup>
                        <m:sSupPr>
                          <m:ctrlP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</m:ctrlPr>
                        </m:sSupPr>
                        <m:e>
                          <m: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Latin Modern Math" panose="02000503000000000000" pitchFamily="2" charset="77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  <m:t>𝐴</m:t>
                          </m:r>
                        </m:e>
                        <m:sup>
                          <m: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Latin Modern Math" panose="02000503000000000000" pitchFamily="2" charset="77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  <m:t>−</m:t>
                          </m:r>
                          <m: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  <m:t>1</m:t>
                          </m:r>
                        </m:sup>
                      </m:sSup>
                      <m:r>
                        <a:rPr lang="nl-NL" sz="3600" b="1" i="1" smtClean="0">
                          <a:solidFill>
                            <a:srgbClr val="0070C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𝒃</m:t>
                      </m:r>
                    </m:oMath>
                  </m:oMathPara>
                </a14:m>
                <a:endParaRPr lang="en-GB" sz="3600" b="1" dirty="0">
                  <a:latin typeface="Latin Modern Math" panose="02000503000000000000" pitchFamily="2" charset="77"/>
                  <a:ea typeface="Latin Modern Math" panose="02000503000000000000" pitchFamily="2" charset="77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526FBD-5529-2EA9-5B05-A734CF95E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295" y="1231150"/>
                <a:ext cx="4408899" cy="553998"/>
              </a:xfrm>
              <a:prstGeom prst="rect">
                <a:avLst/>
              </a:prstGeom>
              <a:blipFill>
                <a:blip r:embed="rId5"/>
                <a:stretch>
                  <a:fillRect l="-1724" r="-1437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4EB244-AD9D-5892-27C1-12832EC93C60}"/>
                  </a:ext>
                </a:extLst>
              </p:cNvPr>
              <p:cNvSpPr txBox="1"/>
              <p:nvPr/>
            </p:nvSpPr>
            <p:spPr>
              <a:xfrm>
                <a:off x="8504395" y="6531953"/>
                <a:ext cx="2035383" cy="3177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4EB244-AD9D-5892-27C1-12832EC93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395" y="6531953"/>
                <a:ext cx="2035383" cy="317779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270BCC-91B1-4995-9369-08B5CA0EB71C}"/>
              </a:ext>
            </a:extLst>
          </p:cNvPr>
          <p:cNvCxnSpPr>
            <a:cxnSpLocks/>
          </p:cNvCxnSpPr>
          <p:nvPr/>
        </p:nvCxnSpPr>
        <p:spPr>
          <a:xfrm flipV="1">
            <a:off x="8106018" y="3629538"/>
            <a:ext cx="501964" cy="10119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4BA680-5E40-32EF-225C-F69E7087268B}"/>
              </a:ext>
            </a:extLst>
          </p:cNvPr>
          <p:cNvCxnSpPr>
            <a:cxnSpLocks/>
          </p:cNvCxnSpPr>
          <p:nvPr/>
        </p:nvCxnSpPr>
        <p:spPr>
          <a:xfrm flipH="1" flipV="1">
            <a:off x="8927123" y="3629538"/>
            <a:ext cx="2931256" cy="10119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481FC18-63B8-301D-A274-FCDF4A1B9A7E}"/>
              </a:ext>
            </a:extLst>
          </p:cNvPr>
          <p:cNvSpPr/>
          <p:nvPr/>
        </p:nvSpPr>
        <p:spPr>
          <a:xfrm>
            <a:off x="4651224" y="3766424"/>
            <a:ext cx="3270739" cy="262296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</a:p>
          <a:p>
            <a:pPr marL="234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 State Preparation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✅</a:t>
            </a:r>
            <a:endParaRPr lang="en-GB" sz="1400" b="1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 is easy to prepare!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 QPE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🚧</a:t>
            </a:r>
            <a:br>
              <a:rPr lang="en-GB" sz="1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1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 of A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sparsity helps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Extremely deep circuits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</a:t>
            </a:r>
            <a:r>
              <a:rPr lang="en-GB" sz="1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Read-out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🚧</a:t>
            </a:r>
            <a:endParaRPr lang="en-GB" sz="1400" b="1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 of S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Amplitudes not accessible by measurements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F95529-BF59-A9F8-E187-AA53B6412EB3}"/>
              </a:ext>
            </a:extLst>
          </p:cNvPr>
          <p:cNvSpPr txBox="1"/>
          <p:nvPr/>
        </p:nvSpPr>
        <p:spPr>
          <a:xfrm>
            <a:off x="9660637" y="4297323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33EFF-1E0B-4461-DDBE-16C7F96CA86D}"/>
              </a:ext>
            </a:extLst>
          </p:cNvPr>
          <p:cNvSpPr/>
          <p:nvPr/>
        </p:nvSpPr>
        <p:spPr>
          <a:xfrm>
            <a:off x="7843481" y="2884602"/>
            <a:ext cx="309919" cy="74493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6C3D31-F9A9-592E-1A27-B520F8A0B1C3}"/>
              </a:ext>
            </a:extLst>
          </p:cNvPr>
          <p:cNvSpPr/>
          <p:nvPr/>
        </p:nvSpPr>
        <p:spPr>
          <a:xfrm>
            <a:off x="8614488" y="2438154"/>
            <a:ext cx="309919" cy="119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958186-6D1F-74C6-8554-00DAFE67789B}"/>
              </a:ext>
            </a:extLst>
          </p:cNvPr>
          <p:cNvSpPr/>
          <p:nvPr/>
        </p:nvSpPr>
        <p:spPr>
          <a:xfrm>
            <a:off x="9968060" y="2440796"/>
            <a:ext cx="309919" cy="119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0C0BF9-541A-B3E9-8F99-85028B19650A}"/>
              </a:ext>
            </a:extLst>
          </p:cNvPr>
          <p:cNvSpPr/>
          <p:nvPr/>
        </p:nvSpPr>
        <p:spPr>
          <a:xfrm>
            <a:off x="11285923" y="2889314"/>
            <a:ext cx="309919" cy="74022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BAE1B-03AA-BFFC-BAE0-EA96B68BB56A}"/>
              </a:ext>
            </a:extLst>
          </p:cNvPr>
          <p:cNvSpPr/>
          <p:nvPr/>
        </p:nvSpPr>
        <p:spPr>
          <a:xfrm>
            <a:off x="11836061" y="3398535"/>
            <a:ext cx="309919" cy="2313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D0786E-F56C-CBC0-3E31-99EDB3BC395D}"/>
              </a:ext>
            </a:extLst>
          </p:cNvPr>
          <p:cNvGrpSpPr/>
          <p:nvPr/>
        </p:nvGrpSpPr>
        <p:grpSpPr>
          <a:xfrm>
            <a:off x="8106018" y="4641506"/>
            <a:ext cx="3752361" cy="1823296"/>
            <a:chOff x="7843481" y="4641506"/>
            <a:chExt cx="3752361" cy="1823296"/>
          </a:xfrm>
        </p:grpSpPr>
        <p:pic>
          <p:nvPicPr>
            <p:cNvPr id="12" name="Picture 2" descr="Overview of the quantum phase estimation algorithm discussed in the... |  Download Scientific Diagram">
              <a:extLst>
                <a:ext uri="{FF2B5EF4-FFF2-40B4-BE49-F238E27FC236}">
                  <a16:creationId xmlns:a16="http://schemas.microsoft.com/office/drawing/2014/main" id="{743D1389-7883-E2F7-8360-86BF56358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6317"/>
                      </a14:imgEffect>
                      <a14:imgEffect>
                        <a14:saturation sat="0"/>
                      </a14:imgEffect>
                      <a14:imgEffect>
                        <a14:brightnessContrast bright="-5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2310"/>
            <a:stretch/>
          </p:blipFill>
          <p:spPr bwMode="auto">
            <a:xfrm>
              <a:off x="7843481" y="4641506"/>
              <a:ext cx="3752361" cy="1823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DAC131-9D56-7F6D-68F8-926786803ABB}"/>
                </a:ext>
              </a:extLst>
            </p:cNvPr>
            <p:cNvSpPr/>
            <p:nvPr/>
          </p:nvSpPr>
          <p:spPr>
            <a:xfrm>
              <a:off x="8909361" y="6209377"/>
              <a:ext cx="262920" cy="2387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29C936-B27C-F492-FC76-67A54052244A}"/>
                </a:ext>
              </a:extLst>
            </p:cNvPr>
            <p:cNvSpPr/>
            <p:nvPr/>
          </p:nvSpPr>
          <p:spPr>
            <a:xfrm>
              <a:off x="9356767" y="6197472"/>
              <a:ext cx="343413" cy="255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58A6D1E-5963-3672-6948-DE80F76DEAB4}"/>
                </a:ext>
              </a:extLst>
            </p:cNvPr>
            <p:cNvSpPr/>
            <p:nvPr/>
          </p:nvSpPr>
          <p:spPr>
            <a:xfrm>
              <a:off x="9890584" y="6197472"/>
              <a:ext cx="343413" cy="255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C27371-179B-7F3F-B7B2-BE2371718765}"/>
                </a:ext>
              </a:extLst>
            </p:cNvPr>
            <p:cNvSpPr/>
            <p:nvPr/>
          </p:nvSpPr>
          <p:spPr>
            <a:xfrm>
              <a:off x="10414975" y="6197472"/>
              <a:ext cx="343413" cy="255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792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7248-D733-32EF-F01D-3265E3228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EF59-74F7-270C-EE24-08DED1E4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92" y="1353607"/>
            <a:ext cx="6255247" cy="4962526"/>
          </a:xfrm>
        </p:spPr>
        <p:txBody>
          <a:bodyPr>
            <a:normAutofit/>
          </a:bodyPr>
          <a:lstStyle/>
          <a:p>
            <a:r>
              <a:rPr lang="en-GB" b="1" dirty="0"/>
              <a:t> Test the algorithm using the </a:t>
            </a:r>
            <a:r>
              <a:rPr lang="en-GB" b="1" dirty="0" err="1"/>
              <a:t>Qiskit</a:t>
            </a:r>
            <a:r>
              <a:rPr lang="en-GB" b="1" dirty="0"/>
              <a:t> implementation of HHL</a:t>
            </a:r>
          </a:p>
          <a:p>
            <a:pPr lvl="1"/>
            <a:r>
              <a:rPr lang="en-GB" dirty="0"/>
              <a:t>Smaller toy model events</a:t>
            </a:r>
          </a:p>
          <a:p>
            <a:pPr lvl="1"/>
            <a:r>
              <a:rPr lang="en-GB" dirty="0" err="1"/>
              <a:t>Transpiled</a:t>
            </a:r>
            <a:r>
              <a:rPr lang="en-GB" dirty="0"/>
              <a:t> to IBM target device</a:t>
            </a:r>
          </a:p>
          <a:p>
            <a:pPr lvl="1"/>
            <a:r>
              <a:rPr lang="en-GB" dirty="0"/>
              <a:t>Estimated depth and 2-qubit gates</a:t>
            </a:r>
          </a:p>
          <a:p>
            <a:r>
              <a:rPr lang="en-GB" dirty="0"/>
              <a:t> Correct solution </a:t>
            </a:r>
            <a:r>
              <a:rPr lang="en-GB" b="1" dirty="0"/>
              <a:t>always</a:t>
            </a:r>
            <a:r>
              <a:rPr lang="en-GB" dirty="0"/>
              <a:t> retrieved</a:t>
            </a:r>
          </a:p>
          <a:p>
            <a:r>
              <a:rPr lang="en-GB" dirty="0"/>
              <a:t> </a:t>
            </a:r>
            <a:r>
              <a:rPr lang="en-GB" b="1" dirty="0"/>
              <a:t>Depth</a:t>
            </a:r>
            <a:r>
              <a:rPr lang="en-GB" dirty="0"/>
              <a:t> extremely high</a:t>
            </a:r>
          </a:p>
          <a:p>
            <a:pPr lvl="1"/>
            <a:r>
              <a:rPr lang="en-GB" dirty="0"/>
              <a:t> Effectively unfeasible today</a:t>
            </a:r>
          </a:p>
          <a:p>
            <a:pPr lvl="1"/>
            <a:r>
              <a:rPr lang="en-GB" dirty="0"/>
              <a:t> Expected: HHL implementation ignores the sparsity structure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E3547-AA12-7F8C-F187-2F1D222F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Nov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E8D5-5D9C-4D49-CAEE-EE8F0020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8CF78-CC62-9C74-67EE-D6378365B593}"/>
              </a:ext>
            </a:extLst>
          </p:cNvPr>
          <p:cNvSpPr txBox="1"/>
          <p:nvPr/>
        </p:nvSpPr>
        <p:spPr>
          <a:xfrm>
            <a:off x="7307764" y="1048615"/>
            <a:ext cx="486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particles 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GB" b="1" dirty="0">
                <a:solidFill>
                  <a:srgbClr val="92D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layers 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detector</a:t>
            </a:r>
          </a:p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 quantum simulation 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4A968-1A37-5F04-28E0-5C1D37907888}"/>
              </a:ext>
            </a:extLst>
          </p:cNvPr>
          <p:cNvSpPr txBox="1"/>
          <p:nvPr/>
        </p:nvSpPr>
        <p:spPr>
          <a:xfrm>
            <a:off x="9982200" y="1644764"/>
            <a:ext cx="1980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Took 2 days to complete</a:t>
            </a:r>
          </a:p>
        </p:txBody>
      </p:sp>
      <p:pic>
        <p:nvPicPr>
          <p:cNvPr id="1026" name="Picture 2" descr="Brand Book Needs · Issue #328 · Qiskit/qiskit.org · GitHub">
            <a:extLst>
              <a:ext uri="{FF2B5EF4-FFF2-40B4-BE49-F238E27FC236}">
                <a16:creationId xmlns:a16="http://schemas.microsoft.com/office/drawing/2014/main" id="{927D4B96-D81F-5360-D597-88B780D67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0465" r="12814" b="22619"/>
          <a:stretch/>
        </p:blipFill>
        <p:spPr bwMode="auto">
          <a:xfrm>
            <a:off x="7945939" y="1353607"/>
            <a:ext cx="1005928" cy="3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07E1A-31F8-B159-2473-34A3D7A60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04"/>
          <a:stretch/>
        </p:blipFill>
        <p:spPr>
          <a:xfrm>
            <a:off x="6392046" y="1844256"/>
            <a:ext cx="5473700" cy="2345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7F1D8-894F-3C23-F52F-CDD825E6B6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3301" y="4307167"/>
            <a:ext cx="5327253" cy="2051299"/>
          </a:xfrm>
          <a:prstGeom prst="rect">
            <a:avLst/>
          </a:prstGeom>
        </p:spPr>
      </p:pic>
      <p:pic>
        <p:nvPicPr>
          <p:cNvPr id="7" name="Picture 6" descr="WIP - Overwatch Wiki">
            <a:extLst>
              <a:ext uri="{FF2B5EF4-FFF2-40B4-BE49-F238E27FC236}">
                <a16:creationId xmlns:a16="http://schemas.microsoft.com/office/drawing/2014/main" id="{F9CCB67D-BFEC-D9A0-42D4-72369795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07" y="4463934"/>
            <a:ext cx="610693" cy="5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7AD2B1-E365-17AF-80C5-843498436CDC}"/>
              </a:ext>
            </a:extLst>
          </p:cNvPr>
          <p:cNvSpPr/>
          <p:nvPr/>
        </p:nvSpPr>
        <p:spPr>
          <a:xfrm>
            <a:off x="9558824" y="4339003"/>
            <a:ext cx="980343" cy="1977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495E7-0D26-D7F4-AA20-405531BA19C0}"/>
              </a:ext>
            </a:extLst>
          </p:cNvPr>
          <p:cNvSpPr/>
          <p:nvPr/>
        </p:nvSpPr>
        <p:spPr>
          <a:xfrm>
            <a:off x="10539167" y="4340748"/>
            <a:ext cx="1159497" cy="1977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63A550-E57C-81DF-B965-F80392E66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b="1" dirty="0"/>
              <a:t>Will it work on </a:t>
            </a:r>
            <a:br>
              <a:rPr lang="en-NL" b="1" dirty="0"/>
            </a:br>
            <a:r>
              <a:rPr lang="en-NL" b="1" dirty="0"/>
              <a:t>real-world LHCb data?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1113728-DEBD-067E-3852-21C70B8E1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d Question Mark on Transparent Background 17177879 PNG">
            <a:extLst>
              <a:ext uri="{FF2B5EF4-FFF2-40B4-BE49-F238E27FC236}">
                <a16:creationId xmlns:a16="http://schemas.microsoft.com/office/drawing/2014/main" id="{8A778EA4-2D43-F578-8615-1CD0D7EA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787" y="298938"/>
            <a:ext cx="1504828" cy="15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stion Mark PNGs for Free Download">
            <a:extLst>
              <a:ext uri="{FF2B5EF4-FFF2-40B4-BE49-F238E27FC236}">
                <a16:creationId xmlns:a16="http://schemas.microsoft.com/office/drawing/2014/main" id="{46495613-5E2F-3B16-48C1-7B5B044D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7" y="4659924"/>
            <a:ext cx="1890345" cy="18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95948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XOVTI">
  <a:themeElements>
    <a:clrScheme name="3D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4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XOVTI" id="{DC540DBD-7FF5-4942-921A-CFF95ECB90AA}" vid="{E72E4198-D957-48FD-B88D-6DAFC89EA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MinimalXOVTI</Template>
  <TotalTime>16307</TotalTime>
  <Words>995</Words>
  <Application>Microsoft Macintosh PowerPoint</Application>
  <PresentationFormat>Widescreen</PresentationFormat>
  <Paragraphs>199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 Math</vt:lpstr>
      <vt:lpstr>Courier New</vt:lpstr>
      <vt:lpstr>Helvetica Neue</vt:lpstr>
      <vt:lpstr>Latin Modern Math</vt:lpstr>
      <vt:lpstr>Open sans</vt:lpstr>
      <vt:lpstr>System Font Regular</vt:lpstr>
      <vt:lpstr>MinimalXOVTI</vt:lpstr>
      <vt:lpstr>Quantum algorithm for track reconstruction in the LHCb vertex locator</vt:lpstr>
      <vt:lpstr>Connecting dots in the LHCb VELO</vt:lpstr>
      <vt:lpstr>Tracking challenges in HL-LHC</vt:lpstr>
      <vt:lpstr>Quantum Computing</vt:lpstr>
      <vt:lpstr>A quantum algorithm for tracking</vt:lpstr>
      <vt:lpstr>PowerPoint Presentation</vt:lpstr>
      <vt:lpstr>PowerPoint Presentation</vt:lpstr>
      <vt:lpstr>Quantum implementation</vt:lpstr>
      <vt:lpstr>Will it work on  real-world LHCb data?</vt:lpstr>
      <vt:lpstr>Animation</vt:lpstr>
      <vt:lpstr>Validation on LHCb events</vt:lpstr>
      <vt:lpstr>Conclusions</vt:lpstr>
      <vt:lpstr>Questions for the future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Nicotra, Davide (GWFP)</dc:creator>
  <cp:keywords/>
  <dc:description/>
  <cp:lastModifiedBy>Nicotra, Davide (GWFP)</cp:lastModifiedBy>
  <cp:revision>64</cp:revision>
  <dcterms:created xsi:type="dcterms:W3CDTF">2023-05-09T08:49:54Z</dcterms:created>
  <dcterms:modified xsi:type="dcterms:W3CDTF">2023-11-02T12:30:45Z</dcterms:modified>
  <cp:category/>
</cp:coreProperties>
</file>