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74" r:id="rId9"/>
    <p:sldId id="261" r:id="rId10"/>
    <p:sldId id="265" r:id="rId11"/>
    <p:sldId id="264" r:id="rId12"/>
    <p:sldId id="262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6" r:id="rId23"/>
    <p:sldId id="277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60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4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6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79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73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8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6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6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9B01-02FF-4FE2-A5E4-46F2AEA00FAA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25D4-4FAB-498D-A61D-475061EED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7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Jens Jensen, UKRI-STFC</a:t>
            </a:r>
          </a:p>
          <a:p>
            <a:r>
              <a:rPr lang="en-US" dirty="0" smtClean="0"/>
              <a:t>Amsterdam</a:t>
            </a:r>
            <a:r>
              <a:rPr lang="en-US" dirty="0" smtClean="0"/>
              <a:t>, 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so what if I use (</a:t>
            </a:r>
            <a:r>
              <a:rPr lang="en-US" dirty="0" err="1" smtClean="0"/>
              <a:t>sci</a:t>
            </a:r>
            <a:r>
              <a:rPr lang="en-US" dirty="0" smtClean="0"/>
              <a:t>)tokens?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eduperson_assurance</a:t>
            </a:r>
            <a:endParaRPr lang="en-US" dirty="0" smtClean="0"/>
          </a:p>
          <a:p>
            <a:r>
              <a:rPr lang="en-US" dirty="0" err="1" smtClean="0"/>
              <a:t>acr</a:t>
            </a:r>
            <a:endParaRPr lang="en-US" dirty="0" smtClean="0"/>
          </a:p>
          <a:p>
            <a:r>
              <a:rPr lang="en-US" dirty="0" err="1" smtClean="0"/>
              <a:t>aud</a:t>
            </a:r>
            <a:endParaRPr lang="en-US" dirty="0" smtClean="0"/>
          </a:p>
          <a:p>
            <a:r>
              <a:rPr lang="en-US" dirty="0" smtClean="0"/>
              <a:t>Times (as before)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Capability-based </a:t>
            </a:r>
            <a:r>
              <a:rPr lang="en-US" dirty="0" err="1" smtClean="0"/>
              <a:t>authorisation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7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Gedankenexperiment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resource provider I want to </a:t>
            </a:r>
            <a:r>
              <a:rPr lang="en-US" dirty="0" err="1" smtClean="0"/>
              <a:t>to</a:t>
            </a:r>
            <a:r>
              <a:rPr lang="en-US" dirty="0" smtClean="0"/>
              <a:t> provide resources to the community</a:t>
            </a:r>
          </a:p>
          <a:p>
            <a:r>
              <a:rPr lang="en-US" dirty="0" smtClean="0"/>
              <a:t>However, I need:</a:t>
            </a:r>
          </a:p>
          <a:p>
            <a:pPr lvl="1"/>
            <a:r>
              <a:rPr lang="en-US" dirty="0" smtClean="0"/>
              <a:t>MFA</a:t>
            </a:r>
          </a:p>
          <a:p>
            <a:pPr lvl="1"/>
            <a:r>
              <a:rPr lang="en-US" dirty="0" smtClean="0"/>
              <a:t>ID/unique</a:t>
            </a:r>
          </a:p>
          <a:p>
            <a:pPr lvl="1"/>
            <a:r>
              <a:rPr lang="en-US" dirty="0" smtClean="0"/>
              <a:t>IAP/medium (IAP/high for some subset of resources)</a:t>
            </a:r>
          </a:p>
          <a:p>
            <a:pPr lvl="1"/>
            <a:r>
              <a:rPr lang="en-US" dirty="0" smtClean="0"/>
              <a:t>ATP/ePA-1d</a:t>
            </a:r>
          </a:p>
          <a:p>
            <a:r>
              <a:rPr lang="en-US" dirty="0" smtClean="0"/>
              <a:t>Can’t use NREN federations</a:t>
            </a:r>
          </a:p>
          <a:p>
            <a:pPr lvl="1"/>
            <a:r>
              <a:rPr lang="en-US" dirty="0" smtClean="0"/>
              <a:t>Not enough support RAF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Gedankenexperiment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RP, I want delegated credentials with the same </a:t>
            </a:r>
            <a:r>
              <a:rPr lang="en-US" dirty="0" err="1" smtClean="0"/>
              <a:t>LoA</a:t>
            </a:r>
            <a:endParaRPr lang="en-US" dirty="0" smtClean="0"/>
          </a:p>
          <a:p>
            <a:pPr lvl="1"/>
            <a:r>
              <a:rPr lang="en-US" dirty="0" smtClean="0"/>
              <a:t>However, I want to be able to restrict what they can do</a:t>
            </a:r>
          </a:p>
          <a:p>
            <a:pPr lvl="1"/>
            <a:r>
              <a:rPr lang="en-US" dirty="0" smtClean="0"/>
              <a:t>And they should be (individually) revocable</a:t>
            </a:r>
          </a:p>
          <a:p>
            <a:pPr lvl="1"/>
            <a:r>
              <a:rPr lang="en-US" dirty="0" smtClean="0"/>
              <a:t>They should interoperate with peer infrastructures</a:t>
            </a:r>
          </a:p>
          <a:p>
            <a:r>
              <a:rPr lang="en-US" dirty="0" smtClean="0"/>
              <a:t>As a RP, I now want the user to log in through (say)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r>
              <a:rPr lang="en-US" dirty="0" smtClean="0"/>
              <a:t>User logs in using their home </a:t>
            </a:r>
            <a:r>
              <a:rPr lang="en-US" dirty="0" err="1" smtClean="0"/>
              <a:t>IdP</a:t>
            </a:r>
            <a:endParaRPr lang="en-US" dirty="0" smtClean="0"/>
          </a:p>
          <a:p>
            <a:pPr lvl="1"/>
            <a:r>
              <a:rPr lang="en-US" dirty="0" smtClean="0"/>
              <a:t>User is told the </a:t>
            </a:r>
            <a:r>
              <a:rPr lang="en-US" dirty="0" err="1" smtClean="0"/>
              <a:t>LoA</a:t>
            </a:r>
            <a:r>
              <a:rPr lang="en-US" dirty="0" smtClean="0"/>
              <a:t> is not high enough</a:t>
            </a:r>
          </a:p>
          <a:p>
            <a:pPr lvl="1"/>
            <a:r>
              <a:rPr lang="en-US" dirty="0" smtClean="0"/>
              <a:t>User tries to find a step up</a:t>
            </a:r>
          </a:p>
          <a:p>
            <a:pPr lvl="1"/>
            <a:r>
              <a:rPr lang="en-US" dirty="0" smtClean="0"/>
              <a:t>User writes an angry email to my boss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30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DRIs - 1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873" y="3796145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DRI1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804727" y="3796144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904509" y="1690688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DRI2</a:t>
            </a:r>
            <a:endParaRPr lang="en-GB" dirty="0"/>
          </a:p>
        </p:txBody>
      </p:sp>
      <p:sp>
        <p:nvSpPr>
          <p:cNvPr id="7" name="Left-Right-Up Arrow 6"/>
          <p:cNvSpPr/>
          <p:nvPr/>
        </p:nvSpPr>
        <p:spPr>
          <a:xfrm>
            <a:off x="4830617" y="3278909"/>
            <a:ext cx="1939637" cy="1394691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04654" y="5467927"/>
            <a:ext cx="7346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identity source (ultimately from home </a:t>
            </a:r>
            <a:r>
              <a:rPr lang="en-US" dirty="0" err="1" smtClean="0"/>
              <a:t>organisation</a:t>
            </a:r>
            <a:r>
              <a:rPr lang="en-US" dirty="0" smtClean="0"/>
              <a:t>, probably </a:t>
            </a:r>
            <a:r>
              <a:rPr lang="en-US" dirty="0" err="1" smtClean="0"/>
              <a:t>proxied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Consistent </a:t>
            </a:r>
            <a:r>
              <a:rPr lang="en-US" dirty="0" err="1" smtClean="0"/>
              <a:t>authorisation</a:t>
            </a:r>
            <a:r>
              <a:rPr lang="en-US" dirty="0" smtClean="0"/>
              <a:t> – single source of </a:t>
            </a:r>
            <a:r>
              <a:rPr lang="en-US" dirty="0" err="1" smtClean="0"/>
              <a:t>auz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DRIs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873" y="3796145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DRI1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804727" y="3796144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904509" y="1690688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DRI2</a:t>
            </a:r>
            <a:endParaRPr lang="en-GB" dirty="0"/>
          </a:p>
        </p:txBody>
      </p:sp>
      <p:sp>
        <p:nvSpPr>
          <p:cNvPr id="7" name="Left-Right-Up Arrow 6"/>
          <p:cNvSpPr/>
          <p:nvPr/>
        </p:nvSpPr>
        <p:spPr>
          <a:xfrm>
            <a:off x="4830617" y="3278909"/>
            <a:ext cx="1939637" cy="1394691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604654" y="5467927"/>
            <a:ext cx="7346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identity source (ultimately from home </a:t>
            </a:r>
            <a:r>
              <a:rPr lang="en-US" dirty="0" err="1" smtClean="0"/>
              <a:t>organisation</a:t>
            </a:r>
            <a:r>
              <a:rPr lang="en-US" dirty="0" smtClean="0"/>
              <a:t>, probably </a:t>
            </a:r>
            <a:r>
              <a:rPr lang="en-US" dirty="0" err="1" smtClean="0"/>
              <a:t>proxied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 managed individually through individual proxies</a:t>
            </a:r>
            <a:r>
              <a:rPr lang="en-US" dirty="0"/>
              <a:t> </a:t>
            </a:r>
            <a:r>
              <a:rPr lang="en-US" dirty="0" smtClean="0"/>
              <a:t>or AAs</a:t>
            </a:r>
          </a:p>
        </p:txBody>
      </p:sp>
      <p:sp>
        <p:nvSpPr>
          <p:cNvPr id="3" name="Oval 2"/>
          <p:cNvSpPr/>
          <p:nvPr/>
        </p:nvSpPr>
        <p:spPr>
          <a:xfrm>
            <a:off x="7222837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AUZ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5454071" y="2531197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AUZ</a:t>
            </a:r>
            <a:endParaRPr lang="en-GB" sz="1400" dirty="0"/>
          </a:p>
        </p:txBody>
      </p:sp>
      <p:sp>
        <p:nvSpPr>
          <p:cNvPr id="10" name="Oval 9"/>
          <p:cNvSpPr/>
          <p:nvPr/>
        </p:nvSpPr>
        <p:spPr>
          <a:xfrm>
            <a:off x="3565235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AUZ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714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DRIs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873" y="3796145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DRI1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804727" y="3796144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904509" y="1690688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04654" y="5467927"/>
            <a:ext cx="4662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DRI manages its own identities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 managed consistently across DRIs</a:t>
            </a:r>
          </a:p>
        </p:txBody>
      </p:sp>
      <p:sp>
        <p:nvSpPr>
          <p:cNvPr id="3" name="Oval 2"/>
          <p:cNvSpPr/>
          <p:nvPr/>
        </p:nvSpPr>
        <p:spPr>
          <a:xfrm>
            <a:off x="7222837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5454071" y="2531197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10" name="Oval 9"/>
          <p:cNvSpPr/>
          <p:nvPr/>
        </p:nvSpPr>
        <p:spPr>
          <a:xfrm>
            <a:off x="3565235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cxnSp>
        <p:nvCxnSpPr>
          <p:cNvPr id="12" name="Straight Arrow Connector 11"/>
          <p:cNvCxnSpPr>
            <a:stCxn id="10" idx="7"/>
            <a:endCxn id="9" idx="3"/>
          </p:cNvCxnSpPr>
          <p:nvPr/>
        </p:nvCxnSpPr>
        <p:spPr>
          <a:xfrm flipV="1">
            <a:off x="4156514" y="3114593"/>
            <a:ext cx="1399005" cy="970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1"/>
            <a:endCxn id="9" idx="5"/>
          </p:cNvCxnSpPr>
          <p:nvPr/>
        </p:nvCxnSpPr>
        <p:spPr>
          <a:xfrm flipH="1" flipV="1">
            <a:off x="6045350" y="3114593"/>
            <a:ext cx="1278935" cy="970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10" idx="6"/>
          </p:cNvCxnSpPr>
          <p:nvPr/>
        </p:nvCxnSpPr>
        <p:spPr>
          <a:xfrm flipH="1">
            <a:off x="4257962" y="4327236"/>
            <a:ext cx="29648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04654" y="6191042"/>
            <a:ext cx="8199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 linking: each DRI (selectively) accepts accounts from others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 is portable: can be translated (to some extent) from one DRI to another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6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DRIs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873" y="3796145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DRI1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804727" y="3796144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904509" y="1690688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04654" y="5467927"/>
            <a:ext cx="4862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DRI manages its own identities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 managed individually between DRIs</a:t>
            </a:r>
          </a:p>
        </p:txBody>
      </p:sp>
      <p:sp>
        <p:nvSpPr>
          <p:cNvPr id="3" name="Oval 2"/>
          <p:cNvSpPr/>
          <p:nvPr/>
        </p:nvSpPr>
        <p:spPr>
          <a:xfrm>
            <a:off x="7222837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5454071" y="2531197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10" name="Oval 9"/>
          <p:cNvSpPr/>
          <p:nvPr/>
        </p:nvSpPr>
        <p:spPr>
          <a:xfrm>
            <a:off x="3565235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cxnSp>
        <p:nvCxnSpPr>
          <p:cNvPr id="12" name="Straight Arrow Connector 11"/>
          <p:cNvCxnSpPr>
            <a:stCxn id="10" idx="7"/>
            <a:endCxn id="9" idx="3"/>
          </p:cNvCxnSpPr>
          <p:nvPr/>
        </p:nvCxnSpPr>
        <p:spPr>
          <a:xfrm flipV="1">
            <a:off x="4156514" y="3114593"/>
            <a:ext cx="1399005" cy="970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1"/>
            <a:endCxn id="9" idx="5"/>
          </p:cNvCxnSpPr>
          <p:nvPr/>
        </p:nvCxnSpPr>
        <p:spPr>
          <a:xfrm flipH="1" flipV="1">
            <a:off x="6045350" y="3114593"/>
            <a:ext cx="1278935" cy="970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10" idx="6"/>
          </p:cNvCxnSpPr>
          <p:nvPr/>
        </p:nvCxnSpPr>
        <p:spPr>
          <a:xfrm flipH="1">
            <a:off x="4257962" y="4327236"/>
            <a:ext cx="29648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02705" y="6158807"/>
            <a:ext cx="8869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 linking: each DRI (selectively) accepts accounts from others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: maybe we can do remote token introspection (or </a:t>
            </a:r>
            <a:r>
              <a:rPr lang="en-US" dirty="0" err="1" smtClean="0"/>
              <a:t>equiv</a:t>
            </a:r>
            <a:r>
              <a:rPr lang="en-US" dirty="0" smtClean="0"/>
              <a:t>) (reversing </a:t>
            </a:r>
            <a:r>
              <a:rPr lang="en-US" dirty="0" err="1" smtClean="0"/>
              <a:t>auc</a:t>
            </a:r>
            <a:r>
              <a:rPr lang="en-US" dirty="0" smtClean="0"/>
              <a:t> arrows)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9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DRIs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48873" y="3796145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DRI1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804727" y="3796144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DRI3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904509" y="1690688"/>
            <a:ext cx="1865745" cy="1182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04654" y="5467927"/>
            <a:ext cx="644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DRI manages its own identities but there is no account linking</a:t>
            </a:r>
          </a:p>
          <a:p>
            <a:r>
              <a:rPr lang="en-US" dirty="0" err="1" smtClean="0"/>
              <a:t>Authorisation</a:t>
            </a:r>
            <a:r>
              <a:rPr lang="en-US" dirty="0" smtClean="0"/>
              <a:t> managed individually between DRIs</a:t>
            </a:r>
          </a:p>
        </p:txBody>
      </p:sp>
      <p:sp>
        <p:nvSpPr>
          <p:cNvPr id="3" name="Oval 2"/>
          <p:cNvSpPr/>
          <p:nvPr/>
        </p:nvSpPr>
        <p:spPr>
          <a:xfrm>
            <a:off x="7222837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9" name="Oval 8"/>
          <p:cNvSpPr/>
          <p:nvPr/>
        </p:nvSpPr>
        <p:spPr>
          <a:xfrm>
            <a:off x="5454071" y="2531197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10" name="Oval 9"/>
          <p:cNvSpPr/>
          <p:nvPr/>
        </p:nvSpPr>
        <p:spPr>
          <a:xfrm>
            <a:off x="3565235" y="3985490"/>
            <a:ext cx="692727" cy="6834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IAM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604654" y="6191042"/>
            <a:ext cx="617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Users must log into both DRIs and get suitable tokens from both</a:t>
            </a:r>
          </a:p>
          <a:p>
            <a:r>
              <a:rPr lang="en-US" dirty="0" smtClean="0"/>
              <a:t>Only remote token introspection will help?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9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OIDC Federation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tiny cogs to put together</a:t>
            </a:r>
          </a:p>
          <a:p>
            <a:r>
              <a:rPr lang="en-US" dirty="0" smtClean="0"/>
              <a:t>Supposed to be protocol </a:t>
            </a:r>
            <a:r>
              <a:rPr lang="en-US" dirty="0"/>
              <a:t>agnostic 👍</a:t>
            </a:r>
            <a:endParaRPr lang="en-US" dirty="0" smtClean="0"/>
          </a:p>
          <a:p>
            <a:r>
              <a:rPr lang="en-US" dirty="0" smtClean="0"/>
              <a:t>How to cross-federate federations (with different policies)?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8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Ad-Hoc Secure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Pick-and-mix controls:</a:t>
            </a:r>
          </a:p>
          <a:p>
            <a:pPr lvl="1"/>
            <a:r>
              <a:rPr lang="en-US" dirty="0" smtClean="0"/>
              <a:t>User management</a:t>
            </a:r>
          </a:p>
          <a:p>
            <a:pPr lvl="2"/>
            <a:r>
              <a:rPr lang="en-US" dirty="0" smtClean="0"/>
              <a:t>Education</a:t>
            </a:r>
          </a:p>
          <a:p>
            <a:pPr lvl="2"/>
            <a:r>
              <a:rPr lang="en-US" dirty="0" smtClean="0"/>
              <a:t>Credentials (existing or collaboration-specific), associated trust anchors</a:t>
            </a:r>
          </a:p>
          <a:p>
            <a:pPr lvl="2"/>
            <a:r>
              <a:rPr lang="en-US" dirty="0" smtClean="0"/>
              <a:t>Account management</a:t>
            </a:r>
          </a:p>
          <a:p>
            <a:pPr lvl="2"/>
            <a:r>
              <a:rPr lang="en-US" dirty="0" err="1" smtClean="0"/>
              <a:t>Authorisation</a:t>
            </a:r>
            <a:r>
              <a:rPr lang="en-US" dirty="0" smtClean="0"/>
              <a:t>/capabilities</a:t>
            </a:r>
          </a:p>
          <a:p>
            <a:pPr lvl="1"/>
            <a:r>
              <a:rPr lang="en-US" dirty="0" err="1" smtClean="0"/>
              <a:t>LoA</a:t>
            </a:r>
            <a:r>
              <a:rPr lang="en-US" dirty="0" smtClean="0"/>
              <a:t> (RAF+MFA)</a:t>
            </a:r>
          </a:p>
          <a:p>
            <a:pPr lvl="1"/>
            <a:r>
              <a:rPr lang="en-US" dirty="0" smtClean="0"/>
              <a:t>Infrastructure management</a:t>
            </a:r>
          </a:p>
          <a:p>
            <a:pPr lvl="2"/>
            <a:r>
              <a:rPr lang="en-US" dirty="0" smtClean="0"/>
              <a:t>Connecting infrastructure to itself</a:t>
            </a:r>
          </a:p>
          <a:p>
            <a:pPr lvl="2"/>
            <a:r>
              <a:rPr lang="en-US" dirty="0" smtClean="0"/>
              <a:t>Connecting infrastructure to the outside world</a:t>
            </a:r>
          </a:p>
          <a:p>
            <a:pPr lvl="1"/>
            <a:r>
              <a:rPr lang="en-US" dirty="0" smtClean="0"/>
              <a:t>Firewalls, DMZ</a:t>
            </a:r>
          </a:p>
          <a:p>
            <a:pPr lvl="1"/>
            <a:r>
              <a:rPr lang="en-US" dirty="0" smtClean="0"/>
              <a:t>Logging</a:t>
            </a:r>
          </a:p>
          <a:p>
            <a:pPr lvl="1"/>
            <a:r>
              <a:rPr lang="en-US" dirty="0" smtClean="0"/>
              <a:t>Privileged access</a:t>
            </a:r>
          </a:p>
          <a:p>
            <a:pPr lvl="1"/>
            <a:r>
              <a:rPr lang="en-US" dirty="0" smtClean="0"/>
              <a:t>Systems – user device (BYOD), infrastructure</a:t>
            </a:r>
          </a:p>
          <a:p>
            <a:pPr lvl="1"/>
            <a:r>
              <a:rPr lang="en-US" dirty="0" smtClean="0"/>
              <a:t>SIRTFI stuff – AUPs, security contacts, patching schedule…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7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that Warm and Fuzzy Feeling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lost that </a:t>
            </a:r>
            <a:r>
              <a:rPr lang="en-US" dirty="0" err="1" smtClean="0"/>
              <a:t>lov^W</a:t>
            </a:r>
            <a:r>
              <a:rPr lang="en-US" dirty="0" smtClean="0"/>
              <a:t> warm and fuzzy feeling…?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2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Describing/Implementing security </a:t>
            </a:r>
            <a:r>
              <a:rPr lang="en-US" dirty="0" smtClean="0"/>
              <a:t>controls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 (people who put data into the infrastructure)</a:t>
            </a:r>
          </a:p>
          <a:p>
            <a:pPr lvl="1"/>
            <a:r>
              <a:rPr lang="en-US" dirty="0" smtClean="0"/>
              <a:t>Risk assessments</a:t>
            </a:r>
          </a:p>
          <a:p>
            <a:pPr lvl="1"/>
            <a:r>
              <a:rPr lang="en-US" dirty="0" smtClean="0"/>
              <a:t>AUPs – data agreements, </a:t>
            </a:r>
          </a:p>
          <a:p>
            <a:r>
              <a:rPr lang="en-US" dirty="0" smtClean="0"/>
              <a:t>Policies – who can connect to whom (and do what?)</a:t>
            </a:r>
          </a:p>
          <a:p>
            <a:r>
              <a:rPr lang="en-US" dirty="0" smtClean="0"/>
              <a:t>Users – obligations</a:t>
            </a:r>
          </a:p>
          <a:p>
            <a:r>
              <a:rPr lang="en-US" dirty="0" smtClean="0"/>
              <a:t>Admins – obligations</a:t>
            </a:r>
          </a:p>
          <a:p>
            <a:r>
              <a:rPr lang="en-US" dirty="0" smtClean="0"/>
              <a:t>Technical – e.g. OSCAL</a:t>
            </a:r>
          </a:p>
          <a:p>
            <a:r>
              <a:rPr lang="en-US" dirty="0" smtClean="0"/>
              <a:t>RP requirements hint (AARC TREE)</a:t>
            </a:r>
          </a:p>
          <a:p>
            <a:r>
              <a:rPr lang="en-US" dirty="0" smtClean="0"/>
              <a:t>Policy decisions in parallel with </a:t>
            </a:r>
            <a:r>
              <a:rPr lang="en-US" dirty="0" err="1" smtClean="0"/>
              <a:t>auz</a:t>
            </a:r>
            <a:r>
              <a:rPr lang="en-US" dirty="0" smtClean="0"/>
              <a:t> decisions (AARC TREE?)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build useful future-proof identities?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Returning briefly to SB Feb 2021 (51</a:t>
            </a:r>
            <a:r>
              <a:rPr lang="en-US" baseline="30000" dirty="0" smtClean="0"/>
              <a:t>st</a:t>
            </a:r>
            <a:r>
              <a:rPr lang="en-US" dirty="0" smtClean="0"/>
              <a:t>), most technologies are complex</a:t>
            </a:r>
          </a:p>
          <a:p>
            <a:pPr lvl="1"/>
            <a:r>
              <a:rPr lang="en-US" dirty="0" smtClean="0"/>
              <a:t>If any work on them is done, it is to add complexity</a:t>
            </a:r>
          </a:p>
          <a:p>
            <a:r>
              <a:rPr lang="en-US" dirty="0" smtClean="0"/>
              <a:t>Most tools are poor at handling </a:t>
            </a:r>
            <a:r>
              <a:rPr lang="el-GR" dirty="0" smtClean="0"/>
              <a:t>Δ</a:t>
            </a:r>
            <a:r>
              <a:rPr lang="en-US" dirty="0" smtClean="0"/>
              <a:t>policy (other than by human intervention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seems X.509 &gt; SAML &gt; </a:t>
            </a:r>
            <a:r>
              <a:rPr lang="en-US" dirty="0" smtClean="0"/>
              <a:t>OIDC</a:t>
            </a:r>
            <a:endParaRPr lang="en-US" dirty="0" smtClean="0"/>
          </a:p>
          <a:p>
            <a:pPr lvl="1"/>
            <a:r>
              <a:rPr lang="en-US" dirty="0" smtClean="0"/>
              <a:t>Though there are other historical examples, like KDC domains or AD “forests</a:t>
            </a:r>
            <a:r>
              <a:rPr lang="en-US" dirty="0" smtClean="0"/>
              <a:t>”</a:t>
            </a:r>
          </a:p>
          <a:p>
            <a:r>
              <a:rPr lang="en-US" dirty="0"/>
              <a:t>Need to handle bridging asymmetrically</a:t>
            </a:r>
          </a:p>
          <a:p>
            <a:pPr lvl="1"/>
            <a:r>
              <a:rPr lang="en-US" dirty="0" smtClean="0"/>
              <a:t>Cf. Bell-</a:t>
            </a:r>
            <a:r>
              <a:rPr lang="en-US" dirty="0" err="1" smtClean="0"/>
              <a:t>LaPadula</a:t>
            </a:r>
            <a:r>
              <a:rPr lang="en-US" dirty="0" smtClean="0"/>
              <a:t> “don’t write down, don’t read up”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71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have? -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IGTF – best practices, target assurance levels</a:t>
            </a:r>
          </a:p>
          <a:p>
            <a:pPr lvl="1"/>
            <a:r>
              <a:rPr lang="en-US" dirty="0" smtClean="0"/>
              <a:t>Levels of assurance</a:t>
            </a:r>
          </a:p>
          <a:p>
            <a:pPr lvl="1"/>
            <a:r>
              <a:rPr lang="en-US" dirty="0" smtClean="0"/>
              <a:t>Compensatory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Who can be a member</a:t>
            </a:r>
            <a:endParaRPr lang="en-US" dirty="0" smtClean="0"/>
          </a:p>
          <a:p>
            <a:r>
              <a:rPr lang="en-US" dirty="0" smtClean="0"/>
              <a:t>PMA – maintaining the WFF</a:t>
            </a:r>
          </a:p>
          <a:p>
            <a:pPr lvl="1"/>
            <a:r>
              <a:rPr lang="en-US" dirty="0" err="1" smtClean="0"/>
              <a:t>Porcesses</a:t>
            </a:r>
            <a:r>
              <a:rPr lang="en-US" dirty="0" smtClean="0"/>
              <a:t> – trust building, some PMA attendance</a:t>
            </a:r>
          </a:p>
          <a:p>
            <a:pPr lvl="1"/>
            <a:r>
              <a:rPr lang="en-US" dirty="0" smtClean="0"/>
              <a:t>Processes </a:t>
            </a:r>
            <a:r>
              <a:rPr lang="en-US" dirty="0" smtClean="0"/>
              <a:t>– peer review, self </a:t>
            </a:r>
            <a:r>
              <a:rPr lang="en-US" dirty="0" smtClean="0"/>
              <a:t>audits</a:t>
            </a:r>
          </a:p>
          <a:p>
            <a:pPr lvl="1"/>
            <a:r>
              <a:rPr lang="en-US" dirty="0" smtClean="0"/>
              <a:t>Observation – CRL issuance, community contributions</a:t>
            </a:r>
            <a:endParaRPr lang="en-US" dirty="0" smtClean="0"/>
          </a:p>
          <a:p>
            <a:pPr lvl="1"/>
            <a:r>
              <a:rPr lang="en-US" dirty="0" smtClean="0"/>
              <a:t>Knowledge base</a:t>
            </a:r>
          </a:p>
          <a:p>
            <a:r>
              <a:rPr lang="en-US" dirty="0" smtClean="0"/>
              <a:t>Individual CAs</a:t>
            </a:r>
          </a:p>
          <a:p>
            <a:pPr lvl="1"/>
            <a:r>
              <a:rPr lang="en-US" dirty="0" smtClean="0"/>
              <a:t>Local (= country) policies and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Who can be a member?</a:t>
            </a:r>
          </a:p>
          <a:p>
            <a:pPr lvl="1"/>
            <a:r>
              <a:rPr lang="en-US" dirty="0" smtClean="0"/>
              <a:t>Participant obligations</a:t>
            </a:r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19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have? - technology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HSMs</a:t>
            </a:r>
          </a:p>
          <a:p>
            <a:r>
              <a:rPr lang="en-US" dirty="0" err="1" smtClean="0"/>
              <a:t>RCauth</a:t>
            </a:r>
            <a:r>
              <a:rPr lang="en-US" dirty="0" smtClean="0"/>
              <a:t> HAHA</a:t>
            </a:r>
          </a:p>
          <a:p>
            <a:r>
              <a:rPr lang="en-US" dirty="0" smtClean="0"/>
              <a:t>Security Engineering </a:t>
            </a:r>
            <a:r>
              <a:rPr lang="en-US" dirty="0" smtClean="0"/>
              <a:t>practices (probably)</a:t>
            </a:r>
            <a:endParaRPr lang="en-US" dirty="0" smtClean="0"/>
          </a:p>
          <a:p>
            <a:r>
              <a:rPr lang="en-US" dirty="0" smtClean="0"/>
              <a:t>Software (RCauth, </a:t>
            </a:r>
            <a:r>
              <a:rPr lang="en-US" dirty="0" err="1" smtClean="0"/>
              <a:t>CertWizard</a:t>
            </a:r>
            <a:r>
              <a:rPr lang="en-US" dirty="0" smtClean="0"/>
              <a:t>, …)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and certificates – b-but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trust anchors</a:t>
            </a:r>
          </a:p>
          <a:p>
            <a:r>
              <a:rPr lang="en-US" dirty="0" smtClean="0"/>
              <a:t>Installed TAs reduce risks of (</a:t>
            </a:r>
            <a:r>
              <a:rPr lang="en-US" dirty="0" err="1" smtClean="0"/>
              <a:t>eg</a:t>
            </a:r>
            <a:r>
              <a:rPr lang="en-US" dirty="0" smtClean="0"/>
              <a:t>) SHA1 vulnerability exploitation</a:t>
            </a:r>
          </a:p>
          <a:p>
            <a:r>
              <a:rPr lang="en-US" dirty="0" smtClean="0"/>
              <a:t>Different namespaces</a:t>
            </a:r>
          </a:p>
          <a:p>
            <a:pPr lvl="1"/>
            <a:r>
              <a:rPr lang="en-US" dirty="0" smtClean="0"/>
              <a:t>Combined with RPDNC and </a:t>
            </a:r>
            <a:r>
              <a:rPr lang="en-US" dirty="0" smtClean="0"/>
              <a:t>signing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Not checked by everything (in fact not </a:t>
            </a:r>
            <a:r>
              <a:rPr lang="en-US" dirty="0" smtClean="0"/>
              <a:t>cheeked </a:t>
            </a:r>
            <a:r>
              <a:rPr lang="en-US" dirty="0" smtClean="0"/>
              <a:t>by much at </a:t>
            </a:r>
            <a:r>
              <a:rPr lang="en-US" dirty="0" smtClean="0"/>
              <a:t>all?)</a:t>
            </a:r>
            <a:endParaRPr lang="en-US" dirty="0" smtClean="0"/>
          </a:p>
          <a:p>
            <a:r>
              <a:rPr lang="en-US" dirty="0" smtClean="0"/>
              <a:t>Different naming conventions (e.g. CN=Robot)</a:t>
            </a:r>
          </a:p>
          <a:p>
            <a:r>
              <a:rPr lang="en-US" dirty="0" smtClean="0"/>
              <a:t>Extensions – </a:t>
            </a:r>
            <a:r>
              <a:rPr lang="en-US" dirty="0" err="1" smtClean="0"/>
              <a:t>kU</a:t>
            </a:r>
            <a:r>
              <a:rPr lang="en-US" dirty="0" smtClean="0"/>
              <a:t>, </a:t>
            </a:r>
            <a:r>
              <a:rPr lang="en-US" dirty="0" err="1" smtClean="0"/>
              <a:t>eKU</a:t>
            </a:r>
            <a:endParaRPr lang="en-US" dirty="0" smtClean="0"/>
          </a:p>
          <a:p>
            <a:r>
              <a:rPr lang="en-US" dirty="0" smtClean="0"/>
              <a:t>OIDs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certificates – b-but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05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CPs describe policies</a:t>
            </a:r>
          </a:p>
          <a:p>
            <a:pPr lvl="1"/>
            <a:r>
              <a:rPr lang="en-US" dirty="0" smtClean="0"/>
              <a:t>CPs have OIDs</a:t>
            </a:r>
          </a:p>
          <a:p>
            <a:pPr lvl="1"/>
            <a:r>
              <a:rPr lang="en-US" dirty="0" smtClean="0"/>
              <a:t>Certificates include the OIDs of policies </a:t>
            </a:r>
            <a:r>
              <a:rPr lang="en-US" i="1" dirty="0" smtClean="0"/>
              <a:t>under which they were issued</a:t>
            </a:r>
            <a:endParaRPr lang="en-US" dirty="0" smtClean="0"/>
          </a:p>
          <a:p>
            <a:r>
              <a:rPr lang="en-US" dirty="0" smtClean="0"/>
              <a:t>IGTF certificates have 1SCP</a:t>
            </a:r>
          </a:p>
          <a:p>
            <a:pPr lvl="1"/>
            <a:r>
              <a:rPr lang="en-US" dirty="0" smtClean="0"/>
              <a:t>Private key protection</a:t>
            </a:r>
          </a:p>
          <a:p>
            <a:pPr lvl="1"/>
            <a:r>
              <a:rPr lang="en-US" dirty="0" smtClean="0"/>
              <a:t>Identity vetting (trusted third party à la Brazil, or face to face)</a:t>
            </a:r>
          </a:p>
          <a:p>
            <a:pPr lvl="1"/>
            <a:r>
              <a:rPr lang="en-US" dirty="0" smtClean="0"/>
              <a:t>End entity (human, robot, host)</a:t>
            </a:r>
          </a:p>
          <a:p>
            <a:r>
              <a:rPr lang="en-US" dirty="0" smtClean="0"/>
              <a:t>Profiles</a:t>
            </a:r>
          </a:p>
          <a:p>
            <a:pPr lvl="1"/>
            <a:r>
              <a:rPr lang="en-US" dirty="0" smtClean="0"/>
              <a:t>ASPEN, BIRCH, CEDAR, DOGWOOD</a:t>
            </a:r>
          </a:p>
          <a:p>
            <a:r>
              <a:rPr lang="en-US" dirty="0" smtClean="0"/>
              <a:t>Guidelines</a:t>
            </a:r>
          </a:p>
          <a:p>
            <a:pPr lvl="1"/>
            <a:r>
              <a:rPr lang="en-US" dirty="0" smtClean="0"/>
              <a:t>Like GFD.225 – which – still! – keeps us out of trouble</a:t>
            </a:r>
          </a:p>
          <a:p>
            <a:pPr lvl="1"/>
            <a:r>
              <a:rPr lang="en-US" dirty="0" smtClean="0"/>
              <a:t>And still gets TCS into trouble (cf. Spain, Slovakia)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4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certificates – b-but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EE certificates, create GSI proxies (RFC 3820)</a:t>
            </a:r>
          </a:p>
          <a:p>
            <a:pPr lvl="1"/>
            <a:r>
              <a:rPr lang="en-US" dirty="0" smtClean="0"/>
              <a:t>Added attributes (e.g. VOMS)</a:t>
            </a:r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Time issued</a:t>
            </a:r>
          </a:p>
          <a:p>
            <a:pPr lvl="1"/>
            <a:r>
              <a:rPr lang="en-US" dirty="0" err="1" smtClean="0"/>
              <a:t>Notbefore</a:t>
            </a:r>
            <a:r>
              <a:rPr lang="en-US" dirty="0" smtClean="0"/>
              <a:t> (usually same as time issued)</a:t>
            </a:r>
          </a:p>
          <a:p>
            <a:pPr lvl="1"/>
            <a:r>
              <a:rPr lang="en-US" dirty="0" err="1" smtClean="0"/>
              <a:t>Notafter</a:t>
            </a:r>
            <a:endParaRPr lang="en-US" dirty="0" smtClean="0"/>
          </a:p>
          <a:p>
            <a:pPr lvl="1"/>
            <a:r>
              <a:rPr lang="en-US" dirty="0" err="1" smtClean="0"/>
              <a:t>Notafter</a:t>
            </a:r>
            <a:r>
              <a:rPr lang="en-US" dirty="0" smtClean="0"/>
              <a:t> – </a:t>
            </a:r>
            <a:r>
              <a:rPr lang="en-US" dirty="0" err="1" smtClean="0"/>
              <a:t>Notbefore</a:t>
            </a:r>
            <a:r>
              <a:rPr lang="en-US" dirty="0" smtClean="0"/>
              <a:t> (duration)</a:t>
            </a:r>
          </a:p>
          <a:p>
            <a:pPr lvl="2"/>
            <a:r>
              <a:rPr lang="en-US" dirty="0" smtClean="0"/>
              <a:t>For example, </a:t>
            </a:r>
            <a:r>
              <a:rPr lang="en-US" dirty="0" err="1" smtClean="0"/>
              <a:t>letsencrypt</a:t>
            </a:r>
            <a:r>
              <a:rPr lang="en-US" dirty="0" smtClean="0"/>
              <a:t> issues three month host certificates</a:t>
            </a:r>
          </a:p>
          <a:p>
            <a:pPr lvl="2"/>
            <a:r>
              <a:rPr lang="en-US" dirty="0" smtClean="0"/>
              <a:t>Shorter lifetimes help guard against failure of propagation of revocation information</a:t>
            </a:r>
          </a:p>
          <a:p>
            <a:pPr lvl="2"/>
            <a:r>
              <a:rPr lang="en-US" dirty="0" smtClean="0"/>
              <a:t>1Ms for non-revocable 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5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– what else is in the toolbox?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 (REFEDS)</a:t>
            </a:r>
          </a:p>
          <a:p>
            <a:pPr lvl="1"/>
            <a:r>
              <a:rPr lang="en-US" dirty="0" smtClean="0"/>
              <a:t>Identifier assurance</a:t>
            </a:r>
          </a:p>
          <a:p>
            <a:pPr lvl="1"/>
            <a:r>
              <a:rPr lang="en-US" dirty="0" smtClean="0"/>
              <a:t>Identifier uniqueness</a:t>
            </a:r>
          </a:p>
          <a:p>
            <a:pPr lvl="1"/>
            <a:r>
              <a:rPr lang="en-US" dirty="0" smtClean="0"/>
              <a:t>Attribute assurance (timeliness)</a:t>
            </a:r>
          </a:p>
          <a:p>
            <a:r>
              <a:rPr lang="en-US" dirty="0" smtClean="0"/>
              <a:t>SFA/MFA (REFEDS)</a:t>
            </a:r>
          </a:p>
          <a:p>
            <a:r>
              <a:rPr lang="en-US" dirty="0" smtClean="0"/>
              <a:t>Volatile attributes?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06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RP, how do we </a:t>
            </a:r>
            <a:r>
              <a:rPr lang="en-US" i="1" dirty="0" smtClean="0"/>
              <a:t>apply </a:t>
            </a:r>
            <a:r>
              <a:rPr lang="en-US" dirty="0" smtClean="0"/>
              <a:t>the policies?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IGTF policies (roughly CEDAR &gt; BIRCH &gt; ASPEN &gt; DOGWOOD)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the lowest acceptable of these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 </a:t>
            </a:r>
            <a:r>
              <a:rPr lang="en-US" i="1" dirty="0" smtClean="0"/>
              <a:t>all </a:t>
            </a:r>
            <a:r>
              <a:rPr lang="en-US" dirty="0" smtClean="0"/>
              <a:t>IGTF CAs' trust anchors at this level or above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5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d4ed8e-944b-47c9-9363-3eab4b72a1c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17" ma:contentTypeDescription="Create a new document." ma:contentTypeScope="" ma:versionID="bcb95aa779b45a75434194012c2cca71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95eab2eac64e5b2bf5b004618bfbb80f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001B3-5478-4D28-9C39-9575908A862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3445c12-dfa3-40cc-8996-852590e67d75"/>
    <ds:schemaRef ds:uri="http://schemas.openxmlformats.org/package/2006/metadata/core-properties"/>
    <ds:schemaRef ds:uri="8bd4ed8e-944b-47c9-9363-3eab4b72a1c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570950-C2F1-43B1-98EA-68A7953479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E2BDA6-0A99-4C3E-95BB-1A030E93C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982</Words>
  <Application>Microsoft Office PowerPoint</Application>
  <PresentationFormat>Widescreen</PresentationFormat>
  <Paragraphs>180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Soapbox</vt:lpstr>
      <vt:lpstr>Sharing that Warm and Fuzzy Feeling</vt:lpstr>
      <vt:lpstr>What do we have? - policies</vt:lpstr>
      <vt:lpstr>What do we have? - technology </vt:lpstr>
      <vt:lpstr>Policies and certificates – b-but how?</vt:lpstr>
      <vt:lpstr>Policies and certificates – b-but how?</vt:lpstr>
      <vt:lpstr>Policies and certificates – b-but how?</vt:lpstr>
      <vt:lpstr>Policies – what else is in the toolbox?</vt:lpstr>
      <vt:lpstr>As a RP, how do we apply the policies?</vt:lpstr>
      <vt:lpstr>OK, so what if I use (sci)tokens?</vt:lpstr>
      <vt:lpstr>Gedankenexperiment</vt:lpstr>
      <vt:lpstr>Gedankenexperiment</vt:lpstr>
      <vt:lpstr>Connecting DRIs - 1</vt:lpstr>
      <vt:lpstr>Connecting DRIs</vt:lpstr>
      <vt:lpstr>Connecting DRIs</vt:lpstr>
      <vt:lpstr>Connecting DRIs</vt:lpstr>
      <vt:lpstr>Connecting DRIs</vt:lpstr>
      <vt:lpstr>OIDC Federation</vt:lpstr>
      <vt:lpstr>Building Ad-Hoc Secure Infrastructures</vt:lpstr>
      <vt:lpstr>Describing/Implementing security controls</vt:lpstr>
      <vt:lpstr>Can we build useful future-proof identities?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Soapbox</dc:title>
  <dc:creator>Jensen, Jens (STFC,RAL,SC)</dc:creator>
  <cp:lastModifiedBy>Jensen, Jens (STFC,RAL,SC)</cp:lastModifiedBy>
  <cp:revision>47</cp:revision>
  <dcterms:created xsi:type="dcterms:W3CDTF">2023-05-17T12:54:16Z</dcterms:created>
  <dcterms:modified xsi:type="dcterms:W3CDTF">2023-05-23T10:25:33Z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</Properties>
</file>