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Override PartName="/ppt/slides/slide9.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Default Extension="emf" ContentType="image/x-emf"/>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sldIdLst>
    <p:sldId id="256" r:id="rId2"/>
    <p:sldId id="367" r:id="rId3"/>
    <p:sldId id="361" r:id="rId4"/>
    <p:sldId id="362" r:id="rId5"/>
    <p:sldId id="368" r:id="rId6"/>
    <p:sldId id="369" r:id="rId7"/>
    <p:sldId id="370" r:id="rId8"/>
    <p:sldId id="371" r:id="rId9"/>
    <p:sldId id="372" r:id="rId10"/>
    <p:sldId id="373" r:id="rId11"/>
    <p:sldId id="363" r:id="rId12"/>
    <p:sldId id="364" r:id="rId13"/>
    <p:sldId id="365" r:id="rId14"/>
    <p:sldId id="366" r:id="rId1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02" autoAdjust="0"/>
    <p:restoredTop sz="90019" autoAdjust="0"/>
  </p:normalViewPr>
  <p:slideViewPr>
    <p:cSldViewPr snapToObjects="1">
      <p:cViewPr varScale="1">
        <p:scale>
          <a:sx n="97" d="100"/>
          <a:sy n="97" d="100"/>
        </p:scale>
        <p:origin x="-1216" y="-88"/>
      </p:cViewPr>
      <p:guideLst>
        <p:guide orient="horz" pos="3408"/>
        <p:guide pos="30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lstStyle>
          <a:p>
            <a:r>
              <a:rPr lang="en-US" smtClean="0"/>
              <a:t>Click to edit Master title style</a:t>
            </a:r>
            <a:endParaRPr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6"/>
          <p:cNvSpPr>
            <a:spLocks noGrp="1"/>
          </p:cNvSpPr>
          <p:nvPr>
            <p:ph type="dt" sz="half" idx="10"/>
          </p:nvPr>
        </p:nvSpPr>
        <p:spPr/>
        <p:txBody>
          <a:bodyPr/>
          <a:lstStyle>
            <a:lvl1pPr>
              <a:defRPr/>
            </a:lvl1pPr>
          </a:lstStyle>
          <a:p>
            <a:pPr>
              <a:defRPr/>
            </a:pPr>
            <a:fld id="{54D57843-02BA-864D-9593-8F343272C62B}" type="datetime1">
              <a:rPr lang="en-US"/>
              <a:pPr>
                <a:defRPr/>
              </a:pPr>
              <a:t>6/17/16</a:t>
            </a:fld>
            <a:endParaRPr lang="en-US"/>
          </a:p>
        </p:txBody>
      </p:sp>
      <p:sp>
        <p:nvSpPr>
          <p:cNvPr id="7" name="Footer Placeholder 19"/>
          <p:cNvSpPr>
            <a:spLocks noGrp="1"/>
          </p:cNvSpPr>
          <p:nvPr>
            <p:ph type="ftr" sz="quarter" idx="11"/>
          </p:nvPr>
        </p:nvSpPr>
        <p:spPr/>
        <p:txBody>
          <a:bodyPr/>
          <a:lstStyle>
            <a:lvl1pPr>
              <a:defRPr/>
            </a:lvl1pPr>
          </a:lstStyle>
          <a:p>
            <a:pPr>
              <a:defRPr/>
            </a:pPr>
            <a:endParaRPr lang="en-US"/>
          </a:p>
        </p:txBody>
      </p:sp>
      <p:sp>
        <p:nvSpPr>
          <p:cNvPr id="8" name="Slide Number Placeholder 9"/>
          <p:cNvSpPr>
            <a:spLocks noGrp="1"/>
          </p:cNvSpPr>
          <p:nvPr>
            <p:ph type="sldNum" sz="quarter" idx="12"/>
          </p:nvPr>
        </p:nvSpPr>
        <p:spPr/>
        <p:txBody>
          <a:bodyPr/>
          <a:lstStyle>
            <a:lvl1pPr>
              <a:defRPr/>
            </a:lvl1pPr>
          </a:lstStyle>
          <a:p>
            <a:pPr>
              <a:defRPr/>
            </a:pPr>
            <a:fld id="{B4C0D6F6-5A79-3649-BF44-71297D1A7C9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E105DDEF-9FC9-5044-9D9A-8D0731E88EC5}" type="datetime1">
              <a:rPr lang="en-US"/>
              <a:pPr>
                <a:defRPr/>
              </a:pPr>
              <a:t>6/17/16</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71564CF-7B13-CC43-8505-199FE8D124F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87C56504-1001-8042-A808-EB40CB4ACB69}" type="datetime1">
              <a:rPr lang="en-US"/>
              <a:pPr>
                <a:defRPr/>
              </a:pPr>
              <a:t>6/17/16</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4FC0103D-E38B-3747-9F16-ECC7187BCB3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01C79715-7D62-994E-BEDA-C575A9C17E4B}" type="datetime1">
              <a:rPr lang="en-US"/>
              <a:pPr>
                <a:defRPr/>
              </a:pPr>
              <a:t>6/17/16</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795A85DD-9197-4B43-87E1-E67AABC9DEA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2B83683C-17A0-DA4F-8B03-34BA5C2FFE4F}" type="datetime1">
              <a:rPr lang="en-US"/>
              <a:pPr>
                <a:defRPr/>
              </a:pPr>
              <a:t>6/17/16</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FED36818-A5BF-0347-9DE2-ABE0BBE6E93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62D1F04E-D4B9-CE49-A40C-16DCFFF768D1}" type="datetime1">
              <a:rPr lang="en-US"/>
              <a:pPr>
                <a:defRPr/>
              </a:pPr>
              <a:t>6/17/16</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4655318E-ED33-094A-825A-1CFDD221F9B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14A1EF5B-C43A-C343-B697-EA82F7B82432}" type="datetime1">
              <a:rPr lang="en-US"/>
              <a:pPr>
                <a:defRPr/>
              </a:pPr>
              <a:t>6/17/16</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E9EC888B-3825-D743-97C4-322AE6BB23E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668A88F6-741E-A746-9797-6A468ECAA234}" type="datetime1">
              <a:rPr lang="en-US"/>
              <a:pPr>
                <a:defRPr/>
              </a:pPr>
              <a:t>6/17/16</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CE26F3E2-1BB3-6247-8259-BDDA9C3E245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lstStyle>
          <a:p>
            <a:pPr>
              <a:defRPr/>
            </a:pPr>
            <a:fld id="{337ADBFA-4D04-D242-9B1C-EF2B13AE6B40}" type="datetime1">
              <a:rPr lang="en-US"/>
              <a:pPr>
                <a:defRPr/>
              </a:pPr>
              <a:t>6/17/16</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E36E3A31-22AA-AB4F-9DA6-3E264DF947C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lang="en-US" smtClean="0"/>
              <a:t>Click to edit Master title style</a:t>
            </a:r>
            <a:endParaRPr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373202B3-655E-FA45-BEE6-938C16E4C44A}" type="datetime1">
              <a:rPr lang="en-US"/>
              <a:pPr>
                <a:defRPr/>
              </a:pPr>
              <a:t>6/17/16</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53069BA-025D-844C-A5C6-3B9D632C7C0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a typeface="+mn-ea"/>
              <a:cs typeface="+mn-cs"/>
            </a:endParaRPr>
          </a:p>
        </p:txBody>
      </p:sp>
      <p:sp>
        <p:nvSpPr>
          <p:cNvPr id="6" name="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lang="en-US" smtClean="0"/>
              <a:t>Click to edit Master title style</a:t>
            </a:r>
            <a:endParaRPr lang="en-US"/>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pPr>
              <a:defRPr/>
            </a:pPr>
            <a:fld id="{4D10C003-9A82-764B-9BF5-A236972C24A2}" type="datetime1">
              <a:rPr lang="en-US"/>
              <a:pPr>
                <a:defRPr/>
              </a:pPr>
              <a:t>6/17/16</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4C30729F-ADB2-5244-A731-3619DBAE41D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1435100" y="274638"/>
            <a:ext cx="7499350" cy="1143000"/>
          </a:xfrm>
          <a:prstGeom prst="rect">
            <a:avLst/>
          </a:prstGeom>
        </p:spPr>
        <p:txBody>
          <a:bodyPr anchor="ctr">
            <a:normAutofit/>
          </a:bodyPr>
          <a:lstStyle/>
          <a:p>
            <a:r>
              <a:rPr lang="en-US" smtClean="0"/>
              <a:t>Click to edit Master title style</a:t>
            </a:r>
            <a:endParaRPr lang="en-US"/>
          </a:p>
        </p:txBody>
      </p:sp>
      <p:sp>
        <p:nvSpPr>
          <p:cNvPr id="1033" name="Text Placeholder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ea typeface="+mn-ea"/>
                <a:cs typeface="+mn-cs"/>
              </a:defRPr>
            </a:lvl1pPr>
          </a:lstStyle>
          <a:p>
            <a:pPr>
              <a:defRPr/>
            </a:pPr>
            <a:fld id="{1EC6408B-A30B-EC44-AB81-3F040322760A}" type="datetime1">
              <a:rPr lang="en-US"/>
              <a:pPr>
                <a:defRPr/>
              </a:pPr>
              <a:t>6/17/16</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ea typeface="+mn-ea"/>
                <a:cs typeface="+mn-cs"/>
              </a:defRPr>
            </a:lvl1pPr>
          </a:lstStyle>
          <a:p>
            <a:pPr>
              <a:defRPr/>
            </a:pPr>
            <a:endParaRPr lang="en-US"/>
          </a:p>
        </p:txBody>
      </p:sp>
      <p:sp>
        <p:nvSpPr>
          <p:cNvPr id="22" name="Slide Number Placeholder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a:solidFill>
                  <a:schemeClr val="bg2">
                    <a:shade val="50000"/>
                    <a:satMod val="200000"/>
                  </a:schemeClr>
                </a:solidFill>
                <a:effectLst/>
                <a:latin typeface="+mn-lt"/>
                <a:ea typeface="+mn-ea"/>
                <a:cs typeface="+mn-cs"/>
              </a:defRPr>
            </a:lvl1pPr>
          </a:lstStyle>
          <a:p>
            <a:pPr>
              <a:defRPr/>
            </a:pPr>
            <a:fld id="{01499162-512E-2F4F-A292-6144F58B44E0}" type="slidenum">
              <a:rPr lang="en-US"/>
              <a:pPr>
                <a:defRPr/>
              </a:pPr>
              <a:t>‹#›</a:t>
            </a:fld>
            <a:endParaRPr lang="en-US"/>
          </a:p>
        </p:txBody>
      </p:sp>
      <p:sp>
        <p:nvSpPr>
          <p:cNvPr id="15" name="Rectangle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908" r:id="rId1"/>
    <p:sldLayoutId id="2147483903" r:id="rId2"/>
    <p:sldLayoutId id="2147483909" r:id="rId3"/>
    <p:sldLayoutId id="2147483904" r:id="rId4"/>
    <p:sldLayoutId id="2147483910" r:id="rId5"/>
    <p:sldLayoutId id="2147483905" r:id="rId6"/>
    <p:sldLayoutId id="2147483911" r:id="rId7"/>
    <p:sldLayoutId id="2147483912" r:id="rId8"/>
    <p:sldLayoutId id="2147483913" r:id="rId9"/>
    <p:sldLayoutId id="2147483906" r:id="rId10"/>
    <p:sldLayoutId id="2147483907" r:id="rId11"/>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ＭＳ Ｐゴシック" pitchFamily="-84" charset="-128"/>
          <a:cs typeface="ＭＳ Ｐゴシック" pitchFamily="-84" charset="-128"/>
        </a:defRPr>
      </a:lvl1pPr>
      <a:lvl2pPr algn="l" rtl="0" eaLnBrk="0" fontAlgn="base" hangingPunct="0">
        <a:spcBef>
          <a:spcPct val="0"/>
        </a:spcBef>
        <a:spcAft>
          <a:spcPct val="0"/>
        </a:spcAft>
        <a:defRPr sz="4300">
          <a:solidFill>
            <a:srgbClr val="572314"/>
          </a:solidFill>
          <a:latin typeface="Gill Sans MT" pitchFamily="-84" charset="0"/>
          <a:ea typeface="ＭＳ Ｐゴシック" pitchFamily="-84" charset="-128"/>
          <a:cs typeface="ＭＳ Ｐゴシック" pitchFamily="-84" charset="-128"/>
        </a:defRPr>
      </a:lvl2pPr>
      <a:lvl3pPr algn="l" rtl="0" eaLnBrk="0" fontAlgn="base" hangingPunct="0">
        <a:spcBef>
          <a:spcPct val="0"/>
        </a:spcBef>
        <a:spcAft>
          <a:spcPct val="0"/>
        </a:spcAft>
        <a:defRPr sz="4300">
          <a:solidFill>
            <a:srgbClr val="572314"/>
          </a:solidFill>
          <a:latin typeface="Gill Sans MT" pitchFamily="-84" charset="0"/>
          <a:ea typeface="ＭＳ Ｐゴシック" pitchFamily="-84" charset="-128"/>
          <a:cs typeface="ＭＳ Ｐゴシック" pitchFamily="-84" charset="-128"/>
        </a:defRPr>
      </a:lvl3pPr>
      <a:lvl4pPr algn="l" rtl="0" eaLnBrk="0" fontAlgn="base" hangingPunct="0">
        <a:spcBef>
          <a:spcPct val="0"/>
        </a:spcBef>
        <a:spcAft>
          <a:spcPct val="0"/>
        </a:spcAft>
        <a:defRPr sz="4300">
          <a:solidFill>
            <a:srgbClr val="572314"/>
          </a:solidFill>
          <a:latin typeface="Gill Sans MT" pitchFamily="-84" charset="0"/>
          <a:ea typeface="ＭＳ Ｐゴシック" pitchFamily="-84" charset="-128"/>
          <a:cs typeface="ＭＳ Ｐゴシック" pitchFamily="-84" charset="-128"/>
        </a:defRPr>
      </a:lvl4pPr>
      <a:lvl5pPr algn="l" rtl="0" eaLnBrk="0" fontAlgn="base" hangingPunct="0">
        <a:spcBef>
          <a:spcPct val="0"/>
        </a:spcBef>
        <a:spcAft>
          <a:spcPct val="0"/>
        </a:spcAft>
        <a:defRPr sz="4300">
          <a:solidFill>
            <a:srgbClr val="572314"/>
          </a:solidFill>
          <a:latin typeface="Gill Sans MT" pitchFamily="-84" charset="0"/>
          <a:ea typeface="ＭＳ Ｐゴシック" pitchFamily="-84" charset="-128"/>
          <a:cs typeface="ＭＳ Ｐゴシック" pitchFamily="-84" charset="-128"/>
        </a:defRPr>
      </a:lvl5pPr>
      <a:lvl6pPr marL="457200" algn="l" rtl="0" fontAlgn="base">
        <a:spcBef>
          <a:spcPct val="0"/>
        </a:spcBef>
        <a:spcAft>
          <a:spcPct val="0"/>
        </a:spcAft>
        <a:defRPr sz="4300">
          <a:solidFill>
            <a:srgbClr val="572314"/>
          </a:solidFill>
          <a:latin typeface="Gill Sans MT" pitchFamily="-84" charset="0"/>
          <a:ea typeface="ＭＳ Ｐゴシック" pitchFamily="-84" charset="-128"/>
          <a:cs typeface="ＭＳ Ｐゴシック" pitchFamily="-84" charset="-128"/>
        </a:defRPr>
      </a:lvl6pPr>
      <a:lvl7pPr marL="914400" algn="l" rtl="0" fontAlgn="base">
        <a:spcBef>
          <a:spcPct val="0"/>
        </a:spcBef>
        <a:spcAft>
          <a:spcPct val="0"/>
        </a:spcAft>
        <a:defRPr sz="4300">
          <a:solidFill>
            <a:srgbClr val="572314"/>
          </a:solidFill>
          <a:latin typeface="Gill Sans MT" pitchFamily="-84" charset="0"/>
          <a:ea typeface="ＭＳ Ｐゴシック" pitchFamily="-84" charset="-128"/>
          <a:cs typeface="ＭＳ Ｐゴシック" pitchFamily="-84" charset="-128"/>
        </a:defRPr>
      </a:lvl7pPr>
      <a:lvl8pPr marL="1371600" algn="l" rtl="0" fontAlgn="base">
        <a:spcBef>
          <a:spcPct val="0"/>
        </a:spcBef>
        <a:spcAft>
          <a:spcPct val="0"/>
        </a:spcAft>
        <a:defRPr sz="4300">
          <a:solidFill>
            <a:srgbClr val="572314"/>
          </a:solidFill>
          <a:latin typeface="Gill Sans MT" pitchFamily="-84" charset="0"/>
          <a:ea typeface="ＭＳ Ｐゴシック" pitchFamily="-84" charset="-128"/>
          <a:cs typeface="ＭＳ Ｐゴシック" pitchFamily="-84" charset="-128"/>
        </a:defRPr>
      </a:lvl8pPr>
      <a:lvl9pPr marL="1828800" algn="l" rtl="0" fontAlgn="base">
        <a:spcBef>
          <a:spcPct val="0"/>
        </a:spcBef>
        <a:spcAft>
          <a:spcPct val="0"/>
        </a:spcAft>
        <a:defRPr sz="4300">
          <a:solidFill>
            <a:srgbClr val="572314"/>
          </a:solidFill>
          <a:latin typeface="Gill Sans MT" pitchFamily="-84" charset="0"/>
          <a:ea typeface="ＭＳ Ｐゴシック" pitchFamily="-84" charset="-128"/>
          <a:cs typeface="ＭＳ Ｐゴシック" pitchFamily="-84" charset="-128"/>
        </a:defRPr>
      </a:lvl9pPr>
    </p:titleStyle>
    <p:bodyStyle>
      <a:lvl1pPr marL="365125" indent="-282575" algn="l" rtl="0" eaLnBrk="0" fontAlgn="base" hangingPunct="0">
        <a:spcBef>
          <a:spcPts val="600"/>
        </a:spcBef>
        <a:spcAft>
          <a:spcPct val="0"/>
        </a:spcAft>
        <a:buClr>
          <a:schemeClr val="accent1"/>
        </a:buClr>
        <a:buSzPct val="80000"/>
        <a:buFont typeface="Wingdings 2" charset="2"/>
        <a:buChar char=""/>
        <a:defRPr sz="3200" kern="1200">
          <a:solidFill>
            <a:schemeClr val="tx1"/>
          </a:solidFill>
          <a:latin typeface="+mn-lt"/>
          <a:ea typeface="ＭＳ Ｐゴシック" pitchFamily="-84" charset="-128"/>
          <a:cs typeface="ＭＳ Ｐゴシック" pitchFamily="-84" charset="-128"/>
        </a:defRPr>
      </a:lvl1pPr>
      <a:lvl2pPr marL="639763" indent="-236538" algn="l" rtl="0" eaLnBrk="0" fontAlgn="base" hangingPunct="0">
        <a:spcBef>
          <a:spcPts val="550"/>
        </a:spcBef>
        <a:spcAft>
          <a:spcPct val="0"/>
        </a:spcAft>
        <a:buClr>
          <a:schemeClr val="accent1"/>
        </a:buClr>
        <a:buFont typeface="Verdana" charset="0"/>
        <a:buChar char="◦"/>
        <a:defRPr sz="2800" kern="1200">
          <a:solidFill>
            <a:schemeClr val="tx1"/>
          </a:solidFill>
          <a:latin typeface="+mn-lt"/>
          <a:ea typeface="ＭＳ Ｐゴシック" pitchFamily="-84" charset="-128"/>
          <a:cs typeface="+mn-cs"/>
        </a:defRPr>
      </a:lvl2pPr>
      <a:lvl3pPr marL="885825" indent="-228600" algn="l" rtl="0" eaLnBrk="0" fontAlgn="base" hangingPunct="0">
        <a:spcBef>
          <a:spcPct val="20000"/>
        </a:spcBef>
        <a:spcAft>
          <a:spcPct val="0"/>
        </a:spcAft>
        <a:buClr>
          <a:schemeClr val="accent2"/>
        </a:buClr>
        <a:buFont typeface="Wingdings 2" charset="2"/>
        <a:buChar char=""/>
        <a:defRPr sz="2400" kern="1200">
          <a:solidFill>
            <a:schemeClr val="tx1"/>
          </a:solidFill>
          <a:latin typeface="+mn-lt"/>
          <a:ea typeface="ＭＳ Ｐゴシック" pitchFamily="-84" charset="-128"/>
          <a:cs typeface="+mn-cs"/>
        </a:defRPr>
      </a:lvl3pPr>
      <a:lvl4pPr marL="1096963" indent="-173038" algn="l" rtl="0" eaLnBrk="0" fontAlgn="base" hangingPunct="0">
        <a:spcBef>
          <a:spcPct val="20000"/>
        </a:spcBef>
        <a:spcAft>
          <a:spcPct val="0"/>
        </a:spcAft>
        <a:buClr>
          <a:srgbClr val="C32D2E"/>
        </a:buClr>
        <a:buFont typeface="Wingdings 2" charset="2"/>
        <a:buChar char=""/>
        <a:defRPr sz="2000" kern="1200">
          <a:solidFill>
            <a:schemeClr val="tx1"/>
          </a:solidFill>
          <a:latin typeface="+mn-lt"/>
          <a:ea typeface="ＭＳ Ｐゴシック" pitchFamily="-84" charset="-128"/>
          <a:cs typeface="+mn-cs"/>
        </a:defRPr>
      </a:lvl4pPr>
      <a:lvl5pPr marL="1296988" indent="-182563" algn="l" rtl="0" eaLnBrk="0" fontAlgn="base" hangingPunct="0">
        <a:spcBef>
          <a:spcPct val="20000"/>
        </a:spcBef>
        <a:spcAft>
          <a:spcPct val="0"/>
        </a:spcAft>
        <a:buClr>
          <a:srgbClr val="84AA33"/>
        </a:buClr>
        <a:buFont typeface="Wingdings 2" charset="2"/>
        <a:buChar char=""/>
        <a:defRPr sz="2000" kern="1200">
          <a:solidFill>
            <a:schemeClr val="tx1"/>
          </a:solidFill>
          <a:latin typeface="+mn-lt"/>
          <a:ea typeface="ＭＳ Ｐゴシック" pitchFamily="-84" charset="-128"/>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30175"/>
            <a:ext cx="7772400" cy="1470025"/>
          </a:xfrm>
        </p:spPr>
        <p:txBody>
          <a:bodyPr>
            <a:normAutofit/>
          </a:bodyPr>
          <a:lstStyle/>
          <a:p>
            <a:pPr algn="ctr" eaLnBrk="1" fontAlgn="auto" hangingPunct="1">
              <a:spcAft>
                <a:spcPts val="0"/>
              </a:spcAft>
              <a:defRPr/>
            </a:pPr>
            <a:r>
              <a:rPr lang="en-US" dirty="0" smtClean="0">
                <a:solidFill>
                  <a:srgbClr val="FF0000"/>
                </a:solidFill>
                <a:latin typeface="Verdana"/>
                <a:ea typeface="+mj-ea"/>
                <a:cs typeface="Verdana"/>
              </a:rPr>
              <a:t>Module building</a:t>
            </a:r>
          </a:p>
        </p:txBody>
      </p:sp>
      <p:sp>
        <p:nvSpPr>
          <p:cNvPr id="13315" name="Subtitle 2"/>
          <p:cNvSpPr>
            <a:spLocks noGrp="1"/>
          </p:cNvSpPr>
          <p:nvPr>
            <p:ph type="subTitle" idx="1"/>
          </p:nvPr>
        </p:nvSpPr>
        <p:spPr>
          <a:xfrm>
            <a:off x="2346325" y="5410200"/>
            <a:ext cx="6188075" cy="1752600"/>
          </a:xfrm>
        </p:spPr>
        <p:txBody>
          <a:bodyPr/>
          <a:lstStyle/>
          <a:p>
            <a:pPr marL="26988" eaLnBrk="1" hangingPunct="1">
              <a:buClr>
                <a:srgbClr val="3891A7"/>
              </a:buClr>
            </a:pPr>
            <a:r>
              <a:rPr lang="en-US" sz="2000" dirty="0" smtClean="0">
                <a:solidFill>
                  <a:srgbClr val="000000"/>
                </a:solidFill>
                <a:latin typeface="Verdana"/>
                <a:ea typeface="ＭＳ Ｐゴシック" charset="-128"/>
                <a:cs typeface="Verdana"/>
              </a:rPr>
              <a:t>Peter </a:t>
            </a:r>
            <a:r>
              <a:rPr lang="en-US" sz="2000" dirty="0" err="1" smtClean="0">
                <a:solidFill>
                  <a:srgbClr val="000000"/>
                </a:solidFill>
                <a:latin typeface="Verdana"/>
                <a:ea typeface="ＭＳ Ｐゴシック" charset="-128"/>
                <a:cs typeface="Verdana"/>
              </a:rPr>
              <a:t>Kluit</a:t>
            </a:r>
            <a:r>
              <a:rPr lang="en-US" sz="2000" dirty="0" smtClean="0">
                <a:solidFill>
                  <a:srgbClr val="000000"/>
                </a:solidFill>
                <a:latin typeface="Verdana"/>
                <a:ea typeface="ＭＳ Ｐゴシック" charset="-128"/>
                <a:cs typeface="Verdana"/>
              </a:rPr>
              <a:t>, Gerhard Raven</a:t>
            </a:r>
          </a:p>
          <a:p>
            <a:pPr marL="26988" eaLnBrk="1" hangingPunct="1"/>
            <a:r>
              <a:rPr lang="en-US" dirty="0" smtClean="0">
                <a:solidFill>
                  <a:srgbClr val="0000FF"/>
                </a:solidFill>
                <a:latin typeface="Verdana"/>
                <a:ea typeface="ＭＳ Ｐゴシック" charset="-128"/>
                <a:cs typeface="Verdana"/>
              </a:rPr>
              <a:t>Prepared </a:t>
            </a:r>
            <a:r>
              <a:rPr lang="en-US" dirty="0" smtClean="0">
                <a:solidFill>
                  <a:srgbClr val="0000FF"/>
                </a:solidFill>
                <a:latin typeface="Verdana"/>
                <a:ea typeface="ＭＳ Ｐゴシック" charset="-128"/>
                <a:cs typeface="Verdana"/>
              </a:rPr>
              <a:t>17 </a:t>
            </a:r>
            <a:r>
              <a:rPr lang="en-US" dirty="0" smtClean="0">
                <a:solidFill>
                  <a:srgbClr val="0000FF"/>
                </a:solidFill>
                <a:latin typeface="Verdana"/>
                <a:ea typeface="ＭＳ Ｐゴシック" charset="-128"/>
                <a:cs typeface="Verdana"/>
              </a:rPr>
              <a:t>June 2016 </a:t>
            </a:r>
          </a:p>
        </p:txBody>
      </p:sp>
      <p:pic>
        <p:nvPicPr>
          <p:cNvPr id="4" name="Afbeelding 7" descr="tpc_spaceframe.pdf"/>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83032" y="1848610"/>
            <a:ext cx="3851168" cy="287579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unflower_spiral.png"/>
          <p:cNvPicPr>
            <a:picLocks noChangeAspect="1"/>
          </p:cNvPicPr>
          <p:nvPr/>
        </p:nvPicPr>
        <p:blipFill>
          <a:blip r:embed="rId2"/>
          <a:srcRect r="63873"/>
          <a:stretch>
            <a:fillRect/>
          </a:stretch>
        </p:blipFill>
        <p:spPr>
          <a:xfrm>
            <a:off x="177800" y="122326"/>
            <a:ext cx="1727200" cy="1706474"/>
          </a:xfrm>
          <a:prstGeom prst="rect">
            <a:avLst/>
          </a:prstGeom>
        </p:spPr>
      </p:pic>
      <p:sp>
        <p:nvSpPr>
          <p:cNvPr id="5" name="Rectangle 4"/>
          <p:cNvSpPr/>
          <p:nvPr/>
        </p:nvSpPr>
        <p:spPr>
          <a:xfrm>
            <a:off x="3647629" y="344269"/>
            <a:ext cx="2893565" cy="646331"/>
          </a:xfrm>
          <a:prstGeom prst="rect">
            <a:avLst/>
          </a:prstGeom>
        </p:spPr>
        <p:txBody>
          <a:bodyPr wrap="none">
            <a:spAutoFit/>
          </a:bodyPr>
          <a:lstStyle/>
          <a:p>
            <a:r>
              <a:rPr lang="en-US" sz="3600" dirty="0" smtClean="0">
                <a:solidFill>
                  <a:srgbClr val="FF0000"/>
                </a:solidFill>
                <a:effectLst>
                  <a:outerShdw blurRad="50000" dist="30000" dir="5400000" algn="tl" rotWithShape="0">
                    <a:srgbClr val="000000">
                      <a:alpha val="30000"/>
                    </a:srgbClr>
                  </a:outerShdw>
                </a:effectLst>
                <a:latin typeface="Verdana"/>
                <a:ea typeface="ＭＳ Ｐゴシック" pitchFamily="-84" charset="-128"/>
                <a:cs typeface="Verdana"/>
              </a:rPr>
              <a:t>Simulations</a:t>
            </a:r>
            <a:r>
              <a:rPr lang="en-US" sz="3600" dirty="0" smtClean="0">
                <a:solidFill>
                  <a:srgbClr val="FF0000"/>
                </a:solidFill>
                <a:effectLst>
                  <a:outerShdw blurRad="50000" dist="30000" dir="5400000" algn="tl" rotWithShape="0">
                    <a:srgbClr val="000000">
                      <a:alpha val="30000"/>
                    </a:srgbClr>
                  </a:outerShdw>
                </a:effectLst>
                <a:latin typeface="Gill Sans MT"/>
                <a:ea typeface="ＭＳ Ｐゴシック" pitchFamily="-84" charset="-128"/>
                <a:cs typeface="ＭＳ Ｐゴシック" pitchFamily="-84" charset="-128"/>
              </a:rPr>
              <a:t>  </a:t>
            </a:r>
            <a:endParaRPr lang="en-US" dirty="0"/>
          </a:p>
        </p:txBody>
      </p:sp>
      <p:sp>
        <p:nvSpPr>
          <p:cNvPr id="20" name="TextBox 19"/>
          <p:cNvSpPr txBox="1"/>
          <p:nvPr/>
        </p:nvSpPr>
        <p:spPr>
          <a:xfrm>
            <a:off x="1676400" y="1332428"/>
            <a:ext cx="6781800" cy="7201972"/>
          </a:xfrm>
          <a:prstGeom prst="rect">
            <a:avLst/>
          </a:prstGeom>
          <a:noFill/>
        </p:spPr>
        <p:txBody>
          <a:bodyPr wrap="square" rtlCol="0">
            <a:spAutoFit/>
          </a:bodyPr>
          <a:lstStyle/>
          <a:p>
            <a:r>
              <a:rPr lang="en-US" dirty="0" smtClean="0">
                <a:solidFill>
                  <a:srgbClr val="0000FF"/>
                </a:solidFill>
                <a:latin typeface="Verdana"/>
                <a:cs typeface="Verdana"/>
              </a:rPr>
              <a:t>Several optimization studies using simulations have to be performed.</a:t>
            </a:r>
          </a:p>
          <a:p>
            <a:endParaRPr lang="en-US" dirty="0" smtClean="0">
              <a:solidFill>
                <a:srgbClr val="0000FF"/>
              </a:solidFill>
              <a:latin typeface="Verdana"/>
              <a:cs typeface="Verdana"/>
            </a:endParaRPr>
          </a:p>
          <a:p>
            <a:pPr>
              <a:buFontTx/>
              <a:buChar char="-"/>
            </a:pPr>
            <a:r>
              <a:rPr lang="en-US" dirty="0" smtClean="0">
                <a:solidFill>
                  <a:srgbClr val="0000FF"/>
                </a:solidFill>
                <a:latin typeface="Verdana"/>
                <a:cs typeface="Verdana"/>
              </a:rPr>
              <a:t> One question is the optimal filling/tiling of the full TPC another using of a module</a:t>
            </a:r>
          </a:p>
          <a:p>
            <a:pPr>
              <a:buFontTx/>
              <a:buChar char="-"/>
            </a:pPr>
            <a:r>
              <a:rPr lang="en-US" dirty="0" smtClean="0">
                <a:solidFill>
                  <a:srgbClr val="0000FF"/>
                </a:solidFill>
                <a:latin typeface="Verdana"/>
                <a:cs typeface="Verdana"/>
              </a:rPr>
              <a:t> Second point is the  optimal tiling of a module using a certain sub-module (2x2, 3x2, 4x2 etc.) </a:t>
            </a:r>
          </a:p>
          <a:p>
            <a:pPr>
              <a:buFontTx/>
              <a:buChar char="-"/>
            </a:pPr>
            <a:r>
              <a:rPr lang="en-US" dirty="0" smtClean="0">
                <a:solidFill>
                  <a:srgbClr val="0000FF"/>
                </a:solidFill>
                <a:latin typeface="Verdana"/>
                <a:cs typeface="Verdana"/>
              </a:rPr>
              <a:t> Other aspects are electrical field calculations for an optimal design of the mechanical structures</a:t>
            </a:r>
          </a:p>
          <a:p>
            <a:endParaRPr lang="en-US" dirty="0" smtClean="0">
              <a:solidFill>
                <a:srgbClr val="0000FF"/>
              </a:solidFill>
              <a:latin typeface="Verdana"/>
              <a:cs typeface="Verdana"/>
            </a:endParaRPr>
          </a:p>
          <a:p>
            <a:pPr>
              <a:buFontTx/>
              <a:buChar char="-"/>
            </a:pPr>
            <a:r>
              <a:rPr lang="en-US" dirty="0" smtClean="0">
                <a:solidFill>
                  <a:srgbClr val="0000FF"/>
                </a:solidFill>
                <a:latin typeface="Verdana"/>
                <a:cs typeface="Verdana"/>
              </a:rPr>
              <a:t> Also simulations have to be performed in the context of ILD such as: </a:t>
            </a:r>
          </a:p>
          <a:p>
            <a:pPr lvl="1">
              <a:buFontTx/>
              <a:buChar char="-"/>
            </a:pPr>
            <a:r>
              <a:rPr lang="en-US" dirty="0" smtClean="0">
                <a:solidFill>
                  <a:srgbClr val="0000FF"/>
                </a:solidFill>
                <a:latin typeface="Verdana"/>
                <a:cs typeface="Verdana"/>
              </a:rPr>
              <a:t> Implementation of the geometry for a Pixel TPC </a:t>
            </a:r>
          </a:p>
          <a:p>
            <a:pPr lvl="1">
              <a:buFontTx/>
              <a:buChar char="-"/>
            </a:pPr>
            <a:r>
              <a:rPr lang="en-US" dirty="0" smtClean="0">
                <a:solidFill>
                  <a:srgbClr val="0000FF"/>
                </a:solidFill>
                <a:latin typeface="Verdana"/>
                <a:cs typeface="Verdana"/>
              </a:rPr>
              <a:t> Implement the digitization</a:t>
            </a:r>
          </a:p>
          <a:p>
            <a:pPr lvl="1">
              <a:buFontTx/>
              <a:buChar char="-"/>
            </a:pPr>
            <a:r>
              <a:rPr lang="en-US" dirty="0" smtClean="0">
                <a:solidFill>
                  <a:srgbClr val="0000FF"/>
                </a:solidFill>
                <a:latin typeface="Verdana"/>
                <a:cs typeface="Verdana"/>
              </a:rPr>
              <a:t> Develop the pattern recognition for the pixel TPC</a:t>
            </a:r>
          </a:p>
          <a:p>
            <a:pPr lvl="1">
              <a:buFontTx/>
              <a:buChar char="-"/>
            </a:pPr>
            <a:r>
              <a:rPr lang="en-US" dirty="0" smtClean="0">
                <a:solidFill>
                  <a:srgbClr val="0000FF"/>
                </a:solidFill>
                <a:latin typeface="Verdana"/>
                <a:cs typeface="Verdana"/>
              </a:rPr>
              <a:t> Geant4 simulations to evaluate tracking and </a:t>
            </a:r>
            <a:r>
              <a:rPr lang="en-US" dirty="0" err="1" smtClean="0">
                <a:solidFill>
                  <a:srgbClr val="0000FF"/>
                </a:solidFill>
                <a:latin typeface="Verdana"/>
                <a:cs typeface="Verdana"/>
              </a:rPr>
              <a:t>dE/dx</a:t>
            </a:r>
            <a:r>
              <a:rPr lang="en-US" dirty="0" smtClean="0">
                <a:solidFill>
                  <a:srgbClr val="0000FF"/>
                </a:solidFill>
                <a:latin typeface="Verdana"/>
                <a:cs typeface="Verdana"/>
              </a:rPr>
              <a:t> performance</a:t>
            </a: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rgbClr val="FF0000"/>
                </a:solidFill>
                <a:latin typeface="Verdana"/>
                <a:cs typeface="Verdana"/>
              </a:rPr>
              <a:t>Email reply to management</a:t>
            </a:r>
            <a:endParaRPr lang="en-US" dirty="0">
              <a:solidFill>
                <a:srgbClr val="FF0000"/>
              </a:solidFill>
              <a:latin typeface="Verdana"/>
              <a:cs typeface="Verdana"/>
            </a:endParaRPr>
          </a:p>
        </p:txBody>
      </p:sp>
      <p:sp>
        <p:nvSpPr>
          <p:cNvPr id="5" name="Rectangle 4"/>
          <p:cNvSpPr/>
          <p:nvPr/>
        </p:nvSpPr>
        <p:spPr>
          <a:xfrm>
            <a:off x="1371600" y="1524000"/>
            <a:ext cx="7162800" cy="4524316"/>
          </a:xfrm>
          <a:prstGeom prst="rect">
            <a:avLst/>
          </a:prstGeom>
        </p:spPr>
        <p:txBody>
          <a:bodyPr wrap="square">
            <a:spAutoFit/>
          </a:bodyPr>
          <a:lstStyle/>
          <a:p>
            <a:pPr marL="342900" indent="-342900">
              <a:buAutoNum type="arabicParenR"/>
            </a:pPr>
            <a:r>
              <a:rPr lang="en-US" dirty="0" smtClean="0">
                <a:solidFill>
                  <a:srgbClr val="FF0000"/>
                </a:solidFill>
                <a:latin typeface="Verdana"/>
                <a:cs typeface="Verdana"/>
              </a:rPr>
              <a:t>the duration of the project. What is ready when the project is completed?  </a:t>
            </a:r>
            <a:r>
              <a:rPr lang="en-US" dirty="0" smtClean="0">
                <a:latin typeface="Verdana"/>
                <a:cs typeface="Verdana"/>
              </a:rPr>
              <a:t>We foresee a duration of the project of 3 to 4 years for building and fully testing  a pixel TPC module. This is in line with the planning of the ILC and ILD  where a technology choice is still at least 3 years away.</a:t>
            </a:r>
          </a:p>
          <a:p>
            <a:pPr marL="342900" indent="-342900">
              <a:buAutoNum type="arabicParenR"/>
            </a:pPr>
            <a:r>
              <a:rPr lang="en-US" dirty="0" smtClean="0">
                <a:solidFill>
                  <a:srgbClr val="FF0000"/>
                </a:solidFill>
                <a:latin typeface="Verdana"/>
                <a:cs typeface="Verdana"/>
              </a:rPr>
              <a:t>the outlook: do you see  a next phase or follow up that you already need to prepare?  </a:t>
            </a:r>
            <a:r>
              <a:rPr lang="en-US" dirty="0" smtClean="0">
                <a:latin typeface="Verdana"/>
                <a:cs typeface="Verdana"/>
              </a:rPr>
              <a:t>We can enter a next phase if a technology choice for a pixel TPC is made by ILD.  In that case we will have to </a:t>
            </a:r>
            <a:r>
              <a:rPr lang="en-US" dirty="0" err="1" smtClean="0">
                <a:latin typeface="Verdana"/>
                <a:cs typeface="Verdana"/>
              </a:rPr>
              <a:t>reoptimize</a:t>
            </a:r>
            <a:r>
              <a:rPr lang="en-US" dirty="0" smtClean="0">
                <a:latin typeface="Verdana"/>
                <a:cs typeface="Verdana"/>
              </a:rPr>
              <a:t> the pixel TPC design: the cooling, material, chip and electro-mechanics.  In case pixel technology would not be selected by ILD, NIKHEF should be  ready to participate in other (major) parts and/or technologies for  construction of the final ILD.  If the ILC is not approved we have to reconsider the options.</a:t>
            </a:r>
            <a:endParaRPr lang="en-US" dirty="0">
              <a:latin typeface="Verdana"/>
              <a:cs typeface="Verdana"/>
            </a:endParaRPr>
          </a:p>
        </p:txBody>
      </p:sp>
      <p:sp>
        <p:nvSpPr>
          <p:cNvPr id="4" name="TextBox 3"/>
          <p:cNvSpPr txBox="1"/>
          <p:nvPr/>
        </p:nvSpPr>
        <p:spPr>
          <a:xfrm>
            <a:off x="304800" y="457200"/>
            <a:ext cx="1295400" cy="369332"/>
          </a:xfrm>
          <a:prstGeom prst="rect">
            <a:avLst/>
          </a:prstGeom>
          <a:noFill/>
        </p:spPr>
        <p:txBody>
          <a:bodyPr wrap="square" rtlCol="0">
            <a:spAutoFit/>
          </a:bodyPr>
          <a:lstStyle/>
          <a:p>
            <a:r>
              <a:rPr lang="en-US" dirty="0" smtClean="0">
                <a:latin typeface="Verdana"/>
                <a:cs typeface="Verdana"/>
              </a:rPr>
              <a:t>Backup</a:t>
            </a:r>
            <a:endParaRPr lang="en-US" dirty="0">
              <a:latin typeface="Verdana"/>
              <a:cs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76200"/>
            <a:ext cx="7499350" cy="1143000"/>
          </a:xfrm>
        </p:spPr>
        <p:txBody>
          <a:bodyPr>
            <a:normAutofit fontScale="90000"/>
          </a:bodyPr>
          <a:lstStyle/>
          <a:p>
            <a:pPr algn="ctr"/>
            <a:r>
              <a:rPr lang="en-US" dirty="0" smtClean="0">
                <a:solidFill>
                  <a:srgbClr val="FF0000"/>
                </a:solidFill>
                <a:latin typeface="Verdana"/>
                <a:cs typeface="Verdana"/>
              </a:rPr>
              <a:t>Email reply to management</a:t>
            </a:r>
            <a:endParaRPr lang="en-US" dirty="0">
              <a:solidFill>
                <a:srgbClr val="FF0000"/>
              </a:solidFill>
              <a:latin typeface="Verdana"/>
              <a:cs typeface="Verdana"/>
            </a:endParaRPr>
          </a:p>
        </p:txBody>
      </p:sp>
      <p:sp>
        <p:nvSpPr>
          <p:cNvPr id="4" name="Rectangle 3"/>
          <p:cNvSpPr/>
          <p:nvPr/>
        </p:nvSpPr>
        <p:spPr>
          <a:xfrm>
            <a:off x="1600200" y="1197887"/>
            <a:ext cx="6648450" cy="5201424"/>
          </a:xfrm>
          <a:prstGeom prst="rect">
            <a:avLst/>
          </a:prstGeom>
        </p:spPr>
        <p:txBody>
          <a:bodyPr wrap="square">
            <a:spAutoFit/>
          </a:bodyPr>
          <a:lstStyle/>
          <a:p>
            <a:r>
              <a:rPr lang="en-US" sz="1600" dirty="0" smtClean="0">
                <a:latin typeface="Verdana"/>
                <a:cs typeface="Verdana"/>
              </a:rPr>
              <a:t>3) </a:t>
            </a:r>
            <a:r>
              <a:rPr lang="en-US" sz="1600" dirty="0" smtClean="0">
                <a:solidFill>
                  <a:srgbClr val="FF0000"/>
                </a:solidFill>
                <a:latin typeface="Verdana"/>
                <a:cs typeface="Verdana"/>
              </a:rPr>
              <a:t>partners: how is the sharing of the work with Bonn</a:t>
            </a:r>
            <a:r>
              <a:rPr lang="en-US" sz="1600" dirty="0" smtClean="0">
                <a:latin typeface="Verdana"/>
                <a:cs typeface="Verdana"/>
              </a:rPr>
              <a:t>.  In view of the discussions with the management at </a:t>
            </a:r>
            <a:r>
              <a:rPr lang="en-US" sz="1600" dirty="0" err="1" smtClean="0">
                <a:latin typeface="Verdana"/>
                <a:cs typeface="Verdana"/>
              </a:rPr>
              <a:t>Nikhef</a:t>
            </a:r>
            <a:r>
              <a:rPr lang="en-US" sz="1600" dirty="0" smtClean="0">
                <a:latin typeface="Verdana"/>
                <a:cs typeface="Verdana"/>
              </a:rPr>
              <a:t>, we </a:t>
            </a:r>
            <a:r>
              <a:rPr lang="en-US" sz="1600" dirty="0" err="1" smtClean="0">
                <a:latin typeface="Verdana"/>
                <a:cs typeface="Verdana"/>
              </a:rPr>
              <a:t>didnot</a:t>
            </a:r>
            <a:r>
              <a:rPr lang="en-US" sz="1600" dirty="0" smtClean="0">
                <a:latin typeface="Verdana"/>
                <a:cs typeface="Verdana"/>
              </a:rPr>
              <a:t> make definitive agreements with the Bonn group yet.  A kind of natural division would be that Bonn takes care of the INGRID chip production at IZM and we provide the </a:t>
            </a:r>
            <a:r>
              <a:rPr lang="en-US" sz="1600" dirty="0" err="1" smtClean="0">
                <a:latin typeface="Verdana"/>
                <a:cs typeface="Verdana"/>
              </a:rPr>
              <a:t>Timepix</a:t>
            </a:r>
            <a:r>
              <a:rPr lang="en-US" sz="1600" dirty="0" smtClean="0">
                <a:latin typeface="Verdana"/>
                <a:cs typeface="Verdana"/>
              </a:rPr>
              <a:t> 3 wafers and help testing the chips. We could share the work on the cooling. Bonn wants to use the SPIDER read-out and will buy this system. A PhD student from Bonn will work on the read-out. One shared PhD student Kevin </a:t>
            </a:r>
            <a:r>
              <a:rPr lang="en-US" sz="1600" dirty="0" err="1" smtClean="0">
                <a:latin typeface="Verdana"/>
                <a:cs typeface="Verdana"/>
              </a:rPr>
              <a:t>Heijhoff</a:t>
            </a:r>
            <a:r>
              <a:rPr lang="en-US" sz="1600" dirty="0" smtClean="0">
                <a:latin typeface="Verdana"/>
                <a:cs typeface="Verdana"/>
              </a:rPr>
              <a:t> is appointed (50%/50% Bonn/</a:t>
            </a:r>
            <a:r>
              <a:rPr lang="en-US" sz="1600" dirty="0" err="1" smtClean="0">
                <a:latin typeface="Verdana"/>
                <a:cs typeface="Verdana"/>
              </a:rPr>
              <a:t>Nikhef</a:t>
            </a:r>
            <a:r>
              <a:rPr lang="en-US" sz="1600" dirty="0" smtClean="0">
                <a:latin typeface="Verdana"/>
                <a:cs typeface="Verdana"/>
              </a:rPr>
              <a:t>) who will work on the module building. The module frame is fully designed and will be made at </a:t>
            </a:r>
            <a:r>
              <a:rPr lang="en-US" sz="1600" dirty="0" err="1" smtClean="0">
                <a:latin typeface="Verdana"/>
                <a:cs typeface="Verdana"/>
              </a:rPr>
              <a:t>Nikhef</a:t>
            </a:r>
            <a:r>
              <a:rPr lang="en-US" sz="1600" dirty="0" smtClean="0">
                <a:latin typeface="Verdana"/>
                <a:cs typeface="Verdana"/>
              </a:rPr>
              <a:t>. The sharing of the work on the electro-mechanics and the basic </a:t>
            </a:r>
            <a:r>
              <a:rPr lang="en-US" sz="1600" dirty="0" err="1" smtClean="0">
                <a:latin typeface="Verdana"/>
                <a:cs typeface="Verdana"/>
              </a:rPr>
              <a:t>submodule</a:t>
            </a:r>
            <a:r>
              <a:rPr lang="en-US" sz="1600" dirty="0" smtClean="0">
                <a:latin typeface="Verdana"/>
                <a:cs typeface="Verdana"/>
              </a:rPr>
              <a:t> (quad/</a:t>
            </a:r>
            <a:r>
              <a:rPr lang="en-US" sz="1600" dirty="0" err="1" smtClean="0">
                <a:latin typeface="Verdana"/>
                <a:cs typeface="Verdana"/>
              </a:rPr>
              <a:t>octopuce/sixtoboard</a:t>
            </a:r>
            <a:r>
              <a:rPr lang="en-US" sz="1600" dirty="0" smtClean="0">
                <a:latin typeface="Verdana"/>
                <a:cs typeface="Verdana"/>
              </a:rPr>
              <a:t>) has not been discussed.</a:t>
            </a:r>
          </a:p>
          <a:p>
            <a:r>
              <a:rPr lang="en-US" sz="1600" dirty="0" smtClean="0">
                <a:latin typeface="Verdana"/>
                <a:cs typeface="Verdana"/>
              </a:rPr>
              <a:t>4) </a:t>
            </a:r>
            <a:r>
              <a:rPr lang="en-US" sz="1600" dirty="0" smtClean="0">
                <a:solidFill>
                  <a:srgbClr val="FF0000"/>
                </a:solidFill>
                <a:latin typeface="Verdana"/>
                <a:cs typeface="Verdana"/>
              </a:rPr>
              <a:t>Who will be the </a:t>
            </a:r>
            <a:r>
              <a:rPr lang="en-US" sz="1600" dirty="0" err="1" smtClean="0">
                <a:solidFill>
                  <a:srgbClr val="FF0000"/>
                </a:solidFill>
                <a:latin typeface="Verdana"/>
                <a:cs typeface="Verdana"/>
              </a:rPr>
              <a:t>Nikhef</a:t>
            </a:r>
            <a:r>
              <a:rPr lang="en-US" sz="1600" dirty="0" smtClean="0">
                <a:solidFill>
                  <a:srgbClr val="FF0000"/>
                </a:solidFill>
                <a:latin typeface="Verdana"/>
                <a:cs typeface="Verdana"/>
              </a:rPr>
              <a:t> project leader?</a:t>
            </a:r>
            <a:r>
              <a:rPr lang="en-US" sz="1600" dirty="0" smtClean="0">
                <a:latin typeface="Verdana"/>
                <a:cs typeface="Verdana"/>
              </a:rPr>
              <a:t>  We discussed this in the meeting of 23 May and there was consensus that this will be Peter </a:t>
            </a:r>
            <a:r>
              <a:rPr lang="en-US" sz="1600" dirty="0" err="1" smtClean="0">
                <a:latin typeface="Verdana"/>
                <a:cs typeface="Verdana"/>
              </a:rPr>
              <a:t>Kluit</a:t>
            </a:r>
            <a:r>
              <a:rPr lang="en-US" sz="1600" dirty="0" smtClean="0">
                <a:latin typeface="Verdana"/>
                <a:cs typeface="Verdana"/>
              </a:rPr>
              <a:t>. He will be </a:t>
            </a:r>
            <a:r>
              <a:rPr lang="en-US" sz="1600" dirty="0" err="1" smtClean="0">
                <a:latin typeface="Verdana"/>
                <a:cs typeface="Verdana"/>
              </a:rPr>
              <a:t>responsable</a:t>
            </a:r>
            <a:r>
              <a:rPr lang="en-US" sz="1600" dirty="0" smtClean="0">
                <a:latin typeface="Verdana"/>
                <a:cs typeface="Verdana"/>
              </a:rPr>
              <a:t> and gather a team of experts to decide on the details of the project and look whether other persons (e.g. Bob van </a:t>
            </a:r>
            <a:r>
              <a:rPr lang="en-US" sz="1600" dirty="0" err="1" smtClean="0">
                <a:latin typeface="Verdana"/>
                <a:cs typeface="Verdana"/>
              </a:rPr>
              <a:t>Eijk</a:t>
            </a:r>
            <a:r>
              <a:rPr lang="en-US" sz="1600" dirty="0" smtClean="0">
                <a:latin typeface="Verdana"/>
                <a:cs typeface="Verdana"/>
              </a:rPr>
              <a:t>) are willing to take part in the construction.</a:t>
            </a:r>
            <a:endParaRPr lang="en-US" sz="1600" dirty="0">
              <a:latin typeface="Verdana"/>
              <a:cs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76200"/>
            <a:ext cx="7499350" cy="1143000"/>
          </a:xfrm>
        </p:spPr>
        <p:txBody>
          <a:bodyPr>
            <a:normAutofit fontScale="90000"/>
          </a:bodyPr>
          <a:lstStyle/>
          <a:p>
            <a:pPr algn="ctr"/>
            <a:r>
              <a:rPr lang="en-US" dirty="0" smtClean="0">
                <a:solidFill>
                  <a:srgbClr val="FF0000"/>
                </a:solidFill>
                <a:latin typeface="Verdana"/>
                <a:cs typeface="Verdana"/>
              </a:rPr>
              <a:t>Email reply to management</a:t>
            </a:r>
            <a:endParaRPr lang="en-US" dirty="0">
              <a:solidFill>
                <a:srgbClr val="FF0000"/>
              </a:solidFill>
              <a:latin typeface="Verdana"/>
              <a:cs typeface="Verdana"/>
            </a:endParaRPr>
          </a:p>
        </p:txBody>
      </p:sp>
      <p:sp>
        <p:nvSpPr>
          <p:cNvPr id="4" name="Rectangle 3"/>
          <p:cNvSpPr/>
          <p:nvPr/>
        </p:nvSpPr>
        <p:spPr>
          <a:xfrm>
            <a:off x="1600200" y="1143000"/>
            <a:ext cx="6648450" cy="5509201"/>
          </a:xfrm>
          <a:prstGeom prst="rect">
            <a:avLst/>
          </a:prstGeom>
        </p:spPr>
        <p:txBody>
          <a:bodyPr wrap="square">
            <a:spAutoFit/>
          </a:bodyPr>
          <a:lstStyle/>
          <a:p>
            <a:r>
              <a:rPr lang="en-US" sz="1600" dirty="0" smtClean="0">
                <a:latin typeface="Verdana"/>
                <a:cs typeface="Verdana"/>
              </a:rPr>
              <a:t>Some are more more technical:</a:t>
            </a:r>
          </a:p>
          <a:p>
            <a:pPr marL="342900" indent="-342900">
              <a:buAutoNum type="arabicParenR"/>
            </a:pPr>
            <a:r>
              <a:rPr lang="en-US" sz="1600" dirty="0" smtClean="0">
                <a:solidFill>
                  <a:srgbClr val="FF0000"/>
                </a:solidFill>
                <a:latin typeface="Verdana"/>
                <a:cs typeface="Verdana"/>
              </a:rPr>
              <a:t>Cooling. What are the cooling specs. Do you need CO2 now or later? What (</a:t>
            </a:r>
            <a:r>
              <a:rPr lang="en-US" sz="1600" dirty="0" err="1" smtClean="0">
                <a:solidFill>
                  <a:srgbClr val="FF0000"/>
                </a:solidFill>
                <a:latin typeface="Verdana"/>
                <a:cs typeface="Verdana"/>
              </a:rPr>
              <a:t>MT)expertise</a:t>
            </a:r>
            <a:r>
              <a:rPr lang="en-US" sz="1600" dirty="0" smtClean="0">
                <a:solidFill>
                  <a:srgbClr val="FF0000"/>
                </a:solidFill>
                <a:latin typeface="Verdana"/>
                <a:cs typeface="Verdana"/>
              </a:rPr>
              <a:t> is needed for the </a:t>
            </a:r>
            <a:r>
              <a:rPr lang="en-US" sz="1600" dirty="0" err="1" smtClean="0">
                <a:solidFill>
                  <a:srgbClr val="FF0000"/>
                </a:solidFill>
                <a:latin typeface="Verdana"/>
                <a:cs typeface="Verdana"/>
              </a:rPr>
              <a:t>projec?t</a:t>
            </a:r>
            <a:r>
              <a:rPr lang="en-US" sz="1600" dirty="0" smtClean="0">
                <a:solidFill>
                  <a:srgbClr val="FF0000"/>
                </a:solidFill>
                <a:latin typeface="Verdana"/>
                <a:cs typeface="Verdana"/>
              </a:rPr>
              <a:t>  </a:t>
            </a:r>
            <a:r>
              <a:rPr lang="en-US" sz="1600" dirty="0" smtClean="0">
                <a:latin typeface="Verdana"/>
                <a:cs typeface="Verdana"/>
              </a:rPr>
              <a:t>We propose to use the existing CO2 plant at </a:t>
            </a:r>
            <a:r>
              <a:rPr lang="en-US" sz="1600" dirty="0" err="1" smtClean="0">
                <a:latin typeface="Verdana"/>
                <a:cs typeface="Verdana"/>
              </a:rPr>
              <a:t>Nikhef</a:t>
            </a:r>
            <a:r>
              <a:rPr lang="en-US" sz="1600" dirty="0" smtClean="0">
                <a:latin typeface="Verdana"/>
                <a:cs typeface="Verdana"/>
              </a:rPr>
              <a:t> without further R&amp;D on CO2 cooling.  For the </a:t>
            </a:r>
            <a:r>
              <a:rPr lang="en-US" sz="1600" dirty="0" err="1" smtClean="0">
                <a:latin typeface="Verdana"/>
                <a:cs typeface="Verdana"/>
              </a:rPr>
              <a:t>testbeam</a:t>
            </a:r>
            <a:r>
              <a:rPr lang="en-US" sz="1600" dirty="0" smtClean="0">
                <a:latin typeface="Verdana"/>
                <a:cs typeface="Verdana"/>
              </a:rPr>
              <a:t>: at DESY and CERN (AIDA) there are CO2 plants available that have sufficient power (300 W) to cool a few modules.  The basic work is the design of a cold plate with an optimized tube diameter. The expertise is available in the MT. For </a:t>
            </a:r>
            <a:r>
              <a:rPr lang="en-US" sz="1600" dirty="0" err="1" smtClean="0">
                <a:latin typeface="Verdana"/>
                <a:cs typeface="Verdana"/>
              </a:rPr>
              <a:t>submodule</a:t>
            </a:r>
            <a:r>
              <a:rPr lang="en-US" sz="1600" dirty="0" smtClean="0">
                <a:latin typeface="Verdana"/>
                <a:cs typeface="Verdana"/>
              </a:rPr>
              <a:t> testing we could use water cooling.</a:t>
            </a:r>
          </a:p>
          <a:p>
            <a:pPr marL="342900" indent="-342900"/>
            <a:r>
              <a:rPr lang="en-US" sz="1600" dirty="0" smtClean="0">
                <a:latin typeface="Verdana"/>
                <a:cs typeface="Verdana"/>
              </a:rPr>
              <a:t>2) </a:t>
            </a:r>
            <a:r>
              <a:rPr lang="en-US" sz="1600" dirty="0" smtClean="0">
                <a:solidFill>
                  <a:srgbClr val="FF0000"/>
                </a:solidFill>
                <a:latin typeface="Verdana"/>
                <a:cs typeface="Verdana"/>
              </a:rPr>
              <a:t>SPIDR. Do you plan to make minor changes or a completely new/</a:t>
            </a:r>
            <a:r>
              <a:rPr lang="en-US" sz="1600" dirty="0" err="1" smtClean="0">
                <a:solidFill>
                  <a:srgbClr val="FF0000"/>
                </a:solidFill>
                <a:latin typeface="Verdana"/>
                <a:cs typeface="Verdana"/>
              </a:rPr>
              <a:t>differentversion</a:t>
            </a:r>
            <a:r>
              <a:rPr lang="en-US" sz="1600" dirty="0" smtClean="0">
                <a:solidFill>
                  <a:srgbClr val="FF0000"/>
                </a:solidFill>
                <a:latin typeface="Verdana"/>
                <a:cs typeface="Verdana"/>
              </a:rPr>
              <a:t> of SPIDR readout system? If you make a new version is it </a:t>
            </a:r>
            <a:r>
              <a:rPr lang="en-US" sz="1600" dirty="0" err="1" smtClean="0">
                <a:solidFill>
                  <a:srgbClr val="FF0000"/>
                </a:solidFill>
                <a:latin typeface="Verdana"/>
                <a:cs typeface="Verdana"/>
              </a:rPr>
              <a:t>usefull</a:t>
            </a:r>
            <a:r>
              <a:rPr lang="en-US" sz="1600" dirty="0" smtClean="0">
                <a:solidFill>
                  <a:srgbClr val="FF0000"/>
                </a:solidFill>
                <a:latin typeface="Verdana"/>
                <a:cs typeface="Verdana"/>
              </a:rPr>
              <a:t> </a:t>
            </a:r>
            <a:r>
              <a:rPr lang="en-US" sz="1600" dirty="0" err="1" smtClean="0">
                <a:solidFill>
                  <a:srgbClr val="FF0000"/>
                </a:solidFill>
                <a:latin typeface="Verdana"/>
                <a:cs typeface="Verdana"/>
              </a:rPr>
              <a:t>for.other</a:t>
            </a:r>
            <a:r>
              <a:rPr lang="en-US" sz="1600" dirty="0" smtClean="0">
                <a:solidFill>
                  <a:srgbClr val="FF0000"/>
                </a:solidFill>
                <a:latin typeface="Verdana"/>
                <a:cs typeface="Verdana"/>
              </a:rPr>
              <a:t> projects too.  </a:t>
            </a:r>
            <a:r>
              <a:rPr lang="en-US" sz="1600" dirty="0" smtClean="0">
                <a:latin typeface="Verdana"/>
                <a:cs typeface="Verdana"/>
              </a:rPr>
              <a:t>We use the SPIDR read-out system as it is. The ET is very interested in our project and has proposed a solution to read-out all 96-100 the chips of a module with one SPIDR system using a multiplexer. This will need some additional work and might be </a:t>
            </a:r>
            <a:r>
              <a:rPr lang="en-US" sz="1600" dirty="0" err="1" smtClean="0">
                <a:latin typeface="Verdana"/>
                <a:cs typeface="Verdana"/>
              </a:rPr>
              <a:t>usefull</a:t>
            </a:r>
            <a:r>
              <a:rPr lang="en-US" sz="1600" dirty="0" smtClean="0">
                <a:latin typeface="Verdana"/>
                <a:cs typeface="Verdana"/>
              </a:rPr>
              <a:t> for other projects.</a:t>
            </a:r>
          </a:p>
          <a:p>
            <a:pPr marL="342900" indent="-342900"/>
            <a:r>
              <a:rPr lang="en-US" sz="1600" dirty="0" smtClean="0">
                <a:latin typeface="Verdana"/>
                <a:cs typeface="Verdana"/>
              </a:rPr>
              <a:t>3) </a:t>
            </a:r>
            <a:r>
              <a:rPr lang="en-US" sz="1600" dirty="0" smtClean="0">
                <a:solidFill>
                  <a:srgbClr val="FF0000"/>
                </a:solidFill>
                <a:latin typeface="Verdana"/>
                <a:cs typeface="Verdana"/>
              </a:rPr>
              <a:t>the module size/layout. If the main goal is to show large scale </a:t>
            </a:r>
            <a:r>
              <a:rPr lang="en-US" sz="1600" dirty="0" err="1" smtClean="0">
                <a:solidFill>
                  <a:srgbClr val="FF0000"/>
                </a:solidFill>
                <a:latin typeface="Verdana"/>
                <a:cs typeface="Verdana"/>
              </a:rPr>
              <a:t>operationwith</a:t>
            </a:r>
            <a:r>
              <a:rPr lang="en-US" sz="1600" dirty="0" smtClean="0">
                <a:solidFill>
                  <a:srgbClr val="FF0000"/>
                </a:solidFill>
                <a:latin typeface="Verdana"/>
                <a:cs typeface="Verdana"/>
              </a:rPr>
              <a:t> homogeneous drift suited for ILC operation how many chips/quads  do you need to operate in this module?</a:t>
            </a:r>
            <a:endParaRPr lang="en-US" sz="1600" dirty="0">
              <a:solidFill>
                <a:srgbClr val="FF0000"/>
              </a:solidFill>
              <a:latin typeface="Verdana"/>
              <a:cs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76200"/>
            <a:ext cx="7499350" cy="1143000"/>
          </a:xfrm>
        </p:spPr>
        <p:txBody>
          <a:bodyPr>
            <a:normAutofit fontScale="90000"/>
          </a:bodyPr>
          <a:lstStyle/>
          <a:p>
            <a:pPr algn="ctr"/>
            <a:r>
              <a:rPr lang="en-US" dirty="0" smtClean="0">
                <a:solidFill>
                  <a:srgbClr val="FF0000"/>
                </a:solidFill>
                <a:latin typeface="Verdana"/>
                <a:cs typeface="Verdana"/>
              </a:rPr>
              <a:t>Email reply to management</a:t>
            </a:r>
            <a:endParaRPr lang="en-US" dirty="0">
              <a:solidFill>
                <a:srgbClr val="FF0000"/>
              </a:solidFill>
              <a:latin typeface="Verdana"/>
              <a:cs typeface="Verdana"/>
            </a:endParaRPr>
          </a:p>
        </p:txBody>
      </p:sp>
      <p:sp>
        <p:nvSpPr>
          <p:cNvPr id="4" name="Rectangle 3"/>
          <p:cNvSpPr/>
          <p:nvPr/>
        </p:nvSpPr>
        <p:spPr>
          <a:xfrm>
            <a:off x="1600200" y="1143000"/>
            <a:ext cx="6648450" cy="5355313"/>
          </a:xfrm>
          <a:prstGeom prst="rect">
            <a:avLst/>
          </a:prstGeom>
        </p:spPr>
        <p:txBody>
          <a:bodyPr wrap="square">
            <a:spAutoFit/>
          </a:bodyPr>
          <a:lstStyle/>
          <a:p>
            <a:r>
              <a:rPr lang="en-US" dirty="0" smtClean="0">
                <a:latin typeface="Verdana"/>
                <a:cs typeface="Verdana"/>
              </a:rPr>
              <a:t> We propose to build modules consisting of 96 to 100 chips.  </a:t>
            </a:r>
            <a:r>
              <a:rPr lang="en-US" dirty="0" err="1" smtClean="0">
                <a:latin typeface="Verdana"/>
                <a:cs typeface="Verdana"/>
              </a:rPr>
              <a:t>Nikhef</a:t>
            </a:r>
            <a:r>
              <a:rPr lang="en-US" dirty="0" smtClean="0">
                <a:latin typeface="Verdana"/>
                <a:cs typeface="Verdana"/>
              </a:rPr>
              <a:t> wants to build at least two modules, Bonn one or more.  This will allow for a detailed redundant test of the performance of a pixel TPC.  </a:t>
            </a:r>
          </a:p>
          <a:p>
            <a:r>
              <a:rPr lang="en-US" dirty="0" smtClean="0">
                <a:solidFill>
                  <a:srgbClr val="FF0000"/>
                </a:solidFill>
                <a:latin typeface="Verdana"/>
                <a:cs typeface="Verdana"/>
              </a:rPr>
              <a:t>Concerning milestones and a project plan</a:t>
            </a:r>
            <a:r>
              <a:rPr lang="en-US" dirty="0" smtClean="0">
                <a:latin typeface="Verdana"/>
                <a:cs typeface="Verdana"/>
              </a:rPr>
              <a:t>. There will (be at least) the following deliverables:  1. the electronics DAQ read-out of a module (can be tested with bare chips)  2. the design of the cool plate  3. test of the chips </a:t>
            </a:r>
            <a:r>
              <a:rPr lang="en-US" dirty="0" err="1" smtClean="0">
                <a:latin typeface="Verdana"/>
                <a:cs typeface="Verdana"/>
              </a:rPr>
              <a:t>withs</a:t>
            </a:r>
            <a:r>
              <a:rPr lang="en-US" dirty="0" smtClean="0">
                <a:latin typeface="Verdana"/>
                <a:cs typeface="Verdana"/>
              </a:rPr>
              <a:t> </a:t>
            </a:r>
            <a:r>
              <a:rPr lang="en-US" dirty="0" err="1" smtClean="0">
                <a:latin typeface="Verdana"/>
                <a:cs typeface="Verdana"/>
              </a:rPr>
              <a:t>INGRIDs</a:t>
            </a:r>
            <a:r>
              <a:rPr lang="en-US" dirty="0" smtClean="0">
                <a:latin typeface="Verdana"/>
                <a:cs typeface="Verdana"/>
              </a:rPr>
              <a:t> (delivered by Bonn)  4. the design, production and test of a </a:t>
            </a:r>
            <a:r>
              <a:rPr lang="en-US" dirty="0" err="1" smtClean="0">
                <a:latin typeface="Verdana"/>
                <a:cs typeface="Verdana"/>
              </a:rPr>
              <a:t>submodule</a:t>
            </a:r>
            <a:r>
              <a:rPr lang="en-US" dirty="0" smtClean="0">
                <a:latin typeface="Verdana"/>
                <a:cs typeface="Verdana"/>
              </a:rPr>
              <a:t> (</a:t>
            </a:r>
            <a:r>
              <a:rPr lang="en-US" dirty="0" err="1" smtClean="0">
                <a:latin typeface="Verdana"/>
                <a:cs typeface="Verdana"/>
              </a:rPr>
              <a:t>quad,octoboard,sixtoboard</a:t>
            </a:r>
            <a:r>
              <a:rPr lang="en-US" dirty="0" smtClean="0">
                <a:latin typeface="Verdana"/>
                <a:cs typeface="Verdana"/>
              </a:rPr>
              <a:t>) and design of the electro-mechanics  5. the production and test of a module (96-100 chips) integrating read-out, cooling, </a:t>
            </a:r>
            <a:r>
              <a:rPr lang="en-US" dirty="0" err="1" smtClean="0">
                <a:latin typeface="Verdana"/>
                <a:cs typeface="Verdana"/>
              </a:rPr>
              <a:t>submodules</a:t>
            </a:r>
            <a:r>
              <a:rPr lang="en-US" dirty="0" smtClean="0">
                <a:latin typeface="Verdana"/>
                <a:cs typeface="Verdana"/>
              </a:rPr>
              <a:t> and electro-mechanics   Some items (1 to 4) will be worked on in parallel.  To develop these deliverables into a full project plan (with more details) and a precise time line,  we will need to continue discussions with the </a:t>
            </a:r>
            <a:r>
              <a:rPr lang="en-US" dirty="0" err="1" smtClean="0">
                <a:latin typeface="Verdana"/>
                <a:cs typeface="Verdana"/>
              </a:rPr>
              <a:t>TGLs</a:t>
            </a:r>
            <a:r>
              <a:rPr lang="en-US" dirty="0" smtClean="0">
                <a:latin typeface="Verdana"/>
                <a:cs typeface="Verdana"/>
              </a:rPr>
              <a:t> (on hold now) and our colleagues in Bonn.</a:t>
            </a:r>
            <a:endParaRPr lang="en-US" dirty="0">
              <a:latin typeface="Verdana"/>
              <a:cs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1981200" y="357426"/>
            <a:ext cx="6365645" cy="861774"/>
          </a:xfrm>
          <a:prstGeom prst="rect">
            <a:avLst/>
          </a:prstGeom>
        </p:spPr>
        <p:txBody>
          <a:bodyPr wrap="none">
            <a:spAutoFit/>
          </a:bodyPr>
          <a:lstStyle/>
          <a:p>
            <a:pPr algn="ctr"/>
            <a:r>
              <a:rPr lang="en-US" sz="3200" dirty="0" smtClean="0">
                <a:solidFill>
                  <a:srgbClr val="FF0000"/>
                </a:solidFill>
                <a:effectLst>
                  <a:outerShdw blurRad="50000" dist="30000" dir="5400000" algn="tl" rotWithShape="0">
                    <a:srgbClr val="000000">
                      <a:alpha val="30000"/>
                    </a:srgbClr>
                  </a:outerShdw>
                </a:effectLst>
                <a:latin typeface="Verdana"/>
                <a:ea typeface="ＭＳ Ｐゴシック" pitchFamily="-84" charset="-128"/>
                <a:cs typeface="Verdana"/>
              </a:rPr>
              <a:t>Introduction: email from Stan</a:t>
            </a:r>
          </a:p>
          <a:p>
            <a:endParaRPr lang="en-US" dirty="0"/>
          </a:p>
        </p:txBody>
      </p:sp>
      <p:sp>
        <p:nvSpPr>
          <p:cNvPr id="20" name="TextBox 19"/>
          <p:cNvSpPr txBox="1"/>
          <p:nvPr/>
        </p:nvSpPr>
        <p:spPr>
          <a:xfrm>
            <a:off x="1600200" y="1243073"/>
            <a:ext cx="6781800" cy="6986527"/>
          </a:xfrm>
          <a:prstGeom prst="rect">
            <a:avLst/>
          </a:prstGeom>
          <a:noFill/>
        </p:spPr>
        <p:txBody>
          <a:bodyPr wrap="square" rtlCol="0">
            <a:spAutoFit/>
          </a:bodyPr>
          <a:lstStyle/>
          <a:p>
            <a:pPr>
              <a:buFontTx/>
              <a:buChar char="-"/>
            </a:pPr>
            <a:r>
              <a:rPr lang="en-US" sz="1600" dirty="0" smtClean="0">
                <a:solidFill>
                  <a:srgbClr val="0000FF"/>
                </a:solidFill>
                <a:latin typeface="Verdana"/>
                <a:cs typeface="Verdana"/>
              </a:rPr>
              <a:t>De </a:t>
            </a:r>
            <a:r>
              <a:rPr lang="en-US" sz="1600" dirty="0" err="1" smtClean="0">
                <a:solidFill>
                  <a:srgbClr val="0000FF"/>
                </a:solidFill>
                <a:latin typeface="Verdana"/>
                <a:cs typeface="Verdana"/>
              </a:rPr>
              <a:t>productie</a:t>
            </a:r>
            <a:r>
              <a:rPr lang="en-US" sz="1600" dirty="0" smtClean="0">
                <a:solidFill>
                  <a:srgbClr val="0000FF"/>
                </a:solidFill>
                <a:latin typeface="Verdana"/>
                <a:cs typeface="Verdana"/>
              </a:rPr>
              <a:t> van de </a:t>
            </a:r>
            <a:r>
              <a:rPr lang="en-US" sz="1600" dirty="0" err="1" smtClean="0">
                <a:solidFill>
                  <a:srgbClr val="0000FF"/>
                </a:solidFill>
                <a:latin typeface="Verdana"/>
                <a:cs typeface="Verdana"/>
              </a:rPr>
              <a:t>gasgevulde</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detectoren</a:t>
            </a:r>
            <a:r>
              <a:rPr lang="en-US" sz="1600" dirty="0" smtClean="0">
                <a:solidFill>
                  <a:srgbClr val="0000FF"/>
                </a:solidFill>
                <a:latin typeface="Verdana"/>
                <a:cs typeface="Verdana"/>
              </a:rPr>
              <a:t> is </a:t>
            </a:r>
            <a:r>
              <a:rPr lang="en-US" sz="1600" dirty="0" err="1" smtClean="0">
                <a:solidFill>
                  <a:srgbClr val="0000FF"/>
                </a:solidFill>
                <a:latin typeface="Verdana"/>
                <a:cs typeface="Verdana"/>
              </a:rPr>
              <a:t>bedoeld</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om</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Nikhef</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te</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positioneren</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voor</a:t>
            </a:r>
            <a:r>
              <a:rPr lang="en-US" sz="1600" dirty="0" smtClean="0">
                <a:solidFill>
                  <a:srgbClr val="0000FF"/>
                </a:solidFill>
                <a:latin typeface="Verdana"/>
                <a:cs typeface="Verdana"/>
              </a:rPr>
              <a:t> de pixel TPC </a:t>
            </a:r>
            <a:r>
              <a:rPr lang="en-US" sz="1600" dirty="0" err="1" smtClean="0">
                <a:solidFill>
                  <a:srgbClr val="0000FF"/>
                </a:solidFill>
                <a:latin typeface="Verdana"/>
                <a:cs typeface="Verdana"/>
              </a:rPr>
              <a:t>bij</a:t>
            </a:r>
            <a:r>
              <a:rPr lang="en-US" sz="1600" dirty="0" smtClean="0">
                <a:solidFill>
                  <a:srgbClr val="0000FF"/>
                </a:solidFill>
                <a:latin typeface="Verdana"/>
                <a:cs typeface="Verdana"/>
              </a:rPr>
              <a:t> ILC. </a:t>
            </a:r>
            <a:r>
              <a:rPr lang="en-US" sz="1600" dirty="0" err="1" smtClean="0">
                <a:solidFill>
                  <a:srgbClr val="0000FF"/>
                </a:solidFill>
                <a:latin typeface="Verdana"/>
                <a:cs typeface="Verdana"/>
              </a:rPr>
              <a:t>Dit</a:t>
            </a:r>
            <a:r>
              <a:rPr lang="en-US" sz="1600" dirty="0" smtClean="0">
                <a:solidFill>
                  <a:srgbClr val="0000FF"/>
                </a:solidFill>
                <a:latin typeface="Verdana"/>
                <a:cs typeface="Verdana"/>
              </a:rPr>
              <a:t> is </a:t>
            </a:r>
            <a:r>
              <a:rPr lang="en-US" sz="1600" dirty="0" err="1" smtClean="0">
                <a:solidFill>
                  <a:srgbClr val="0000FF"/>
                </a:solidFill>
                <a:latin typeface="Verdana"/>
                <a:cs typeface="Verdana"/>
              </a:rPr>
              <a:t>een</a:t>
            </a:r>
            <a:r>
              <a:rPr lang="en-US" sz="1600" dirty="0" smtClean="0">
                <a:solidFill>
                  <a:srgbClr val="0000FF"/>
                </a:solidFill>
                <a:latin typeface="Verdana"/>
                <a:cs typeface="Verdana"/>
              </a:rPr>
              <a:t> project met </a:t>
            </a:r>
            <a:r>
              <a:rPr lang="en-US" sz="1600" dirty="0" err="1" smtClean="0">
                <a:solidFill>
                  <a:srgbClr val="0000FF"/>
                </a:solidFill>
                <a:latin typeface="Verdana"/>
                <a:cs typeface="Verdana"/>
              </a:rPr>
              <a:t>een</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looptijd</a:t>
            </a:r>
            <a:r>
              <a:rPr lang="en-US" sz="1600" dirty="0" smtClean="0">
                <a:solidFill>
                  <a:srgbClr val="0000FF"/>
                </a:solidFill>
                <a:latin typeface="Verdana"/>
                <a:cs typeface="Verdana"/>
              </a:rPr>
              <a:t> van </a:t>
            </a:r>
            <a:r>
              <a:rPr lang="en-US" sz="1600" dirty="0" err="1" smtClean="0">
                <a:solidFill>
                  <a:srgbClr val="0000FF"/>
                </a:solidFill>
                <a:latin typeface="Verdana"/>
                <a:cs typeface="Verdana"/>
              </a:rPr>
              <a:t>enkele</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jaren</a:t>
            </a:r>
            <a:r>
              <a:rPr lang="en-US" sz="1600" dirty="0" smtClean="0">
                <a:solidFill>
                  <a:srgbClr val="0000FF"/>
                </a:solidFill>
                <a:latin typeface="Verdana"/>
                <a:cs typeface="Verdana"/>
              </a:rPr>
              <a:t>.</a:t>
            </a:r>
          </a:p>
          <a:p>
            <a:pPr>
              <a:buFontTx/>
              <a:buChar char="-"/>
            </a:pPr>
            <a:r>
              <a:rPr lang="en-US" sz="1600" dirty="0" smtClean="0">
                <a:solidFill>
                  <a:srgbClr val="0000FF"/>
                </a:solidFill>
                <a:latin typeface="Verdana"/>
                <a:cs typeface="Verdana"/>
              </a:rPr>
              <a:t> De LEPCOL </a:t>
            </a:r>
            <a:r>
              <a:rPr lang="en-US" sz="1600" dirty="0" err="1" smtClean="0">
                <a:solidFill>
                  <a:srgbClr val="0000FF"/>
                </a:solidFill>
                <a:latin typeface="Verdana"/>
                <a:cs typeface="Verdana"/>
              </a:rPr>
              <a:t>groep</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wil</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hiervoor</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een</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grote</a:t>
            </a:r>
            <a:r>
              <a:rPr lang="en-US" sz="1600" dirty="0" smtClean="0">
                <a:solidFill>
                  <a:srgbClr val="0000FF"/>
                </a:solidFill>
                <a:latin typeface="Verdana"/>
                <a:cs typeface="Verdana"/>
              </a:rPr>
              <a:t> module </a:t>
            </a:r>
            <a:r>
              <a:rPr lang="en-US" sz="1600" dirty="0" err="1" smtClean="0">
                <a:solidFill>
                  <a:srgbClr val="0000FF"/>
                </a:solidFill>
                <a:latin typeface="Verdana"/>
                <a:cs typeface="Verdana"/>
              </a:rPr>
              <a:t>bouwen</a:t>
            </a:r>
            <a:r>
              <a:rPr lang="en-US" sz="1600" dirty="0" smtClean="0">
                <a:solidFill>
                  <a:srgbClr val="0000FF"/>
                </a:solidFill>
                <a:latin typeface="Verdana"/>
                <a:cs typeface="Verdana"/>
              </a:rPr>
              <a:t> met </a:t>
            </a:r>
            <a:r>
              <a:rPr lang="en-US" sz="1600" dirty="0" err="1" smtClean="0">
                <a:solidFill>
                  <a:srgbClr val="0000FF"/>
                </a:solidFill>
                <a:latin typeface="Verdana"/>
                <a:cs typeface="Verdana"/>
              </a:rPr>
              <a:t>rond</a:t>
            </a:r>
            <a:r>
              <a:rPr lang="en-US" sz="1600" dirty="0" smtClean="0">
                <a:solidFill>
                  <a:srgbClr val="0000FF"/>
                </a:solidFill>
                <a:latin typeface="Verdana"/>
                <a:cs typeface="Verdana"/>
              </a:rPr>
              <a:t> de 100 chips. </a:t>
            </a:r>
            <a:r>
              <a:rPr lang="en-US" sz="1600" dirty="0" err="1" smtClean="0">
                <a:solidFill>
                  <a:srgbClr val="0000FF"/>
                </a:solidFill>
                <a:latin typeface="Verdana"/>
                <a:cs typeface="Verdana"/>
              </a:rPr>
              <a:t>Dat</a:t>
            </a:r>
            <a:r>
              <a:rPr lang="en-US" sz="1600" dirty="0" smtClean="0">
                <a:solidFill>
                  <a:srgbClr val="0000FF"/>
                </a:solidFill>
                <a:latin typeface="Verdana"/>
                <a:cs typeface="Verdana"/>
              </a:rPr>
              <a:t> is </a:t>
            </a:r>
            <a:r>
              <a:rPr lang="en-US" sz="1600" dirty="0" err="1" smtClean="0">
                <a:solidFill>
                  <a:srgbClr val="0000FF"/>
                </a:solidFill>
                <a:latin typeface="Verdana"/>
                <a:cs typeface="Verdana"/>
              </a:rPr>
              <a:t>ondoenlijk</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om</a:t>
            </a:r>
            <a:r>
              <a:rPr lang="en-US" sz="1600" dirty="0" smtClean="0">
                <a:solidFill>
                  <a:srgbClr val="0000FF"/>
                </a:solidFill>
                <a:latin typeface="Verdana"/>
                <a:cs typeface="Verdana"/>
              </a:rPr>
              <a:t> op </a:t>
            </a:r>
            <a:r>
              <a:rPr lang="en-US" sz="1600" dirty="0" err="1" smtClean="0">
                <a:solidFill>
                  <a:srgbClr val="0000FF"/>
                </a:solidFill>
                <a:latin typeface="Verdana"/>
                <a:cs typeface="Verdana"/>
              </a:rPr>
              <a:t>dit</a:t>
            </a:r>
            <a:r>
              <a:rPr lang="en-US" sz="1600" dirty="0" smtClean="0">
                <a:solidFill>
                  <a:srgbClr val="0000FF"/>
                </a:solidFill>
                <a:latin typeface="Verdana"/>
                <a:cs typeface="Verdana"/>
              </a:rPr>
              <a:t> moment </a:t>
            </a:r>
            <a:r>
              <a:rPr lang="en-US" sz="1600" dirty="0" err="1" smtClean="0">
                <a:solidFill>
                  <a:srgbClr val="0000FF"/>
                </a:solidFill>
                <a:latin typeface="Verdana"/>
                <a:cs typeface="Verdana"/>
              </a:rPr>
              <a:t>te</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beheersen</a:t>
            </a:r>
            <a:r>
              <a:rPr lang="en-US" sz="1600" dirty="0" smtClean="0">
                <a:solidFill>
                  <a:srgbClr val="0000FF"/>
                </a:solidFill>
                <a:latin typeface="Verdana"/>
                <a:cs typeface="Verdana"/>
              </a:rPr>
              <a:t> en </a:t>
            </a:r>
            <a:r>
              <a:rPr lang="en-US" sz="1600" dirty="0" err="1" smtClean="0">
                <a:solidFill>
                  <a:srgbClr val="0000FF"/>
                </a:solidFill>
                <a:latin typeface="Verdana"/>
                <a:cs typeface="Verdana"/>
              </a:rPr>
              <a:t>daarvoor</a:t>
            </a:r>
            <a:r>
              <a:rPr lang="en-US" sz="1600" dirty="0" smtClean="0">
                <a:solidFill>
                  <a:srgbClr val="0000FF"/>
                </a:solidFill>
                <a:latin typeface="Verdana"/>
                <a:cs typeface="Verdana"/>
              </a:rPr>
              <a:t> is (</a:t>
            </a:r>
            <a:r>
              <a:rPr lang="en-US" sz="1600" dirty="0" err="1" smtClean="0">
                <a:solidFill>
                  <a:srgbClr val="0000FF"/>
                </a:solidFill>
                <a:latin typeface="Verdana"/>
                <a:cs typeface="Verdana"/>
              </a:rPr>
              <a:t>nog</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geen</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akkoord</a:t>
            </a:r>
            <a:r>
              <a:rPr lang="en-US" sz="1600" dirty="0" smtClean="0">
                <a:solidFill>
                  <a:srgbClr val="0000FF"/>
                </a:solidFill>
                <a:latin typeface="Verdana"/>
                <a:cs typeface="Verdana"/>
              </a:rPr>
              <a:t>.</a:t>
            </a:r>
          </a:p>
          <a:p>
            <a:pPr>
              <a:buFontTx/>
              <a:buChar char="-"/>
            </a:pPr>
            <a:r>
              <a:rPr lang="en-US" sz="1600" dirty="0" smtClean="0">
                <a:solidFill>
                  <a:srgbClr val="0000FF"/>
                </a:solidFill>
                <a:latin typeface="Verdana"/>
                <a:cs typeface="Verdana"/>
              </a:rPr>
              <a:t> </a:t>
            </a:r>
            <a:r>
              <a:rPr lang="en-US" sz="1600" dirty="0" err="1" smtClean="0">
                <a:solidFill>
                  <a:srgbClr val="0000FF"/>
                </a:solidFill>
                <a:latin typeface="Verdana"/>
                <a:cs typeface="Verdana"/>
              </a:rPr>
              <a:t>Er</a:t>
            </a:r>
            <a:r>
              <a:rPr lang="en-US" sz="1600" dirty="0" smtClean="0">
                <a:solidFill>
                  <a:srgbClr val="0000FF"/>
                </a:solidFill>
                <a:latin typeface="Verdana"/>
                <a:cs typeface="Verdana"/>
              </a:rPr>
              <a:t> is </a:t>
            </a:r>
            <a:r>
              <a:rPr lang="en-US" sz="1600" dirty="0" err="1" smtClean="0">
                <a:solidFill>
                  <a:srgbClr val="0000FF"/>
                </a:solidFill>
                <a:latin typeface="Verdana"/>
                <a:cs typeface="Verdana"/>
              </a:rPr>
              <a:t>wel</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akkoord</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aan</a:t>
            </a:r>
            <a:r>
              <a:rPr lang="en-US" sz="1600" dirty="0" smtClean="0">
                <a:solidFill>
                  <a:srgbClr val="0000FF"/>
                </a:solidFill>
                <a:latin typeface="Verdana"/>
                <a:cs typeface="Verdana"/>
              </a:rPr>
              <a:t> de </a:t>
            </a:r>
            <a:r>
              <a:rPr lang="en-US" sz="1600" dirty="0" err="1" smtClean="0">
                <a:solidFill>
                  <a:srgbClr val="0000FF"/>
                </a:solidFill>
                <a:latin typeface="Verdana"/>
                <a:cs typeface="Verdana"/>
              </a:rPr>
              <a:t>eerste</a:t>
            </a:r>
            <a:r>
              <a:rPr lang="en-US" sz="1600" dirty="0" smtClean="0">
                <a:solidFill>
                  <a:srgbClr val="0000FF"/>
                </a:solidFill>
                <a:latin typeface="Verdana"/>
                <a:cs typeface="Verdana"/>
              </a:rPr>
              <a:t> milestone </a:t>
            </a:r>
            <a:r>
              <a:rPr lang="en-US" sz="1600" dirty="0" err="1" smtClean="0">
                <a:solidFill>
                  <a:srgbClr val="0000FF"/>
                </a:solidFill>
                <a:latin typeface="Verdana"/>
                <a:cs typeface="Verdana"/>
              </a:rPr>
              <a:t>te</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werken</a:t>
            </a:r>
            <a:r>
              <a:rPr lang="en-US" sz="1600" dirty="0" smtClean="0">
                <a:solidFill>
                  <a:srgbClr val="0000FF"/>
                </a:solidFill>
                <a:latin typeface="Verdana"/>
                <a:cs typeface="Verdana"/>
              </a:rPr>
              <a:t>: de </a:t>
            </a:r>
            <a:r>
              <a:rPr lang="en-US" sz="1600" dirty="0" err="1" smtClean="0">
                <a:solidFill>
                  <a:srgbClr val="0000FF"/>
                </a:solidFill>
                <a:latin typeface="Verdana"/>
                <a:cs typeface="Verdana"/>
              </a:rPr>
              <a:t>productie</a:t>
            </a:r>
            <a:r>
              <a:rPr lang="en-US" sz="1600" dirty="0" smtClean="0">
                <a:solidFill>
                  <a:srgbClr val="0000FF"/>
                </a:solidFill>
                <a:latin typeface="Verdana"/>
                <a:cs typeface="Verdana"/>
              </a:rPr>
              <a:t> van </a:t>
            </a:r>
            <a:r>
              <a:rPr lang="en-US" sz="1600" dirty="0" err="1" smtClean="0">
                <a:solidFill>
                  <a:srgbClr val="0000FF"/>
                </a:solidFill>
                <a:latin typeface="Verdana"/>
                <a:cs typeface="Verdana"/>
              </a:rPr>
              <a:t>een</a:t>
            </a:r>
            <a:r>
              <a:rPr lang="en-US" sz="1600" dirty="0" smtClean="0">
                <a:solidFill>
                  <a:srgbClr val="0000FF"/>
                </a:solidFill>
                <a:latin typeface="Verdana"/>
                <a:cs typeface="Verdana"/>
              </a:rPr>
              <a:t> quad </a:t>
            </a:r>
            <a:r>
              <a:rPr lang="en-US" sz="1600" dirty="0" err="1" smtClean="0">
                <a:solidFill>
                  <a:srgbClr val="0000FF"/>
                </a:solidFill>
                <a:latin typeface="Verdana"/>
                <a:cs typeface="Verdana"/>
              </a:rPr>
              <a:t>submodule</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binnen</a:t>
            </a:r>
            <a:r>
              <a:rPr lang="en-US" sz="1600" dirty="0" smtClean="0">
                <a:solidFill>
                  <a:srgbClr val="0000FF"/>
                </a:solidFill>
                <a:latin typeface="Verdana"/>
                <a:cs typeface="Verdana"/>
              </a:rPr>
              <a:t> de </a:t>
            </a:r>
            <a:r>
              <a:rPr lang="en-US" sz="1600" dirty="0" err="1" smtClean="0">
                <a:solidFill>
                  <a:srgbClr val="0000FF"/>
                </a:solidFill>
                <a:latin typeface="Verdana"/>
                <a:cs typeface="Verdana"/>
              </a:rPr>
              <a:t>periode</a:t>
            </a:r>
            <a:r>
              <a:rPr lang="en-US" sz="1600" dirty="0" smtClean="0">
                <a:solidFill>
                  <a:srgbClr val="0000FF"/>
                </a:solidFill>
                <a:latin typeface="Verdana"/>
                <a:cs typeface="Verdana"/>
              </a:rPr>
              <a:t> van </a:t>
            </a:r>
            <a:r>
              <a:rPr lang="en-US" sz="1600" dirty="0" err="1" smtClean="0">
                <a:solidFill>
                  <a:srgbClr val="0000FF"/>
                </a:solidFill>
                <a:latin typeface="Verdana"/>
                <a:cs typeface="Verdana"/>
              </a:rPr>
              <a:t>grofweg</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een</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jaar</a:t>
            </a:r>
            <a:r>
              <a:rPr lang="en-US" sz="1600" dirty="0" smtClean="0">
                <a:solidFill>
                  <a:srgbClr val="0000FF"/>
                </a:solidFill>
                <a:latin typeface="Verdana"/>
                <a:cs typeface="Verdana"/>
              </a:rPr>
              <a:t>. Dan </a:t>
            </a:r>
            <a:r>
              <a:rPr lang="en-US" sz="1600" dirty="0" err="1" smtClean="0">
                <a:solidFill>
                  <a:srgbClr val="0000FF"/>
                </a:solidFill>
                <a:latin typeface="Verdana"/>
                <a:cs typeface="Verdana"/>
              </a:rPr>
              <a:t>zien</a:t>
            </a:r>
            <a:r>
              <a:rPr lang="en-US" sz="1600" dirty="0" smtClean="0">
                <a:solidFill>
                  <a:srgbClr val="0000FF"/>
                </a:solidFill>
                <a:latin typeface="Verdana"/>
                <a:cs typeface="Verdana"/>
              </a:rPr>
              <a:t> we </a:t>
            </a:r>
            <a:r>
              <a:rPr lang="en-US" sz="1600" dirty="0" err="1" smtClean="0">
                <a:solidFill>
                  <a:srgbClr val="0000FF"/>
                </a:solidFill>
                <a:latin typeface="Verdana"/>
                <a:cs typeface="Verdana"/>
              </a:rPr>
              <a:t>daarna</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verder</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Deze</a:t>
            </a:r>
            <a:r>
              <a:rPr lang="en-US" sz="1600" dirty="0" smtClean="0">
                <a:solidFill>
                  <a:srgbClr val="0000FF"/>
                </a:solidFill>
                <a:latin typeface="Verdana"/>
                <a:cs typeface="Verdana"/>
              </a:rPr>
              <a:t> quad is </a:t>
            </a:r>
            <a:r>
              <a:rPr lang="en-US" sz="1600" dirty="0" err="1" smtClean="0">
                <a:solidFill>
                  <a:srgbClr val="0000FF"/>
                </a:solidFill>
                <a:latin typeface="Verdana"/>
                <a:cs typeface="Verdana"/>
              </a:rPr>
              <a:t>ook</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interessant</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voor</a:t>
            </a:r>
            <a:r>
              <a:rPr lang="en-US" sz="1600" dirty="0" smtClean="0">
                <a:solidFill>
                  <a:srgbClr val="0000FF"/>
                </a:solidFill>
                <a:latin typeface="Verdana"/>
                <a:cs typeface="Verdana"/>
              </a:rPr>
              <a:t> de R&amp;D </a:t>
            </a:r>
            <a:r>
              <a:rPr lang="en-US" sz="1600" dirty="0" err="1" smtClean="0">
                <a:solidFill>
                  <a:srgbClr val="0000FF"/>
                </a:solidFill>
                <a:latin typeface="Verdana"/>
                <a:cs typeface="Verdana"/>
              </a:rPr>
              <a:t>groep</a:t>
            </a:r>
            <a:r>
              <a:rPr lang="en-US" sz="1600" dirty="0" smtClean="0">
                <a:solidFill>
                  <a:srgbClr val="0000FF"/>
                </a:solidFill>
                <a:latin typeface="Verdana"/>
                <a:cs typeface="Verdana"/>
              </a:rPr>
              <a:t>.</a:t>
            </a:r>
          </a:p>
          <a:p>
            <a:pPr>
              <a:buFontTx/>
              <a:buChar char="-"/>
            </a:pPr>
            <a:r>
              <a:rPr lang="en-US" sz="1600" dirty="0" smtClean="0">
                <a:solidFill>
                  <a:srgbClr val="0000FF"/>
                </a:solidFill>
                <a:latin typeface="Verdana"/>
                <a:cs typeface="Verdana"/>
              </a:rPr>
              <a:t>De </a:t>
            </a:r>
            <a:r>
              <a:rPr lang="en-US" sz="1600" dirty="0" err="1" smtClean="0">
                <a:solidFill>
                  <a:srgbClr val="0000FF"/>
                </a:solidFill>
                <a:latin typeface="Verdana"/>
                <a:cs typeface="Verdana"/>
              </a:rPr>
              <a:t>quadmodule</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wordt</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ontworpen</a:t>
            </a:r>
            <a:r>
              <a:rPr lang="en-US" sz="1600" dirty="0" smtClean="0">
                <a:solidFill>
                  <a:srgbClr val="0000FF"/>
                </a:solidFill>
                <a:latin typeface="Verdana"/>
                <a:cs typeface="Verdana"/>
              </a:rPr>
              <a:t> met </a:t>
            </a:r>
            <a:r>
              <a:rPr lang="en-US" sz="1600" dirty="0" err="1" smtClean="0">
                <a:solidFill>
                  <a:srgbClr val="0000FF"/>
                </a:solidFill>
                <a:latin typeface="Verdana"/>
                <a:cs typeface="Verdana"/>
              </a:rPr>
              <a:t>oog</a:t>
            </a:r>
            <a:r>
              <a:rPr lang="en-US" sz="1600" dirty="0" smtClean="0">
                <a:solidFill>
                  <a:srgbClr val="0000FF"/>
                </a:solidFill>
                <a:latin typeface="Verdana"/>
                <a:cs typeface="Verdana"/>
              </a:rPr>
              <a:t> op de </a:t>
            </a:r>
            <a:r>
              <a:rPr lang="en-US" sz="1600" dirty="0" err="1" smtClean="0">
                <a:solidFill>
                  <a:srgbClr val="0000FF"/>
                </a:solidFill>
                <a:latin typeface="Verdana"/>
                <a:cs typeface="Verdana"/>
              </a:rPr>
              <a:t>grotere</a:t>
            </a:r>
            <a:r>
              <a:rPr lang="en-US" sz="1600" dirty="0" smtClean="0">
                <a:solidFill>
                  <a:srgbClr val="0000FF"/>
                </a:solidFill>
                <a:latin typeface="Verdana"/>
                <a:cs typeface="Verdana"/>
              </a:rPr>
              <a:t> pixel TPC. </a:t>
            </a:r>
            <a:r>
              <a:rPr lang="en-US" sz="1600" dirty="0" err="1" smtClean="0">
                <a:solidFill>
                  <a:srgbClr val="0000FF"/>
                </a:solidFill>
                <a:latin typeface="Verdana"/>
                <a:cs typeface="Verdana"/>
              </a:rPr>
              <a:t>Dus</a:t>
            </a:r>
            <a:r>
              <a:rPr lang="en-US" sz="1600" dirty="0" smtClean="0">
                <a:solidFill>
                  <a:srgbClr val="0000FF"/>
                </a:solidFill>
                <a:latin typeface="Verdana"/>
                <a:cs typeface="Verdana"/>
              </a:rPr>
              <a:t> met </a:t>
            </a:r>
            <a:r>
              <a:rPr lang="en-US" sz="1600" dirty="0" err="1" smtClean="0">
                <a:solidFill>
                  <a:srgbClr val="0000FF"/>
                </a:solidFill>
                <a:latin typeface="Verdana"/>
                <a:cs typeface="Verdana"/>
              </a:rPr>
              <a:t>aandacht</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voor</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Spidr</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r/o</a:t>
            </a:r>
            <a:r>
              <a:rPr lang="en-US" sz="1600" dirty="0" smtClean="0">
                <a:solidFill>
                  <a:srgbClr val="0000FF"/>
                </a:solidFill>
                <a:latin typeface="Verdana"/>
                <a:cs typeface="Verdana"/>
              </a:rPr>
              <a:t>, cooling plate, </a:t>
            </a:r>
            <a:r>
              <a:rPr lang="en-US" sz="1600" dirty="0" err="1" smtClean="0">
                <a:solidFill>
                  <a:srgbClr val="0000FF"/>
                </a:solidFill>
                <a:latin typeface="Verdana"/>
                <a:cs typeface="Verdana"/>
              </a:rPr>
              <a:t>voldoende</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nauwkeurige</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onderlinge</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positionering</a:t>
            </a:r>
            <a:r>
              <a:rPr lang="en-US" sz="1600" dirty="0" smtClean="0">
                <a:solidFill>
                  <a:srgbClr val="0000FF"/>
                </a:solidFill>
                <a:latin typeface="Verdana"/>
                <a:cs typeface="Verdana"/>
              </a:rPr>
              <a:t> van de chips, </a:t>
            </a:r>
            <a:r>
              <a:rPr lang="en-US" sz="1600" dirty="0" err="1" smtClean="0">
                <a:solidFill>
                  <a:srgbClr val="0000FF"/>
                </a:solidFill>
                <a:latin typeface="Verdana"/>
                <a:cs typeface="Verdana"/>
              </a:rPr>
              <a:t>optimalisatie</a:t>
            </a:r>
            <a:r>
              <a:rPr lang="en-US" sz="1600" dirty="0" smtClean="0">
                <a:solidFill>
                  <a:srgbClr val="0000FF"/>
                </a:solidFill>
                <a:latin typeface="Verdana"/>
                <a:cs typeface="Verdana"/>
              </a:rPr>
              <a:t> van </a:t>
            </a:r>
            <a:r>
              <a:rPr lang="en-US" sz="1600" dirty="0" err="1" smtClean="0">
                <a:solidFill>
                  <a:srgbClr val="0000FF"/>
                </a:solidFill>
                <a:latin typeface="Verdana"/>
                <a:cs typeface="Verdana"/>
              </a:rPr>
              <a:t>effectief</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oppervlak</a:t>
            </a:r>
            <a:r>
              <a:rPr lang="en-US" sz="1600" dirty="0" smtClean="0">
                <a:solidFill>
                  <a:srgbClr val="0000FF"/>
                </a:solidFill>
                <a:latin typeface="Verdana"/>
                <a:cs typeface="Verdana"/>
              </a:rPr>
              <a:t>.</a:t>
            </a:r>
          </a:p>
          <a:p>
            <a:pPr>
              <a:buFontTx/>
              <a:buChar char="-"/>
            </a:pPr>
            <a:r>
              <a:rPr lang="en-US" sz="1600" dirty="0" smtClean="0">
                <a:solidFill>
                  <a:srgbClr val="0000FF"/>
                </a:solidFill>
                <a:latin typeface="Verdana"/>
                <a:cs typeface="Verdana"/>
              </a:rPr>
              <a:t>De LEPCOL </a:t>
            </a:r>
            <a:r>
              <a:rPr lang="en-US" sz="1600" dirty="0" err="1" smtClean="0">
                <a:solidFill>
                  <a:srgbClr val="0000FF"/>
                </a:solidFill>
                <a:latin typeface="Verdana"/>
                <a:cs typeface="Verdana"/>
              </a:rPr>
              <a:t>maakt</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een</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uitgebreid</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projectplan</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voor</a:t>
            </a:r>
            <a:r>
              <a:rPr lang="en-US" sz="1600" dirty="0" smtClean="0">
                <a:solidFill>
                  <a:srgbClr val="0000FF"/>
                </a:solidFill>
                <a:latin typeface="Verdana"/>
                <a:cs typeface="Verdana"/>
              </a:rPr>
              <a:t> de </a:t>
            </a:r>
            <a:r>
              <a:rPr lang="en-US" sz="1600" dirty="0" err="1" smtClean="0">
                <a:solidFill>
                  <a:srgbClr val="0000FF"/>
                </a:solidFill>
                <a:latin typeface="Verdana"/>
                <a:cs typeface="Verdana"/>
              </a:rPr>
              <a:t>bouw</a:t>
            </a:r>
            <a:r>
              <a:rPr lang="en-US" sz="1600" dirty="0" smtClean="0">
                <a:solidFill>
                  <a:srgbClr val="0000FF"/>
                </a:solidFill>
                <a:latin typeface="Verdana"/>
                <a:cs typeface="Verdana"/>
              </a:rPr>
              <a:t> van </a:t>
            </a:r>
            <a:r>
              <a:rPr lang="en-US" sz="1600" dirty="0" err="1" smtClean="0">
                <a:solidFill>
                  <a:srgbClr val="0000FF"/>
                </a:solidFill>
                <a:latin typeface="Verdana"/>
                <a:cs typeface="Verdana"/>
              </a:rPr>
              <a:t>deze</a:t>
            </a:r>
            <a:r>
              <a:rPr lang="en-US" sz="1600" dirty="0" smtClean="0">
                <a:solidFill>
                  <a:srgbClr val="0000FF"/>
                </a:solidFill>
                <a:latin typeface="Verdana"/>
                <a:cs typeface="Verdana"/>
              </a:rPr>
              <a:t> quad en </a:t>
            </a:r>
            <a:r>
              <a:rPr lang="en-US" sz="1600" dirty="0" err="1" smtClean="0">
                <a:solidFill>
                  <a:srgbClr val="0000FF"/>
                </a:solidFill>
                <a:latin typeface="Verdana"/>
                <a:cs typeface="Verdana"/>
              </a:rPr>
              <a:t>legt</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dat</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voor</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aan</a:t>
            </a:r>
            <a:r>
              <a:rPr lang="en-US" sz="1600" dirty="0" smtClean="0">
                <a:solidFill>
                  <a:srgbClr val="0000FF"/>
                </a:solidFill>
                <a:latin typeface="Verdana"/>
                <a:cs typeface="Verdana"/>
              </a:rPr>
              <a:t> het OPP.  </a:t>
            </a:r>
            <a:r>
              <a:rPr lang="en-US" sz="1600" dirty="0" err="1" smtClean="0">
                <a:solidFill>
                  <a:srgbClr val="0000FF"/>
                </a:solidFill>
                <a:latin typeface="Verdana"/>
                <a:cs typeface="Verdana"/>
              </a:rPr>
              <a:t>Ook</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samenwerking</a:t>
            </a:r>
            <a:r>
              <a:rPr lang="en-US" sz="1600" dirty="0" smtClean="0">
                <a:solidFill>
                  <a:srgbClr val="0000FF"/>
                </a:solidFill>
                <a:latin typeface="Verdana"/>
                <a:cs typeface="Verdana"/>
              </a:rPr>
              <a:t> met Bonn </a:t>
            </a:r>
            <a:r>
              <a:rPr lang="en-US" sz="1600" dirty="0" err="1" smtClean="0">
                <a:solidFill>
                  <a:srgbClr val="0000FF"/>
                </a:solidFill>
                <a:latin typeface="Verdana"/>
                <a:cs typeface="Verdana"/>
              </a:rPr>
              <a:t>hoort</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hierbij</a:t>
            </a:r>
            <a:r>
              <a:rPr lang="en-US" sz="1600" dirty="0" smtClean="0">
                <a:solidFill>
                  <a:srgbClr val="0000FF"/>
                </a:solidFill>
                <a:latin typeface="Verdana"/>
                <a:cs typeface="Verdana"/>
              </a:rPr>
              <a:t>.</a:t>
            </a:r>
          </a:p>
          <a:p>
            <a:pPr>
              <a:buFontTx/>
              <a:buChar char="-"/>
            </a:pPr>
            <a:r>
              <a:rPr lang="en-US" sz="1600" dirty="0" err="1" smtClean="0">
                <a:solidFill>
                  <a:srgbClr val="0000FF"/>
                </a:solidFill>
                <a:latin typeface="Verdana"/>
                <a:cs typeface="Verdana"/>
              </a:rPr>
              <a:t>Dus</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als</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acties</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zou</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ik</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graag</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zien</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dat</a:t>
            </a:r>
            <a:r>
              <a:rPr lang="en-US" sz="1600" dirty="0" smtClean="0">
                <a:solidFill>
                  <a:srgbClr val="0000FF"/>
                </a:solidFill>
                <a:latin typeface="Verdana"/>
                <a:cs typeface="Verdana"/>
              </a:rPr>
              <a:t> Peter </a:t>
            </a:r>
            <a:r>
              <a:rPr lang="en-US" sz="1600" dirty="0" err="1" smtClean="0">
                <a:solidFill>
                  <a:srgbClr val="0000FF"/>
                </a:solidFill>
                <a:latin typeface="Verdana"/>
                <a:cs typeface="Verdana"/>
              </a:rPr>
              <a:t>een</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projectplan</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voor</a:t>
            </a:r>
            <a:r>
              <a:rPr lang="en-US" sz="1600" dirty="0" smtClean="0">
                <a:solidFill>
                  <a:srgbClr val="0000FF"/>
                </a:solidFill>
                <a:latin typeface="Verdana"/>
                <a:cs typeface="Verdana"/>
              </a:rPr>
              <a:t> de </a:t>
            </a:r>
            <a:r>
              <a:rPr lang="en-US" sz="1600" dirty="0" err="1" smtClean="0">
                <a:solidFill>
                  <a:srgbClr val="0000FF"/>
                </a:solidFill>
                <a:latin typeface="Verdana"/>
                <a:cs typeface="Verdana"/>
              </a:rPr>
              <a:t>fabricage</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vandeze</a:t>
            </a:r>
            <a:r>
              <a:rPr lang="en-US" sz="1600" dirty="0" smtClean="0">
                <a:solidFill>
                  <a:srgbClr val="0000FF"/>
                </a:solidFill>
                <a:latin typeface="Verdana"/>
                <a:cs typeface="Verdana"/>
              </a:rPr>
              <a:t> quad in </a:t>
            </a:r>
            <a:r>
              <a:rPr lang="en-US" sz="1600" dirty="0" err="1" smtClean="0">
                <a:solidFill>
                  <a:srgbClr val="0000FF"/>
                </a:solidFill>
                <a:latin typeface="Verdana"/>
                <a:cs typeface="Verdana"/>
              </a:rPr>
              <a:t>elkaar</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zet</a:t>
            </a:r>
            <a:r>
              <a:rPr lang="en-US" sz="1600" dirty="0" smtClean="0">
                <a:solidFill>
                  <a:srgbClr val="0000FF"/>
                </a:solidFill>
                <a:latin typeface="Verdana"/>
                <a:cs typeface="Verdana"/>
              </a:rPr>
              <a:t> - </a:t>
            </a:r>
            <a:r>
              <a:rPr lang="en-US" sz="1600" dirty="0" err="1" smtClean="0">
                <a:solidFill>
                  <a:srgbClr val="0000FF"/>
                </a:solidFill>
                <a:latin typeface="Verdana"/>
                <a:cs typeface="Verdana"/>
              </a:rPr>
              <a:t>dat</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wordt</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gedragen</a:t>
            </a:r>
            <a:r>
              <a:rPr lang="en-US" sz="1600" dirty="0" smtClean="0">
                <a:solidFill>
                  <a:srgbClr val="0000FF"/>
                </a:solidFill>
                <a:latin typeface="Verdana"/>
                <a:cs typeface="Verdana"/>
              </a:rPr>
              <a:t> door R&amp;D en </a:t>
            </a:r>
            <a:r>
              <a:rPr lang="en-US" sz="1600" dirty="0" err="1" smtClean="0">
                <a:solidFill>
                  <a:srgbClr val="0000FF"/>
                </a:solidFill>
                <a:latin typeface="Verdana"/>
                <a:cs typeface="Verdana"/>
              </a:rPr>
              <a:t>actieve</a:t>
            </a:r>
            <a:r>
              <a:rPr lang="en-US" sz="1600" dirty="0" smtClean="0">
                <a:solidFill>
                  <a:srgbClr val="0000FF"/>
                </a:solidFill>
                <a:latin typeface="Verdana"/>
                <a:cs typeface="Verdana"/>
              </a:rPr>
              <a:t> </a:t>
            </a:r>
            <a:r>
              <a:rPr lang="en-US" sz="1600" dirty="0" err="1" smtClean="0">
                <a:solidFill>
                  <a:srgbClr val="0000FF"/>
                </a:solidFill>
                <a:latin typeface="Verdana"/>
                <a:cs typeface="Verdana"/>
              </a:rPr>
              <a:t>personen</a:t>
            </a:r>
            <a:r>
              <a:rPr lang="en-US" sz="1600" dirty="0" smtClean="0">
                <a:solidFill>
                  <a:srgbClr val="0000FF"/>
                </a:solidFill>
                <a:latin typeface="Verdana"/>
                <a:cs typeface="Verdana"/>
              </a:rPr>
              <a:t>.</a:t>
            </a:r>
            <a:r>
              <a:rPr lang="en-US" dirty="0" smtClean="0">
                <a:latin typeface="Verdana"/>
                <a:cs typeface="Verdana"/>
              </a:rPr>
              <a:t> </a:t>
            </a:r>
            <a:endParaRPr lang="en-US" dirty="0" smtClean="0">
              <a:solidFill>
                <a:srgbClr val="0000FF"/>
              </a:solidFill>
              <a:latin typeface="Verdana"/>
              <a:cs typeface="Verdana"/>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733482" y="228600"/>
            <a:ext cx="3031524" cy="646331"/>
          </a:xfrm>
          <a:prstGeom prst="rect">
            <a:avLst/>
          </a:prstGeom>
        </p:spPr>
        <p:txBody>
          <a:bodyPr wrap="none">
            <a:spAutoFit/>
          </a:bodyPr>
          <a:lstStyle/>
          <a:p>
            <a:r>
              <a:rPr lang="en-US" sz="3600" dirty="0" smtClean="0">
                <a:solidFill>
                  <a:srgbClr val="FF0000"/>
                </a:solidFill>
                <a:effectLst>
                  <a:outerShdw blurRad="50000" dist="30000" dir="5400000" algn="tl" rotWithShape="0">
                    <a:srgbClr val="000000">
                      <a:alpha val="30000"/>
                    </a:srgbClr>
                  </a:outerShdw>
                </a:effectLst>
                <a:latin typeface="Verdana"/>
                <a:ea typeface="ＭＳ Ｐゴシック" pitchFamily="-84" charset="-128"/>
                <a:cs typeface="Verdana"/>
              </a:rPr>
              <a:t>Introduction</a:t>
            </a:r>
            <a:endParaRPr lang="en-US" dirty="0">
              <a:latin typeface="Verdana"/>
              <a:cs typeface="Verdana"/>
            </a:endParaRPr>
          </a:p>
        </p:txBody>
      </p:sp>
      <p:sp>
        <p:nvSpPr>
          <p:cNvPr id="20" name="TextBox 19"/>
          <p:cNvSpPr txBox="1"/>
          <p:nvPr/>
        </p:nvSpPr>
        <p:spPr>
          <a:xfrm>
            <a:off x="1485900" y="1122938"/>
            <a:ext cx="6781800" cy="7109638"/>
          </a:xfrm>
          <a:prstGeom prst="rect">
            <a:avLst/>
          </a:prstGeom>
          <a:noFill/>
        </p:spPr>
        <p:txBody>
          <a:bodyPr wrap="square" rtlCol="0">
            <a:spAutoFit/>
          </a:bodyPr>
          <a:lstStyle/>
          <a:p>
            <a:r>
              <a:rPr lang="en-US" sz="2000" dirty="0" smtClean="0">
                <a:solidFill>
                  <a:srgbClr val="0000FF"/>
                </a:solidFill>
                <a:latin typeface="Verdana"/>
                <a:cs typeface="Verdana"/>
              </a:rPr>
              <a:t>The Lepton Collider meeting is the forum to discuss and reach consensus for building a TPC module.</a:t>
            </a:r>
            <a:r>
              <a:rPr lang="en-US" sz="2000" dirty="0" smtClean="0">
                <a:solidFill>
                  <a:srgbClr val="0000FF"/>
                </a:solidFill>
                <a:latin typeface="Verdana"/>
                <a:cs typeface="Verdana"/>
              </a:rPr>
              <a:t> </a:t>
            </a:r>
            <a:r>
              <a:rPr lang="en-US" sz="2000" dirty="0" smtClean="0">
                <a:solidFill>
                  <a:srgbClr val="0000FF"/>
                </a:solidFill>
                <a:latin typeface="Verdana"/>
                <a:cs typeface="Verdana"/>
              </a:rPr>
              <a:t>I</a:t>
            </a:r>
            <a:r>
              <a:rPr lang="en-US" sz="2000" dirty="0" smtClean="0">
                <a:solidFill>
                  <a:srgbClr val="0000FF"/>
                </a:solidFill>
                <a:latin typeface="Verdana"/>
                <a:cs typeface="Verdana"/>
              </a:rPr>
              <a:t>nputs </a:t>
            </a:r>
            <a:r>
              <a:rPr lang="en-US" sz="2000" dirty="0" smtClean="0">
                <a:solidFill>
                  <a:srgbClr val="0000FF"/>
                </a:solidFill>
                <a:latin typeface="Verdana"/>
                <a:cs typeface="Verdana"/>
              </a:rPr>
              <a:t>of all</a:t>
            </a:r>
            <a:r>
              <a:rPr lang="en-US" sz="2000" dirty="0" smtClean="0">
                <a:solidFill>
                  <a:srgbClr val="0000FF"/>
                </a:solidFill>
                <a:latin typeface="Verdana"/>
                <a:cs typeface="Verdana"/>
              </a:rPr>
              <a:t> people </a:t>
            </a:r>
            <a:r>
              <a:rPr lang="en-US" sz="2000" dirty="0" smtClean="0">
                <a:solidFill>
                  <a:srgbClr val="0000FF"/>
                </a:solidFill>
                <a:latin typeface="Verdana"/>
                <a:cs typeface="Verdana"/>
              </a:rPr>
              <a:t>involved are important to converge to a concrete work plan.</a:t>
            </a:r>
          </a:p>
          <a:p>
            <a:endParaRPr lang="en-US" sz="2000" dirty="0" smtClean="0">
              <a:solidFill>
                <a:srgbClr val="0000FF"/>
              </a:solidFill>
              <a:latin typeface="Verdana"/>
              <a:cs typeface="Verdana"/>
            </a:endParaRPr>
          </a:p>
          <a:p>
            <a:r>
              <a:rPr lang="en-US" sz="2000" dirty="0" smtClean="0">
                <a:solidFill>
                  <a:srgbClr val="0000FF"/>
                </a:solidFill>
                <a:latin typeface="Verdana"/>
                <a:cs typeface="Verdana"/>
              </a:rPr>
              <a:t>The </a:t>
            </a:r>
            <a:r>
              <a:rPr lang="en-US" sz="2000" dirty="0" smtClean="0">
                <a:solidFill>
                  <a:srgbClr val="0000FF"/>
                </a:solidFill>
                <a:latin typeface="Verdana"/>
                <a:cs typeface="Verdana"/>
              </a:rPr>
              <a:t>context:</a:t>
            </a:r>
          </a:p>
          <a:p>
            <a:pPr>
              <a:buFont typeface="Arial"/>
              <a:buChar char="•"/>
            </a:pPr>
            <a:r>
              <a:rPr lang="en-US" sz="2000" dirty="0" smtClean="0">
                <a:solidFill>
                  <a:srgbClr val="0000FF"/>
                </a:solidFill>
                <a:latin typeface="Verdana"/>
                <a:cs typeface="Verdana"/>
              </a:rPr>
              <a:t>  It </a:t>
            </a:r>
            <a:r>
              <a:rPr lang="en-US" sz="2000" dirty="0" smtClean="0">
                <a:solidFill>
                  <a:srgbClr val="0000FF"/>
                </a:solidFill>
                <a:latin typeface="Verdana"/>
                <a:cs typeface="Verdana"/>
              </a:rPr>
              <a:t>is important that we realize that the ultimate goal is the production and test of a module of 96-100 chips.</a:t>
            </a:r>
            <a:endParaRPr lang="en-US" sz="2000" dirty="0" smtClean="0">
              <a:solidFill>
                <a:srgbClr val="0000FF"/>
              </a:solidFill>
              <a:latin typeface="Verdana"/>
              <a:cs typeface="Verdana"/>
            </a:endParaRPr>
          </a:p>
          <a:p>
            <a:pPr>
              <a:buFont typeface="Arial"/>
              <a:buChar char="•"/>
            </a:pPr>
            <a:r>
              <a:rPr lang="en-US" sz="2000" dirty="0" smtClean="0">
                <a:solidFill>
                  <a:srgbClr val="0000FF"/>
                </a:solidFill>
                <a:latin typeface="Verdana"/>
                <a:cs typeface="Verdana"/>
              </a:rPr>
              <a:t>  </a:t>
            </a:r>
            <a:r>
              <a:rPr lang="en-US" sz="2000" dirty="0" smtClean="0">
                <a:solidFill>
                  <a:srgbClr val="0000FF"/>
                </a:solidFill>
                <a:latin typeface="Verdana"/>
                <a:cs typeface="Verdana"/>
              </a:rPr>
              <a:t>This will be realized in steps. </a:t>
            </a:r>
            <a:endParaRPr lang="en-US" sz="2000" dirty="0" smtClean="0">
              <a:solidFill>
                <a:srgbClr val="0000FF"/>
              </a:solidFill>
              <a:latin typeface="Verdana"/>
              <a:cs typeface="Verdana"/>
            </a:endParaRPr>
          </a:p>
          <a:p>
            <a:pPr>
              <a:buFont typeface="Arial"/>
              <a:buChar char="•"/>
            </a:pPr>
            <a:r>
              <a:rPr lang="en-US" sz="2000" dirty="0" smtClean="0">
                <a:solidFill>
                  <a:srgbClr val="0000FF"/>
                </a:solidFill>
                <a:latin typeface="Verdana"/>
                <a:cs typeface="Verdana"/>
              </a:rPr>
              <a:t>  </a:t>
            </a:r>
            <a:r>
              <a:rPr lang="en-US" sz="2000" dirty="0" smtClean="0">
                <a:solidFill>
                  <a:srgbClr val="0000FF"/>
                </a:solidFill>
                <a:latin typeface="Verdana"/>
                <a:cs typeface="Verdana"/>
              </a:rPr>
              <a:t>One important intermediate step and milestone is the design and test of a smaller size </a:t>
            </a:r>
            <a:r>
              <a:rPr lang="en-US" sz="2000" dirty="0" smtClean="0">
                <a:solidFill>
                  <a:srgbClr val="0000FF"/>
                </a:solidFill>
                <a:latin typeface="Verdana"/>
                <a:cs typeface="Verdana"/>
              </a:rPr>
              <a:t>sub-module </a:t>
            </a:r>
            <a:r>
              <a:rPr lang="en-US" sz="2000" dirty="0" smtClean="0">
                <a:solidFill>
                  <a:srgbClr val="0000FF"/>
                </a:solidFill>
                <a:latin typeface="Verdana"/>
                <a:cs typeface="Verdana"/>
              </a:rPr>
              <a:t>(</a:t>
            </a:r>
            <a:r>
              <a:rPr lang="en-US" sz="2000" dirty="0" err="1" smtClean="0">
                <a:solidFill>
                  <a:srgbClr val="0000FF"/>
                </a:solidFill>
                <a:latin typeface="Verdana"/>
                <a:cs typeface="Verdana"/>
              </a:rPr>
              <a:t>n</a:t>
            </a:r>
            <a:r>
              <a:rPr lang="en-US" sz="2000" dirty="0" smtClean="0">
                <a:solidFill>
                  <a:srgbClr val="0000FF"/>
                </a:solidFill>
                <a:latin typeface="Verdana"/>
                <a:cs typeface="Verdana"/>
              </a:rPr>
              <a:t> board </a:t>
            </a:r>
            <a:r>
              <a:rPr lang="en-US" sz="2000" dirty="0" err="1" smtClean="0">
                <a:solidFill>
                  <a:srgbClr val="0000FF"/>
                </a:solidFill>
                <a:latin typeface="Verdana"/>
                <a:cs typeface="Verdana"/>
              </a:rPr>
              <a:t>n</a:t>
            </a:r>
            <a:r>
              <a:rPr lang="en-US" sz="2000" dirty="0" smtClean="0">
                <a:solidFill>
                  <a:srgbClr val="0000FF"/>
                </a:solidFill>
                <a:latin typeface="Verdana"/>
                <a:cs typeface="Verdana"/>
              </a:rPr>
              <a:t> = 4-8 chips). </a:t>
            </a:r>
          </a:p>
          <a:p>
            <a:endParaRPr lang="en-US" sz="2000" dirty="0" smtClean="0">
              <a:solidFill>
                <a:srgbClr val="0000FF"/>
              </a:solidFill>
              <a:latin typeface="Verdana"/>
              <a:cs typeface="Verdana"/>
            </a:endParaRPr>
          </a:p>
          <a:p>
            <a:r>
              <a:rPr lang="en-US" sz="2000" dirty="0" smtClean="0">
                <a:solidFill>
                  <a:srgbClr val="0000FF"/>
                </a:solidFill>
                <a:latin typeface="Verdana"/>
                <a:cs typeface="Verdana"/>
              </a:rPr>
              <a:t>The design of the </a:t>
            </a:r>
            <a:r>
              <a:rPr lang="en-US" sz="2000" dirty="0" smtClean="0">
                <a:solidFill>
                  <a:srgbClr val="0000FF"/>
                </a:solidFill>
                <a:latin typeface="Verdana"/>
                <a:cs typeface="Verdana"/>
              </a:rPr>
              <a:t>sub-module </a:t>
            </a:r>
            <a:r>
              <a:rPr lang="en-US" sz="2000" dirty="0" smtClean="0">
                <a:solidFill>
                  <a:srgbClr val="0000FF"/>
                </a:solidFill>
                <a:latin typeface="Verdana"/>
                <a:cs typeface="Verdana"/>
              </a:rPr>
              <a:t>should</a:t>
            </a:r>
            <a:r>
              <a:rPr lang="en-US" sz="2000" dirty="0" smtClean="0">
                <a:solidFill>
                  <a:srgbClr val="0000FF"/>
                </a:solidFill>
                <a:latin typeface="Verdana"/>
                <a:cs typeface="Verdana"/>
              </a:rPr>
              <a:t> allow “copying/tiling” into </a:t>
            </a:r>
            <a:r>
              <a:rPr lang="en-US" sz="2000" dirty="0" smtClean="0">
                <a:solidFill>
                  <a:srgbClr val="0000FF"/>
                </a:solidFill>
                <a:latin typeface="Verdana"/>
                <a:cs typeface="Verdana"/>
              </a:rPr>
              <a:t>a</a:t>
            </a:r>
            <a:r>
              <a:rPr lang="en-US" sz="2000" dirty="0" smtClean="0">
                <a:solidFill>
                  <a:srgbClr val="0000FF"/>
                </a:solidFill>
                <a:latin typeface="Verdana"/>
                <a:cs typeface="Verdana"/>
              </a:rPr>
              <a:t> larger </a:t>
            </a:r>
            <a:r>
              <a:rPr lang="en-US" sz="2000" dirty="0" smtClean="0">
                <a:solidFill>
                  <a:srgbClr val="0000FF"/>
                </a:solidFill>
                <a:latin typeface="Verdana"/>
                <a:cs typeface="Verdana"/>
              </a:rPr>
              <a:t>module.</a:t>
            </a: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dirty="0" smtClean="0"/>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76200"/>
            <a:ext cx="7499350" cy="1143000"/>
          </a:xfrm>
        </p:spPr>
        <p:txBody>
          <a:bodyPr>
            <a:normAutofit fontScale="90000"/>
          </a:bodyPr>
          <a:lstStyle/>
          <a:p>
            <a:pPr algn="ctr"/>
            <a:r>
              <a:rPr lang="en-US" sz="4400" dirty="0" smtClean="0">
                <a:solidFill>
                  <a:srgbClr val="FF0000"/>
                </a:solidFill>
                <a:latin typeface="Verdana"/>
                <a:cs typeface="Verdana"/>
              </a:rPr>
              <a:t>Milestones and deliverables</a:t>
            </a:r>
            <a:endParaRPr lang="en-US" dirty="0">
              <a:latin typeface="Verdana"/>
              <a:cs typeface="Verdana"/>
            </a:endParaRPr>
          </a:p>
        </p:txBody>
      </p:sp>
      <p:sp>
        <p:nvSpPr>
          <p:cNvPr id="4" name="Rectangle 3"/>
          <p:cNvSpPr/>
          <p:nvPr/>
        </p:nvSpPr>
        <p:spPr>
          <a:xfrm>
            <a:off x="1676400" y="1295400"/>
            <a:ext cx="7086600" cy="5078314"/>
          </a:xfrm>
          <a:prstGeom prst="rect">
            <a:avLst/>
          </a:prstGeom>
        </p:spPr>
        <p:txBody>
          <a:bodyPr wrap="square">
            <a:spAutoFit/>
          </a:bodyPr>
          <a:lstStyle/>
          <a:p>
            <a:r>
              <a:rPr lang="en-US" dirty="0" smtClean="0">
                <a:solidFill>
                  <a:srgbClr val="0000FF"/>
                </a:solidFill>
                <a:latin typeface="Verdana"/>
                <a:cs typeface="Verdana"/>
              </a:rPr>
              <a:t> Concerning milestones and a project plan. There will (be at least) the following deliverables:  </a:t>
            </a:r>
          </a:p>
          <a:p>
            <a:pPr marL="457200" indent="-457200">
              <a:buAutoNum type="arabicPeriod"/>
            </a:pPr>
            <a:r>
              <a:rPr lang="en-US" dirty="0" smtClean="0">
                <a:solidFill>
                  <a:srgbClr val="0000FF"/>
                </a:solidFill>
                <a:latin typeface="Verdana"/>
                <a:cs typeface="Verdana"/>
              </a:rPr>
              <a:t>the electronics DAQ read-out of a module (can be tested with bare chips)  </a:t>
            </a:r>
          </a:p>
          <a:p>
            <a:pPr marL="457200" indent="-457200">
              <a:buAutoNum type="arabicPeriod"/>
            </a:pPr>
            <a:r>
              <a:rPr lang="en-US" dirty="0" smtClean="0">
                <a:solidFill>
                  <a:srgbClr val="0000FF"/>
                </a:solidFill>
                <a:latin typeface="Verdana"/>
                <a:cs typeface="Verdana"/>
              </a:rPr>
              <a:t>the design of the </a:t>
            </a:r>
            <a:r>
              <a:rPr lang="en-US" dirty="0" smtClean="0">
                <a:solidFill>
                  <a:srgbClr val="0000FF"/>
                </a:solidFill>
                <a:latin typeface="Verdana"/>
                <a:cs typeface="Verdana"/>
              </a:rPr>
              <a:t>cold </a:t>
            </a:r>
            <a:r>
              <a:rPr lang="en-US" dirty="0" smtClean="0">
                <a:solidFill>
                  <a:srgbClr val="0000FF"/>
                </a:solidFill>
                <a:latin typeface="Verdana"/>
                <a:cs typeface="Verdana"/>
              </a:rPr>
              <a:t>plate  </a:t>
            </a:r>
          </a:p>
          <a:p>
            <a:pPr marL="457200" indent="-457200">
              <a:buAutoNum type="arabicPeriod"/>
            </a:pPr>
            <a:r>
              <a:rPr lang="en-US" dirty="0" smtClean="0">
                <a:solidFill>
                  <a:srgbClr val="0000FF"/>
                </a:solidFill>
                <a:latin typeface="Verdana"/>
                <a:cs typeface="Verdana"/>
              </a:rPr>
              <a:t>test of the chips </a:t>
            </a:r>
            <a:r>
              <a:rPr lang="en-US" dirty="0" smtClean="0">
                <a:solidFill>
                  <a:srgbClr val="0000FF"/>
                </a:solidFill>
                <a:latin typeface="Verdana"/>
                <a:cs typeface="Verdana"/>
              </a:rPr>
              <a:t>with </a:t>
            </a:r>
            <a:r>
              <a:rPr lang="en-US" dirty="0" err="1" smtClean="0">
                <a:solidFill>
                  <a:srgbClr val="0000FF"/>
                </a:solidFill>
                <a:latin typeface="Verdana"/>
                <a:cs typeface="Verdana"/>
              </a:rPr>
              <a:t>INGRIDs</a:t>
            </a:r>
            <a:r>
              <a:rPr lang="en-US" dirty="0" smtClean="0">
                <a:solidFill>
                  <a:srgbClr val="0000FF"/>
                </a:solidFill>
                <a:latin typeface="Verdana"/>
                <a:cs typeface="Verdana"/>
              </a:rPr>
              <a:t> (delivered by Bonn)  </a:t>
            </a:r>
          </a:p>
          <a:p>
            <a:pPr marL="457200" indent="-457200">
              <a:buAutoNum type="arabicPeriod"/>
            </a:pPr>
            <a:r>
              <a:rPr lang="en-US" dirty="0" smtClean="0">
                <a:solidFill>
                  <a:srgbClr val="0000FF"/>
                </a:solidFill>
                <a:latin typeface="Verdana"/>
                <a:cs typeface="Verdana"/>
              </a:rPr>
              <a:t>the design, production and test of a </a:t>
            </a:r>
            <a:r>
              <a:rPr lang="en-US" dirty="0" err="1" smtClean="0">
                <a:solidFill>
                  <a:srgbClr val="0000FF"/>
                </a:solidFill>
                <a:latin typeface="Verdana"/>
                <a:cs typeface="Verdana"/>
              </a:rPr>
              <a:t>submodule</a:t>
            </a:r>
            <a:r>
              <a:rPr lang="en-US" dirty="0" smtClean="0">
                <a:solidFill>
                  <a:srgbClr val="0000FF"/>
                </a:solidFill>
                <a:latin typeface="Verdana"/>
                <a:cs typeface="Verdana"/>
              </a:rPr>
              <a:t> (</a:t>
            </a:r>
            <a:r>
              <a:rPr lang="en-US" dirty="0" err="1" smtClean="0">
                <a:solidFill>
                  <a:srgbClr val="0000FF"/>
                </a:solidFill>
                <a:latin typeface="Verdana"/>
                <a:cs typeface="Verdana"/>
              </a:rPr>
              <a:t>quad,octoboard,sixtoboard</a:t>
            </a:r>
            <a:r>
              <a:rPr lang="en-US" dirty="0" smtClean="0">
                <a:solidFill>
                  <a:srgbClr val="0000FF"/>
                </a:solidFill>
                <a:latin typeface="Verdana"/>
                <a:cs typeface="Verdana"/>
              </a:rPr>
              <a:t>) and design of the electro-mechanics</a:t>
            </a:r>
            <a:r>
              <a:rPr lang="en-US" dirty="0" smtClean="0">
                <a:solidFill>
                  <a:srgbClr val="0000FF"/>
                </a:solidFill>
                <a:latin typeface="Verdana"/>
                <a:cs typeface="Verdana"/>
              </a:rPr>
              <a:t> </a:t>
            </a:r>
          </a:p>
          <a:p>
            <a:pPr marL="457200" indent="-457200"/>
            <a:r>
              <a:rPr lang="en-US" dirty="0" smtClean="0">
                <a:solidFill>
                  <a:srgbClr val="0000FF"/>
                </a:solidFill>
                <a:latin typeface="Verdana"/>
                <a:cs typeface="Verdana"/>
              </a:rPr>
              <a:t> </a:t>
            </a:r>
          </a:p>
          <a:p>
            <a:pPr marL="457200" indent="-457200">
              <a:buAutoNum type="arabicPeriod" startAt="5"/>
            </a:pPr>
            <a:r>
              <a:rPr lang="en-US" dirty="0" smtClean="0">
                <a:solidFill>
                  <a:srgbClr val="0000FF"/>
                </a:solidFill>
                <a:latin typeface="Verdana"/>
                <a:cs typeface="Verdana"/>
              </a:rPr>
              <a:t>the </a:t>
            </a:r>
            <a:r>
              <a:rPr lang="en-US" dirty="0" smtClean="0">
                <a:solidFill>
                  <a:srgbClr val="0000FF"/>
                </a:solidFill>
                <a:latin typeface="Verdana"/>
                <a:cs typeface="Verdana"/>
              </a:rPr>
              <a:t>production and test of a module (96-100 chips) integrating read-out, cooling, </a:t>
            </a:r>
            <a:r>
              <a:rPr lang="en-US" dirty="0" err="1" smtClean="0">
                <a:solidFill>
                  <a:srgbClr val="0000FF"/>
                </a:solidFill>
                <a:latin typeface="Verdana"/>
                <a:cs typeface="Verdana"/>
              </a:rPr>
              <a:t>submodules</a:t>
            </a:r>
            <a:r>
              <a:rPr lang="en-US" dirty="0" smtClean="0">
                <a:solidFill>
                  <a:srgbClr val="0000FF"/>
                </a:solidFill>
                <a:latin typeface="Verdana"/>
                <a:cs typeface="Verdana"/>
              </a:rPr>
              <a:t> and electro-mechanics   </a:t>
            </a:r>
            <a:endParaRPr lang="en-US" dirty="0" smtClean="0">
              <a:solidFill>
                <a:srgbClr val="0000FF"/>
              </a:solidFill>
              <a:latin typeface="Verdana"/>
              <a:cs typeface="Verdana"/>
            </a:endParaRPr>
          </a:p>
          <a:p>
            <a:pPr marL="457200" indent="-457200"/>
            <a:r>
              <a:rPr lang="en-US" dirty="0" smtClean="0">
                <a:solidFill>
                  <a:srgbClr val="0000FF"/>
                </a:solidFill>
                <a:latin typeface="Verdana"/>
                <a:cs typeface="Verdana"/>
              </a:rPr>
              <a:t>I</a:t>
            </a:r>
            <a:r>
              <a:rPr lang="en-US" dirty="0" smtClean="0">
                <a:solidFill>
                  <a:srgbClr val="0000FF"/>
                </a:solidFill>
                <a:latin typeface="Verdana"/>
                <a:cs typeface="Verdana"/>
              </a:rPr>
              <a:t>tems </a:t>
            </a:r>
            <a:r>
              <a:rPr lang="en-US" dirty="0" smtClean="0">
                <a:solidFill>
                  <a:srgbClr val="0000FF"/>
                </a:solidFill>
                <a:latin typeface="Verdana"/>
                <a:cs typeface="Verdana"/>
              </a:rPr>
              <a:t>(1 to 4) will be worked on in parallel.  To develop</a:t>
            </a:r>
          </a:p>
          <a:p>
            <a:pPr marL="457200" indent="-457200"/>
            <a:r>
              <a:rPr lang="en-US" dirty="0" smtClean="0">
                <a:solidFill>
                  <a:srgbClr val="0000FF"/>
                </a:solidFill>
                <a:latin typeface="Verdana"/>
                <a:cs typeface="Verdana"/>
              </a:rPr>
              <a:t>these deliverables into a full project plan (with </a:t>
            </a:r>
            <a:r>
              <a:rPr lang="en-US" dirty="0" smtClean="0">
                <a:solidFill>
                  <a:srgbClr val="0000FF"/>
                </a:solidFill>
                <a:latin typeface="Verdana"/>
                <a:cs typeface="Verdana"/>
              </a:rPr>
              <a:t>more </a:t>
            </a:r>
          </a:p>
          <a:p>
            <a:pPr marL="457200" indent="-457200"/>
            <a:r>
              <a:rPr lang="en-US" dirty="0" smtClean="0">
                <a:solidFill>
                  <a:srgbClr val="0000FF"/>
                </a:solidFill>
                <a:latin typeface="Verdana"/>
                <a:cs typeface="Verdana"/>
              </a:rPr>
              <a:t>details</a:t>
            </a:r>
            <a:r>
              <a:rPr lang="en-US" dirty="0" smtClean="0">
                <a:solidFill>
                  <a:srgbClr val="0000FF"/>
                </a:solidFill>
                <a:latin typeface="Verdana"/>
                <a:cs typeface="Verdana"/>
              </a:rPr>
              <a:t>)</a:t>
            </a:r>
            <a:r>
              <a:rPr lang="en-US" dirty="0" smtClean="0">
                <a:solidFill>
                  <a:srgbClr val="0000FF"/>
                </a:solidFill>
                <a:latin typeface="Verdana"/>
                <a:cs typeface="Verdana"/>
              </a:rPr>
              <a:t> and </a:t>
            </a:r>
            <a:r>
              <a:rPr lang="en-US" dirty="0" smtClean="0">
                <a:solidFill>
                  <a:srgbClr val="0000FF"/>
                </a:solidFill>
                <a:latin typeface="Verdana"/>
                <a:cs typeface="Verdana"/>
              </a:rPr>
              <a:t>a precise time line,  we will need to </a:t>
            </a:r>
            <a:r>
              <a:rPr lang="en-US" dirty="0" smtClean="0">
                <a:solidFill>
                  <a:srgbClr val="0000FF"/>
                </a:solidFill>
                <a:latin typeface="Verdana"/>
                <a:cs typeface="Verdana"/>
              </a:rPr>
              <a:t>continue</a:t>
            </a:r>
          </a:p>
          <a:p>
            <a:pPr marL="457200" indent="-457200"/>
            <a:r>
              <a:rPr lang="en-US" dirty="0" smtClean="0">
                <a:solidFill>
                  <a:srgbClr val="0000FF"/>
                </a:solidFill>
                <a:latin typeface="Verdana"/>
                <a:cs typeface="Verdana"/>
              </a:rPr>
              <a:t>d</a:t>
            </a:r>
            <a:r>
              <a:rPr lang="en-US" dirty="0" smtClean="0">
                <a:solidFill>
                  <a:srgbClr val="0000FF"/>
                </a:solidFill>
                <a:latin typeface="Verdana"/>
                <a:cs typeface="Verdana"/>
              </a:rPr>
              <a:t>iscussions</a:t>
            </a:r>
            <a:r>
              <a:rPr lang="en-US" dirty="0" smtClean="0">
                <a:solidFill>
                  <a:srgbClr val="0000FF"/>
                </a:solidFill>
                <a:latin typeface="Verdana"/>
                <a:cs typeface="Verdana"/>
              </a:rPr>
              <a:t> </a:t>
            </a:r>
            <a:r>
              <a:rPr lang="en-US" dirty="0" smtClean="0">
                <a:solidFill>
                  <a:srgbClr val="0000FF"/>
                </a:solidFill>
                <a:latin typeface="Verdana"/>
                <a:cs typeface="Verdana"/>
              </a:rPr>
              <a:t>with </a:t>
            </a:r>
            <a:r>
              <a:rPr lang="en-US" dirty="0" smtClean="0">
                <a:solidFill>
                  <a:srgbClr val="0000FF"/>
                </a:solidFill>
                <a:latin typeface="Verdana"/>
                <a:cs typeface="Verdana"/>
              </a:rPr>
              <a:t>the </a:t>
            </a:r>
            <a:r>
              <a:rPr lang="en-US" dirty="0" err="1" smtClean="0">
                <a:solidFill>
                  <a:srgbClr val="0000FF"/>
                </a:solidFill>
                <a:latin typeface="Verdana"/>
                <a:cs typeface="Verdana"/>
              </a:rPr>
              <a:t>TGLs</a:t>
            </a:r>
            <a:r>
              <a:rPr lang="en-US" dirty="0" smtClean="0">
                <a:solidFill>
                  <a:srgbClr val="0000FF"/>
                </a:solidFill>
                <a:latin typeface="Verdana"/>
                <a:cs typeface="Verdana"/>
              </a:rPr>
              <a:t> (on hold now) and </a:t>
            </a:r>
            <a:r>
              <a:rPr lang="en-US" dirty="0" smtClean="0">
                <a:solidFill>
                  <a:srgbClr val="0000FF"/>
                </a:solidFill>
                <a:latin typeface="Verdana"/>
                <a:cs typeface="Verdana"/>
              </a:rPr>
              <a:t>our</a:t>
            </a:r>
          </a:p>
          <a:p>
            <a:pPr marL="457200" indent="-457200"/>
            <a:r>
              <a:rPr lang="en-US" dirty="0" smtClean="0">
                <a:solidFill>
                  <a:srgbClr val="0000FF"/>
                </a:solidFill>
                <a:latin typeface="Verdana"/>
                <a:cs typeface="Verdana"/>
              </a:rPr>
              <a:t>colleagues </a:t>
            </a:r>
            <a:r>
              <a:rPr lang="en-US" dirty="0" smtClean="0">
                <a:solidFill>
                  <a:srgbClr val="0000FF"/>
                </a:solidFill>
                <a:latin typeface="Verdana"/>
                <a:cs typeface="Verdana"/>
              </a:rPr>
              <a:t>in Bonn.</a:t>
            </a:r>
            <a:endParaRPr lang="en-US" dirty="0">
              <a:solidFill>
                <a:srgbClr val="0000FF"/>
              </a:solidFill>
              <a:latin typeface="Verdana"/>
              <a:cs typeface="Verdana"/>
            </a:endParaRPr>
          </a:p>
        </p:txBody>
      </p:sp>
      <p:sp>
        <p:nvSpPr>
          <p:cNvPr id="5" name="TextBox 4"/>
          <p:cNvSpPr txBox="1"/>
          <p:nvPr/>
        </p:nvSpPr>
        <p:spPr>
          <a:xfrm>
            <a:off x="76200" y="981670"/>
            <a:ext cx="1828800" cy="923330"/>
          </a:xfrm>
          <a:prstGeom prst="rect">
            <a:avLst/>
          </a:prstGeom>
          <a:noFill/>
        </p:spPr>
        <p:txBody>
          <a:bodyPr wrap="square" rtlCol="0">
            <a:spAutoFit/>
          </a:bodyPr>
          <a:lstStyle/>
          <a:p>
            <a:r>
              <a:rPr lang="en-US" dirty="0" smtClean="0">
                <a:latin typeface="Verdana"/>
                <a:cs typeface="Verdana"/>
              </a:rPr>
              <a:t>Our email reply to the management</a:t>
            </a:r>
            <a:endParaRPr lang="en-US" dirty="0">
              <a:latin typeface="Verdana"/>
              <a:cs typeface="Verdana"/>
            </a:endParaRPr>
          </a:p>
        </p:txBody>
      </p:sp>
      <p:sp>
        <p:nvSpPr>
          <p:cNvPr id="6" name="TextBox 5"/>
          <p:cNvSpPr txBox="1"/>
          <p:nvPr/>
        </p:nvSpPr>
        <p:spPr>
          <a:xfrm>
            <a:off x="304800" y="2133600"/>
            <a:ext cx="1371600" cy="1323439"/>
          </a:xfrm>
          <a:prstGeom prst="rect">
            <a:avLst/>
          </a:prstGeom>
          <a:noFill/>
        </p:spPr>
        <p:txBody>
          <a:bodyPr wrap="square" rtlCol="0">
            <a:spAutoFit/>
          </a:bodyPr>
          <a:lstStyle/>
          <a:p>
            <a:r>
              <a:rPr lang="en-US" sz="2000" dirty="0" smtClean="0">
                <a:solidFill>
                  <a:srgbClr val="FF0000"/>
                </a:solidFill>
                <a:latin typeface="Verdana"/>
                <a:cs typeface="Verdana"/>
              </a:rPr>
              <a:t>Go ahead for items 1-4</a:t>
            </a:r>
            <a:endParaRPr lang="en-US" sz="2000" dirty="0">
              <a:solidFill>
                <a:srgbClr val="FF0000"/>
              </a:solidFill>
              <a:latin typeface="Verdana"/>
              <a:cs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733482" y="228600"/>
            <a:ext cx="2879815" cy="646331"/>
          </a:xfrm>
          <a:prstGeom prst="rect">
            <a:avLst/>
          </a:prstGeom>
        </p:spPr>
        <p:txBody>
          <a:bodyPr wrap="none">
            <a:spAutoFit/>
          </a:bodyPr>
          <a:lstStyle/>
          <a:p>
            <a:r>
              <a:rPr lang="en-US" sz="3600" dirty="0" smtClean="0">
                <a:solidFill>
                  <a:srgbClr val="FF0000"/>
                </a:solidFill>
                <a:effectLst>
                  <a:outerShdw blurRad="50000" dist="30000" dir="5400000" algn="tl" rotWithShape="0">
                    <a:srgbClr val="000000">
                      <a:alpha val="30000"/>
                    </a:srgbClr>
                  </a:outerShdw>
                </a:effectLst>
                <a:latin typeface="Verdana"/>
                <a:ea typeface="ＭＳ Ｐゴシック" pitchFamily="-84" charset="-128"/>
                <a:cs typeface="Verdana"/>
              </a:rPr>
              <a:t>Module size </a:t>
            </a:r>
            <a:endParaRPr lang="en-US" dirty="0">
              <a:latin typeface="Verdana"/>
              <a:cs typeface="Verdana"/>
            </a:endParaRPr>
          </a:p>
        </p:txBody>
      </p:sp>
      <p:sp>
        <p:nvSpPr>
          <p:cNvPr id="20" name="TextBox 19"/>
          <p:cNvSpPr txBox="1"/>
          <p:nvPr/>
        </p:nvSpPr>
        <p:spPr>
          <a:xfrm>
            <a:off x="1676400" y="990600"/>
            <a:ext cx="6781800" cy="5262979"/>
          </a:xfrm>
          <a:prstGeom prst="rect">
            <a:avLst/>
          </a:prstGeom>
          <a:noFill/>
        </p:spPr>
        <p:txBody>
          <a:bodyPr wrap="square" rtlCol="0">
            <a:spAutoFit/>
          </a:bodyPr>
          <a:lstStyle/>
          <a:p>
            <a:r>
              <a:rPr lang="en-US" sz="2000" dirty="0" smtClean="0">
                <a:solidFill>
                  <a:srgbClr val="0000FF"/>
                </a:solidFill>
                <a:latin typeface="Verdana"/>
                <a:cs typeface="Verdana"/>
              </a:rPr>
              <a:t>The </a:t>
            </a:r>
            <a:r>
              <a:rPr lang="en-US" sz="2000" dirty="0" smtClean="0">
                <a:solidFill>
                  <a:srgbClr val="0000FF"/>
                </a:solidFill>
                <a:latin typeface="Verdana"/>
                <a:cs typeface="Verdana"/>
              </a:rPr>
              <a:t>sub-module must fit </a:t>
            </a:r>
            <a:r>
              <a:rPr lang="en-US" sz="2000" dirty="0" smtClean="0">
                <a:solidFill>
                  <a:srgbClr val="0000FF"/>
                </a:solidFill>
                <a:latin typeface="Verdana"/>
                <a:cs typeface="Verdana"/>
              </a:rPr>
              <a:t>into a module</a:t>
            </a:r>
            <a:r>
              <a:rPr lang="en-US" sz="2000" dirty="0" smtClean="0">
                <a:solidFill>
                  <a:srgbClr val="0000FF"/>
                </a:solidFill>
                <a:latin typeface="Verdana"/>
                <a:cs typeface="Verdana"/>
              </a:rPr>
              <a:t> </a:t>
            </a:r>
            <a:r>
              <a:rPr lang="en-US" sz="2000" dirty="0" smtClean="0">
                <a:solidFill>
                  <a:srgbClr val="0000FF"/>
                </a:solidFill>
                <a:latin typeface="Verdana"/>
                <a:cs typeface="Verdana"/>
              </a:rPr>
              <a:t>so</a:t>
            </a:r>
            <a:r>
              <a:rPr lang="en-US" sz="2000" dirty="0" smtClean="0">
                <a:solidFill>
                  <a:srgbClr val="0000FF"/>
                </a:solidFill>
                <a:latin typeface="Verdana"/>
                <a:cs typeface="Verdana"/>
              </a:rPr>
              <a:t> </a:t>
            </a:r>
            <a:r>
              <a:rPr lang="en-US" sz="2000" dirty="0" smtClean="0">
                <a:solidFill>
                  <a:srgbClr val="0000FF"/>
                </a:solidFill>
                <a:latin typeface="Verdana"/>
                <a:cs typeface="Verdana"/>
              </a:rPr>
              <a:t>that it can be tested in the DESY TPC.</a:t>
            </a:r>
          </a:p>
          <a:p>
            <a:pPr>
              <a:buFontTx/>
              <a:buChar char="-"/>
            </a:pPr>
            <a:r>
              <a:rPr lang="en-US" sz="2000" dirty="0" smtClean="0">
                <a:solidFill>
                  <a:srgbClr val="0000FF"/>
                </a:solidFill>
                <a:latin typeface="Verdana"/>
                <a:cs typeface="Verdana"/>
              </a:rPr>
              <a:t> the module size is </a:t>
            </a:r>
            <a:r>
              <a:rPr lang="nl-NL" sz="2000" dirty="0" smtClean="0">
                <a:latin typeface="Verdana"/>
                <a:cs typeface="Verdana"/>
              </a:rPr>
              <a:t>~ 17 </a:t>
            </a:r>
            <a:r>
              <a:rPr lang="nl-NL" sz="2000" dirty="0" err="1" smtClean="0">
                <a:latin typeface="Verdana"/>
                <a:cs typeface="Verdana"/>
              </a:rPr>
              <a:t>x</a:t>
            </a:r>
            <a:r>
              <a:rPr lang="nl-NL" sz="2000" dirty="0" smtClean="0">
                <a:latin typeface="Verdana"/>
                <a:cs typeface="Verdana"/>
              </a:rPr>
              <a:t> 22 cm</a:t>
            </a:r>
            <a:r>
              <a:rPr lang="nl-NL" sz="2000" baseline="30000" dirty="0" smtClean="0">
                <a:latin typeface="Verdana"/>
                <a:cs typeface="Verdana"/>
              </a:rPr>
              <a:t>2</a:t>
            </a:r>
            <a:r>
              <a:rPr lang="nl-NL" sz="2000" dirty="0" smtClean="0">
                <a:latin typeface="Verdana"/>
                <a:cs typeface="Verdana"/>
              </a:rPr>
              <a:t> </a:t>
            </a:r>
          </a:p>
          <a:p>
            <a:pPr>
              <a:buFontTx/>
              <a:buChar char="-"/>
            </a:pPr>
            <a:r>
              <a:rPr lang="nl-NL" sz="2000" dirty="0" smtClean="0">
                <a:latin typeface="Verdana"/>
                <a:cs typeface="Verdana"/>
              </a:rPr>
              <a:t> </a:t>
            </a:r>
            <a:r>
              <a:rPr lang="en-US" sz="2000" dirty="0" smtClean="0">
                <a:solidFill>
                  <a:srgbClr val="0000FF"/>
                </a:solidFill>
                <a:latin typeface="Verdana"/>
                <a:cs typeface="Verdana"/>
              </a:rPr>
              <a:t>here below a sketch of the</a:t>
            </a:r>
            <a:r>
              <a:rPr lang="en-US" sz="2000" dirty="0" smtClean="0">
                <a:solidFill>
                  <a:srgbClr val="0000FF"/>
                </a:solidFill>
                <a:latin typeface="Verdana"/>
                <a:cs typeface="Verdana"/>
              </a:rPr>
              <a:t> existing module </a:t>
            </a:r>
            <a:r>
              <a:rPr lang="en-US" sz="2000" dirty="0" smtClean="0">
                <a:solidFill>
                  <a:srgbClr val="0000FF"/>
                </a:solidFill>
                <a:latin typeface="Verdana"/>
                <a:cs typeface="Verdana"/>
              </a:rPr>
              <a:t>to hold an </a:t>
            </a:r>
            <a:r>
              <a:rPr lang="en-US" sz="2000" dirty="0" err="1" smtClean="0">
                <a:solidFill>
                  <a:srgbClr val="0000FF"/>
                </a:solidFill>
                <a:latin typeface="Verdana"/>
                <a:cs typeface="Verdana"/>
              </a:rPr>
              <a:t>octopuce</a:t>
            </a:r>
            <a:r>
              <a:rPr lang="en-US" sz="2000" dirty="0" smtClean="0">
                <a:solidFill>
                  <a:srgbClr val="0000FF"/>
                </a:solidFill>
                <a:latin typeface="Verdana"/>
                <a:cs typeface="Verdana"/>
              </a:rPr>
              <a:t> </a:t>
            </a:r>
            <a:r>
              <a:rPr lang="en-US" sz="2000" dirty="0" smtClean="0">
                <a:solidFill>
                  <a:srgbClr val="0000FF"/>
                </a:solidFill>
                <a:latin typeface="Verdana"/>
                <a:cs typeface="Verdana"/>
              </a:rPr>
              <a:t>sub-module</a:t>
            </a:r>
            <a:endParaRPr lang="en-US" sz="2000" dirty="0" smtClean="0">
              <a:solidFill>
                <a:srgbClr val="0000FF"/>
              </a:solidFill>
              <a:latin typeface="Verdana"/>
              <a:cs typeface="Verdana"/>
            </a:endParaRPr>
          </a:p>
          <a:p>
            <a:r>
              <a:rPr lang="en-US" sz="2000" dirty="0" smtClean="0">
                <a:solidFill>
                  <a:srgbClr val="0000FF"/>
                </a:solidFill>
                <a:latin typeface="Verdana"/>
                <a:cs typeface="Verdana"/>
              </a:rPr>
              <a:t>- It is important to make an integrated design of cooling, electronics and mechanics</a:t>
            </a:r>
            <a:endParaRPr lang="nl-NL" sz="2000" dirty="0" smtClean="0">
              <a:latin typeface="Verdana"/>
              <a:cs typeface="Verdana"/>
            </a:endParaRPr>
          </a:p>
          <a:p>
            <a:endParaRPr lang="nl-NL" sz="2000" dirty="0" smtClean="0">
              <a:solidFill>
                <a:srgbClr val="0000FF"/>
              </a:solidFill>
            </a:endParaRPr>
          </a:p>
          <a:p>
            <a:endParaRPr lang="en-US" sz="2000" dirty="0" smtClean="0">
              <a:solidFill>
                <a:srgbClr val="0000FF"/>
              </a:solidFill>
            </a:endParaRPr>
          </a:p>
          <a:p>
            <a:r>
              <a:rPr lang="en-US" sz="2000" dirty="0" smtClean="0">
                <a:solidFill>
                  <a:srgbClr val="0000FF"/>
                </a:solidFill>
              </a:rPr>
              <a:t>.</a:t>
            </a: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dirty="0" smtClean="0"/>
          </a:p>
          <a:p>
            <a:endParaRPr lang="en-US" dirty="0"/>
          </a:p>
        </p:txBody>
      </p:sp>
      <p:pic>
        <p:nvPicPr>
          <p:cNvPr id="4" name="Picture 5"/>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1650" y="3505200"/>
            <a:ext cx="3816350" cy="26447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429000" y="228600"/>
            <a:ext cx="3806300" cy="646331"/>
          </a:xfrm>
          <a:prstGeom prst="rect">
            <a:avLst/>
          </a:prstGeom>
        </p:spPr>
        <p:txBody>
          <a:bodyPr wrap="none">
            <a:spAutoFit/>
          </a:bodyPr>
          <a:lstStyle/>
          <a:p>
            <a:r>
              <a:rPr lang="en-US" sz="3600" dirty="0" smtClean="0">
                <a:solidFill>
                  <a:srgbClr val="FF0000"/>
                </a:solidFill>
                <a:effectLst>
                  <a:outerShdw blurRad="50000" dist="30000" dir="5400000" algn="tl" rotWithShape="0">
                    <a:srgbClr val="000000">
                      <a:alpha val="30000"/>
                    </a:srgbClr>
                  </a:outerShdw>
                </a:effectLst>
                <a:latin typeface="Verdana"/>
                <a:ea typeface="ＭＳ Ｐゴシック" pitchFamily="-84" charset="-128"/>
                <a:cs typeface="Verdana"/>
              </a:rPr>
              <a:t>Cooling aspects </a:t>
            </a:r>
            <a:endParaRPr lang="en-US" dirty="0">
              <a:latin typeface="Verdana"/>
              <a:cs typeface="Verdana"/>
            </a:endParaRPr>
          </a:p>
        </p:txBody>
      </p:sp>
      <p:sp>
        <p:nvSpPr>
          <p:cNvPr id="20" name="TextBox 19"/>
          <p:cNvSpPr txBox="1"/>
          <p:nvPr/>
        </p:nvSpPr>
        <p:spPr>
          <a:xfrm>
            <a:off x="1676400" y="1114009"/>
            <a:ext cx="6781800" cy="7817525"/>
          </a:xfrm>
          <a:prstGeom prst="rect">
            <a:avLst/>
          </a:prstGeom>
          <a:noFill/>
        </p:spPr>
        <p:txBody>
          <a:bodyPr wrap="square" rtlCol="0">
            <a:spAutoFit/>
          </a:bodyPr>
          <a:lstStyle/>
          <a:p>
            <a:r>
              <a:rPr lang="en-US" dirty="0" smtClean="0">
                <a:solidFill>
                  <a:srgbClr val="0000FF"/>
                </a:solidFill>
                <a:latin typeface="Verdana"/>
                <a:cs typeface="Verdana"/>
              </a:rPr>
              <a:t>In the current design of the LCTPC CO2 will be used. It is therefore important to test this on the full </a:t>
            </a:r>
            <a:r>
              <a:rPr lang="en-US" dirty="0" smtClean="0">
                <a:solidFill>
                  <a:srgbClr val="0000FF"/>
                </a:solidFill>
                <a:latin typeface="Verdana"/>
                <a:cs typeface="Verdana"/>
              </a:rPr>
              <a:t>module (mile 5).</a:t>
            </a:r>
          </a:p>
          <a:p>
            <a:pPr>
              <a:buFontTx/>
              <a:buChar char="-"/>
            </a:pPr>
            <a:r>
              <a:rPr lang="en-US" dirty="0" smtClean="0">
                <a:solidFill>
                  <a:srgbClr val="0000FF"/>
                </a:solidFill>
                <a:latin typeface="Verdana"/>
                <a:cs typeface="Verdana"/>
              </a:rPr>
              <a:t> The </a:t>
            </a:r>
            <a:r>
              <a:rPr lang="en-US" dirty="0" err="1" smtClean="0">
                <a:solidFill>
                  <a:srgbClr val="0000FF"/>
                </a:solidFill>
                <a:latin typeface="Verdana"/>
                <a:cs typeface="Verdana"/>
              </a:rPr>
              <a:t>TimePix</a:t>
            </a:r>
            <a:r>
              <a:rPr lang="en-US" dirty="0" smtClean="0">
                <a:solidFill>
                  <a:srgbClr val="0000FF"/>
                </a:solidFill>
                <a:latin typeface="Verdana"/>
                <a:cs typeface="Verdana"/>
              </a:rPr>
              <a:t> III chip produces max about 3 W and this heat should be carried away</a:t>
            </a:r>
          </a:p>
          <a:p>
            <a:pPr>
              <a:buFontTx/>
              <a:buChar char="-"/>
            </a:pPr>
            <a:r>
              <a:rPr lang="en-US" dirty="0" smtClean="0">
                <a:solidFill>
                  <a:srgbClr val="0000FF"/>
                </a:solidFill>
                <a:latin typeface="Verdana"/>
                <a:cs typeface="Verdana"/>
              </a:rPr>
              <a:t> In ILC power pulsing will be used </a:t>
            </a:r>
          </a:p>
          <a:p>
            <a:pPr>
              <a:buFontTx/>
              <a:buChar char="-"/>
            </a:pPr>
            <a:endParaRPr lang="en-US" dirty="0" smtClean="0">
              <a:solidFill>
                <a:srgbClr val="0000FF"/>
              </a:solidFill>
              <a:latin typeface="Verdana"/>
              <a:cs typeface="Verdana"/>
            </a:endParaRPr>
          </a:p>
          <a:p>
            <a:pPr>
              <a:buFontTx/>
              <a:buChar char="-"/>
            </a:pPr>
            <a:r>
              <a:rPr lang="en-US" dirty="0" smtClean="0">
                <a:solidFill>
                  <a:srgbClr val="0000FF"/>
                </a:solidFill>
                <a:latin typeface="Verdana"/>
                <a:cs typeface="Verdana"/>
              </a:rPr>
              <a:t> Another aspect is the material budget. In the design we want to minimize the </a:t>
            </a:r>
            <a:r>
              <a:rPr lang="en-US" dirty="0" err="1" smtClean="0">
                <a:solidFill>
                  <a:srgbClr val="0000FF"/>
                </a:solidFill>
                <a:latin typeface="Verdana"/>
                <a:cs typeface="Verdana"/>
              </a:rPr>
              <a:t>material.The</a:t>
            </a:r>
            <a:r>
              <a:rPr lang="en-US" dirty="0" smtClean="0">
                <a:solidFill>
                  <a:srgbClr val="0000FF"/>
                </a:solidFill>
                <a:latin typeface="Verdana"/>
                <a:cs typeface="Verdana"/>
              </a:rPr>
              <a:t> overall budget is:</a:t>
            </a:r>
          </a:p>
          <a:p>
            <a:pPr>
              <a:buFont typeface="Arial"/>
              <a:buChar char="•"/>
            </a:pPr>
            <a:r>
              <a:rPr lang="nl-NL" dirty="0" smtClean="0">
                <a:latin typeface="Verdana"/>
                <a:cs typeface="Verdana"/>
              </a:rPr>
              <a:t> </a:t>
            </a:r>
            <a:r>
              <a:rPr lang="nl-NL" dirty="0" err="1" smtClean="0">
                <a:latin typeface="Verdana"/>
                <a:cs typeface="Verdana"/>
              </a:rPr>
              <a:t>Readout</a:t>
            </a:r>
            <a:r>
              <a:rPr lang="nl-NL" dirty="0" smtClean="0">
                <a:latin typeface="Verdana"/>
                <a:cs typeface="Verdana"/>
              </a:rPr>
              <a:t> modules+</a:t>
            </a:r>
            <a:r>
              <a:rPr lang="nl-NL" dirty="0" err="1" smtClean="0">
                <a:latin typeface="Verdana"/>
                <a:cs typeface="Verdana"/>
              </a:rPr>
              <a:t>electronics</a:t>
            </a:r>
            <a:r>
              <a:rPr lang="nl-NL" dirty="0" smtClean="0">
                <a:latin typeface="Verdana"/>
                <a:cs typeface="Verdana"/>
              </a:rPr>
              <a:t> 7% X</a:t>
            </a:r>
            <a:r>
              <a:rPr lang="nl-NL" baseline="-25000" dirty="0" smtClean="0">
                <a:latin typeface="Verdana"/>
                <a:cs typeface="Verdana"/>
              </a:rPr>
              <a:t>0 </a:t>
            </a:r>
            <a:endParaRPr lang="nl-NL" dirty="0" smtClean="0">
              <a:latin typeface="Verdana"/>
              <a:cs typeface="Verdana"/>
            </a:endParaRPr>
          </a:p>
          <a:p>
            <a:pPr>
              <a:buFont typeface="Arial"/>
              <a:buChar char="•"/>
            </a:pPr>
            <a:r>
              <a:rPr lang="nl-NL" dirty="0" smtClean="0">
                <a:latin typeface="Verdana"/>
                <a:cs typeface="Verdana"/>
              </a:rPr>
              <a:t> Power </a:t>
            </a:r>
            <a:r>
              <a:rPr lang="nl-NL" dirty="0" err="1" smtClean="0">
                <a:latin typeface="Verdana"/>
                <a:cs typeface="Verdana"/>
              </a:rPr>
              <a:t>cables</a:t>
            </a:r>
            <a:r>
              <a:rPr lang="nl-NL" dirty="0" smtClean="0">
                <a:latin typeface="Verdana"/>
                <a:cs typeface="Verdana"/>
              </a:rPr>
              <a:t> 10% X</a:t>
            </a:r>
            <a:r>
              <a:rPr lang="nl-NL" baseline="-25000" dirty="0" smtClean="0">
                <a:latin typeface="Verdana"/>
                <a:cs typeface="Verdana"/>
              </a:rPr>
              <a:t>0</a:t>
            </a:r>
            <a:r>
              <a:rPr lang="nl-NL" dirty="0" smtClean="0">
                <a:latin typeface="Verdana"/>
                <a:cs typeface="Verdana"/>
              </a:rPr>
              <a:t>  </a:t>
            </a:r>
          </a:p>
          <a:p>
            <a:r>
              <a:rPr lang="nl-NL" dirty="0" smtClean="0">
                <a:latin typeface="Verdana"/>
                <a:cs typeface="Verdana"/>
              </a:rPr>
              <a:t> </a:t>
            </a:r>
            <a:endParaRPr lang="en-US" dirty="0" smtClean="0">
              <a:solidFill>
                <a:srgbClr val="0000FF"/>
              </a:solidFill>
              <a:latin typeface="Verdana"/>
              <a:cs typeface="Verdana"/>
            </a:endParaRPr>
          </a:p>
          <a:p>
            <a:pPr>
              <a:buFontTx/>
              <a:buChar char="-"/>
            </a:pPr>
            <a:r>
              <a:rPr lang="en-US" dirty="0" smtClean="0">
                <a:solidFill>
                  <a:srgbClr val="0000FF"/>
                </a:solidFill>
                <a:latin typeface="Verdana"/>
                <a:cs typeface="Verdana"/>
              </a:rPr>
              <a:t> For ease of use water cooling has been proposed.</a:t>
            </a:r>
          </a:p>
          <a:p>
            <a:pPr>
              <a:buFontTx/>
              <a:buChar char="-"/>
            </a:pPr>
            <a:r>
              <a:rPr lang="en-US" dirty="0" smtClean="0">
                <a:solidFill>
                  <a:srgbClr val="0000FF"/>
                </a:solidFill>
                <a:latin typeface="Verdana"/>
                <a:cs typeface="Verdana"/>
              </a:rPr>
              <a:t> This has to looked into: possibly thicker</a:t>
            </a:r>
            <a:r>
              <a:rPr lang="en-US" dirty="0" smtClean="0">
                <a:solidFill>
                  <a:srgbClr val="0000FF"/>
                </a:solidFill>
                <a:latin typeface="Verdana"/>
                <a:cs typeface="Verdana"/>
              </a:rPr>
              <a:t> (more) </a:t>
            </a:r>
            <a:r>
              <a:rPr lang="en-US" dirty="0" smtClean="0">
                <a:solidFill>
                  <a:srgbClr val="0000FF"/>
                </a:solidFill>
                <a:latin typeface="Verdana"/>
                <a:cs typeface="Verdana"/>
              </a:rPr>
              <a:t>material has to be used and we will need a redesign of the </a:t>
            </a:r>
            <a:r>
              <a:rPr lang="en-US" dirty="0" smtClean="0">
                <a:solidFill>
                  <a:srgbClr val="0000FF"/>
                </a:solidFill>
                <a:latin typeface="Verdana"/>
                <a:cs typeface="Verdana"/>
              </a:rPr>
              <a:t>sub-module </a:t>
            </a:r>
            <a:r>
              <a:rPr lang="en-US" dirty="0" smtClean="0">
                <a:solidFill>
                  <a:srgbClr val="0000FF"/>
                </a:solidFill>
                <a:latin typeface="Verdana"/>
                <a:cs typeface="Verdana"/>
              </a:rPr>
              <a:t>if we build a module</a:t>
            </a:r>
            <a:r>
              <a:rPr lang="en-US" dirty="0" smtClean="0">
                <a:solidFill>
                  <a:srgbClr val="0000FF"/>
                </a:solidFill>
                <a:latin typeface="Verdana"/>
                <a:cs typeface="Verdana"/>
              </a:rPr>
              <a:t> (mile 5) later. To be decided in discussion with </a:t>
            </a:r>
            <a:r>
              <a:rPr lang="en-US" dirty="0" err="1" smtClean="0">
                <a:solidFill>
                  <a:srgbClr val="0000FF"/>
                </a:solidFill>
                <a:latin typeface="Verdana"/>
                <a:cs typeface="Verdana"/>
              </a:rPr>
              <a:t>TGLs</a:t>
            </a:r>
            <a:r>
              <a:rPr lang="en-US" dirty="0" smtClean="0">
                <a:solidFill>
                  <a:srgbClr val="0000FF"/>
                </a:solidFill>
                <a:latin typeface="Verdana"/>
                <a:cs typeface="Verdana"/>
              </a:rPr>
              <a:t>.</a:t>
            </a:r>
          </a:p>
          <a:p>
            <a:endParaRPr lang="nl-NL" sz="2000" dirty="0" smtClean="0">
              <a:solidFill>
                <a:srgbClr val="0000FF"/>
              </a:solidFill>
            </a:endParaRPr>
          </a:p>
          <a:p>
            <a:endParaRPr lang="en-US" sz="2000" dirty="0" smtClean="0">
              <a:solidFill>
                <a:srgbClr val="0000FF"/>
              </a:solidFill>
            </a:endParaRPr>
          </a:p>
          <a:p>
            <a:r>
              <a:rPr lang="en-US" sz="2000" dirty="0" smtClean="0">
                <a:solidFill>
                  <a:srgbClr val="0000FF"/>
                </a:solidFill>
              </a:rPr>
              <a:t>.</a:t>
            </a: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429000" y="228600"/>
            <a:ext cx="4044797" cy="646331"/>
          </a:xfrm>
          <a:prstGeom prst="rect">
            <a:avLst/>
          </a:prstGeom>
        </p:spPr>
        <p:txBody>
          <a:bodyPr wrap="none">
            <a:spAutoFit/>
          </a:bodyPr>
          <a:lstStyle/>
          <a:p>
            <a:r>
              <a:rPr lang="en-US" sz="3600" dirty="0" smtClean="0">
                <a:solidFill>
                  <a:srgbClr val="FF0000"/>
                </a:solidFill>
                <a:effectLst>
                  <a:outerShdw blurRad="50000" dist="30000" dir="5400000" algn="tl" rotWithShape="0">
                    <a:srgbClr val="000000">
                      <a:alpha val="30000"/>
                    </a:srgbClr>
                  </a:outerShdw>
                </a:effectLst>
                <a:latin typeface="Verdana"/>
                <a:ea typeface="ＭＳ Ｐゴシック" pitchFamily="-84" charset="-128"/>
                <a:cs typeface="Verdana"/>
              </a:rPr>
              <a:t>Sub-module size  </a:t>
            </a:r>
            <a:endParaRPr lang="en-US" dirty="0">
              <a:latin typeface="Verdana"/>
              <a:cs typeface="Verdana"/>
            </a:endParaRPr>
          </a:p>
        </p:txBody>
      </p:sp>
      <p:sp>
        <p:nvSpPr>
          <p:cNvPr id="20" name="TextBox 19"/>
          <p:cNvSpPr txBox="1"/>
          <p:nvPr/>
        </p:nvSpPr>
        <p:spPr>
          <a:xfrm>
            <a:off x="1905000" y="1114009"/>
            <a:ext cx="6781800" cy="8648520"/>
          </a:xfrm>
          <a:prstGeom prst="rect">
            <a:avLst/>
          </a:prstGeom>
          <a:noFill/>
        </p:spPr>
        <p:txBody>
          <a:bodyPr wrap="square" rtlCol="0">
            <a:spAutoFit/>
          </a:bodyPr>
          <a:lstStyle/>
          <a:p>
            <a:r>
              <a:rPr lang="en-US" sz="2000" dirty="0" smtClean="0">
                <a:solidFill>
                  <a:srgbClr val="0000FF"/>
                </a:solidFill>
                <a:latin typeface="Verdana"/>
                <a:cs typeface="Verdana"/>
              </a:rPr>
              <a:t>There is a proposal from Fred and Harry to use 4 chips for a sub-module. One can think however of other options:</a:t>
            </a:r>
          </a:p>
          <a:p>
            <a:pPr>
              <a:buFontTx/>
              <a:buChar char="-"/>
            </a:pPr>
            <a:r>
              <a:rPr lang="en-US" sz="2000" dirty="0" smtClean="0">
                <a:solidFill>
                  <a:srgbClr val="0000FF"/>
                </a:solidFill>
                <a:latin typeface="Verdana"/>
                <a:cs typeface="Verdana"/>
              </a:rPr>
              <a:t> 2 </a:t>
            </a:r>
            <a:r>
              <a:rPr lang="en-US" sz="2000" dirty="0" err="1" smtClean="0">
                <a:solidFill>
                  <a:srgbClr val="0000FF"/>
                </a:solidFill>
                <a:latin typeface="Verdana"/>
                <a:cs typeface="Verdana"/>
              </a:rPr>
              <a:t>x</a:t>
            </a:r>
            <a:r>
              <a:rPr lang="en-US" sz="2000" dirty="0" smtClean="0">
                <a:solidFill>
                  <a:srgbClr val="0000FF"/>
                </a:solidFill>
                <a:latin typeface="Verdana"/>
                <a:cs typeface="Verdana"/>
              </a:rPr>
              <a:t> 3 six module, 2 </a:t>
            </a:r>
            <a:r>
              <a:rPr lang="en-US" sz="2000" dirty="0" err="1" smtClean="0">
                <a:solidFill>
                  <a:srgbClr val="0000FF"/>
                </a:solidFill>
                <a:latin typeface="Verdana"/>
                <a:cs typeface="Verdana"/>
              </a:rPr>
              <a:t>x</a:t>
            </a:r>
            <a:r>
              <a:rPr lang="en-US" sz="2000" dirty="0" smtClean="0">
                <a:solidFill>
                  <a:srgbClr val="0000FF"/>
                </a:solidFill>
                <a:latin typeface="Verdana"/>
                <a:cs typeface="Verdana"/>
              </a:rPr>
              <a:t> 4 </a:t>
            </a:r>
            <a:r>
              <a:rPr lang="en-US" sz="2000" dirty="0" err="1" smtClean="0">
                <a:solidFill>
                  <a:srgbClr val="0000FF"/>
                </a:solidFill>
                <a:latin typeface="Verdana"/>
                <a:cs typeface="Verdana"/>
              </a:rPr>
              <a:t>octo</a:t>
            </a:r>
            <a:r>
              <a:rPr lang="en-US" sz="2000" dirty="0" smtClean="0">
                <a:solidFill>
                  <a:srgbClr val="0000FF"/>
                </a:solidFill>
                <a:latin typeface="Verdana"/>
                <a:cs typeface="Verdana"/>
              </a:rPr>
              <a:t> module (as was done for </a:t>
            </a:r>
            <a:r>
              <a:rPr lang="en-US" sz="2000" dirty="0" err="1" smtClean="0">
                <a:solidFill>
                  <a:srgbClr val="0000FF"/>
                </a:solidFill>
                <a:latin typeface="Verdana"/>
                <a:cs typeface="Verdana"/>
              </a:rPr>
              <a:t>TimePix</a:t>
            </a:r>
            <a:r>
              <a:rPr lang="en-US" sz="2000" dirty="0" smtClean="0">
                <a:solidFill>
                  <a:srgbClr val="0000FF"/>
                </a:solidFill>
                <a:latin typeface="Verdana"/>
                <a:cs typeface="Verdana"/>
              </a:rPr>
              <a:t> I in </a:t>
            </a:r>
            <a:r>
              <a:rPr lang="en-US" sz="2000" dirty="0" err="1" smtClean="0">
                <a:solidFill>
                  <a:srgbClr val="0000FF"/>
                </a:solidFill>
                <a:latin typeface="Verdana"/>
                <a:cs typeface="Verdana"/>
              </a:rPr>
              <a:t>Nikhef</a:t>
            </a:r>
            <a:r>
              <a:rPr lang="en-US" sz="2000" dirty="0" smtClean="0">
                <a:solidFill>
                  <a:srgbClr val="0000FF"/>
                </a:solidFill>
                <a:latin typeface="Verdana"/>
                <a:cs typeface="Verdana"/>
              </a:rPr>
              <a:t> and Bonn) or 1 </a:t>
            </a:r>
            <a:r>
              <a:rPr lang="en-US" sz="2000" dirty="0" err="1" smtClean="0">
                <a:solidFill>
                  <a:srgbClr val="0000FF"/>
                </a:solidFill>
                <a:latin typeface="Verdana"/>
                <a:cs typeface="Verdana"/>
              </a:rPr>
              <a:t>x</a:t>
            </a:r>
            <a:r>
              <a:rPr lang="en-US" sz="2000" dirty="0" smtClean="0">
                <a:solidFill>
                  <a:srgbClr val="0000FF"/>
                </a:solidFill>
                <a:latin typeface="Verdana"/>
                <a:cs typeface="Verdana"/>
              </a:rPr>
              <a:t> 6 and 1 </a:t>
            </a:r>
            <a:r>
              <a:rPr lang="en-US" sz="2000" dirty="0" err="1" smtClean="0">
                <a:solidFill>
                  <a:srgbClr val="0000FF"/>
                </a:solidFill>
                <a:latin typeface="Verdana"/>
                <a:cs typeface="Verdana"/>
              </a:rPr>
              <a:t>x</a:t>
            </a:r>
            <a:r>
              <a:rPr lang="en-US" sz="2000" dirty="0" smtClean="0">
                <a:solidFill>
                  <a:srgbClr val="0000FF"/>
                </a:solidFill>
                <a:latin typeface="Verdana"/>
                <a:cs typeface="Verdana"/>
              </a:rPr>
              <a:t> 7</a:t>
            </a:r>
          </a:p>
          <a:p>
            <a:r>
              <a:rPr lang="en-US" sz="2000" dirty="0" smtClean="0">
                <a:solidFill>
                  <a:srgbClr val="0000FF"/>
                </a:solidFill>
                <a:latin typeface="Verdana"/>
                <a:cs typeface="Verdana"/>
              </a:rPr>
              <a:t>- Concerning the last item this would be quite ideal for tiling the full detector (two types allow to cover optimally the wedge shaped surface). </a:t>
            </a:r>
          </a:p>
          <a:p>
            <a:r>
              <a:rPr lang="en-US" sz="2000" dirty="0" smtClean="0">
                <a:solidFill>
                  <a:srgbClr val="0000FF"/>
                </a:solidFill>
                <a:latin typeface="Verdana"/>
                <a:cs typeface="Verdana"/>
              </a:rPr>
              <a:t>- Advantages of using more chips per module is the reduced amount of connectors. Ideally one would even think of</a:t>
            </a:r>
            <a:r>
              <a:rPr lang="en-US" sz="2000" dirty="0" smtClean="0">
                <a:solidFill>
                  <a:srgbClr val="0000FF"/>
                </a:solidFill>
                <a:latin typeface="Verdana"/>
                <a:cs typeface="Verdana"/>
              </a:rPr>
              <a:t> one </a:t>
            </a:r>
            <a:r>
              <a:rPr lang="en-US" sz="2000" dirty="0" smtClean="0">
                <a:solidFill>
                  <a:srgbClr val="0000FF"/>
                </a:solidFill>
                <a:latin typeface="Verdana"/>
                <a:cs typeface="Verdana"/>
              </a:rPr>
              <a:t>module with all chips and no</a:t>
            </a:r>
            <a:r>
              <a:rPr lang="en-US" sz="2000" dirty="0" smtClean="0">
                <a:solidFill>
                  <a:srgbClr val="0000FF"/>
                </a:solidFill>
                <a:latin typeface="Verdana"/>
                <a:cs typeface="Verdana"/>
              </a:rPr>
              <a:t> sub-tiling</a:t>
            </a:r>
            <a:r>
              <a:rPr lang="en-US" sz="2000" dirty="0" smtClean="0">
                <a:solidFill>
                  <a:srgbClr val="0000FF"/>
                </a:solidFill>
                <a:latin typeface="Verdana"/>
                <a:cs typeface="Verdana"/>
              </a:rPr>
              <a:t>. </a:t>
            </a:r>
          </a:p>
          <a:p>
            <a:pPr>
              <a:buFontTx/>
              <a:buChar char="-"/>
            </a:pPr>
            <a:r>
              <a:rPr lang="en-US" sz="2000" dirty="0" smtClean="0">
                <a:solidFill>
                  <a:srgbClr val="0000FF"/>
                </a:solidFill>
                <a:latin typeface="Verdana"/>
                <a:cs typeface="Verdana"/>
              </a:rPr>
              <a:t> One clear advantage of the </a:t>
            </a:r>
            <a:r>
              <a:rPr lang="en-US" sz="2000" dirty="0" err="1" smtClean="0">
                <a:solidFill>
                  <a:srgbClr val="0000FF"/>
                </a:solidFill>
                <a:latin typeface="Verdana"/>
                <a:cs typeface="Verdana"/>
              </a:rPr>
              <a:t>octo</a:t>
            </a:r>
            <a:r>
              <a:rPr lang="en-US" sz="2000" dirty="0" smtClean="0">
                <a:solidFill>
                  <a:srgbClr val="0000FF"/>
                </a:solidFill>
                <a:latin typeface="Verdana"/>
                <a:cs typeface="Verdana"/>
              </a:rPr>
              <a:t> </a:t>
            </a:r>
            <a:r>
              <a:rPr lang="en-US" sz="2000" dirty="0" smtClean="0">
                <a:solidFill>
                  <a:srgbClr val="0000FF"/>
                </a:solidFill>
                <a:latin typeface="Verdana"/>
                <a:cs typeface="Verdana"/>
              </a:rPr>
              <a:t>sub-module </a:t>
            </a:r>
            <a:r>
              <a:rPr lang="en-US" sz="2000" dirty="0" smtClean="0">
                <a:solidFill>
                  <a:srgbClr val="0000FF"/>
                </a:solidFill>
                <a:latin typeface="Verdana"/>
                <a:cs typeface="Verdana"/>
              </a:rPr>
              <a:t>is the reduced deformations. The chips in the middle are less affected by deformations and allow for an undistorted measurement.</a:t>
            </a:r>
          </a:p>
          <a:p>
            <a:r>
              <a:rPr lang="en-US" sz="2000" dirty="0" smtClean="0">
                <a:solidFill>
                  <a:srgbClr val="0000FF"/>
                </a:solidFill>
              </a:rPr>
              <a:t> </a:t>
            </a:r>
          </a:p>
          <a:p>
            <a:endParaRPr lang="nl-NL" sz="2000" dirty="0" smtClean="0">
              <a:solidFill>
                <a:srgbClr val="0000FF"/>
              </a:solidFill>
            </a:endParaRPr>
          </a:p>
          <a:p>
            <a:endParaRPr lang="en-US" sz="2000" dirty="0" smtClean="0">
              <a:solidFill>
                <a:srgbClr val="0000FF"/>
              </a:solidFill>
            </a:endParaRPr>
          </a:p>
          <a:p>
            <a:r>
              <a:rPr lang="en-US" sz="2000" dirty="0" smtClean="0">
                <a:solidFill>
                  <a:srgbClr val="0000FF"/>
                </a:solidFill>
              </a:rPr>
              <a:t>.</a:t>
            </a: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dirty="0" smtClean="0"/>
          </a:p>
          <a:p>
            <a:endParaRPr lang="en-US" dirty="0"/>
          </a:p>
        </p:txBody>
      </p:sp>
      <p:pic>
        <p:nvPicPr>
          <p:cNvPr id="4" name="Afbeelding 3"/>
          <p:cNvPicPr>
            <a:picLocks noChangeAspect="1"/>
          </p:cNvPicPr>
          <p:nvPr/>
        </p:nvPicPr>
        <p:blipFill>
          <a:blip r:embed="rId2"/>
          <a:srcRect l="32500" t="43098" r="41667" b="33526"/>
          <a:stretch>
            <a:fillRect/>
          </a:stretch>
        </p:blipFill>
        <p:spPr>
          <a:xfrm>
            <a:off x="0" y="2133600"/>
            <a:ext cx="1799771" cy="1219200"/>
          </a:xfrm>
          <a:prstGeom prst="rect">
            <a:avLst/>
          </a:prstGeom>
        </p:spPr>
      </p:pic>
      <p:sp>
        <p:nvSpPr>
          <p:cNvPr id="6" name="TextBox 5"/>
          <p:cNvSpPr txBox="1"/>
          <p:nvPr/>
        </p:nvSpPr>
        <p:spPr>
          <a:xfrm>
            <a:off x="228599" y="3505200"/>
            <a:ext cx="1571171" cy="523220"/>
          </a:xfrm>
          <a:prstGeom prst="rect">
            <a:avLst/>
          </a:prstGeom>
          <a:noFill/>
        </p:spPr>
        <p:txBody>
          <a:bodyPr wrap="square" rtlCol="0">
            <a:spAutoFit/>
          </a:bodyPr>
          <a:lstStyle/>
          <a:p>
            <a:pPr algn="ctr"/>
            <a:r>
              <a:rPr lang="en-US" sz="1400" dirty="0" smtClean="0">
                <a:latin typeface="Verdana"/>
                <a:cs typeface="Verdana"/>
              </a:rPr>
              <a:t>12 </a:t>
            </a:r>
            <a:r>
              <a:rPr lang="en-US" sz="1400" dirty="0" err="1" smtClean="0">
                <a:latin typeface="Verdana"/>
                <a:cs typeface="Verdana"/>
              </a:rPr>
              <a:t>octoboards</a:t>
            </a:r>
            <a:r>
              <a:rPr lang="en-US" sz="1400" dirty="0" smtClean="0">
                <a:latin typeface="Verdana"/>
                <a:cs typeface="Verdana"/>
              </a:rPr>
              <a:t> Bonn</a:t>
            </a:r>
            <a:endParaRPr lang="en-US" sz="1400" dirty="0">
              <a:latin typeface="Verdana"/>
              <a:cs typeface="Verdan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1676400" y="228600"/>
            <a:ext cx="6998280" cy="646331"/>
          </a:xfrm>
          <a:prstGeom prst="rect">
            <a:avLst/>
          </a:prstGeom>
        </p:spPr>
        <p:txBody>
          <a:bodyPr wrap="none">
            <a:spAutoFit/>
          </a:bodyPr>
          <a:lstStyle/>
          <a:p>
            <a:r>
              <a:rPr lang="en-US" sz="3600" dirty="0" smtClean="0">
                <a:solidFill>
                  <a:srgbClr val="FF0000"/>
                </a:solidFill>
                <a:effectLst>
                  <a:outerShdw blurRad="50000" dist="30000" dir="5400000" algn="tl" rotWithShape="0">
                    <a:srgbClr val="000000">
                      <a:alpha val="30000"/>
                    </a:srgbClr>
                  </a:outerShdw>
                </a:effectLst>
                <a:latin typeface="Verdana"/>
                <a:ea typeface="ＭＳ Ｐゴシック" pitchFamily="-84" charset="-128"/>
                <a:cs typeface="Verdana"/>
              </a:rPr>
              <a:t>Guard and electro-mechanics  </a:t>
            </a:r>
            <a:endParaRPr lang="en-US" dirty="0">
              <a:latin typeface="Verdana"/>
              <a:cs typeface="Verdana"/>
            </a:endParaRPr>
          </a:p>
        </p:txBody>
      </p:sp>
      <p:sp>
        <p:nvSpPr>
          <p:cNvPr id="20" name="TextBox 19"/>
          <p:cNvSpPr txBox="1"/>
          <p:nvPr/>
        </p:nvSpPr>
        <p:spPr>
          <a:xfrm>
            <a:off x="1676400" y="1040785"/>
            <a:ext cx="6781800" cy="7478970"/>
          </a:xfrm>
          <a:prstGeom prst="rect">
            <a:avLst/>
          </a:prstGeom>
          <a:noFill/>
        </p:spPr>
        <p:txBody>
          <a:bodyPr wrap="square" rtlCol="0">
            <a:spAutoFit/>
          </a:bodyPr>
          <a:lstStyle/>
          <a:p>
            <a:r>
              <a:rPr lang="en-US" dirty="0" smtClean="0">
                <a:solidFill>
                  <a:srgbClr val="0000FF"/>
                </a:solidFill>
                <a:latin typeface="Verdana"/>
                <a:cs typeface="Verdana"/>
              </a:rPr>
              <a:t>From the performance studies it is clear that the difficulties for a module is the minimization of the E field distortions by applying a guard or specially designed T or long T structure to define the field.</a:t>
            </a:r>
          </a:p>
          <a:p>
            <a:endParaRPr lang="en-US" dirty="0" smtClean="0">
              <a:solidFill>
                <a:srgbClr val="0000FF"/>
              </a:solidFill>
              <a:latin typeface="Verdana"/>
              <a:cs typeface="Verdana"/>
            </a:endParaRPr>
          </a:p>
          <a:p>
            <a:r>
              <a:rPr lang="en-US" dirty="0" smtClean="0">
                <a:solidFill>
                  <a:srgbClr val="0000FF"/>
                </a:solidFill>
                <a:latin typeface="Verdana"/>
                <a:cs typeface="Verdana"/>
              </a:rPr>
              <a:t>What counts here is the mechanical precision: the distance of the grid for several chips. From the </a:t>
            </a:r>
            <a:r>
              <a:rPr lang="en-US" dirty="0" err="1" smtClean="0">
                <a:solidFill>
                  <a:srgbClr val="0000FF"/>
                </a:solidFill>
                <a:latin typeface="Verdana"/>
                <a:cs typeface="Verdana"/>
              </a:rPr>
              <a:t>octopuce</a:t>
            </a:r>
            <a:r>
              <a:rPr lang="en-US" dirty="0" smtClean="0">
                <a:solidFill>
                  <a:srgbClr val="0000FF"/>
                </a:solidFill>
                <a:latin typeface="Verdana"/>
                <a:cs typeface="Verdana"/>
              </a:rPr>
              <a:t> board we know that </a:t>
            </a:r>
            <a:r>
              <a:rPr lang="en-US" dirty="0" err="1" smtClean="0">
                <a:solidFill>
                  <a:srgbClr val="0000FF"/>
                </a:solidFill>
                <a:latin typeface="Verdana"/>
                <a:cs typeface="Verdana"/>
              </a:rPr>
              <a:t>Joop</a:t>
            </a:r>
            <a:r>
              <a:rPr lang="en-US" dirty="0" smtClean="0">
                <a:solidFill>
                  <a:srgbClr val="0000FF"/>
                </a:solidFill>
                <a:latin typeface="Verdana"/>
                <a:cs typeface="Verdana"/>
              </a:rPr>
              <a:t> did an amazing job, by controlling the height to about 20 microns and putting the chips side by side with similar precision. We know that this is what we need and will result in a detector with minimal E field distortions that meets the ILC design specifications.</a:t>
            </a:r>
          </a:p>
          <a:p>
            <a:r>
              <a:rPr lang="nl-NL" dirty="0" smtClean="0">
                <a:solidFill>
                  <a:srgbClr val="0000FF"/>
                </a:solidFill>
                <a:latin typeface="Verdana"/>
                <a:cs typeface="Verdana"/>
              </a:rPr>
              <a:t>The </a:t>
            </a:r>
            <a:r>
              <a:rPr lang="nl-NL" dirty="0" err="1" smtClean="0">
                <a:solidFill>
                  <a:srgbClr val="0000FF"/>
                </a:solidFill>
                <a:latin typeface="Verdana"/>
                <a:cs typeface="Verdana"/>
              </a:rPr>
              <a:t>applied</a:t>
            </a:r>
            <a:r>
              <a:rPr lang="nl-NL" dirty="0" smtClean="0">
                <a:solidFill>
                  <a:srgbClr val="0000FF"/>
                </a:solidFill>
                <a:latin typeface="Verdana"/>
                <a:cs typeface="Verdana"/>
              </a:rPr>
              <a:t> voltages </a:t>
            </a:r>
            <a:r>
              <a:rPr lang="nl-NL" dirty="0" err="1" smtClean="0">
                <a:solidFill>
                  <a:srgbClr val="0000FF"/>
                </a:solidFill>
                <a:latin typeface="Verdana"/>
                <a:cs typeface="Verdana"/>
              </a:rPr>
              <a:t>also</a:t>
            </a:r>
            <a:r>
              <a:rPr lang="nl-NL" dirty="0" smtClean="0">
                <a:solidFill>
                  <a:srgbClr val="0000FF"/>
                </a:solidFill>
                <a:latin typeface="Verdana"/>
                <a:cs typeface="Verdana"/>
              </a:rPr>
              <a:t> have to </a:t>
            </a:r>
            <a:r>
              <a:rPr lang="nl-NL" dirty="0" err="1" smtClean="0">
                <a:solidFill>
                  <a:srgbClr val="0000FF"/>
                </a:solidFill>
                <a:latin typeface="Verdana"/>
                <a:cs typeface="Verdana"/>
              </a:rPr>
              <a:t>be</a:t>
            </a:r>
            <a:r>
              <a:rPr lang="nl-NL" dirty="0" smtClean="0">
                <a:solidFill>
                  <a:srgbClr val="0000FF"/>
                </a:solidFill>
                <a:latin typeface="Verdana"/>
                <a:cs typeface="Verdana"/>
              </a:rPr>
              <a:t> </a:t>
            </a:r>
            <a:r>
              <a:rPr lang="nl-NL" dirty="0" err="1" smtClean="0">
                <a:solidFill>
                  <a:srgbClr val="0000FF"/>
                </a:solidFill>
                <a:latin typeface="Verdana"/>
                <a:cs typeface="Verdana"/>
              </a:rPr>
              <a:t>regulated</a:t>
            </a:r>
            <a:r>
              <a:rPr lang="nl-NL" dirty="0" smtClean="0">
                <a:solidFill>
                  <a:srgbClr val="0000FF"/>
                </a:solidFill>
                <a:latin typeface="Verdana"/>
                <a:cs typeface="Verdana"/>
              </a:rPr>
              <a:t> at the Volt level.</a:t>
            </a:r>
          </a:p>
          <a:p>
            <a:r>
              <a:rPr lang="en-US" dirty="0" smtClean="0">
                <a:solidFill>
                  <a:srgbClr val="0000FF"/>
                </a:solidFill>
                <a:latin typeface="Verdana"/>
                <a:cs typeface="Verdana"/>
              </a:rPr>
              <a:t>In the design we have to make sure that we come up with a procedure/technique that meets </a:t>
            </a:r>
            <a:r>
              <a:rPr lang="en-US" dirty="0" smtClean="0">
                <a:solidFill>
                  <a:srgbClr val="0000FF"/>
                </a:solidFill>
                <a:latin typeface="Verdana"/>
                <a:cs typeface="Verdana"/>
              </a:rPr>
              <a:t>these </a:t>
            </a:r>
            <a:r>
              <a:rPr lang="en-US" dirty="0" smtClean="0">
                <a:solidFill>
                  <a:srgbClr val="0000FF"/>
                </a:solidFill>
                <a:latin typeface="Verdana"/>
                <a:cs typeface="Verdana"/>
              </a:rPr>
              <a:t>specifications. </a:t>
            </a: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dirty="0" smtClean="0"/>
          </a:p>
          <a:p>
            <a:endParaRPr lang="en-US" dirty="0"/>
          </a:p>
        </p:txBody>
      </p:sp>
      <p:pic>
        <p:nvPicPr>
          <p:cNvPr id="4" name="Picture 2" descr="D:\Freiburg\Octopuce\P1010021.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7846" y="3000375"/>
            <a:ext cx="1638554" cy="122870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Afbeelding 6"/>
          <p:cNvPicPr>
            <a:picLocks noChangeAspect="1"/>
          </p:cNvPicPr>
          <p:nvPr/>
        </p:nvPicPr>
        <p:blipFill>
          <a:blip r:embed="rId2"/>
          <a:stretch>
            <a:fillRect/>
          </a:stretch>
        </p:blipFill>
        <p:spPr>
          <a:xfrm>
            <a:off x="76200" y="4495800"/>
            <a:ext cx="1726824" cy="1295400"/>
          </a:xfrm>
          <a:prstGeom prst="rect">
            <a:avLst/>
          </a:prstGeom>
        </p:spPr>
      </p:pic>
      <p:sp>
        <p:nvSpPr>
          <p:cNvPr id="5" name="Rectangle 4"/>
          <p:cNvSpPr/>
          <p:nvPr/>
        </p:nvSpPr>
        <p:spPr>
          <a:xfrm>
            <a:off x="2758898" y="228600"/>
            <a:ext cx="5099097" cy="646331"/>
          </a:xfrm>
          <a:prstGeom prst="rect">
            <a:avLst/>
          </a:prstGeom>
        </p:spPr>
        <p:txBody>
          <a:bodyPr wrap="none">
            <a:spAutoFit/>
          </a:bodyPr>
          <a:lstStyle/>
          <a:p>
            <a:r>
              <a:rPr lang="en-US" sz="3600" dirty="0" smtClean="0">
                <a:solidFill>
                  <a:srgbClr val="FF0000"/>
                </a:solidFill>
                <a:effectLst>
                  <a:outerShdw blurRad="50000" dist="30000" dir="5400000" algn="tl" rotWithShape="0">
                    <a:srgbClr val="000000">
                      <a:alpha val="30000"/>
                    </a:srgbClr>
                  </a:outerShdw>
                </a:effectLst>
                <a:latin typeface="Verdana"/>
                <a:ea typeface="ＭＳ Ｐゴシック" pitchFamily="-84" charset="-128"/>
                <a:cs typeface="Verdana"/>
              </a:rPr>
              <a:t>Read-out  </a:t>
            </a:r>
            <a:r>
              <a:rPr lang="en-US" sz="3600" dirty="0" smtClean="0">
                <a:solidFill>
                  <a:srgbClr val="FF0000"/>
                </a:solidFill>
                <a:effectLst>
                  <a:outerShdw blurRad="50000" dist="30000" dir="5400000" algn="tl" rotWithShape="0">
                    <a:srgbClr val="000000">
                      <a:alpha val="30000"/>
                    </a:srgbClr>
                  </a:outerShdw>
                </a:effectLst>
                <a:latin typeface="Verdana"/>
                <a:ea typeface="ＭＳ Ｐゴシック" pitchFamily="-84" charset="-128"/>
                <a:cs typeface="Verdana"/>
              </a:rPr>
              <a:t>electronics  </a:t>
            </a:r>
            <a:endParaRPr lang="en-US" dirty="0">
              <a:latin typeface="Verdana"/>
              <a:cs typeface="Verdana"/>
            </a:endParaRPr>
          </a:p>
        </p:txBody>
      </p:sp>
      <p:sp>
        <p:nvSpPr>
          <p:cNvPr id="20" name="TextBox 19"/>
          <p:cNvSpPr txBox="1"/>
          <p:nvPr/>
        </p:nvSpPr>
        <p:spPr>
          <a:xfrm>
            <a:off x="1905000" y="1040785"/>
            <a:ext cx="6781800" cy="7201972"/>
          </a:xfrm>
          <a:prstGeom prst="rect">
            <a:avLst/>
          </a:prstGeom>
          <a:noFill/>
        </p:spPr>
        <p:txBody>
          <a:bodyPr wrap="square" rtlCol="0">
            <a:spAutoFit/>
          </a:bodyPr>
          <a:lstStyle/>
          <a:p>
            <a:r>
              <a:rPr lang="en-US" dirty="0" smtClean="0">
                <a:solidFill>
                  <a:srgbClr val="0000FF"/>
                </a:solidFill>
                <a:latin typeface="Verdana"/>
                <a:cs typeface="Verdana"/>
              </a:rPr>
              <a:t>The baseline for the read-out is SPIDR. </a:t>
            </a:r>
          </a:p>
          <a:p>
            <a:r>
              <a:rPr lang="en-US" dirty="0" smtClean="0">
                <a:solidFill>
                  <a:srgbClr val="0000FF"/>
                </a:solidFill>
                <a:latin typeface="Verdana"/>
                <a:cs typeface="Verdana"/>
              </a:rPr>
              <a:t>For the full module it is important that we can read out more chips. In the ET a proposal to read out a 100 chip module using a multiplexing scheme has been suggested.</a:t>
            </a:r>
          </a:p>
          <a:p>
            <a:r>
              <a:rPr lang="en-US" dirty="0" smtClean="0">
                <a:solidFill>
                  <a:srgbClr val="0000FF"/>
                </a:solidFill>
                <a:latin typeface="Verdana"/>
                <a:cs typeface="Verdana"/>
              </a:rPr>
              <a:t>This sounds promising and needs to be worked out.</a:t>
            </a:r>
          </a:p>
          <a:p>
            <a:endParaRPr lang="en-US" dirty="0" smtClean="0">
              <a:solidFill>
                <a:srgbClr val="0000FF"/>
              </a:solidFill>
              <a:latin typeface="Verdana"/>
              <a:cs typeface="Verdana"/>
            </a:endParaRPr>
          </a:p>
          <a:p>
            <a:r>
              <a:rPr lang="en-US" dirty="0" smtClean="0">
                <a:solidFill>
                  <a:srgbClr val="0000FF"/>
                </a:solidFill>
                <a:latin typeface="Verdana"/>
                <a:cs typeface="Verdana"/>
              </a:rPr>
              <a:t>Another aspect is the fact that bonding of the chips needs space. We will have to maximize the sensitive area. Current proposal has an active area of only 63%. This needs to be looked into more detail. </a:t>
            </a:r>
          </a:p>
          <a:p>
            <a:r>
              <a:rPr lang="en-US" dirty="0" smtClean="0">
                <a:solidFill>
                  <a:srgbClr val="0000FF"/>
                </a:solidFill>
                <a:latin typeface="Verdana"/>
                <a:cs typeface="Verdana"/>
              </a:rPr>
              <a:t> </a:t>
            </a:r>
          </a:p>
          <a:p>
            <a:r>
              <a:rPr lang="en-US" dirty="0" smtClean="0">
                <a:solidFill>
                  <a:srgbClr val="0000FF"/>
                </a:solidFill>
                <a:latin typeface="Verdana"/>
                <a:cs typeface="Verdana"/>
              </a:rPr>
              <a:t>In this area there are good (</a:t>
            </a:r>
            <a:r>
              <a:rPr lang="en-US" dirty="0" err="1" smtClean="0">
                <a:solidFill>
                  <a:srgbClr val="0000FF"/>
                </a:solidFill>
                <a:latin typeface="Verdana"/>
                <a:cs typeface="Verdana"/>
              </a:rPr>
              <a:t>MicroMegas</a:t>
            </a:r>
            <a:r>
              <a:rPr lang="en-US" dirty="0" smtClean="0">
                <a:solidFill>
                  <a:srgbClr val="0000FF"/>
                </a:solidFill>
                <a:latin typeface="Verdana"/>
                <a:cs typeface="Verdana"/>
              </a:rPr>
              <a:t> </a:t>
            </a:r>
            <a:r>
              <a:rPr lang="en-US" dirty="0" err="1" smtClean="0">
                <a:solidFill>
                  <a:srgbClr val="0000FF"/>
                </a:solidFill>
                <a:latin typeface="Verdana"/>
                <a:cs typeface="Verdana"/>
              </a:rPr>
              <a:t>Saclay/Octoboards</a:t>
            </a:r>
            <a:r>
              <a:rPr lang="en-US" dirty="0" smtClean="0">
                <a:solidFill>
                  <a:srgbClr val="0000FF"/>
                </a:solidFill>
                <a:latin typeface="Verdana"/>
                <a:cs typeface="Verdana"/>
              </a:rPr>
              <a:t> Bonn) and</a:t>
            </a:r>
            <a:r>
              <a:rPr lang="en-US" dirty="0" smtClean="0">
                <a:solidFill>
                  <a:srgbClr val="0000FF"/>
                </a:solidFill>
                <a:latin typeface="Verdana"/>
                <a:cs typeface="Verdana"/>
              </a:rPr>
              <a:t> </a:t>
            </a:r>
            <a:r>
              <a:rPr lang="en-US" dirty="0" smtClean="0">
                <a:solidFill>
                  <a:srgbClr val="0000FF"/>
                </a:solidFill>
                <a:latin typeface="Verdana"/>
                <a:cs typeface="Verdana"/>
              </a:rPr>
              <a:t>less</a:t>
            </a:r>
            <a:r>
              <a:rPr lang="en-US" dirty="0" smtClean="0">
                <a:solidFill>
                  <a:srgbClr val="0000FF"/>
                </a:solidFill>
                <a:latin typeface="Verdana"/>
                <a:cs typeface="Verdana"/>
              </a:rPr>
              <a:t> </a:t>
            </a:r>
            <a:r>
              <a:rPr lang="en-US" dirty="0" smtClean="0">
                <a:solidFill>
                  <a:srgbClr val="0000FF"/>
                </a:solidFill>
                <a:latin typeface="Verdana"/>
                <a:cs typeface="Verdana"/>
              </a:rPr>
              <a:t>optimal (Pads </a:t>
            </a:r>
            <a:r>
              <a:rPr lang="en-US" dirty="0" err="1" smtClean="0">
                <a:solidFill>
                  <a:srgbClr val="0000FF"/>
                </a:solidFill>
                <a:latin typeface="Verdana"/>
                <a:cs typeface="Verdana"/>
              </a:rPr>
              <a:t>Desy</a:t>
            </a:r>
            <a:r>
              <a:rPr lang="en-US" dirty="0" smtClean="0">
                <a:solidFill>
                  <a:srgbClr val="0000FF"/>
                </a:solidFill>
                <a:latin typeface="Verdana"/>
                <a:cs typeface="Verdana"/>
              </a:rPr>
              <a:t>) examples of how the read out can be organized. Clearly here we have to come up with an elegant, compact solution that can be scaled</a:t>
            </a:r>
            <a:r>
              <a:rPr lang="en-US" dirty="0" smtClean="0">
                <a:solidFill>
                  <a:srgbClr val="0000FF"/>
                </a:solidFill>
                <a:latin typeface="Verdana"/>
                <a:cs typeface="Verdana"/>
              </a:rPr>
              <a:t> up to </a:t>
            </a:r>
            <a:r>
              <a:rPr lang="en-US" dirty="0" smtClean="0">
                <a:solidFill>
                  <a:srgbClr val="0000FF"/>
                </a:solidFill>
                <a:latin typeface="Verdana"/>
                <a:cs typeface="Verdana"/>
              </a:rPr>
              <a:t>a full module.</a:t>
            </a: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sz="2000" dirty="0" smtClean="0">
              <a:solidFill>
                <a:srgbClr val="0000FF"/>
              </a:solidFill>
            </a:endParaRPr>
          </a:p>
          <a:p>
            <a:endParaRPr lang="en-US" dirty="0" smtClean="0"/>
          </a:p>
          <a:p>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Solstice.thmx</Template>
  <TotalTime>14558</TotalTime>
  <Words>2196</Words>
  <Application>Microsoft Macintosh PowerPoint</Application>
  <PresentationFormat>On-screen Show (4:3)</PresentationFormat>
  <Paragraphs>150</Paragraphs>
  <Slides>14</Slides>
  <Notes>0</Notes>
  <HiddenSlides>0</HiddenSlides>
  <MMClips>0</MMClips>
  <ScaleCrop>false</ScaleCrop>
  <HeadingPairs>
    <vt:vector size="4" baseType="variant">
      <vt:variant>
        <vt:lpstr>Design Template</vt:lpstr>
      </vt:variant>
      <vt:variant>
        <vt:i4>1</vt:i4>
      </vt:variant>
      <vt:variant>
        <vt:lpstr>Slide Titles</vt:lpstr>
      </vt:variant>
      <vt:variant>
        <vt:i4>14</vt:i4>
      </vt:variant>
    </vt:vector>
  </HeadingPairs>
  <TitlesOfParts>
    <vt:vector size="15" baseType="lpstr">
      <vt:lpstr>Solstice</vt:lpstr>
      <vt:lpstr>Module building</vt:lpstr>
      <vt:lpstr>Slide 2</vt:lpstr>
      <vt:lpstr>Slide 3</vt:lpstr>
      <vt:lpstr>Milestones and deliverables</vt:lpstr>
      <vt:lpstr>Slide 5</vt:lpstr>
      <vt:lpstr>Slide 6</vt:lpstr>
      <vt:lpstr>Slide 7</vt:lpstr>
      <vt:lpstr>Slide 8</vt:lpstr>
      <vt:lpstr>Slide 9</vt:lpstr>
      <vt:lpstr>Slide 10</vt:lpstr>
      <vt:lpstr>Email reply to management</vt:lpstr>
      <vt:lpstr>Email reply to management</vt:lpstr>
      <vt:lpstr>Email reply to management</vt:lpstr>
      <vt:lpstr>Email reply to management</vt:lpstr>
    </vt:vector>
  </TitlesOfParts>
  <Company>NIKHEF</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Muon reconstruction</dc:title>
  <dc:creator>Peter Kluit</dc:creator>
  <cp:lastModifiedBy>Peter Kluit</cp:lastModifiedBy>
  <cp:revision>240</cp:revision>
  <dcterms:created xsi:type="dcterms:W3CDTF">2016-06-17T09:27:48Z</dcterms:created>
  <dcterms:modified xsi:type="dcterms:W3CDTF">2016-06-17T10:42:51Z</dcterms:modified>
</cp:coreProperties>
</file>