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df" ContentType="application/pdf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686" r:id="rId3"/>
    <p:sldId id="257" r:id="rId4"/>
    <p:sldId id="605" r:id="rId5"/>
    <p:sldId id="553" r:id="rId6"/>
    <p:sldId id="476" r:id="rId7"/>
    <p:sldId id="545" r:id="rId8"/>
    <p:sldId id="537" r:id="rId9"/>
    <p:sldId id="544" r:id="rId10"/>
    <p:sldId id="509" r:id="rId11"/>
    <p:sldId id="519" r:id="rId12"/>
    <p:sldId id="547" r:id="rId13"/>
    <p:sldId id="552" r:id="rId14"/>
    <p:sldId id="559" r:id="rId15"/>
    <p:sldId id="482" r:id="rId16"/>
    <p:sldId id="572" r:id="rId17"/>
    <p:sldId id="574" r:id="rId18"/>
    <p:sldId id="668" r:id="rId19"/>
    <p:sldId id="687" r:id="rId20"/>
    <p:sldId id="669" r:id="rId21"/>
    <p:sldId id="670" r:id="rId22"/>
    <p:sldId id="621" r:id="rId23"/>
    <p:sldId id="623" r:id="rId24"/>
    <p:sldId id="633" r:id="rId25"/>
    <p:sldId id="635" r:id="rId26"/>
    <p:sldId id="557" r:id="rId27"/>
    <p:sldId id="558" r:id="rId28"/>
    <p:sldId id="691" r:id="rId29"/>
    <p:sldId id="690" r:id="rId30"/>
    <p:sldId id="688" r:id="rId31"/>
    <p:sldId id="615" r:id="rId32"/>
    <p:sldId id="689" r:id="rId33"/>
  </p:sldIdLst>
  <p:sldSz cx="12192000" cy="6858000"/>
  <p:notesSz cx="7023100" cy="93091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55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0066FF"/>
    <a:srgbClr val="FFFF66"/>
    <a:srgbClr val="FF6600"/>
    <a:srgbClr val="FFFF00"/>
    <a:srgbClr val="66FF33"/>
    <a:srgbClr val="80808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42" autoAdjust="0"/>
    <p:restoredTop sz="94905" autoAdjust="0"/>
  </p:normalViewPr>
  <p:slideViewPr>
    <p:cSldViewPr>
      <p:cViewPr varScale="1">
        <p:scale>
          <a:sx n="113" d="100"/>
          <a:sy n="113" d="100"/>
        </p:scale>
        <p:origin x="424" y="176"/>
      </p:cViewPr>
      <p:guideLst>
        <p:guide orient="horz" pos="3552"/>
        <p:guide pos="3840"/>
      </p:guideLst>
    </p:cSldViewPr>
  </p:slideViewPr>
  <p:outlineViewPr>
    <p:cViewPr>
      <p:scale>
        <a:sx n="25" d="100"/>
        <a:sy n="25" d="100"/>
      </p:scale>
      <p:origin x="0" y="-5938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-70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30213" y="703263"/>
            <a:ext cx="6183312" cy="3479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22775"/>
            <a:ext cx="5151437" cy="4187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4845" tIns="46622" rIns="94845" bIns="466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0"/>
            <a:r>
              <a:rPr lang="en-GB" noProof="0"/>
              <a:t>Second level</a:t>
            </a:r>
          </a:p>
          <a:p>
            <a:pPr lvl="0"/>
            <a:r>
              <a:rPr lang="en-GB" noProof="0"/>
              <a:t>Third level</a:t>
            </a:r>
          </a:p>
          <a:p>
            <a:pPr lvl="0"/>
            <a:r>
              <a:rPr lang="en-GB" noProof="0"/>
              <a:t>Fourth level</a:t>
            </a:r>
          </a:p>
          <a:p>
            <a:pPr lvl="0"/>
            <a:r>
              <a:rPr lang="en-GB" noProof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0219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68486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2620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44514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01144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0412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3327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8821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194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2478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2447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2877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8548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91171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7480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4623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6133" y="457200"/>
            <a:ext cx="2726267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3" y="457200"/>
            <a:ext cx="79756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7275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67" y="457200"/>
            <a:ext cx="10363200" cy="8001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77334" y="1657350"/>
            <a:ext cx="5350933" cy="3371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57350"/>
            <a:ext cx="5350933" cy="3371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1726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Tx/>
              <a:buBlip>
                <a:blip r:embed="rId2"/>
              </a:buBlip>
              <a:defRPr/>
            </a:lvl1pPr>
            <a:lvl2pPr marL="742950" indent="-28575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2012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3294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2823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657350"/>
            <a:ext cx="5350933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57350"/>
            <a:ext cx="5350933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0919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9594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7247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059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200"/>
            </a:lvl1pPr>
            <a:lvl2pPr marL="7429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2800"/>
            </a:lvl2pPr>
            <a:lvl3pPr marL="12573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400"/>
            </a:lvl3pPr>
            <a:lvl4pPr marL="17145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4pPr>
            <a:lvl5pPr marL="21717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2045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48267" y="457200"/>
            <a:ext cx="10363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333" y="1657350"/>
            <a:ext cx="10905067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 </a:t>
            </a:r>
          </a:p>
        </p:txBody>
      </p:sp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4343400" y="6305550"/>
            <a:ext cx="3962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altLang="en-US" sz="1200" dirty="0">
                <a:solidFill>
                  <a:schemeClr val="tx1"/>
                </a:solidFill>
                <a:latin typeface="Verdana"/>
                <a:cs typeface="Verdana"/>
              </a:rPr>
              <a:t>Peter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lang="en-GB" altLang="en-US" sz="1200" baseline="0" dirty="0" err="1">
                <a:solidFill>
                  <a:schemeClr val="tx1"/>
                </a:solidFill>
                <a:latin typeface="Verdana"/>
                <a:cs typeface="Verdana"/>
              </a:rPr>
              <a:t>Kluit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 (</a:t>
            </a:r>
            <a:r>
              <a:rPr lang="en-GB" altLang="en-US" sz="1200" baseline="0" dirty="0" err="1">
                <a:solidFill>
                  <a:schemeClr val="tx1"/>
                </a:solidFill>
                <a:latin typeface="Verdana"/>
                <a:cs typeface="Verdana"/>
              </a:rPr>
              <a:t>Nikhef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)</a:t>
            </a:r>
            <a:endParaRPr lang="en-GB" altLang="en-US" sz="120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8940800" y="622935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GB" altLang="en-US" sz="800">
                <a:solidFill>
                  <a:schemeClr val="bg2"/>
                </a:solidFill>
              </a:rPr>
              <a:t> </a:t>
            </a:r>
            <a:fld id="{50F9948D-FA28-478D-A82E-F93DDFBE36D5}" type="slidenum">
              <a:rPr lang="en-GB" altLang="en-US" sz="800" smtClean="0">
                <a:solidFill>
                  <a:schemeClr val="bg2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GB" altLang="en-US" sz="800">
              <a:solidFill>
                <a:schemeClr val="bg2"/>
              </a:solidFill>
            </a:endParaRP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533400" y="6460282"/>
            <a:ext cx="4906061" cy="24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kern="120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LCWS 2023 at SLAC</a:t>
            </a:r>
            <a:endParaRPr lang="en-GB" altLang="en-US" sz="900" dirty="0">
              <a:latin typeface="Verdana"/>
              <a:cs typeface="Verdan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Monotype Sorts"/>
        <a:buChar char="u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Monotype Sorts"/>
        <a:buChar char="l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/>
        <a:buChar char="n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/>
        <a:buChar char="u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/>
        <a:buChar char="l"/>
        <a:defRPr sz="1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1.pn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1.png"/><Relationship Id="rId7" Type="http://schemas.openxmlformats.org/officeDocument/2006/relationships/image" Target="../media/image50.pd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53.pd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2.pn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2.png"/><Relationship Id="rId7" Type="http://schemas.openxmlformats.org/officeDocument/2006/relationships/image" Target="../media/image5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://www.lctpc.org/e9/e56939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5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hyperlink" Target="https://doi.org/10.1016/j.nima.2018.08.012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58.png"/><Relationship Id="rId4" Type="http://schemas.openxmlformats.org/officeDocument/2006/relationships/image" Target="../media/image2.png"/><Relationship Id="rId9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image" Target="../media/image57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46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59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.png"/><Relationship Id="rId7" Type="http://schemas.openxmlformats.org/officeDocument/2006/relationships/image" Target="../media/image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hyperlink" Target="https://www.nikhef.nl/pub/services/biblio/theses_pdf/thesis_C_Ligtenberg.pdf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genda.linearcollider.org/event/10041/" TargetMode="External"/><Relationship Id="rId5" Type="http://schemas.openxmlformats.org/officeDocument/2006/relationships/hyperlink" Target="https://agenda.linearcollider.org/event/9534/contributions/49851/attachments/37786/59257/MicromegasStatusAndPlans2022.pdf" TargetMode="External"/><Relationship Id="rId4" Type="http://schemas.openxmlformats.org/officeDocument/2006/relationships/image" Target="../media/image6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hyperlink" Target="https://agenda.linearcollider.org/event/8508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emf"/><Relationship Id="rId5" Type="http://schemas.openxmlformats.org/officeDocument/2006/relationships/image" Target="../media/image12.jpg"/><Relationship Id="rId4" Type="http://schemas.openxmlformats.org/officeDocument/2006/relationships/hyperlink" Target="https://www.nikhef.nl/pub/services/biblio/theses_pdf/thesis_C_Ligtenberg.pdf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e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j.nima.2018.08.012" TargetMode="External"/><Relationship Id="rId3" Type="http://schemas.openxmlformats.org/officeDocument/2006/relationships/image" Target="../media/image26.png"/><Relationship Id="rId7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0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6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gif"/><Relationship Id="rId4" Type="http://schemas.openxmlformats.org/officeDocument/2006/relationships/hyperlink" Target="https://doi.org/10.1016/j.nima.2018.08.01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9848" y="711200"/>
            <a:ext cx="2121951" cy="9176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854598" y="764704"/>
            <a:ext cx="7203802" cy="1080120"/>
          </a:xfrm>
        </p:spPr>
        <p:txBody>
          <a:bodyPr anchor="ctr"/>
          <a:lstStyle/>
          <a:p>
            <a:r>
              <a:rPr lang="en-GB" sz="3600" b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TPC Development for the ILD Detector at ILC</a:t>
            </a:r>
            <a:endParaRPr lang="en-GB" altLang="en-US" sz="36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7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313556" y="3690277"/>
            <a:ext cx="4249688" cy="1357484"/>
          </a:xfrm>
        </p:spPr>
        <p:txBody>
          <a:bodyPr/>
          <a:lstStyle/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altLang="en-US" dirty="0">
                <a:latin typeface="Verdana"/>
                <a:cs typeface="Verdana"/>
              </a:rPr>
              <a:t>Peter </a:t>
            </a:r>
            <a:r>
              <a:rPr lang="en-GB" altLang="en-US" dirty="0" err="1">
                <a:latin typeface="Verdana"/>
                <a:cs typeface="Verdana"/>
              </a:rPr>
              <a:t>Kluit</a:t>
            </a:r>
            <a:r>
              <a:rPr lang="en-GB" altLang="en-US" dirty="0">
                <a:latin typeface="Verdana"/>
                <a:cs typeface="Verdana"/>
              </a:rPr>
              <a:t>, </a:t>
            </a:r>
          </a:p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endParaRPr lang="en-GB" altLang="en-US" dirty="0">
              <a:latin typeface="Verdana"/>
              <a:cs typeface="Verdana"/>
            </a:endParaRPr>
          </a:p>
          <a:p>
            <a:pPr indent="-457200">
              <a:lnSpc>
                <a:spcPct val="120000"/>
              </a:lnSpc>
              <a:spcBef>
                <a:spcPct val="0"/>
              </a:spcBef>
              <a:defRPr/>
            </a:pPr>
            <a:r>
              <a:rPr lang="en-GB" sz="1800" b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 behalf of the LCTPC Collaboration</a:t>
            </a:r>
            <a:r>
              <a:rPr lang="en-GB" altLang="en-US" dirty="0"/>
              <a:t> </a:t>
            </a:r>
          </a:p>
        </p:txBody>
      </p: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2927350" y="6011864"/>
            <a:ext cx="65976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Monotype Sorts"/>
              <a:buChar char="u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00000"/>
              <a:buFont typeface="Monotype Sorts"/>
              <a:buChar char="l"/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n"/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100000"/>
              <a:buFont typeface="Monotype Sorts"/>
              <a:buChar char="u"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Monotype Sorts"/>
              <a:buChar char="l"/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sz="1600" dirty="0">
                <a:latin typeface="Verdana"/>
                <a:cs typeface="Verdana"/>
              </a:rPr>
              <a:t>LCWS 2023 at </a:t>
            </a:r>
            <a:r>
              <a:rPr lang="en-US" sz="1600">
                <a:latin typeface="Verdana"/>
                <a:cs typeface="Verdana"/>
              </a:rPr>
              <a:t>SLAC May 2023</a:t>
            </a:r>
            <a:endParaRPr lang="en-GB" altLang="en-US" sz="1600" i="1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1" y="652463"/>
            <a:ext cx="1947178" cy="76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838200" y="553847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0763" y="3223143"/>
            <a:ext cx="1089024" cy="6969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AF7C9B-6D7C-774B-A961-276A178129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5365974"/>
            <a:ext cx="1600199" cy="1081616"/>
          </a:xfrm>
          <a:prstGeom prst="rect">
            <a:avLst/>
          </a:prstGeom>
        </p:spPr>
      </p:pic>
      <p:pic>
        <p:nvPicPr>
          <p:cNvPr id="3" name="Afbeelding 6">
            <a:extLst>
              <a:ext uri="{FF2B5EF4-FFF2-40B4-BE49-F238E27FC236}">
                <a16:creationId xmlns:a16="http://schemas.microsoft.com/office/drawing/2014/main" id="{703AFE95-3511-8D66-35E1-1A698B1221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lum/>
            <a:alphaModFix amt="64000"/>
          </a:blip>
          <a:srcRect l="8327" r="4591" b="4133"/>
          <a:stretch/>
        </p:blipFill>
        <p:spPr>
          <a:xfrm>
            <a:off x="4511824" y="2123453"/>
            <a:ext cx="4299263" cy="3242521"/>
          </a:xfrm>
          <a:prstGeom prst="rect">
            <a:avLst/>
          </a:prstGeom>
          <a:noFill/>
          <a:ln>
            <a:noFill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9" b="10733"/>
          <a:stretch>
            <a:fillRect/>
          </a:stretch>
        </p:blipFill>
        <p:spPr bwMode="auto">
          <a:xfrm>
            <a:off x="8839200" y="2570473"/>
            <a:ext cx="2743200" cy="299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7" name="Group 18"/>
          <p:cNvGrpSpPr>
            <a:grpSpLocks/>
          </p:cNvGrpSpPr>
          <p:nvPr/>
        </p:nvGrpSpPr>
        <p:grpSpPr bwMode="auto">
          <a:xfrm>
            <a:off x="4244701" y="1981200"/>
            <a:ext cx="3756299" cy="4760689"/>
            <a:chOff x="1572362" y="1124744"/>
            <a:chExt cx="4511805" cy="5546101"/>
          </a:xfrm>
        </p:grpSpPr>
        <p:pic>
          <p:nvPicPr>
            <p:cNvPr id="13320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55214" y="1641892"/>
              <a:ext cx="5546101" cy="4511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1" name="TextBox 13"/>
            <p:cNvSpPr txBox="1">
              <a:spLocks noChangeArrowheads="1"/>
            </p:cNvSpPr>
            <p:nvPr/>
          </p:nvSpPr>
          <p:spPr bwMode="auto">
            <a:xfrm rot="21288686">
              <a:off x="2357954" y="1983970"/>
              <a:ext cx="1211887" cy="461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i="1" dirty="0">
                  <a:latin typeface="Verdana"/>
                  <a:cs typeface="Verdana"/>
                </a:rPr>
                <a:t>Guard</a:t>
              </a:r>
            </a:p>
          </p:txBody>
        </p:sp>
        <p:sp>
          <p:nvSpPr>
            <p:cNvPr id="13322" name="TextBox 13"/>
            <p:cNvSpPr txBox="1">
              <a:spLocks noChangeArrowheads="1"/>
            </p:cNvSpPr>
            <p:nvPr/>
          </p:nvSpPr>
          <p:spPr bwMode="auto">
            <a:xfrm rot="21288686">
              <a:off x="4251890" y="2618321"/>
              <a:ext cx="691025" cy="3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400" i="1" dirty="0">
                  <a:latin typeface="Verdana"/>
                  <a:cs typeface="Verdana"/>
                </a:rPr>
                <a:t>TPX3</a:t>
              </a:r>
            </a:p>
          </p:txBody>
        </p:sp>
        <p:sp>
          <p:nvSpPr>
            <p:cNvPr id="13323" name="TextBox 13"/>
            <p:cNvSpPr txBox="1">
              <a:spLocks noChangeArrowheads="1"/>
            </p:cNvSpPr>
            <p:nvPr/>
          </p:nvSpPr>
          <p:spPr bwMode="auto">
            <a:xfrm rot="21288686">
              <a:off x="3482209" y="2774119"/>
              <a:ext cx="691025" cy="3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400" i="1" dirty="0">
                  <a:latin typeface="Verdana"/>
                  <a:cs typeface="Verdana"/>
                </a:rPr>
                <a:t>TPX3</a:t>
              </a:r>
            </a:p>
          </p:txBody>
        </p:sp>
        <p:sp>
          <p:nvSpPr>
            <p:cNvPr id="13324" name="TextBox 13"/>
            <p:cNvSpPr txBox="1">
              <a:spLocks noChangeArrowheads="1"/>
            </p:cNvSpPr>
            <p:nvPr/>
          </p:nvSpPr>
          <p:spPr bwMode="auto">
            <a:xfrm rot="21288686">
              <a:off x="3230406" y="3612469"/>
              <a:ext cx="691025" cy="3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400" i="1" dirty="0">
                  <a:latin typeface="Verdana"/>
                  <a:cs typeface="Verdana"/>
                </a:rPr>
                <a:t>TPX3</a:t>
              </a:r>
            </a:p>
          </p:txBody>
        </p:sp>
        <p:sp>
          <p:nvSpPr>
            <p:cNvPr id="13325" name="TextBox 15"/>
            <p:cNvSpPr txBox="1">
              <a:spLocks noChangeArrowheads="1"/>
            </p:cNvSpPr>
            <p:nvPr/>
          </p:nvSpPr>
          <p:spPr bwMode="auto">
            <a:xfrm rot="21288686">
              <a:off x="2491580" y="3709451"/>
              <a:ext cx="691025" cy="3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400" i="1" dirty="0">
                  <a:latin typeface="Verdana"/>
                  <a:cs typeface="Verdana"/>
                </a:rPr>
                <a:t>TPX3</a:t>
              </a:r>
            </a:p>
          </p:txBody>
        </p:sp>
        <p:sp>
          <p:nvSpPr>
            <p:cNvPr id="13326" name="TextBox 13"/>
            <p:cNvSpPr txBox="1">
              <a:spLocks noChangeArrowheads="1"/>
            </p:cNvSpPr>
            <p:nvPr/>
          </p:nvSpPr>
          <p:spPr bwMode="auto">
            <a:xfrm rot="245295">
              <a:off x="3347507" y="4265917"/>
              <a:ext cx="1441579" cy="954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2800" i="1" dirty="0" err="1"/>
                <a:t>COld</a:t>
              </a:r>
              <a:endParaRPr lang="en-GB" altLang="en-US" sz="2800" i="1" dirty="0"/>
            </a:p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2800" i="1" dirty="0" err="1"/>
                <a:t>CArrier</a:t>
              </a:r>
              <a:endParaRPr lang="en-GB" altLang="en-US" sz="2800" i="1" dirty="0"/>
            </a:p>
          </p:txBody>
        </p:sp>
      </p:grpSp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530094" y="381000"/>
            <a:ext cx="8734794" cy="579438"/>
          </a:xfrm>
        </p:spPr>
        <p:txBody>
          <a:bodyPr/>
          <a:lstStyle/>
          <a:p>
            <a:r>
              <a:rPr lang="en-US" altLang="nl-NL" sz="3600" b="0" dirty="0">
                <a:latin typeface="Verdana"/>
                <a:cs typeface="Verdana"/>
              </a:rPr>
              <a:t>QUAD design and realization</a:t>
            </a:r>
            <a:endParaRPr lang="nl-NL" altLang="nl-NL" sz="3600" b="0" dirty="0">
              <a:latin typeface="Verdana"/>
              <a:cs typeface="Verdana"/>
            </a:endParaRPr>
          </a:p>
        </p:txBody>
      </p:sp>
      <p:grpSp>
        <p:nvGrpSpPr>
          <p:cNvPr id="13316" name="Group 3"/>
          <p:cNvGrpSpPr>
            <a:grpSpLocks/>
          </p:cNvGrpSpPr>
          <p:nvPr/>
        </p:nvGrpSpPr>
        <p:grpSpPr bwMode="auto">
          <a:xfrm flipV="1">
            <a:off x="8470898" y="5744642"/>
            <a:ext cx="3340102" cy="925515"/>
            <a:chOff x="240151" y="4763475"/>
            <a:chExt cx="8800676" cy="2105471"/>
          </a:xfrm>
        </p:grpSpPr>
        <p:pic>
          <p:nvPicPr>
            <p:cNvPr id="13327" name="Picture 2" descr="C:\Data\LepCol\Module concept\Picts\Picts 28-8-2017\20170828_07532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4" t="51350" r="84790" b="36710"/>
            <a:stretch>
              <a:fillRect/>
            </a:stretch>
          </p:blipFill>
          <p:spPr bwMode="auto">
            <a:xfrm>
              <a:off x="240151" y="5001013"/>
              <a:ext cx="2171609" cy="1630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8" name="Picture 2" descr="C:\Data\LepCol\Module concept\Picts\Picts 28-8-2017\20170828_07532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04" t="48811" r="2087" b="35770"/>
            <a:stretch>
              <a:fillRect/>
            </a:stretch>
          </p:blipFill>
          <p:spPr bwMode="auto">
            <a:xfrm>
              <a:off x="2411760" y="4763475"/>
              <a:ext cx="6629067" cy="2105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329" name="Straight Connector 2"/>
            <p:cNvCxnSpPr>
              <a:cxnSpLocks noChangeShapeType="1"/>
            </p:cNvCxnSpPr>
            <p:nvPr/>
          </p:nvCxnSpPr>
          <p:spPr bwMode="auto">
            <a:xfrm flipH="1">
              <a:off x="2051720" y="5085184"/>
              <a:ext cx="576064" cy="144016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30" name="Straight Connector 8"/>
            <p:cNvCxnSpPr>
              <a:cxnSpLocks noChangeShapeType="1"/>
            </p:cNvCxnSpPr>
            <p:nvPr/>
          </p:nvCxnSpPr>
          <p:spPr bwMode="auto">
            <a:xfrm flipH="1">
              <a:off x="2204120" y="5085184"/>
              <a:ext cx="576064" cy="144016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385790" y="1504950"/>
            <a:ext cx="4033810" cy="4667250"/>
          </a:xfrm>
        </p:spPr>
        <p:txBody>
          <a:bodyPr/>
          <a:lstStyle/>
          <a:p>
            <a:pPr>
              <a:buFontTx/>
              <a:buBlip>
                <a:blip r:embed="rId5"/>
              </a:buBlip>
            </a:pPr>
            <a:r>
              <a:rPr lang="nl-NL" altLang="nl-NL" sz="2000" dirty="0">
                <a:latin typeface="Verdana"/>
                <a:cs typeface="Verdana"/>
              </a:rPr>
              <a:t>Four-TimePix3 chips</a:t>
            </a:r>
          </a:p>
          <a:p>
            <a:pPr>
              <a:buFontTx/>
              <a:buBlip>
                <a:blip r:embed="rId5"/>
              </a:buBlip>
            </a:pPr>
            <a:r>
              <a:rPr lang="nl-NL" altLang="nl-NL" sz="2000" dirty="0">
                <a:latin typeface="Verdana"/>
                <a:cs typeface="Verdana"/>
              </a:rPr>
              <a:t>All services (signal IO, LV power) are located under the </a:t>
            </a:r>
            <a:r>
              <a:rPr lang="nl-NL" altLang="nl-NL" sz="2000" dirty="0" err="1">
                <a:latin typeface="Verdana"/>
                <a:cs typeface="Verdana"/>
              </a:rPr>
              <a:t>detection</a:t>
            </a:r>
            <a:r>
              <a:rPr lang="nl-NL" altLang="nl-NL" sz="2000" dirty="0">
                <a:latin typeface="Verdana"/>
                <a:cs typeface="Verdana"/>
              </a:rPr>
              <a:t> </a:t>
            </a:r>
            <a:r>
              <a:rPr lang="nl-NL" altLang="nl-NL" sz="2000" dirty="0" err="1">
                <a:latin typeface="Verdana"/>
                <a:cs typeface="Verdana"/>
              </a:rPr>
              <a:t>surface</a:t>
            </a:r>
            <a:endParaRPr lang="nl-NL" altLang="nl-NL" sz="2000" dirty="0">
              <a:latin typeface="Verdana"/>
              <a:cs typeface="Verdana"/>
            </a:endParaRPr>
          </a:p>
          <a:p>
            <a:pPr>
              <a:buFontTx/>
              <a:buBlip>
                <a:blip r:embed="rId5"/>
              </a:buBlip>
            </a:pPr>
            <a:r>
              <a:rPr lang="nl-NL" altLang="nl-NL" sz="2000" dirty="0">
                <a:latin typeface="Verdana"/>
                <a:cs typeface="Verdana"/>
              </a:rPr>
              <a:t>The area for connections was squeezed to the minimum</a:t>
            </a:r>
          </a:p>
          <a:p>
            <a:pPr>
              <a:buBlip>
                <a:blip r:embed="rId5"/>
              </a:buBlip>
            </a:pPr>
            <a:r>
              <a:rPr lang="nl-NL" altLang="nl-NL" sz="2000" dirty="0">
                <a:latin typeface="Verdana"/>
                <a:cs typeface="Verdana"/>
              </a:rPr>
              <a:t>High </a:t>
            </a:r>
            <a:r>
              <a:rPr lang="nl-NL" altLang="nl-NL" sz="2000" dirty="0" err="1">
                <a:latin typeface="Verdana"/>
                <a:cs typeface="Verdana"/>
              </a:rPr>
              <a:t>precision</a:t>
            </a:r>
            <a:r>
              <a:rPr lang="en-GB" altLang="nl-NL" sz="2000" dirty="0">
                <a:solidFill>
                  <a:srgbClr val="000000"/>
                </a:solidFill>
                <a:latin typeface="Verdana"/>
                <a:cs typeface="Verdana"/>
              </a:rPr>
              <a:t> 10</a:t>
            </a:r>
            <a:r>
              <a:rPr lang="en-GB" altLang="en-US" sz="20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en-GB" altLang="en-US" sz="2000" dirty="0" err="1">
                <a:solidFill>
                  <a:srgbClr val="000000"/>
                </a:solidFill>
                <a:latin typeface="Verdana"/>
                <a:cs typeface="Verdana"/>
              </a:rPr>
              <a:t>μm</a:t>
            </a:r>
            <a:r>
              <a:rPr lang="en-GB" altLang="en-US" sz="20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nl-NL" altLang="nl-NL" sz="2000" dirty="0">
                <a:latin typeface="Verdana"/>
                <a:cs typeface="Verdana"/>
              </a:rPr>
              <a:t> </a:t>
            </a:r>
            <a:r>
              <a:rPr lang="nl-NL" altLang="nl-NL" sz="2000" dirty="0" err="1">
                <a:latin typeface="Verdana"/>
                <a:cs typeface="Verdana"/>
              </a:rPr>
              <a:t>mounting</a:t>
            </a:r>
            <a:r>
              <a:rPr lang="nl-NL" altLang="nl-NL" sz="2000" dirty="0">
                <a:latin typeface="Verdana"/>
                <a:cs typeface="Verdana"/>
              </a:rPr>
              <a:t> of the chips and </a:t>
            </a:r>
            <a:r>
              <a:rPr lang="nl-NL" altLang="nl-NL" sz="2000" dirty="0" err="1">
                <a:latin typeface="Verdana"/>
                <a:cs typeface="Verdana"/>
              </a:rPr>
              <a:t>guard</a:t>
            </a:r>
            <a:endParaRPr lang="en-US" altLang="nl-NL" sz="2000" dirty="0">
              <a:latin typeface="Verdana"/>
              <a:cs typeface="Verdana"/>
            </a:endParaRPr>
          </a:p>
          <a:p>
            <a:pPr>
              <a:buBlip>
                <a:blip r:embed="rId5"/>
              </a:buBlip>
            </a:pPr>
            <a:r>
              <a:rPr lang="en-US" altLang="nl-NL" sz="2000" dirty="0">
                <a:latin typeface="Verdana"/>
                <a:cs typeface="Verdana"/>
              </a:rPr>
              <a:t>QUAD has a sensitive area of 68.9%</a:t>
            </a:r>
          </a:p>
          <a:p>
            <a:pPr>
              <a:buBlip>
                <a:blip r:embed="rId5"/>
              </a:buBlip>
            </a:pPr>
            <a:r>
              <a:rPr lang="nl-NL" altLang="nl-NL" sz="2000" dirty="0">
                <a:latin typeface="Verdana"/>
                <a:cs typeface="Verdana"/>
              </a:rPr>
              <a:t>DAQ </a:t>
            </a:r>
            <a:r>
              <a:rPr lang="nl-NL" altLang="nl-NL" sz="2000" dirty="0" err="1">
                <a:latin typeface="Verdana"/>
                <a:cs typeface="Verdana"/>
              </a:rPr>
              <a:t>by</a:t>
            </a:r>
            <a:r>
              <a:rPr lang="nl-NL" altLang="nl-NL" sz="2000" dirty="0">
                <a:latin typeface="Verdana"/>
                <a:cs typeface="Verdana"/>
              </a:rPr>
              <a:t> SPIDR</a:t>
            </a:r>
            <a:endParaRPr lang="en-US" altLang="nl-NL" sz="2000" dirty="0">
              <a:latin typeface="Verdana"/>
              <a:cs typeface="Verdana"/>
            </a:endParaRPr>
          </a:p>
          <a:p>
            <a:pPr>
              <a:buBlip>
                <a:blip r:embed="rId5"/>
              </a:buBlip>
            </a:pPr>
            <a:endParaRPr lang="nl-NL" altLang="nl-NL" sz="2400" dirty="0"/>
          </a:p>
          <a:p>
            <a:pPr>
              <a:buFontTx/>
              <a:buBlip>
                <a:blip r:embed="rId5"/>
              </a:buBlip>
            </a:pPr>
            <a:endParaRPr lang="nl-NL" altLang="nl-NL" sz="2400" dirty="0"/>
          </a:p>
          <a:p>
            <a:pPr>
              <a:buNone/>
            </a:pPr>
            <a:endParaRPr lang="nl-NL" altLang="nl-NL" sz="2400" dirty="0"/>
          </a:p>
        </p:txBody>
      </p:sp>
      <p:sp>
        <p:nvSpPr>
          <p:cNvPr id="3" name="Rectangle 2"/>
          <p:cNvSpPr/>
          <p:nvPr/>
        </p:nvSpPr>
        <p:spPr>
          <a:xfrm>
            <a:off x="6553200" y="1657290"/>
            <a:ext cx="2433879" cy="4001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nl-NL" sz="2000" dirty="0">
                <a:latin typeface="Verdana"/>
                <a:cs typeface="Verdana"/>
              </a:rPr>
              <a:t>39.6 x 28.38 mm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rot="16200000" flipV="1">
            <a:off x="6752153" y="2925247"/>
            <a:ext cx="1814157" cy="7846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/>
          <p:cNvCxnSpPr>
            <a:cxnSpLocks/>
          </p:cNvCxnSpPr>
          <p:nvPr/>
        </p:nvCxnSpPr>
        <p:spPr bwMode="auto">
          <a:xfrm flipH="1" flipV="1">
            <a:off x="7896200" y="2057400"/>
            <a:ext cx="1080120" cy="113599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"/>
          <a:stretch>
            <a:fillRect/>
          </a:stretch>
        </p:blipFill>
        <p:spPr bwMode="auto">
          <a:xfrm>
            <a:off x="9419504" y="304800"/>
            <a:ext cx="248040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9448800" y="20574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Verdana"/>
                <a:cs typeface="Verdana"/>
              </a:rPr>
              <a:t> series of </a:t>
            </a:r>
            <a:r>
              <a:rPr lang="en-US" sz="1800" dirty="0" err="1">
                <a:latin typeface="Verdana"/>
                <a:cs typeface="Verdana"/>
              </a:rPr>
              <a:t>QUADs</a:t>
            </a:r>
            <a:endParaRPr lang="en-US" sz="18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6">
            <a:extLst>
              <a:ext uri="{FF2B5EF4-FFF2-40B4-BE49-F238E27FC236}">
                <a16:creationId xmlns:a16="http://schemas.microsoft.com/office/drawing/2014/main" id="{CAD4AED8-7EF5-44CD-9912-AFDDAB2AF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429000"/>
            <a:ext cx="6636774" cy="3320284"/>
          </a:xfrm>
          <a:prstGeom prst="rect">
            <a:avLst/>
          </a:prstGeom>
        </p:spPr>
      </p:pic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1919536" y="245471"/>
            <a:ext cx="8981058" cy="523875"/>
          </a:xfrm>
        </p:spPr>
        <p:txBody>
          <a:bodyPr/>
          <a:lstStyle/>
          <a:p>
            <a:r>
              <a:rPr lang="en-US" altLang="nl-NL" sz="3200" b="0" dirty="0">
                <a:latin typeface="Verdana"/>
                <a:cs typeface="Verdana"/>
              </a:rPr>
              <a:t>QUAD test beam in Bonn (October 2018)</a:t>
            </a:r>
            <a:endParaRPr lang="nl-NL" altLang="nl-NL" sz="3200" b="0" dirty="0">
              <a:latin typeface="Verdana"/>
              <a:cs typeface="Verdana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5826" y="925488"/>
            <a:ext cx="6067373" cy="1665312"/>
          </a:xfrm>
        </p:spPr>
        <p:txBody>
          <a:bodyPr/>
          <a:lstStyle/>
          <a:p>
            <a:r>
              <a:rPr lang="en-US" dirty="0">
                <a:latin typeface="Verdana"/>
                <a:cs typeface="Verdana"/>
              </a:rPr>
              <a:t>ELSA: 2.5 GeV electrons</a:t>
            </a:r>
          </a:p>
          <a:p>
            <a:r>
              <a:rPr lang="en-US" dirty="0">
                <a:latin typeface="Verdana"/>
                <a:cs typeface="Verdana"/>
              </a:rPr>
              <a:t>Tracks referenced by Mimosa telescope</a:t>
            </a:r>
          </a:p>
          <a:p>
            <a:r>
              <a:rPr lang="en-US" dirty="0">
                <a:latin typeface="Verdana"/>
                <a:cs typeface="Verdana"/>
              </a:rPr>
              <a:t>QUAD sandwiched between Mimosa planes</a:t>
            </a:r>
          </a:p>
          <a:p>
            <a:pPr lvl="1"/>
            <a:r>
              <a:rPr lang="en-US" dirty="0">
                <a:latin typeface="Verdana"/>
                <a:cs typeface="Verdana"/>
              </a:rPr>
              <a:t>Largely improved track definition</a:t>
            </a:r>
          </a:p>
          <a:p>
            <a:pPr lvl="1"/>
            <a:r>
              <a:rPr lang="en-GB" dirty="0">
                <a:latin typeface="Verdana"/>
                <a:cs typeface="Verdana"/>
              </a:rPr>
              <a:t>6 planes with 18.4 </a:t>
            </a:r>
            <a:r>
              <a:rPr lang="en-GB" dirty="0" err="1">
                <a:latin typeface="Verdana"/>
                <a:cs typeface="Verdana"/>
              </a:rPr>
              <a:t>μm</a:t>
            </a:r>
            <a:r>
              <a:rPr lang="en-GB" dirty="0">
                <a:latin typeface="Verdana"/>
                <a:cs typeface="Verdana"/>
              </a:rPr>
              <a:t> × 18.4 </a:t>
            </a:r>
            <a:r>
              <a:rPr lang="en-GB" dirty="0" err="1">
                <a:latin typeface="Verdana"/>
                <a:cs typeface="Verdana"/>
              </a:rPr>
              <a:t>μm</a:t>
            </a:r>
            <a:r>
              <a:rPr lang="en-GB" dirty="0">
                <a:latin typeface="Verdana"/>
                <a:cs typeface="Verdana"/>
              </a:rPr>
              <a:t> sized pixels</a:t>
            </a:r>
            <a:endParaRPr lang="en-US" dirty="0">
              <a:latin typeface="Verdana"/>
              <a:cs typeface="Verdana"/>
            </a:endParaRPr>
          </a:p>
          <a:p>
            <a:r>
              <a:rPr lang="en-US" dirty="0">
                <a:latin typeface="Verdana"/>
                <a:cs typeface="Verdana"/>
              </a:rPr>
              <a:t>Gas: </a:t>
            </a:r>
            <a:r>
              <a:rPr lang="en-US" dirty="0" err="1">
                <a:latin typeface="Verdana"/>
                <a:cs typeface="Verdana"/>
              </a:rPr>
              <a:t>Ar</a:t>
            </a:r>
            <a:r>
              <a:rPr lang="en-US" dirty="0">
                <a:latin typeface="Verdana"/>
                <a:cs typeface="Verdana"/>
              </a:rPr>
              <a:t>/CF</a:t>
            </a:r>
            <a:r>
              <a:rPr lang="en-US" baseline="-25000" dirty="0">
                <a:latin typeface="Verdana"/>
                <a:cs typeface="Verdana"/>
              </a:rPr>
              <a:t>4</a:t>
            </a:r>
            <a:r>
              <a:rPr lang="en-US" dirty="0">
                <a:latin typeface="Verdana"/>
                <a:cs typeface="Verdana"/>
              </a:rPr>
              <a:t>/iC</a:t>
            </a:r>
            <a:r>
              <a:rPr lang="en-US" baseline="-25000" dirty="0">
                <a:latin typeface="Verdana"/>
                <a:cs typeface="Verdana"/>
              </a:rPr>
              <a:t>4</a:t>
            </a:r>
            <a:r>
              <a:rPr lang="en-US" dirty="0">
                <a:latin typeface="Verdana"/>
                <a:cs typeface="Verdana"/>
              </a:rPr>
              <a:t>H</a:t>
            </a:r>
            <a:r>
              <a:rPr lang="en-US" baseline="-25000" dirty="0">
                <a:latin typeface="Verdana"/>
                <a:cs typeface="Verdana"/>
              </a:rPr>
              <a:t>10</a:t>
            </a:r>
            <a:r>
              <a:rPr lang="en-US" dirty="0">
                <a:latin typeface="Verdana"/>
                <a:cs typeface="Verdana"/>
              </a:rPr>
              <a:t> 95/3/2 (T2K)</a:t>
            </a:r>
          </a:p>
          <a:p>
            <a:r>
              <a:rPr lang="en-US" dirty="0">
                <a:latin typeface="Verdana"/>
                <a:cs typeface="Verdana"/>
              </a:rPr>
              <a:t>E</a:t>
            </a:r>
            <a:r>
              <a:rPr lang="en-US" baseline="-25000" dirty="0">
                <a:latin typeface="Verdana"/>
                <a:cs typeface="Verdana"/>
              </a:rPr>
              <a:t>d</a:t>
            </a:r>
            <a:r>
              <a:rPr lang="en-US" dirty="0">
                <a:latin typeface="Verdana"/>
                <a:cs typeface="Verdana"/>
              </a:rPr>
              <a:t> = 400 V/cm, </a:t>
            </a:r>
            <a:r>
              <a:rPr lang="en-US" dirty="0" err="1">
                <a:latin typeface="Verdana"/>
                <a:cs typeface="Verdana"/>
              </a:rPr>
              <a:t>V</a:t>
            </a:r>
            <a:r>
              <a:rPr lang="en-US" baseline="-25000" dirty="0" err="1">
                <a:latin typeface="Verdana"/>
                <a:cs typeface="Verdana"/>
              </a:rPr>
              <a:t>grid</a:t>
            </a:r>
            <a:r>
              <a:rPr lang="en-US" dirty="0">
                <a:latin typeface="Verdana"/>
                <a:cs typeface="Verdana"/>
              </a:rPr>
              <a:t> = -330 V</a:t>
            </a:r>
          </a:p>
          <a:p>
            <a:r>
              <a:rPr lang="en-US" dirty="0">
                <a:latin typeface="Verdana"/>
                <a:cs typeface="Verdana"/>
              </a:rPr>
              <a:t>Typical beam height above the chip: ~1 cm</a:t>
            </a:r>
          </a:p>
          <a:p>
            <a:endParaRPr lang="en-US" sz="2000" dirty="0"/>
          </a:p>
          <a:p>
            <a:endParaRPr lang="nl-NL" sz="20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093168D-F28D-4DC4-9373-B8D1FF6E9C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29" t="24330" r="22391" b="31225"/>
          <a:stretch/>
        </p:blipFill>
        <p:spPr>
          <a:xfrm>
            <a:off x="8077200" y="3241716"/>
            <a:ext cx="3866824" cy="2563548"/>
          </a:xfrm>
          <a:prstGeom prst="rect">
            <a:avLst/>
          </a:prstGeom>
        </p:spPr>
      </p:pic>
      <p:sp>
        <p:nvSpPr>
          <p:cNvPr id="40" name="TextBox 6"/>
          <p:cNvSpPr txBox="1">
            <a:spLocks noChangeArrowheads="1"/>
          </p:cNvSpPr>
          <p:nvPr/>
        </p:nvSpPr>
        <p:spPr bwMode="auto">
          <a:xfrm>
            <a:off x="5202237" y="6305490"/>
            <a:ext cx="1655763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nl-NL" sz="2000" dirty="0">
                <a:latin typeface="Verdana"/>
                <a:cs typeface="Verdana"/>
              </a:rPr>
              <a:t>Field cage</a:t>
            </a:r>
            <a:endParaRPr lang="nl-NL" altLang="nl-NL" sz="2000" dirty="0">
              <a:latin typeface="Verdana"/>
              <a:cs typeface="Verdan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66847" y="4488039"/>
            <a:ext cx="1192430" cy="933405"/>
            <a:chOff x="690481" y="3759551"/>
            <a:chExt cx="1192430" cy="933405"/>
          </a:xfrm>
        </p:grpSpPr>
        <p:pic>
          <p:nvPicPr>
            <p:cNvPr id="12" name="Afbeelding 10">
              <a:extLst>
                <a:ext uri="{FF2B5EF4-FFF2-40B4-BE49-F238E27FC236}">
                  <a16:creationId xmlns:a16="http://schemas.microsoft.com/office/drawing/2014/main" id="{E6C8B1B4-E13F-498C-AA7A-429B41CCD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198" y="3759551"/>
              <a:ext cx="855047" cy="569106"/>
            </a:xfrm>
            <a:prstGeom prst="rect">
              <a:avLst/>
            </a:prstGeom>
          </p:spPr>
        </p:pic>
        <p:sp>
          <p:nvSpPr>
            <p:cNvPr id="13" name="Tekstvak 11">
              <a:extLst>
                <a:ext uri="{FF2B5EF4-FFF2-40B4-BE49-F238E27FC236}">
                  <a16:creationId xmlns:a16="http://schemas.microsoft.com/office/drawing/2014/main" id="{05926222-4D10-4D59-BB6F-1D62615819D7}"/>
                </a:ext>
              </a:extLst>
            </p:cNvPr>
            <p:cNvSpPr txBox="1"/>
            <p:nvPr/>
          </p:nvSpPr>
          <p:spPr>
            <a:xfrm>
              <a:off x="690481" y="4231291"/>
              <a:ext cx="11924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@Bonn</a:t>
              </a:r>
              <a:endParaRPr lang="en-GB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359217" y="1455748"/>
            <a:ext cx="5538166" cy="6771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/>
                <a:cs typeface="Verdana"/>
              </a:rPr>
              <a:t>Published NIMA  </a:t>
            </a:r>
            <a:r>
              <a:rPr lang="en-US" sz="1800" dirty="0">
                <a:latin typeface="Verdana"/>
                <a:cs typeface="Verdana"/>
              </a:rPr>
              <a:t>https://</a:t>
            </a:r>
            <a:r>
              <a:rPr lang="en-US" sz="1800" dirty="0" err="1">
                <a:latin typeface="Verdana"/>
                <a:cs typeface="Verdana"/>
              </a:rPr>
              <a:t>doi.org</a:t>
            </a:r>
            <a:r>
              <a:rPr lang="en-US" sz="1800" dirty="0">
                <a:latin typeface="Verdana"/>
                <a:cs typeface="Verdana"/>
              </a:rPr>
              <a:t>/10.1016/j.nima.2019.163331</a:t>
            </a:r>
            <a:endParaRPr lang="nl-NL" sz="1800" dirty="0">
              <a:latin typeface="Verdana"/>
              <a:cs typeface="Verdana"/>
            </a:endParaRPr>
          </a:p>
        </p:txBody>
      </p:sp>
      <p:cxnSp>
        <p:nvCxnSpPr>
          <p:cNvPr id="39" name="Straight Arrow Connector 5"/>
          <p:cNvCxnSpPr>
            <a:cxnSpLocks noChangeShapeType="1"/>
          </p:cNvCxnSpPr>
          <p:nvPr/>
        </p:nvCxnSpPr>
        <p:spPr bwMode="auto">
          <a:xfrm flipH="1" flipV="1">
            <a:off x="5154616" y="4869161"/>
            <a:ext cx="653352" cy="1440159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triangle" w="med" len="med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5">
            <a:extLst>
              <a:ext uri="{FF2B5EF4-FFF2-40B4-BE49-F238E27FC236}">
                <a16:creationId xmlns:a16="http://schemas.microsoft.com/office/drawing/2014/main" id="{EE505F79-B4EA-4E9A-8E57-6AE14B931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71" y="1673894"/>
            <a:ext cx="5236721" cy="3843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66" y="213956"/>
            <a:ext cx="10363200" cy="800100"/>
          </a:xfrm>
        </p:spPr>
        <p:txBody>
          <a:bodyPr/>
          <a:lstStyle/>
          <a:p>
            <a:r>
              <a:rPr lang="nl-NL" sz="4000" b="0" dirty="0">
                <a:latin typeface="Verdana"/>
                <a:cs typeface="Verdana"/>
              </a:rPr>
              <a:t>QUAD single hit </a:t>
            </a:r>
            <a:r>
              <a:rPr lang="nl-NL" sz="4000" b="0" dirty="0" err="1">
                <a:latin typeface="Verdana"/>
                <a:cs typeface="Verdana"/>
              </a:rPr>
              <a:t>resolution</a:t>
            </a:r>
            <a:endParaRPr lang="nl-NL" sz="4000" b="0" dirty="0">
              <a:latin typeface="Verdana"/>
              <a:cs typeface="Verdana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905000" y="5334000"/>
            <a:ext cx="2667000" cy="400110"/>
          </a:xfrm>
          <a:prstGeom prst="rect">
            <a:avLst/>
          </a:prstGeom>
          <a:solidFill>
            <a:schemeClr val="accent2">
              <a:lumMod val="60000"/>
              <a:lumOff val="40000"/>
              <a:alpha val="51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D</a:t>
            </a:r>
            <a:r>
              <a:rPr lang="en-US" sz="2000" baseline="-25000" dirty="0">
                <a:solidFill>
                  <a:srgbClr val="000000"/>
                </a:solidFill>
                <a:latin typeface="Verdana"/>
                <a:cs typeface="Verdana"/>
              </a:rPr>
              <a:t>T</a:t>
            </a:r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 = 398 </a:t>
            </a:r>
            <a:r>
              <a:rPr lang="en-US" sz="2000" dirty="0" err="1">
                <a:solidFill>
                  <a:srgbClr val="000000"/>
                </a:solidFill>
                <a:latin typeface="Verdana"/>
                <a:cs typeface="Verdana"/>
              </a:rPr>
              <a:t>μm</a:t>
            </a:r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/√cm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438400" y="11430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Verdana"/>
                <a:cs typeface="Verdana"/>
              </a:rPr>
              <a:t>Transverse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683502" y="1143000"/>
            <a:ext cx="20700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Verdana"/>
                <a:cs typeface="Verdana"/>
              </a:rPr>
              <a:t>Longitudinal</a:t>
            </a:r>
          </a:p>
        </p:txBody>
      </p:sp>
      <p:pic>
        <p:nvPicPr>
          <p:cNvPr id="12" name="Afbeelding 5">
            <a:extLst>
              <a:ext uri="{FF2B5EF4-FFF2-40B4-BE49-F238E27FC236}">
                <a16:creationId xmlns:a16="http://schemas.microsoft.com/office/drawing/2014/main" id="{1A690777-2991-43E7-9095-94666D41D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1799378"/>
            <a:ext cx="5257800" cy="378986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772400" y="5410200"/>
            <a:ext cx="2667000" cy="400110"/>
          </a:xfrm>
          <a:prstGeom prst="rect">
            <a:avLst/>
          </a:prstGeom>
          <a:solidFill>
            <a:schemeClr val="accent2">
              <a:lumMod val="60000"/>
              <a:lumOff val="40000"/>
              <a:alpha val="51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D</a:t>
            </a:r>
            <a:r>
              <a:rPr lang="en-US" sz="2000" baseline="-25000" dirty="0">
                <a:solidFill>
                  <a:srgbClr val="000000"/>
                </a:solidFill>
                <a:latin typeface="Verdana"/>
                <a:cs typeface="Verdana"/>
              </a:rPr>
              <a:t>L</a:t>
            </a:r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 = 212 </a:t>
            </a:r>
            <a:r>
              <a:rPr lang="en-US" sz="2000" dirty="0" err="1">
                <a:solidFill>
                  <a:srgbClr val="000000"/>
                </a:solidFill>
                <a:latin typeface="Verdana"/>
                <a:cs typeface="Verdana"/>
              </a:rPr>
              <a:t>μm</a:t>
            </a:r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/√cm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90600" y="5867400"/>
            <a:ext cx="1005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/>
                <a:cs typeface="Verdana"/>
              </a:rPr>
              <a:t>The D</a:t>
            </a:r>
            <a:r>
              <a:rPr lang="en-US" sz="2000" baseline="-25000" dirty="0">
                <a:latin typeface="Verdana"/>
                <a:cs typeface="Verdana"/>
              </a:rPr>
              <a:t>T</a:t>
            </a:r>
            <a:r>
              <a:rPr lang="en-US" sz="2000" dirty="0">
                <a:latin typeface="Verdana"/>
                <a:cs typeface="Verdana"/>
              </a:rPr>
              <a:t> value is rather high due to an error in the gas mixing (too low CF4)</a:t>
            </a:r>
          </a:p>
        </p:txBody>
      </p:sp>
      <p:pic>
        <p:nvPicPr>
          <p:cNvPr id="10" name="Afbeelding 14">
            <a:extLst>
              <a:ext uri="{FF2B5EF4-FFF2-40B4-BE49-F238E27FC236}">
                <a16:creationId xmlns:a16="http://schemas.microsoft.com/office/drawing/2014/main" id="{7BA450C3-FED0-6D40-BFEA-DBF81D019B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271" y1="5215" x2="66450" y2="8735"/>
                        <a14:foregroundMark x1="75000" y1="11734" x2="96097" y2="33246"/>
                        <a14:foregroundMark x1="95725" y1="42243" x2="94703" y2="70926"/>
                        <a14:foregroundMark x1="92844" y1="76923" x2="59665" y2="97914"/>
                        <a14:foregroundMark x1="59665" y1="94915" x2="10409" y2="94394"/>
                        <a14:foregroundMark x1="10409" y1="94394" x2="5762" y2="59322"/>
                        <a14:foregroundMark x1="5019" y1="53325" x2="9294" y2="2738"/>
                        <a14:foregroundMark x1="66078" y1="9257" x2="78625" y2="16688"/>
                        <a14:foregroundMark x1="94703" y1="32334" x2="95353" y2="43807"/>
                        <a14:foregroundMark x1="95074" y1="49804" x2="90706" y2="79922"/>
                        <a14:foregroundMark x1="5762" y1="50326" x2="5762" y2="65841"/>
                        <a14:foregroundMark x1="10037" y1="21773" x2="76115" y2="71838"/>
                        <a14:foregroundMark x1="78625" y1="23207" x2="14684" y2="70926"/>
                        <a14:foregroundMark x1="21840" y1="16297" x2="64312" y2="41851"/>
                        <a14:foregroundMark x1="60781" y1="14211" x2="30390" y2="43807"/>
                        <a14:foregroundMark x1="31784" y1="8735" x2="51487" y2="36245"/>
                        <a14:foregroundMark x1="75000" y1="38853" x2="45725" y2="75359"/>
                        <a14:foregroundMark x1="83271" y1="38331" x2="69331" y2="80834"/>
                        <a14:foregroundMark x1="82900" y1="34289" x2="63941" y2="64798"/>
                        <a14:foregroundMark x1="64684" y1="75359" x2="30390" y2="62842"/>
                        <a14:foregroundMark x1="15706" y1="45763" x2="43959" y2="76923"/>
                        <a14:foregroundMark x1="50372" y1="84355" x2="66450" y2="52282"/>
                        <a14:foregroundMark x1="44703" y1="52803" x2="53625" y2="85398"/>
                        <a14:foregroundMark x1="19981" y1="86962" x2="62918" y2="84876"/>
                        <a14:foregroundMark x1="70353" y1="68318" x2="48606" y2="87353"/>
                        <a14:foregroundMark x1="59665" y1="69883" x2="67193" y2="80834"/>
                        <a14:foregroundMark x1="15706" y1="86962" x2="22491" y2="91917"/>
                        <a14:foregroundMark x1="27509" y1="89700" x2="33829" y2="926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690" y="9094"/>
            <a:ext cx="2445910" cy="174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94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3432" y="510152"/>
            <a:ext cx="10363200" cy="451520"/>
          </a:xfrm>
        </p:spPr>
        <p:txBody>
          <a:bodyPr/>
          <a:lstStyle/>
          <a:p>
            <a:r>
              <a:rPr lang="nl-NL" sz="3600" b="0" dirty="0">
                <a:latin typeface="Verdana"/>
                <a:cs typeface="Verdana"/>
              </a:rPr>
              <a:t>QUAD </a:t>
            </a:r>
            <a:r>
              <a:rPr lang="nl-NL" sz="3600" b="0" dirty="0" err="1">
                <a:latin typeface="Verdana"/>
                <a:cs typeface="Verdana"/>
              </a:rPr>
              <a:t>edge</a:t>
            </a:r>
            <a:r>
              <a:rPr lang="nl-NL" sz="3600" b="0" dirty="0">
                <a:latin typeface="Verdana"/>
                <a:cs typeface="Verdana"/>
              </a:rPr>
              <a:t> </a:t>
            </a:r>
            <a:r>
              <a:rPr lang="nl-NL" sz="3600" b="0" dirty="0" err="1">
                <a:latin typeface="Verdana"/>
                <a:cs typeface="Verdana"/>
              </a:rPr>
              <a:t>deformations</a:t>
            </a:r>
            <a:r>
              <a:rPr lang="nl-NL" sz="3600" b="0" dirty="0">
                <a:latin typeface="Verdana"/>
                <a:cs typeface="Verdana"/>
              </a:rPr>
              <a:t> (XY)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532" y="1123950"/>
            <a:ext cx="5100668" cy="3371850"/>
          </a:xfrm>
        </p:spPr>
        <p:txBody>
          <a:bodyPr/>
          <a:lstStyle/>
          <a:p>
            <a:r>
              <a:rPr lang="nl-NL" sz="2000" dirty="0" err="1">
                <a:latin typeface="Verdana"/>
                <a:cs typeface="Verdana"/>
              </a:rPr>
              <a:t>Small</a:t>
            </a:r>
            <a:r>
              <a:rPr lang="nl-NL" sz="2000" dirty="0">
                <a:latin typeface="Verdana"/>
                <a:cs typeface="Verdana"/>
              </a:rPr>
              <a:t> </a:t>
            </a:r>
            <a:r>
              <a:rPr lang="nl-NL" sz="2000" dirty="0" err="1">
                <a:latin typeface="Verdana"/>
                <a:cs typeface="Verdana"/>
              </a:rPr>
              <a:t>deformations</a:t>
            </a:r>
            <a:r>
              <a:rPr lang="nl-NL" sz="2000" dirty="0">
                <a:latin typeface="Verdana"/>
                <a:cs typeface="Verdana"/>
              </a:rPr>
              <a:t> due to</a:t>
            </a:r>
          </a:p>
          <a:p>
            <a:pPr lvl="1"/>
            <a:r>
              <a:rPr lang="nl-NL" sz="1800" dirty="0">
                <a:latin typeface="Verdana"/>
                <a:cs typeface="Verdana"/>
              </a:rPr>
              <a:t>Dead zone between chips</a:t>
            </a:r>
          </a:p>
          <a:p>
            <a:pPr lvl="1"/>
            <a:r>
              <a:rPr lang="nl-NL" sz="1800" dirty="0">
                <a:latin typeface="Verdana"/>
                <a:cs typeface="Verdana"/>
              </a:rPr>
              <a:t>Grounded region between chips</a:t>
            </a:r>
          </a:p>
          <a:p>
            <a:r>
              <a:rPr lang="nl-NL" sz="2000" dirty="0">
                <a:latin typeface="Verdana"/>
                <a:cs typeface="Verdana"/>
              </a:rPr>
              <a:t>Are </a:t>
            </a:r>
            <a:r>
              <a:rPr lang="nl-NL" sz="2000" dirty="0" err="1">
                <a:latin typeface="Verdana"/>
                <a:cs typeface="Verdana"/>
              </a:rPr>
              <a:t>corrected</a:t>
            </a:r>
            <a:r>
              <a:rPr lang="nl-NL" sz="2000" dirty="0">
                <a:latin typeface="Verdana"/>
                <a:cs typeface="Verdana"/>
              </a:rPr>
              <a:t> </a:t>
            </a:r>
            <a:r>
              <a:rPr lang="nl-NL" sz="2000" dirty="0" err="1">
                <a:latin typeface="Verdana"/>
                <a:cs typeface="Verdana"/>
              </a:rPr>
              <a:t>by</a:t>
            </a:r>
            <a:r>
              <a:rPr lang="nl-NL" sz="2000" dirty="0">
                <a:latin typeface="Verdana"/>
                <a:cs typeface="Verdana"/>
              </a:rPr>
              <a:t>:</a:t>
            </a:r>
          </a:p>
          <a:p>
            <a:pPr lvl="1"/>
            <a:r>
              <a:rPr lang="nl-NL" sz="1800" dirty="0" err="1">
                <a:latin typeface="Verdana"/>
                <a:cs typeface="Verdana"/>
              </a:rPr>
              <a:t>fitted</a:t>
            </a:r>
            <a:r>
              <a:rPr lang="nl-NL" sz="1800" dirty="0">
                <a:latin typeface="Verdana"/>
                <a:cs typeface="Verdana"/>
              </a:rPr>
              <a:t> correction </a:t>
            </a:r>
            <a:r>
              <a:rPr lang="nl-NL" sz="1800" dirty="0" err="1">
                <a:latin typeface="Verdana"/>
                <a:cs typeface="Verdana"/>
              </a:rPr>
              <a:t>function</a:t>
            </a:r>
            <a:r>
              <a:rPr lang="nl-NL" sz="1800" dirty="0">
                <a:latin typeface="Verdana"/>
                <a:cs typeface="Verdana"/>
              </a:rPr>
              <a:t> </a:t>
            </a:r>
          </a:p>
          <a:p>
            <a:pPr lvl="1"/>
            <a:r>
              <a:rPr lang="nl-NL" sz="1800" dirty="0" err="1">
                <a:latin typeface="Verdana"/>
                <a:cs typeface="Verdana"/>
              </a:rPr>
              <a:t>adding</a:t>
            </a:r>
            <a:r>
              <a:rPr lang="nl-NL" sz="1800" dirty="0">
                <a:latin typeface="Verdana"/>
                <a:cs typeface="Verdana"/>
              </a:rPr>
              <a:t> proper </a:t>
            </a:r>
            <a:r>
              <a:rPr lang="nl-NL" sz="1800" dirty="0" err="1">
                <a:latin typeface="Verdana"/>
                <a:cs typeface="Verdana"/>
              </a:rPr>
              <a:t>guard</a:t>
            </a:r>
            <a:r>
              <a:rPr lang="nl-NL" sz="1800" dirty="0">
                <a:latin typeface="Verdana"/>
                <a:cs typeface="Verdana"/>
              </a:rPr>
              <a:t> </a:t>
            </a:r>
            <a:r>
              <a:rPr lang="nl-NL" sz="1800" dirty="0" err="1">
                <a:latin typeface="Verdana"/>
                <a:cs typeface="Verdana"/>
              </a:rPr>
              <a:t>wire</a:t>
            </a:r>
            <a:r>
              <a:rPr lang="nl-NL" sz="1800" dirty="0">
                <a:latin typeface="Verdana"/>
                <a:cs typeface="Verdana"/>
              </a:rPr>
              <a:t> </a:t>
            </a:r>
            <a:r>
              <a:rPr lang="nl-NL" sz="1800" dirty="0" err="1">
                <a:latin typeface="Verdana"/>
                <a:cs typeface="Verdana"/>
              </a:rPr>
              <a:t>electrode</a:t>
            </a:r>
            <a:r>
              <a:rPr lang="nl-NL" sz="1800" dirty="0">
                <a:latin typeface="Verdana"/>
                <a:cs typeface="Verdana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1" b="1701"/>
          <a:stretch>
            <a:fillRect/>
          </a:stretch>
        </p:blipFill>
        <p:spPr bwMode="auto">
          <a:xfrm>
            <a:off x="263352" y="3369693"/>
            <a:ext cx="2159649" cy="295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 bwMode="auto">
          <a:xfrm flipH="1">
            <a:off x="1366993" y="5458521"/>
            <a:ext cx="385607" cy="40887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12" t="9217" b="15205"/>
          <a:stretch/>
        </p:blipFill>
        <p:spPr>
          <a:xfrm rot="5400000">
            <a:off x="3272412" y="3326012"/>
            <a:ext cx="1718144" cy="2952328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 bwMode="auto">
          <a:xfrm rot="5400000">
            <a:off x="3894419" y="4075343"/>
            <a:ext cx="1095324" cy="56463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4303778" y="4879208"/>
            <a:ext cx="0" cy="45559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4015746" y="4879208"/>
            <a:ext cx="0" cy="45559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4015746" y="5095232"/>
            <a:ext cx="28803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3356340" y="3440668"/>
            <a:ext cx="2130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Verdana"/>
                <a:cs typeface="Verdana"/>
              </a:rPr>
              <a:t>Grounded region</a:t>
            </a:r>
          </a:p>
        </p:txBody>
      </p:sp>
      <p:sp>
        <p:nvSpPr>
          <p:cNvPr id="26" name="Rectangle 25"/>
          <p:cNvSpPr/>
          <p:nvPr/>
        </p:nvSpPr>
        <p:spPr bwMode="auto">
          <a:xfrm>
            <a:off x="1271464" y="5414392"/>
            <a:ext cx="144016" cy="72008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 flipV="1">
            <a:off x="1447800" y="5086103"/>
            <a:ext cx="2146920" cy="32409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6" name="Picture 15" descr="figure8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6172200" y="1066800"/>
            <a:ext cx="48006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45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10363200" cy="800100"/>
          </a:xfrm>
        </p:spPr>
        <p:txBody>
          <a:bodyPr/>
          <a:lstStyle/>
          <a:p>
            <a:r>
              <a:rPr lang="en-US" sz="3200" b="0" dirty="0">
                <a:latin typeface="Verdana"/>
                <a:cs typeface="Verdana"/>
              </a:rPr>
              <a:t>QUAD deformations in </a:t>
            </a:r>
            <a:r>
              <a:rPr lang="en-US" sz="3200" dirty="0">
                <a:latin typeface="Verdana"/>
                <a:cs typeface="Verdana"/>
              </a:rPr>
              <a:t>transverse</a:t>
            </a:r>
            <a:r>
              <a:rPr lang="en-US" sz="3200" b="0" dirty="0">
                <a:latin typeface="Verdana"/>
                <a:cs typeface="Verdana"/>
              </a:rPr>
              <a:t> plane (</a:t>
            </a:r>
            <a:r>
              <a:rPr lang="en-US" sz="3200" dirty="0">
                <a:latin typeface="Verdana"/>
                <a:cs typeface="Verdana"/>
              </a:rPr>
              <a:t>XY</a:t>
            </a:r>
            <a:r>
              <a:rPr lang="en-US" sz="3200" b="0" dirty="0">
                <a:latin typeface="Verdana"/>
                <a:cs typeface="Verdana"/>
              </a:rPr>
              <a:t>)</a:t>
            </a:r>
            <a:r>
              <a:rPr lang="en-US" sz="3200" b="0" baseline="0" dirty="0">
                <a:latin typeface="Verdana"/>
                <a:cs typeface="Verdana"/>
              </a:rPr>
              <a:t> </a:t>
            </a:r>
            <a:endParaRPr lang="en-US" sz="3200" b="0" dirty="0">
              <a:latin typeface="Verdana"/>
              <a:cs typeface="Verdan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398354" y="1200150"/>
            <a:ext cx="6273710" cy="33718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Verdana"/>
                <a:cs typeface="Verdana"/>
              </a:rPr>
              <a:t>After applying fitted edge corrections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Verdana"/>
                <a:cs typeface="Verdana"/>
              </a:rPr>
              <a:t>RMS of the mean residuals are 13 </a:t>
            </a:r>
            <a:r>
              <a:rPr lang="en-US" sz="2200" dirty="0" err="1">
                <a:latin typeface="Verdana"/>
                <a:cs typeface="Verdana"/>
              </a:rPr>
              <a:t>μm</a:t>
            </a:r>
            <a:r>
              <a:rPr lang="en-US" sz="2200" dirty="0">
                <a:latin typeface="Verdana"/>
                <a:cs typeface="Verdana"/>
              </a:rPr>
              <a:t> over the whole QUAD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  <p:sp>
        <p:nvSpPr>
          <p:cNvPr id="19" name="Rectangle 18"/>
          <p:cNvSpPr/>
          <p:nvPr/>
        </p:nvSpPr>
        <p:spPr>
          <a:xfrm>
            <a:off x="6322621" y="1676400"/>
            <a:ext cx="9925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>
                <a:solidFill>
                  <a:srgbClr val="FFFFFF"/>
                </a:solidFill>
              </a:rPr>
              <a:t>XY</a:t>
            </a:r>
          </a:p>
        </p:txBody>
      </p:sp>
      <p:pic>
        <p:nvPicPr>
          <p:cNvPr id="10" name="Afbeelding 5">
            <a:extLst>
              <a:ext uri="{FF2B5EF4-FFF2-40B4-BE49-F238E27FC236}">
                <a16:creationId xmlns:a16="http://schemas.microsoft.com/office/drawing/2014/main" id="{4D3F2A2B-D344-4AAA-9A3B-E7492EF36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136" y="2564904"/>
            <a:ext cx="4587856" cy="3368234"/>
          </a:xfrm>
          <a:prstGeom prst="rect">
            <a:avLst/>
          </a:prstGeom>
        </p:spPr>
      </p:pic>
      <p:pic>
        <p:nvPicPr>
          <p:cNvPr id="8" name="Picture 7" descr="figure9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7068387" y="1117197"/>
            <a:ext cx="4590213" cy="497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79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2286000" y="461963"/>
            <a:ext cx="9906000" cy="452437"/>
          </a:xfrm>
        </p:spPr>
        <p:txBody>
          <a:bodyPr/>
          <a:lstStyle/>
          <a:p>
            <a:pPr algn="l"/>
            <a:r>
              <a:rPr lang="en-GB" altLang="en-US" sz="3600" b="0" dirty="0">
                <a:latin typeface="Verdana"/>
                <a:cs typeface="Verdana"/>
              </a:rPr>
              <a:t>Next: QUAD as a building block</a:t>
            </a:r>
          </a:p>
        </p:txBody>
      </p:sp>
      <p:sp>
        <p:nvSpPr>
          <p:cNvPr id="10" name="Rectangle 9"/>
          <p:cNvSpPr/>
          <p:nvPr/>
        </p:nvSpPr>
        <p:spPr>
          <a:xfrm>
            <a:off x="9296400" y="4876800"/>
            <a:ext cx="25314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in </a:t>
            </a:r>
            <a:r>
              <a:rPr lang="en-US" sz="2000" kern="0" dirty="0">
                <a:solidFill>
                  <a:srgbClr val="FF0000"/>
                </a:solidFill>
                <a:latin typeface="Verdana"/>
                <a:cs typeface="Verdana"/>
              </a:rPr>
              <a:t>red </a:t>
            </a: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guard wires</a:t>
            </a:r>
            <a:endParaRPr lang="en-US" dirty="0"/>
          </a:p>
        </p:txBody>
      </p:sp>
      <p:pic>
        <p:nvPicPr>
          <p:cNvPr id="11" name="Afbeelding 6">
            <a:extLst>
              <a:ext uri="{FF2B5EF4-FFF2-40B4-BE49-F238E27FC236}">
                <a16:creationId xmlns:a16="http://schemas.microsoft.com/office/drawing/2014/main" id="{A3663150-FDC6-42A0-9BEF-032111CE23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24" t="5416" r="10487" b="5393"/>
          <a:stretch/>
        </p:blipFill>
        <p:spPr>
          <a:xfrm>
            <a:off x="533400" y="2430343"/>
            <a:ext cx="3676330" cy="2942873"/>
          </a:xfrm>
          <a:prstGeom prst="rect">
            <a:avLst/>
          </a:prstGeom>
        </p:spPr>
      </p:pic>
      <p:pic>
        <p:nvPicPr>
          <p:cNvPr id="12" name="Afbeelding 5">
            <a:extLst>
              <a:ext uri="{FF2B5EF4-FFF2-40B4-BE49-F238E27FC236}">
                <a16:creationId xmlns:a16="http://schemas.microsoft.com/office/drawing/2014/main" id="{288A1E8D-2AD8-4728-8AE3-14EF2A9068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77" t="3149" r="6930" b="5257"/>
          <a:stretch/>
        </p:blipFill>
        <p:spPr>
          <a:xfrm>
            <a:off x="4705669" y="2460682"/>
            <a:ext cx="3676331" cy="2912534"/>
          </a:xfrm>
          <a:prstGeom prst="rect">
            <a:avLst/>
          </a:prstGeom>
        </p:spPr>
      </p:pic>
      <p:pic>
        <p:nvPicPr>
          <p:cNvPr id="14" name="Afbeelding 7">
            <a:extLst>
              <a:ext uri="{FF2B5EF4-FFF2-40B4-BE49-F238E27FC236}">
                <a16:creationId xmlns:a16="http://schemas.microsoft.com/office/drawing/2014/main" id="{EEBE354F-5A94-46FE-AD12-A6A311399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51230">
            <a:off x="8865197" y="2994604"/>
            <a:ext cx="2902191" cy="117417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038600" y="1371600"/>
            <a:ext cx="60035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>
                <a:solidFill>
                  <a:srgbClr val="000000"/>
                </a:solidFill>
                <a:latin typeface="Verdana"/>
                <a:cs typeface="Verdana"/>
              </a:rPr>
              <a:t>8-QUAD module (2x4) with field cage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05C20C-F0AD-8342-9005-8ECF99ED19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15" y="1710704"/>
            <a:ext cx="3524141" cy="26431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A9F342-C470-FC41-8D96-0D40434B9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929" y="1700517"/>
            <a:ext cx="3524141" cy="26431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565119" y="363130"/>
            <a:ext cx="63273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6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36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June</a:t>
            </a:r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2021</a:t>
            </a:r>
            <a:endParaRPr lang="nl-NL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B8DC57-C87B-BC41-A2C9-2F98466BAE1F}"/>
              </a:ext>
            </a:extLst>
          </p:cNvPr>
          <p:cNvSpPr/>
          <p:nvPr/>
        </p:nvSpPr>
        <p:spPr>
          <a:xfrm>
            <a:off x="1991544" y="4686235"/>
            <a:ext cx="88617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>
                <a:latin typeface="Verdana"/>
                <a:cs typeface="Verdana"/>
              </a:rPr>
              <a:t>Mounting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the</a:t>
            </a:r>
            <a:r>
              <a:rPr lang="nl-NL" dirty="0">
                <a:latin typeface="Verdana"/>
                <a:cs typeface="Verdana"/>
              </a:rPr>
              <a:t> 8 quad module </a:t>
            </a:r>
            <a:r>
              <a:rPr lang="nl-NL" dirty="0" err="1">
                <a:latin typeface="Verdana"/>
                <a:cs typeface="Verdana"/>
              </a:rPr>
              <a:t>between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the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silicon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planes</a:t>
            </a:r>
            <a:endParaRPr lang="nl-NL" dirty="0">
              <a:latin typeface="Verdana"/>
              <a:cs typeface="Verdana"/>
            </a:endParaRPr>
          </a:p>
          <a:p>
            <a:r>
              <a:rPr lang="nl-NL" dirty="0">
                <a:latin typeface="Verdana"/>
                <a:cs typeface="Verdana"/>
              </a:rPr>
              <a:t>         sliding </a:t>
            </a:r>
            <a:r>
              <a:rPr lang="nl-NL" dirty="0" err="1">
                <a:latin typeface="Verdana"/>
                <a:cs typeface="Verdana"/>
              </a:rPr>
              <a:t>it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into</a:t>
            </a:r>
            <a:r>
              <a:rPr lang="nl-NL" dirty="0">
                <a:latin typeface="Verdana"/>
                <a:cs typeface="Verdana"/>
              </a:rPr>
              <a:t> </a:t>
            </a:r>
            <a:r>
              <a:rPr lang="nl-NL" dirty="0" err="1">
                <a:latin typeface="Verdana"/>
                <a:cs typeface="Verdana"/>
              </a:rPr>
              <a:t>the</a:t>
            </a:r>
            <a:r>
              <a:rPr lang="nl-NL" dirty="0">
                <a:latin typeface="Verdana"/>
                <a:cs typeface="Verdana"/>
              </a:rPr>
              <a:t> 1 T PCMAG </a:t>
            </a:r>
            <a:r>
              <a:rPr lang="nl-NL" dirty="0" err="1">
                <a:latin typeface="Verdana"/>
                <a:cs typeface="Verdana"/>
              </a:rPr>
              <a:t>solenoid</a:t>
            </a:r>
            <a:endParaRPr lang="nl-NL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08748D-6E52-4944-AA04-290BDAA30E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625" y="1720891"/>
            <a:ext cx="3496975" cy="262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57265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565119" y="363130"/>
            <a:ext cx="63273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6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</a:t>
            </a:r>
            <a:r>
              <a:rPr lang="nl-NL" sz="36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June</a:t>
            </a:r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2021</a:t>
            </a:r>
            <a:endParaRPr lang="nl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2640CE-BCCF-3646-B29E-70A4E1CB83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8989" y="-2501764"/>
            <a:ext cx="4193841" cy="1213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51568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4749E2-F79A-6442-BE74-F40F21EC1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23872" y="319390"/>
            <a:ext cx="4838095" cy="6858000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7AF08D-5671-CE43-BCAF-BCD5B319B4A5}"/>
              </a:ext>
            </a:extLst>
          </p:cNvPr>
          <p:cNvSpPr txBox="1"/>
          <p:nvPr/>
        </p:nvSpPr>
        <p:spPr>
          <a:xfrm>
            <a:off x="784649" y="2780928"/>
            <a:ext cx="1278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global</a:t>
            </a:r>
            <a:endParaRPr lang="en-NL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B4A1B2-8F7A-EF47-B410-00FE1D1DCBF2}"/>
              </a:ext>
            </a:extLst>
          </p:cNvPr>
          <p:cNvSpPr/>
          <p:nvPr/>
        </p:nvSpPr>
        <p:spPr>
          <a:xfrm rot="16200000">
            <a:off x="-155828" y="2081609"/>
            <a:ext cx="1096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 global</a:t>
            </a:r>
            <a:endParaRPr lang="en-NL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6FCC25E-96C9-7B47-BDB3-236D24F1761D}"/>
              </a:ext>
            </a:extLst>
          </p:cNvPr>
          <p:cNvCxnSpPr/>
          <p:nvPr/>
        </p:nvCxnSpPr>
        <p:spPr bwMode="auto">
          <a:xfrm>
            <a:off x="695400" y="2780928"/>
            <a:ext cx="72008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0ED93A6-A1FB-404E-82BF-2B070B8164CC}"/>
              </a:ext>
            </a:extLst>
          </p:cNvPr>
          <p:cNvCxnSpPr>
            <a:cxnSpLocks/>
          </p:cNvCxnSpPr>
          <p:nvPr/>
        </p:nvCxnSpPr>
        <p:spPr bwMode="auto">
          <a:xfrm flipV="1">
            <a:off x="695400" y="1917740"/>
            <a:ext cx="0" cy="8631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77C815B-E72E-7D4F-8069-78423FD9B41C}"/>
              </a:ext>
            </a:extLst>
          </p:cNvPr>
          <p:cNvCxnSpPr>
            <a:cxnSpLocks/>
          </p:cNvCxnSpPr>
          <p:nvPr/>
        </p:nvCxnSpPr>
        <p:spPr bwMode="auto">
          <a:xfrm>
            <a:off x="695400" y="4436204"/>
            <a:ext cx="0" cy="7209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0277328-2639-8C43-AF7E-5CCC262FB249}"/>
              </a:ext>
            </a:extLst>
          </p:cNvPr>
          <p:cNvCxnSpPr/>
          <p:nvPr/>
        </p:nvCxnSpPr>
        <p:spPr bwMode="auto">
          <a:xfrm>
            <a:off x="695400" y="4436204"/>
            <a:ext cx="72008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41278747-E1B0-864E-BF02-D1DDE6E709C1}"/>
              </a:ext>
            </a:extLst>
          </p:cNvPr>
          <p:cNvSpPr/>
          <p:nvPr/>
        </p:nvSpPr>
        <p:spPr>
          <a:xfrm>
            <a:off x="695400" y="3949658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global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5A7B3E-EA7F-5746-A737-31E01D40F434}"/>
              </a:ext>
            </a:extLst>
          </p:cNvPr>
          <p:cNvSpPr/>
          <p:nvPr/>
        </p:nvSpPr>
        <p:spPr>
          <a:xfrm rot="16200000">
            <a:off x="-109662" y="4799925"/>
            <a:ext cx="1096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global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343BFBF-C561-1142-AD2A-C804F2E79932}"/>
              </a:ext>
            </a:extLst>
          </p:cNvPr>
          <p:cNvSpPr/>
          <p:nvPr/>
        </p:nvSpPr>
        <p:spPr>
          <a:xfrm>
            <a:off x="5959629" y="3563724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local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848488D-CE57-DC40-B283-73ED93F35D29}"/>
              </a:ext>
            </a:extLst>
          </p:cNvPr>
          <p:cNvSpPr/>
          <p:nvPr/>
        </p:nvSpPr>
        <p:spPr>
          <a:xfrm>
            <a:off x="6031637" y="6011996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local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12038CE-A329-ED4D-BCA0-C1C38DFE3123}"/>
              </a:ext>
            </a:extLst>
          </p:cNvPr>
          <p:cNvSpPr/>
          <p:nvPr/>
        </p:nvSpPr>
        <p:spPr>
          <a:xfrm rot="16200000">
            <a:off x="2134736" y="2155232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 local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ECBE03E-768E-384D-98CF-EBBE3D28150C}"/>
              </a:ext>
            </a:extLst>
          </p:cNvPr>
          <p:cNvSpPr/>
          <p:nvPr/>
        </p:nvSpPr>
        <p:spPr>
          <a:xfrm rot="16200000">
            <a:off x="1956841" y="4715766"/>
            <a:ext cx="1475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local drift</a:t>
            </a:r>
            <a:endParaRPr lang="en-NL" sz="1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685E7F-256E-6D40-9F17-C3984944A24E}"/>
              </a:ext>
            </a:extLst>
          </p:cNvPr>
          <p:cNvSpPr txBox="1"/>
          <p:nvPr/>
        </p:nvSpPr>
        <p:spPr>
          <a:xfrm>
            <a:off x="8832304" y="1701963"/>
            <a:ext cx="311369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Event display with module and telescope</a:t>
            </a:r>
          </a:p>
          <a:p>
            <a:endParaRPr lang="en-GB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TPX3 t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rack 1130 hits</a:t>
            </a:r>
          </a:p>
          <a:p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NL" sz="1800" baseline="300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NL" sz="18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  = 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677.5/1128 </a:t>
            </a:r>
          </a:p>
          <a:p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NL" sz="1800" baseline="300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NL" sz="18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  =  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775.9/1069</a:t>
            </a:r>
          </a:p>
          <a:p>
            <a:endParaRPr lang="en-NL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Asymmetric tail outlier removal applied 1071 hits in z kept.</a:t>
            </a:r>
          </a:p>
          <a:p>
            <a:endParaRPr lang="en-NL" sz="18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TPX3 track hits</a:t>
            </a:r>
          </a:p>
          <a:p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Telescope track hits </a:t>
            </a:r>
            <a:r>
              <a:rPr lang="en-NL" sz="1800" dirty="0">
                <a:solidFill>
                  <a:srgbClr val="66FF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(off track green) </a:t>
            </a:r>
          </a:p>
          <a:p>
            <a:endParaRPr lang="en-NL" sz="1800" dirty="0">
              <a:latin typeface="Symbol" pitchFamily="2" charset="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96A561A-A626-4844-97E0-27EBD5EB8742}"/>
              </a:ext>
            </a:extLst>
          </p:cNvPr>
          <p:cNvSpPr/>
          <p:nvPr/>
        </p:nvSpPr>
        <p:spPr>
          <a:xfrm>
            <a:off x="5303912" y="1919823"/>
            <a:ext cx="193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7A1878-4CE0-71CD-EF9E-350B3AC28FB7}"/>
              </a:ext>
            </a:extLst>
          </p:cNvPr>
          <p:cNvSpPr txBox="1"/>
          <p:nvPr/>
        </p:nvSpPr>
        <p:spPr>
          <a:xfrm>
            <a:off x="5087888" y="2381488"/>
            <a:ext cx="1944216" cy="543456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233243766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57AC25-F9CC-4542-8D97-7A2537A23311}"/>
              </a:ext>
            </a:extLst>
          </p:cNvPr>
          <p:cNvSpPr txBox="1"/>
          <p:nvPr/>
        </p:nvSpPr>
        <p:spPr>
          <a:xfrm>
            <a:off x="695400" y="4377298"/>
            <a:ext cx="3960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964 selected tracks</a:t>
            </a:r>
          </a:p>
          <a:p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Impressive 1009 hits / track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9B6007-45F2-B841-9E9F-9CEC80A25B73}"/>
              </a:ext>
            </a:extLst>
          </p:cNvPr>
          <p:cNvSpPr/>
          <p:nvPr/>
        </p:nvSpPr>
        <p:spPr>
          <a:xfrm>
            <a:off x="4421799" y="936155"/>
            <a:ext cx="44520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Verdana"/>
                <a:cs typeface="Verdana"/>
              </a:rPr>
              <a:t>Run 6916 B=0 T p =6 GeV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3EEA57-F59B-6946-9CA5-080B5CB83FEE}"/>
              </a:ext>
            </a:extLst>
          </p:cNvPr>
          <p:cNvSpPr/>
          <p:nvPr/>
        </p:nvSpPr>
        <p:spPr>
          <a:xfrm>
            <a:off x="1676188" y="1340768"/>
            <a:ext cx="193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B03355-61D5-9B46-9F3A-80EED9485335}"/>
              </a:ext>
            </a:extLst>
          </p:cNvPr>
          <p:cNvSpPr/>
          <p:nvPr/>
        </p:nvSpPr>
        <p:spPr>
          <a:xfrm>
            <a:off x="4926739" y="3621211"/>
            <a:ext cx="6857893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8-quad module tracking precision: </a:t>
            </a:r>
          </a:p>
          <a:p>
            <a:pPr algn="ctr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osition 9 </a:t>
            </a:r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(xy) 13 </a:t>
            </a:r>
            <a:r>
              <a:rPr lang="en-NL" sz="1800" dirty="0"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(z)</a:t>
            </a:r>
          </a:p>
          <a:p>
            <a:pPr algn="ctr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ngle 0.19 mrad (dx/dy) 0.25 (dz/dy) mrad</a:t>
            </a:r>
          </a:p>
          <a:p>
            <a:pPr algn="ctr"/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odule tracklength = 157.96 mm </a:t>
            </a:r>
          </a:p>
          <a:p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Note that in a B field because of the reduced diffusion the tracking precision will improve substantially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A7FD0AC-4970-444C-B866-53DD9E216D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6752" y="928549"/>
            <a:ext cx="2616101" cy="42237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909C83-D3DA-1E45-93FB-E9F314A69DB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9" r="49380"/>
          <a:stretch/>
        </p:blipFill>
        <p:spPr>
          <a:xfrm rot="5400000">
            <a:off x="5136290" y="572286"/>
            <a:ext cx="2001768" cy="38267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44AEF4-1834-8B44-AD8F-A096136399E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4"/>
          <a:stretch/>
        </p:blipFill>
        <p:spPr>
          <a:xfrm rot="5400000">
            <a:off x="9044068" y="555968"/>
            <a:ext cx="1827482" cy="397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66056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952" y="539632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674282" y="611977"/>
            <a:ext cx="47259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cs typeface="Verdana"/>
              </a:rPr>
              <a:t>ILD TPC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cs typeface="Verdana"/>
              </a:rPr>
              <a:t>requirements</a:t>
            </a:r>
            <a:endParaRPr lang="nl-NL" sz="3200" dirty="0">
              <a:solidFill>
                <a:srgbClr val="000000"/>
              </a:solidFill>
            </a:endParaRPr>
          </a:p>
        </p:txBody>
      </p:sp>
      <p:pic>
        <p:nvPicPr>
          <p:cNvPr id="14" name="Afbeelding 6">
            <a:extLst>
              <a:ext uri="{FF2B5EF4-FFF2-40B4-BE49-F238E27FC236}">
                <a16:creationId xmlns:a16="http://schemas.microsoft.com/office/drawing/2014/main" id="{0770206C-A05D-E24B-85D6-DD9B7CA90D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/>
            <a:alphaModFix amt="64000"/>
          </a:blip>
          <a:srcRect l="8327" r="4591" b="4133"/>
          <a:stretch/>
        </p:blipFill>
        <p:spPr>
          <a:xfrm>
            <a:off x="304800" y="2336184"/>
            <a:ext cx="3931329" cy="296502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3529F98-8388-AF41-B509-5EBE076808DB}"/>
              </a:ext>
            </a:extLst>
          </p:cNvPr>
          <p:cNvSpPr/>
          <p:nvPr/>
        </p:nvSpPr>
        <p:spPr>
          <a:xfrm>
            <a:off x="767408" y="1412776"/>
            <a:ext cx="110181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R&amp;D on a TPC for a Linear Collider is done in the LCTPC collaboration</a:t>
            </a:r>
            <a:endParaRPr lang="en-N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9CCCB7-A859-AA49-B291-3F4463798CBD}"/>
              </a:ext>
            </a:extLst>
          </p:cNvPr>
          <p:cNvSpPr txBox="1"/>
          <p:nvPr/>
        </p:nvSpPr>
        <p:spPr>
          <a:xfrm>
            <a:off x="8544272" y="1772816"/>
            <a:ext cx="2304256" cy="8652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NL" dirty="0"/>
          </a:p>
        </p:txBody>
      </p:sp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9829571" y="1859621"/>
            <a:ext cx="1600200" cy="9150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9D223F-1740-3CC0-92E9-90346E5F21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1864" y="2507953"/>
            <a:ext cx="6386185" cy="40893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B6F0FE-4474-FBCE-57DC-E7F9230D306D}"/>
              </a:ext>
            </a:extLst>
          </p:cNvPr>
          <p:cNvSpPr txBox="1"/>
          <p:nvPr/>
        </p:nvSpPr>
        <p:spPr>
          <a:xfrm>
            <a:off x="5375920" y="2136129"/>
            <a:ext cx="5063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7"/>
              </a:rPr>
              <a:t>Requirements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a TPC ILC TDR </a:t>
            </a:r>
          </a:p>
        </p:txBody>
      </p:sp>
    </p:spTree>
    <p:extLst>
      <p:ext uri="{BB962C8B-B14F-4D97-AF65-F5344CB8AC3E}">
        <p14:creationId xmlns:p14="http://schemas.microsoft.com/office/powerpoint/2010/main" val="4137038218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EEFF24-9354-4145-953E-EEE4B1801C40}"/>
              </a:ext>
            </a:extLst>
          </p:cNvPr>
          <p:cNvSpPr/>
          <p:nvPr/>
        </p:nvSpPr>
        <p:spPr>
          <a:xfrm>
            <a:off x="3503712" y="1099408"/>
            <a:ext cx="52647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Verdana"/>
                <a:cs typeface="Verdana"/>
              </a:rPr>
              <a:t>Run 6916-6918 B=0 T p=6 GeV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08AF21-1B48-C24A-BE7B-4BB016B70C00}"/>
              </a:ext>
            </a:extLst>
          </p:cNvPr>
          <p:cNvSpPr txBox="1"/>
          <p:nvPr/>
        </p:nvSpPr>
        <p:spPr>
          <a:xfrm>
            <a:off x="3503712" y="1772816"/>
            <a:ext cx="9217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Three runs at different drift distances</a:t>
            </a:r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415709-A2C6-BC49-8B77-2BCFCC2D9779}"/>
              </a:ext>
            </a:extLst>
          </p:cNvPr>
          <p:cNvSpPr/>
          <p:nvPr/>
        </p:nvSpPr>
        <p:spPr>
          <a:xfrm rot="18149235">
            <a:off x="22766" y="3489561"/>
            <a:ext cx="193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27AF75-02BE-4F4D-9544-DA26C0EB3F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44863" y="-890489"/>
            <a:ext cx="3581449" cy="981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76091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8B34FCD5-53F6-F849-906D-F477AF795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82637" y="-122472"/>
            <a:ext cx="3768166" cy="7942567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57AC25-F9CC-4542-8D97-7A2537A23311}"/>
                  </a:ext>
                </a:extLst>
              </p:cNvPr>
              <p:cNvSpPr txBox="1"/>
              <p:nvPr/>
            </p:nvSpPr>
            <p:spPr>
              <a:xfrm>
                <a:off x="3431704" y="1693007"/>
                <a:ext cx="61371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σ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xy</m:t>
                      </m:r>
                      <m: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z</m:t>
                      </m:r>
                      <m:r>
                        <a:rPr lang="en-US" sz="2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2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σ</m:t>
                      </m:r>
                      <m:r>
                        <a:rPr lang="en-US" sz="2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Verdana" panose="020B0604030504040204" pitchFamily="34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xy</m:t>
                      </m:r>
                      <m:r>
                        <a:rPr lang="en-US" sz="2000" b="0" i="0" baseline="-51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0</m:t>
                      </m:r>
                      <m: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z</m:t>
                      </m:r>
                      <m:r>
                        <a:rPr lang="en-US" sz="2000" b="0" i="0" baseline="-51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0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D</m:t>
                      </m:r>
                      <m:r>
                        <a:rPr lang="en-US" sz="2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xy</m:t>
                      </m:r>
                      <m: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000" b="0" i="0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z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z</m:t>
                          </m:r>
                          <m: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z</m:t>
                          </m:r>
                          <m:r>
                            <a:rPr lang="en-US" sz="2000" b="0" i="0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NL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57AC25-F9CC-4542-8D97-7A2537A233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1704" y="1693007"/>
                <a:ext cx="6137101" cy="400110"/>
              </a:xfrm>
              <a:prstGeom prst="rect">
                <a:avLst/>
              </a:prstGeom>
              <a:blipFill>
                <a:blip r:embed="rId8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2E7702F2-243A-D641-81DF-70ACC2A2B173}"/>
              </a:ext>
            </a:extLst>
          </p:cNvPr>
          <p:cNvSpPr/>
          <p:nvPr/>
        </p:nvSpPr>
        <p:spPr>
          <a:xfrm rot="16200000">
            <a:off x="3559861" y="3408304"/>
            <a:ext cx="193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E9A115-CBBB-AB48-B4FC-687AD867E71B}"/>
              </a:ext>
            </a:extLst>
          </p:cNvPr>
          <p:cNvSpPr/>
          <p:nvPr/>
        </p:nvSpPr>
        <p:spPr>
          <a:xfrm>
            <a:off x="3641159" y="998352"/>
            <a:ext cx="5373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Verdana"/>
                <a:cs typeface="Verdana"/>
              </a:rPr>
              <a:t>Run 6916-6918 B=0 T p=6 GeV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622529-83D1-C947-914D-2A662B6063D4}"/>
              </a:ext>
            </a:extLst>
          </p:cNvPr>
          <p:cNvSpPr/>
          <p:nvPr/>
        </p:nvSpPr>
        <p:spPr>
          <a:xfrm>
            <a:off x="2848603" y="4479503"/>
            <a:ext cx="10871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T2K*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5D82F0-AB05-1043-BC3A-77C8BA068851}"/>
              </a:ext>
            </a:extLst>
          </p:cNvPr>
          <p:cNvSpPr/>
          <p:nvPr/>
        </p:nvSpPr>
        <p:spPr>
          <a:xfrm>
            <a:off x="2794101" y="4047455"/>
            <a:ext cx="1141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B=0 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C35BA8-DF98-CC42-AB3A-8CF60A5580F0}"/>
              </a:ext>
            </a:extLst>
          </p:cNvPr>
          <p:cNvSpPr/>
          <p:nvPr/>
        </p:nvSpPr>
        <p:spPr>
          <a:xfrm>
            <a:off x="1631504" y="1692010"/>
            <a:ext cx="27013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Fitted hit resolution</a:t>
            </a:r>
            <a:endParaRPr lang="en-NL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2CF553F-AC33-FD42-8514-88C6B50EE1F8}"/>
                  </a:ext>
                </a:extLst>
              </p:cNvPr>
              <p:cNvSpPr/>
              <p:nvPr/>
            </p:nvSpPr>
            <p:spPr>
              <a:xfrm>
                <a:off x="1695401" y="2524834"/>
                <a:ext cx="209634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2000" b="0" i="0" baseline="-25000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T</m:t>
                    </m:r>
                  </m:oMath>
                </a14:m>
                <a:r>
                  <a:rPr lang="en-NL" sz="2000" dirty="0">
                    <a:solidFill>
                      <a:srgbClr val="0066FF"/>
                    </a:solidFill>
                  </a:rPr>
                  <a:t>  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287 </a:t>
                </a:r>
                <a:r>
                  <a:rPr lang="en-NL" sz="18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endParaRPr lang="en-NL" dirty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2CF553F-AC33-FD42-8514-88C6B50EE1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401" y="2524834"/>
                <a:ext cx="2096343" cy="400110"/>
              </a:xfrm>
              <a:prstGeom prst="rect">
                <a:avLst/>
              </a:prstGeom>
              <a:blipFill>
                <a:blip r:embed="rId9"/>
                <a:stretch>
                  <a:fillRect t="-3125" b="-1875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0FF07E6-8FC2-EE45-8BB8-771EDFD97069}"/>
                  </a:ext>
                </a:extLst>
              </p:cNvPr>
              <p:cNvSpPr/>
              <p:nvPr/>
            </p:nvSpPr>
            <p:spPr>
              <a:xfrm>
                <a:off x="5735960" y="2463860"/>
                <a:ext cx="2004972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2000" b="0" i="0" baseline="-25000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L</m:t>
                    </m:r>
                  </m:oMath>
                </a14:m>
                <a:r>
                  <a:rPr lang="en-NL" sz="2000" dirty="0">
                    <a:solidFill>
                      <a:srgbClr val="0066FF"/>
                    </a:solidFill>
                  </a:rPr>
                  <a:t>  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273 </a:t>
                </a:r>
                <a:r>
                  <a:rPr lang="en-NL" sz="18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endParaRPr lang="en-NL" sz="1800" dirty="0">
                  <a:solidFill>
                    <a:srgbClr val="0066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lvl="0"/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ToT &gt; 50 </a:t>
                </a:r>
                <a:r>
                  <a:rPr lang="en-NL" sz="1800" dirty="0">
                    <a:solidFill>
                      <a:srgbClr val="0066FF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 </a:t>
                </a:r>
                <a:endParaRPr lang="en-NL" dirty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0FF07E6-8FC2-EE45-8BB8-771EDFD970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5960" y="2463860"/>
                <a:ext cx="2004972" cy="677108"/>
              </a:xfrm>
              <a:prstGeom prst="rect">
                <a:avLst/>
              </a:prstGeom>
              <a:blipFill>
                <a:blip r:embed="rId10"/>
                <a:stretch>
                  <a:fillRect l="-2516" t="-1852" b="-1111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7F3DD525-D871-6A46-9617-DE9F545DE072}"/>
              </a:ext>
            </a:extLst>
          </p:cNvPr>
          <p:cNvSpPr/>
          <p:nvPr/>
        </p:nvSpPr>
        <p:spPr>
          <a:xfrm>
            <a:off x="6194711" y="4581128"/>
            <a:ext cx="19175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E</a:t>
            </a:r>
            <a:r>
              <a:rPr lang="en-US" sz="2000" baseline="-25000" dirty="0">
                <a:solidFill>
                  <a:srgbClr val="000000"/>
                </a:solidFill>
                <a:latin typeface="Verdana"/>
                <a:cs typeface="Verdana"/>
              </a:rPr>
              <a:t>d</a:t>
            </a:r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=280 V/cm</a:t>
            </a:r>
            <a:endParaRPr lang="en-NL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D77DBCF-0726-254A-90E1-AF94C3AD8EC0}"/>
              </a:ext>
            </a:extLst>
          </p:cNvPr>
          <p:cNvSpPr/>
          <p:nvPr/>
        </p:nvSpPr>
        <p:spPr>
          <a:xfrm>
            <a:off x="8760297" y="2204864"/>
            <a:ext cx="302530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dirty="0">
                <a:latin typeface="Symbol" pitchFamily="2" charset="2"/>
              </a:rPr>
              <a:t>s</a:t>
            </a:r>
            <a:r>
              <a:rPr lang="en-GB" baseline="30000" dirty="0">
                <a:latin typeface="Symbol" pitchFamily="2" charset="2"/>
              </a:rPr>
              <a:t>2</a:t>
            </a:r>
            <a:r>
              <a:rPr lang="en-GB" dirty="0">
                <a:latin typeface="Symbol" pitchFamily="2" charset="2"/>
              </a:rPr>
              <a:t> </a:t>
            </a:r>
            <a:r>
              <a:rPr lang="en-GB" sz="20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xy0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dirty="0">
                <a:latin typeface="Symbol" pitchFamily="2" charset="2"/>
              </a:rPr>
              <a:t>s</a:t>
            </a:r>
            <a:r>
              <a:rPr lang="en-GB" baseline="30000" dirty="0">
                <a:latin typeface="Symbol" pitchFamily="2" charset="2"/>
              </a:rPr>
              <a:t>2</a:t>
            </a:r>
            <a:r>
              <a:rPr lang="en-GB" sz="20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</a:t>
            </a:r>
            <a:r>
              <a:rPr lang="en-GB" dirty="0">
                <a:latin typeface="Symbol" pitchFamily="2" charset="2"/>
              </a:rPr>
              <a:t> + s</a:t>
            </a:r>
            <a:r>
              <a:rPr lang="en-GB" baseline="30000" dirty="0">
                <a:latin typeface="Symbol" pitchFamily="2" charset="2"/>
              </a:rPr>
              <a:t>2</a:t>
            </a:r>
            <a:r>
              <a:rPr lang="en-GB" sz="20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 tele </a:t>
            </a:r>
            <a:r>
              <a:rPr lang="en-GB" dirty="0">
                <a:solidFill>
                  <a:srgbClr val="000000"/>
                </a:solidFill>
                <a:latin typeface="Symbol" pitchFamily="2" charset="2"/>
              </a:rPr>
              <a:t>s</a:t>
            </a:r>
            <a:r>
              <a:rPr lang="en-GB" baseline="30000" dirty="0">
                <a:solidFill>
                  <a:srgbClr val="000000"/>
                </a:solidFill>
                <a:latin typeface="Symbol" pitchFamily="2" charset="2"/>
              </a:rPr>
              <a:t>2</a:t>
            </a:r>
            <a:r>
              <a:rPr lang="en-GB" sz="2000" baseline="-25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</a:t>
            </a:r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55</a:t>
            </a:r>
            <a:r>
              <a:rPr lang="en-GB" sz="18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/12 </a:t>
            </a:r>
            <a:r>
              <a:rPr lang="en-GB" sz="1800" dirty="0">
                <a:solidFill>
                  <a:srgbClr val="000000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18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</a:t>
            </a:r>
          </a:p>
          <a:p>
            <a:pPr lvl="0"/>
            <a:r>
              <a:rPr lang="en-GB" dirty="0" err="1">
                <a:solidFill>
                  <a:srgbClr val="000000"/>
                </a:solidFill>
                <a:latin typeface="Symbol" pitchFamily="2" charset="2"/>
              </a:rPr>
              <a:t>s</a:t>
            </a:r>
            <a:r>
              <a:rPr lang="en-GB" sz="2000" baseline="-25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r>
              <a:rPr lang="en-GB" sz="2000" baseline="-25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tele</a:t>
            </a:r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en-GB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</a:t>
            </a:r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000" dirty="0">
                <a:solidFill>
                  <a:srgbClr val="000000"/>
                </a:solidFill>
                <a:latin typeface="Symbol" pitchFamily="2" charset="2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</a:t>
            </a:r>
            <a:r>
              <a:rPr lang="en-GB" dirty="0">
                <a:solidFill>
                  <a:srgbClr val="000000"/>
                </a:solidFill>
                <a:latin typeface="Symbol" pitchFamily="2" charset="2"/>
              </a:rPr>
              <a:t> </a:t>
            </a:r>
            <a:endParaRPr lang="en-NL" dirty="0">
              <a:solidFill>
                <a:srgbClr val="000000"/>
              </a:solidFill>
            </a:endParaRPr>
          </a:p>
          <a:p>
            <a:r>
              <a:rPr lang="en-GB" sz="1800" dirty="0">
                <a:solidFill>
                  <a:srgbClr val="000000"/>
                </a:solidFill>
                <a:latin typeface="Symbol" pitchFamily="2" charset="2"/>
              </a:rPr>
              <a:t> </a:t>
            </a:r>
            <a:endParaRPr lang="en-NL" sz="1800" dirty="0">
              <a:solidFill>
                <a:srgbClr val="000000"/>
              </a:solidFill>
            </a:endParaRPr>
          </a:p>
          <a:p>
            <a:r>
              <a:rPr lang="en-GB" dirty="0">
                <a:latin typeface="Symbol" pitchFamily="2" charset="2"/>
              </a:rPr>
              <a:t> </a:t>
            </a:r>
            <a:endParaRPr lang="en-NL" dirty="0">
              <a:latin typeface="Symbol" pitchFamily="2" charset="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C7FC68-729E-4848-9DAA-ED985AA2725D}"/>
              </a:ext>
            </a:extLst>
          </p:cNvPr>
          <p:cNvSpPr txBox="1"/>
          <p:nvPr/>
        </p:nvSpPr>
        <p:spPr>
          <a:xfrm>
            <a:off x="8904312" y="3627041"/>
            <a:ext cx="2636876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 </a:t>
            </a:r>
            <a:r>
              <a:rPr lang="en-NL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curve 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1"/>
              </a:rPr>
              <a:t>published</a:t>
            </a:r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single chip results</a:t>
            </a:r>
          </a:p>
          <a:p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2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T2K* = T2K gas with admixture of O</a:t>
            </a:r>
            <a:r>
              <a:rPr lang="en-NL" sz="2000" baseline="-25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NL" sz="2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H</a:t>
            </a:r>
            <a:r>
              <a:rPr lang="en-NL" sz="2000" baseline="-25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NL" sz="2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</a:p>
          <a:p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604980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5C799DE-C4EA-6B4A-8E35-B00040248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72288" y="1037336"/>
            <a:ext cx="4838095" cy="6858000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8D2554-2A7B-D34C-9595-8C2907DE2EE3}"/>
              </a:ext>
            </a:extLst>
          </p:cNvPr>
          <p:cNvSpPr/>
          <p:nvPr/>
        </p:nvSpPr>
        <p:spPr>
          <a:xfrm>
            <a:off x="2667062" y="1081976"/>
            <a:ext cx="66855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Verdana"/>
                <a:cs typeface="Verdana"/>
              </a:rPr>
              <a:t>Runs 6909, 6916-17, 6934-35 B=0 T p =6,5 GeV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F28787-4A14-964F-924B-464925705657}"/>
              </a:ext>
            </a:extLst>
          </p:cNvPr>
          <p:cNvSpPr txBox="1"/>
          <p:nvPr/>
        </p:nvSpPr>
        <p:spPr>
          <a:xfrm>
            <a:off x="9264352" y="2135753"/>
            <a:ext cx="2795381" cy="42780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There are clear deformations in xy for the chips in the 4 corners.</a:t>
            </a: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field around chip 11 (no grid HV) is affected.</a:t>
            </a:r>
          </a:p>
          <a:p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Efield defined by the field cage is in these areas not homogenous enough</a:t>
            </a:r>
          </a:p>
          <a:p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415709-A2C6-BC49-8B77-2BCFCC2D9779}"/>
              </a:ext>
            </a:extLst>
          </p:cNvPr>
          <p:cNvSpPr/>
          <p:nvPr/>
        </p:nvSpPr>
        <p:spPr>
          <a:xfrm rot="18645879">
            <a:off x="435037" y="2814231"/>
            <a:ext cx="2232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642554-81BA-3246-B00E-5A72C6800533}"/>
              </a:ext>
            </a:extLst>
          </p:cNvPr>
          <p:cNvSpPr/>
          <p:nvPr/>
        </p:nvSpPr>
        <p:spPr>
          <a:xfrm>
            <a:off x="2135560" y="1628800"/>
            <a:ext cx="90364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66FF"/>
                </a:solidFill>
                <a:latin typeface="Verdana"/>
                <a:cs typeface="Verdana"/>
              </a:rPr>
              <a:t>Mean residuals in the module plane with acceptance cuts</a:t>
            </a:r>
            <a:endParaRPr lang="en-NL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04C1EC7-8BB1-A04C-AEC3-8771E191765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511825" y="2571087"/>
            <a:ext cx="4536503" cy="157799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971CC59D-CF52-6540-B3EB-518C81B5DE25}"/>
              </a:ext>
            </a:extLst>
          </p:cNvPr>
          <p:cNvSpPr/>
          <p:nvPr/>
        </p:nvSpPr>
        <p:spPr>
          <a:xfrm>
            <a:off x="5382411" y="2945576"/>
            <a:ext cx="5501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endParaRPr lang="en-NL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EAFA7E-B9AE-7349-89CE-715FAF557C0A}"/>
              </a:ext>
            </a:extLst>
          </p:cNvPr>
          <p:cNvSpPr/>
          <p:nvPr/>
        </p:nvSpPr>
        <p:spPr>
          <a:xfrm>
            <a:off x="5677422" y="5343599"/>
            <a:ext cx="346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endParaRPr lang="en-NL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EFB917-B458-FE4F-85A3-266C035738DE}"/>
              </a:ext>
            </a:extLst>
          </p:cNvPr>
          <p:cNvSpPr/>
          <p:nvPr/>
        </p:nvSpPr>
        <p:spPr>
          <a:xfrm>
            <a:off x="523953" y="4461328"/>
            <a:ext cx="21173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en-NL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ertical white bands guards </a:t>
            </a:r>
            <a:endParaRPr lang="en-NL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431101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7794030A-1A56-354A-B274-F809A59E62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43579" y="2060941"/>
            <a:ext cx="4653321" cy="4797151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F28787-4A14-964F-924B-464925705657}"/>
              </a:ext>
            </a:extLst>
          </p:cNvPr>
          <p:cNvSpPr txBox="1"/>
          <p:nvPr/>
        </p:nvSpPr>
        <p:spPr>
          <a:xfrm>
            <a:off x="8184232" y="2204864"/>
            <a:ext cx="3558481" cy="28315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Granularity 8x8 pixels  </a:t>
            </a:r>
          </a:p>
          <a:p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Only small deformations at the chip column edges.</a:t>
            </a: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means that the guard and </a:t>
            </a:r>
            <a:r>
              <a:rPr lang="en-NL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guard wires 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 well tuned. </a:t>
            </a:r>
          </a:p>
          <a:p>
            <a:endParaRPr lang="en-NL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415709-A2C6-BC49-8B77-2BCFCC2D9779}"/>
              </a:ext>
            </a:extLst>
          </p:cNvPr>
          <p:cNvSpPr/>
          <p:nvPr/>
        </p:nvSpPr>
        <p:spPr>
          <a:xfrm>
            <a:off x="4540655" y="4191471"/>
            <a:ext cx="19873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2DC5EDA-4FF3-8C49-8153-0220BB2AFC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7785" y="2130108"/>
            <a:ext cx="1752481" cy="242947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CDFA16B-3684-7640-8C03-2A0FA7578A01}"/>
              </a:ext>
            </a:extLst>
          </p:cNvPr>
          <p:cNvSpPr/>
          <p:nvPr/>
        </p:nvSpPr>
        <p:spPr>
          <a:xfrm>
            <a:off x="623392" y="4295998"/>
            <a:ext cx="23377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NL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the column edges the efficiency drops and introduces a bias (in local x).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0974C74-2D06-574F-A98B-ED0416C05ECD}"/>
              </a:ext>
            </a:extLst>
          </p:cNvPr>
          <p:cNvCxnSpPr>
            <a:cxnSpLocks/>
            <a:stCxn id="14" idx="1"/>
            <a:endCxn id="14" idx="1"/>
          </p:cNvCxnSpPr>
          <p:nvPr/>
        </p:nvCxnSpPr>
        <p:spPr bwMode="auto">
          <a:xfrm>
            <a:off x="1664026" y="2468607"/>
            <a:ext cx="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4DAC8C6-8EA3-2440-B7DF-420E06402B14}"/>
              </a:ext>
            </a:extLst>
          </p:cNvPr>
          <p:cNvCxnSpPr>
            <a:cxnSpLocks/>
          </p:cNvCxnSpPr>
          <p:nvPr/>
        </p:nvCxnSpPr>
        <p:spPr bwMode="auto">
          <a:xfrm flipV="1">
            <a:off x="2423592" y="2835303"/>
            <a:ext cx="0" cy="100216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21DCA07-C69D-9945-ACF8-1A9A010876AC}"/>
              </a:ext>
            </a:extLst>
          </p:cNvPr>
          <p:cNvCxnSpPr>
            <a:cxnSpLocks/>
          </p:cNvCxnSpPr>
          <p:nvPr/>
        </p:nvCxnSpPr>
        <p:spPr bwMode="auto">
          <a:xfrm flipV="1">
            <a:off x="911424" y="2835303"/>
            <a:ext cx="0" cy="98972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6642554-81BA-3246-B00E-5A72C6800533}"/>
              </a:ext>
            </a:extLst>
          </p:cNvPr>
          <p:cNvSpPr/>
          <p:nvPr/>
        </p:nvSpPr>
        <p:spPr>
          <a:xfrm>
            <a:off x="1835235" y="1484784"/>
            <a:ext cx="87014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66FF"/>
                </a:solidFill>
                <a:latin typeface="Verdana"/>
                <a:cs typeface="Verdana"/>
              </a:rPr>
              <a:t>Mean residuals </a:t>
            </a:r>
            <a:r>
              <a:rPr lang="en-US" dirty="0" err="1">
                <a:solidFill>
                  <a:srgbClr val="0066FF"/>
                </a:solidFill>
                <a:latin typeface="Verdana"/>
                <a:cs typeface="Verdana"/>
              </a:rPr>
              <a:t>xy</a:t>
            </a:r>
            <a:r>
              <a:rPr lang="en-US" dirty="0">
                <a:solidFill>
                  <a:srgbClr val="0066FF"/>
                </a:solidFill>
                <a:latin typeface="Verdana"/>
                <a:cs typeface="Verdana"/>
              </a:rPr>
              <a:t> in the quad plane no acceptance cut</a:t>
            </a:r>
            <a:endParaRPr lang="en-NL" sz="2000" dirty="0"/>
          </a:p>
        </p:txBody>
      </p:sp>
      <p:pic>
        <p:nvPicPr>
          <p:cNvPr id="33" name="Afbeelding 7">
            <a:extLst>
              <a:ext uri="{FF2B5EF4-FFF2-40B4-BE49-F238E27FC236}">
                <a16:creationId xmlns:a16="http://schemas.microsoft.com/office/drawing/2014/main" id="{E7785D08-986F-8A45-AB94-806672070B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08765" y="4941168"/>
            <a:ext cx="2902191" cy="11741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84DBB2-51BC-4A4F-B56E-64DABC9D9AF4}"/>
              </a:ext>
            </a:extLst>
          </p:cNvPr>
          <p:cNvSpPr/>
          <p:nvPr/>
        </p:nvSpPr>
        <p:spPr>
          <a:xfrm>
            <a:off x="2567608" y="980728"/>
            <a:ext cx="7152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Runs 6909, 6916-17, 6934-35 B=0 T p =6,5 GeV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E514453-61E9-CD48-AFDE-F947178E99E1}"/>
              </a:ext>
            </a:extLst>
          </p:cNvPr>
          <p:cNvSpPr/>
          <p:nvPr/>
        </p:nvSpPr>
        <p:spPr>
          <a:xfrm>
            <a:off x="479376" y="2051556"/>
            <a:ext cx="2578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NL" sz="1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olumns horizontal  </a:t>
            </a:r>
            <a:endParaRPr lang="en-NL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228491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6F28787-4A14-964F-924B-464925705657}"/>
              </a:ext>
            </a:extLst>
          </p:cNvPr>
          <p:cNvSpPr txBox="1"/>
          <p:nvPr/>
        </p:nvSpPr>
        <p:spPr>
          <a:xfrm>
            <a:off x="6312023" y="4892967"/>
            <a:ext cx="446128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did not include the 4 corner chips and (11), 14, 8, 13 and 19.</a:t>
            </a:r>
          </a:p>
          <a:p>
            <a:r>
              <a:rPr lang="en-NL" sz="18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These are affected by the field cage and the short in chip 11.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F4429FA-2DA1-8742-86E3-295C09B32F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95911" y="250274"/>
            <a:ext cx="2332703" cy="5904656"/>
          </a:xfrm>
          <a:prstGeom prst="rect">
            <a:avLst/>
          </a:prstGeom>
        </p:spPr>
      </p:pic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359696" y="363130"/>
            <a:ext cx="67730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DESY </a:t>
            </a:r>
            <a:r>
              <a:rPr lang="nl-NL" sz="32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testbeam</a:t>
            </a:r>
            <a:r>
              <a:rPr lang="nl-NL" sz="32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 Module Analysis</a:t>
            </a:r>
            <a:endParaRPr lang="nl-NL"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8D2554-2A7B-D34C-9595-8C2907DE2EE3}"/>
              </a:ext>
            </a:extLst>
          </p:cNvPr>
          <p:cNvSpPr/>
          <p:nvPr/>
        </p:nvSpPr>
        <p:spPr>
          <a:xfrm>
            <a:off x="2667062" y="1081976"/>
            <a:ext cx="66855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Verdana"/>
                <a:cs typeface="Verdana"/>
              </a:rPr>
              <a:t>Runs 6909, 6916-17, 6934-35 B=0 T p =6,5 GeV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642554-81BA-3246-B00E-5A72C6800533}"/>
              </a:ext>
            </a:extLst>
          </p:cNvPr>
          <p:cNvSpPr/>
          <p:nvPr/>
        </p:nvSpPr>
        <p:spPr>
          <a:xfrm>
            <a:off x="695400" y="1484784"/>
            <a:ext cx="56701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66FF"/>
                </a:solidFill>
                <a:latin typeface="Verdana"/>
                <a:cs typeface="Verdana"/>
              </a:rPr>
              <a:t>Distribution of mean residuals in the plane</a:t>
            </a:r>
            <a:endParaRPr lang="en-NL" sz="2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907E38-CF1A-1547-B27D-FE6C23AA57E4}"/>
              </a:ext>
            </a:extLst>
          </p:cNvPr>
          <p:cNvSpPr/>
          <p:nvPr/>
        </p:nvSpPr>
        <p:spPr>
          <a:xfrm>
            <a:off x="2239524" y="2429462"/>
            <a:ext cx="5501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95BECA-04E9-A245-AE91-2894278EAB41}"/>
              </a:ext>
            </a:extLst>
          </p:cNvPr>
          <p:cNvSpPr/>
          <p:nvPr/>
        </p:nvSpPr>
        <p:spPr>
          <a:xfrm>
            <a:off x="5245374" y="2391271"/>
            <a:ext cx="346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endParaRPr lang="en-NL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848038-A2C1-7445-8858-951507B7EF62}"/>
              </a:ext>
            </a:extLst>
          </p:cNvPr>
          <p:cNvSpPr/>
          <p:nvPr/>
        </p:nvSpPr>
        <p:spPr>
          <a:xfrm>
            <a:off x="2962434" y="1844824"/>
            <a:ext cx="12442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ethod row</a:t>
            </a:r>
            <a:endParaRPr lang="en-NL" sz="1400" dirty="0">
              <a:solidFill>
                <a:srgbClr val="00000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B0C1B99-4ABE-CB41-B38C-124A84AB21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21336" y="2543216"/>
            <a:ext cx="2332703" cy="590465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F74D83B-95FB-9840-9D11-4223A2B9587F}"/>
              </a:ext>
            </a:extLst>
          </p:cNvPr>
          <p:cNvSpPr/>
          <p:nvPr/>
        </p:nvSpPr>
        <p:spPr>
          <a:xfrm>
            <a:off x="2669130" y="4201343"/>
            <a:ext cx="15648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NL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ethod column</a:t>
            </a:r>
            <a:endParaRPr lang="en-NL" sz="1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002D4D-1CF6-9A4E-B044-7DDCAF4CD87D}"/>
              </a:ext>
            </a:extLst>
          </p:cNvPr>
          <p:cNvSpPr/>
          <p:nvPr/>
        </p:nvSpPr>
        <p:spPr>
          <a:xfrm rot="16200000">
            <a:off x="-472586" y="3449359"/>
            <a:ext cx="193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Preliminary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331570D1-3513-6D49-9F06-13210F649B6F}"/>
              </a:ext>
            </a:extLst>
          </p:cNvPr>
          <p:cNvGraphicFramePr>
            <a:graphicFrameLocks noGrp="1"/>
          </p:cNvGraphicFramePr>
          <p:nvPr/>
        </p:nvGraphicFramePr>
        <p:xfrm>
          <a:off x="6240016" y="3212976"/>
          <a:ext cx="5778622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3353346237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3058011963"/>
                    </a:ext>
                  </a:extLst>
                </a:gridCol>
                <a:gridCol w="777374">
                  <a:extLst>
                    <a:ext uri="{9D8B030D-6E8A-4147-A177-3AD203B41FA5}">
                      <a16:colId xmlns:a16="http://schemas.microsoft.com/office/drawing/2014/main" val="1985476480"/>
                    </a:ext>
                  </a:extLst>
                </a:gridCol>
                <a:gridCol w="1459059">
                  <a:extLst>
                    <a:ext uri="{9D8B030D-6E8A-4147-A177-3AD203B41FA5}">
                      <a16:colId xmlns:a16="http://schemas.microsoft.com/office/drawing/2014/main" val="2881117840"/>
                    </a:ext>
                  </a:extLst>
                </a:gridCol>
                <a:gridCol w="877893">
                  <a:extLst>
                    <a:ext uri="{9D8B030D-6E8A-4147-A177-3AD203B41FA5}">
                      <a16:colId xmlns:a16="http://schemas.microsoft.com/office/drawing/2014/main" val="36043487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rms (stat) xy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bins </a:t>
                      </a:r>
                      <a:r>
                        <a:rPr lang="en-GB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xy</a:t>
                      </a:r>
                      <a:endParaRPr lang="en-NL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ms (stat) z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ins 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592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 (6)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2881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 (8)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2850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2664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column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</a:t>
                      </a:r>
                      <a:r>
                        <a:rPr lang="en-NL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(7)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2901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 (8) </a:t>
                      </a:r>
                      <a:r>
                        <a:rPr lang="en-NL" dirty="0">
                          <a:latin typeface="Symbol" pitchFamily="2" charset="2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2843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8588115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E35E0455-4A3B-F343-8028-52BEA6E1F104}"/>
              </a:ext>
            </a:extLst>
          </p:cNvPr>
          <p:cNvSpPr/>
          <p:nvPr/>
        </p:nvSpPr>
        <p:spPr>
          <a:xfrm>
            <a:off x="6311056" y="2289066"/>
            <a:ext cx="54015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Two methods (row/column) that group the module plane were used</a:t>
            </a:r>
            <a:endParaRPr lang="en-NL" sz="2800" dirty="0"/>
          </a:p>
        </p:txBody>
      </p:sp>
    </p:spTree>
    <p:extLst>
      <p:ext uri="{BB962C8B-B14F-4D97-AF65-F5344CB8AC3E}">
        <p14:creationId xmlns:p14="http://schemas.microsoft.com/office/powerpoint/2010/main" val="1676013672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on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57200"/>
            <a:ext cx="2489200" cy="965200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260648"/>
            <a:ext cx="7924800" cy="775320"/>
          </a:xfrm>
        </p:spPr>
        <p:txBody>
          <a:bodyPr anchor="ctr"/>
          <a:lstStyle/>
          <a:p>
            <a:pPr marL="342900" lvl="2" indent="-342900">
              <a:spcBef>
                <a:spcPct val="20000"/>
              </a:spcBef>
            </a:pPr>
            <a:br>
              <a:rPr lang="en-US" sz="3200" dirty="0">
                <a:solidFill>
                  <a:srgbClr val="000000"/>
                </a:solidFill>
                <a:latin typeface="Verdana"/>
                <a:cs typeface="Verdana"/>
              </a:rPr>
            </a:br>
            <a:endParaRPr lang="en-GB" altLang="en-US" sz="4000" b="0" dirty="0">
              <a:latin typeface="Verdana"/>
              <a:cs typeface="Verdana"/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CTPClogo_simple.w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5751A4-A1C8-994A-A53E-C7F6319043C6}"/>
              </a:ext>
            </a:extLst>
          </p:cNvPr>
          <p:cNvSpPr/>
          <p:nvPr/>
        </p:nvSpPr>
        <p:spPr>
          <a:xfrm>
            <a:off x="3493348" y="554243"/>
            <a:ext cx="5698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kern="0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Preliminary </a:t>
            </a:r>
            <a:r>
              <a:rPr lang="nl-NL" sz="3600" kern="0" dirty="0" err="1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Conclusions</a:t>
            </a:r>
            <a:endParaRPr lang="nl-NL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4C31ADA-D68C-A947-A970-43DB32125D80}"/>
                  </a:ext>
                </a:extLst>
              </p:cNvPr>
              <p:cNvSpPr/>
              <p:nvPr/>
            </p:nvSpPr>
            <p:spPr>
              <a:xfrm>
                <a:off x="1104900" y="1549931"/>
                <a:ext cx="10297144" cy="39703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US" sz="20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Preliminary results of the 8 Quad Module in the DESY test beam in June 2021 have been presented</a:t>
                </a:r>
              </a:p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US" sz="20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One chip (nr 11) out of 32 was disconnected due to a short*</a:t>
                </a:r>
              </a:p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NL" sz="2000" kern="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In run 6916 e.g. 964  tracks were selected with 1009 hits on track</a:t>
                </a:r>
              </a:p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NL" sz="2000" kern="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 tracking precision: </a:t>
                </a:r>
                <a:r>
                  <a:rPr lang="en-GB" sz="2000" kern="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</a:t>
                </a:r>
                <a:r>
                  <a:rPr lang="en-NL" sz="2000" kern="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osition </a:t>
                </a:r>
                <a:r>
                  <a:rPr lang="en-NL" sz="2000" kern="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9 (xy) 13 </a:t>
                </a:r>
                <a:r>
                  <a:rPr lang="en-NL" sz="2000" kern="0" dirty="0"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2000" kern="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 (z) in </a:t>
                </a:r>
                <a:r>
                  <a:rPr lang="en-GB" sz="2000" kern="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</a:t>
                </a:r>
                <a:r>
                  <a:rPr lang="en-NL" sz="2000" kern="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ngle 0.19 (dx/dy) 0.25 (dzdy) mrad </a:t>
                </a:r>
                <a:r>
                  <a:rPr lang="en-NL" sz="2000" kern="0" dirty="0">
                    <a:solidFill>
                      <a:srgbClr val="0066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for a module with tracklength of 157.96 mm </a:t>
                </a:r>
              </a:p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US" sz="20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The diffusion coefficients at B=0 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1800" baseline="-2500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xy</m:t>
                    </m:r>
                  </m:oMath>
                </a14:m>
                <a:r>
                  <a:rPr lang="en-NL" sz="1800" dirty="0"/>
                  <a:t> 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 287 </a:t>
                </a:r>
                <a:r>
                  <a:rPr lang="en-NL" sz="1800" dirty="0"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NL" sz="18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sz="1800" baseline="-25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z</m:t>
                    </m:r>
                  </m:oMath>
                </a14:m>
                <a:r>
                  <a:rPr lang="en-NL" sz="1800" dirty="0">
                    <a:solidFill>
                      <a:srgbClr val="000000"/>
                    </a:solidFill>
                  </a:rPr>
                  <a:t> </a:t>
                </a:r>
                <a:r>
                  <a:rPr lang="en-NL" sz="180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= 273 </a:t>
                </a:r>
                <a:r>
                  <a:rPr lang="en-NL" sz="1800" dirty="0">
                    <a:solidFill>
                      <a:srgbClr val="000000"/>
                    </a:solidFill>
                    <a:latin typeface="Symbol" pitchFamily="2" charset="2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NL" sz="180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NL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cm</m:t>
                        </m:r>
                      </m:e>
                    </m:rad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 panose="020B0604030504040204" pitchFamily="34" charset="0"/>
                      </a:rPr>
                      <m:t> </m:t>
                    </m:r>
                  </m:oMath>
                </a14:m>
                <a:r>
                  <a:rPr lang="en-US" sz="1800" kern="0" dirty="0">
                    <a:solidFill>
                      <a:srgbClr val="FF0000"/>
                    </a:solidFill>
                    <a:latin typeface="Verdana"/>
                    <a:cs typeface="Verdana"/>
                  </a:rPr>
                  <a:t> </a:t>
                </a:r>
                <a:r>
                  <a:rPr lang="en-NL" sz="1800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</a:p>
              <a:p>
                <a:pPr marL="342900" lvl="0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US" sz="20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Results for the module showed that:</a:t>
                </a:r>
              </a:p>
              <a:p>
                <a:pPr marL="800100" lvl="1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US" sz="20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the HV of the guard wires was well tuned</a:t>
                </a:r>
              </a:p>
              <a:p>
                <a:pPr marL="800100" lvl="1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US" sz="20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rms residuals </a:t>
                </a:r>
                <a:r>
                  <a:rPr lang="en-US" sz="2000" kern="0" dirty="0" err="1">
                    <a:latin typeface="Verdana"/>
                    <a:cs typeface="Verdana"/>
                  </a:rPr>
                  <a:t>xy</a:t>
                </a:r>
                <a:r>
                  <a:rPr lang="en-US" sz="2000" kern="0" dirty="0">
                    <a:latin typeface="Verdana"/>
                    <a:cs typeface="Verdana"/>
                  </a:rPr>
                  <a:t> 12 </a:t>
                </a:r>
                <a:r>
                  <a:rPr lang="en-US" sz="2000" kern="0" dirty="0">
                    <a:latin typeface="Symbol" pitchFamily="2" charset="2"/>
                    <a:cs typeface="Verdana"/>
                  </a:rPr>
                  <a:t>m</a:t>
                </a:r>
                <a:r>
                  <a:rPr lang="en-US" sz="2000" kern="0" dirty="0">
                    <a:latin typeface="Verdana"/>
                    <a:cs typeface="Verdana"/>
                  </a:rPr>
                  <a:t>m </a:t>
                </a:r>
                <a:r>
                  <a:rPr lang="en-US" sz="20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and </a:t>
                </a:r>
                <a:r>
                  <a:rPr lang="en-US" sz="2000" kern="0" dirty="0">
                    <a:latin typeface="Verdana"/>
                    <a:cs typeface="Verdana"/>
                  </a:rPr>
                  <a:t>z 14 </a:t>
                </a:r>
                <a:r>
                  <a:rPr lang="en-US" sz="2000" kern="0" dirty="0">
                    <a:latin typeface="Symbol" pitchFamily="2" charset="2"/>
                    <a:cs typeface="Verdana"/>
                  </a:rPr>
                  <a:t>m</a:t>
                </a:r>
                <a:r>
                  <a:rPr lang="en-US" sz="2000" kern="0" dirty="0">
                    <a:latin typeface="Verdana"/>
                    <a:cs typeface="Verdana"/>
                  </a:rPr>
                  <a:t>m. </a:t>
                </a:r>
                <a:r>
                  <a:rPr lang="en-US" sz="20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Deformations </a:t>
                </a:r>
                <a:r>
                  <a:rPr lang="en-US" sz="2000" kern="0" dirty="0" err="1">
                    <a:solidFill>
                      <a:srgbClr val="0066FF"/>
                    </a:solidFill>
                    <a:latin typeface="Verdana"/>
                    <a:cs typeface="Verdana"/>
                  </a:rPr>
                  <a:t>xy</a:t>
                </a:r>
                <a:r>
                  <a:rPr lang="en-US" sz="20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 are below </a:t>
                </a:r>
                <a:r>
                  <a:rPr lang="en-US" sz="2000" kern="0" dirty="0">
                    <a:latin typeface="Verdana"/>
                    <a:cs typeface="Verdana"/>
                  </a:rPr>
                  <a:t>12 </a:t>
                </a:r>
                <a:r>
                  <a:rPr lang="en-US" sz="2000" kern="0" dirty="0">
                    <a:latin typeface="Symbol" pitchFamily="2" charset="2"/>
                    <a:cs typeface="Verdana"/>
                  </a:rPr>
                  <a:t>m</a:t>
                </a:r>
                <a:r>
                  <a:rPr lang="en-US" sz="2000" kern="0" dirty="0">
                    <a:latin typeface="Verdana"/>
                    <a:cs typeface="Verdana"/>
                  </a:rPr>
                  <a:t>m</a:t>
                </a:r>
                <a:r>
                  <a:rPr lang="en-US" sz="20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 </a:t>
                </a:r>
              </a:p>
              <a:p>
                <a:pPr marL="800100" lvl="1" indent="-342900">
                  <a:spcBef>
                    <a:spcPct val="20000"/>
                  </a:spcBef>
                  <a:buClr>
                    <a:srgbClr val="FF6600"/>
                  </a:buClr>
                  <a:buSzPct val="100000"/>
                  <a:buBlip>
                    <a:blip r:embed="rId7"/>
                  </a:buBlip>
                </a:pPr>
                <a:r>
                  <a:rPr lang="en-US" sz="2000" kern="0" dirty="0">
                    <a:solidFill>
                      <a:srgbClr val="0066FF"/>
                    </a:solidFill>
                    <a:latin typeface="Verdana"/>
                    <a:cs typeface="Verdana"/>
                  </a:rPr>
                  <a:t>The results are compatible with (very) high stats quad measurement</a:t>
                </a:r>
                <a:endParaRPr lang="en-NL" sz="1800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4C31ADA-D68C-A947-A970-43DB32125D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00" y="1549931"/>
                <a:ext cx="10297144" cy="3970318"/>
              </a:xfrm>
              <a:prstGeom prst="rect">
                <a:avLst/>
              </a:prstGeom>
              <a:blipFill>
                <a:blip r:embed="rId8"/>
                <a:stretch>
                  <a:fillRect t="-637" r="-1108" b="-159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E2700DBA-9072-2C46-87EF-B3DFC499877D}"/>
              </a:ext>
            </a:extLst>
          </p:cNvPr>
          <p:cNvSpPr/>
          <p:nvPr/>
        </p:nvSpPr>
        <p:spPr>
          <a:xfrm>
            <a:off x="2536413" y="5642037"/>
            <a:ext cx="6141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kern="0" dirty="0">
                <a:solidFill>
                  <a:srgbClr val="0066FF"/>
                </a:solidFill>
                <a:latin typeface="Verdana"/>
                <a:cs typeface="Verdana"/>
              </a:rPr>
              <a:t>*Chip 11 was successfully repaired in 2023 in Bonn</a:t>
            </a:r>
            <a:endParaRPr lang="en-NL" sz="1800" dirty="0"/>
          </a:p>
        </p:txBody>
      </p:sp>
    </p:spTree>
    <p:extLst>
      <p:ext uri="{BB962C8B-B14F-4D97-AF65-F5344CB8AC3E}">
        <p14:creationId xmlns:p14="http://schemas.microsoft.com/office/powerpoint/2010/main" val="1124807133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1524000" y="461963"/>
            <a:ext cx="9906000" cy="452437"/>
          </a:xfrm>
        </p:spPr>
        <p:txBody>
          <a:bodyPr/>
          <a:lstStyle/>
          <a:p>
            <a:pPr algn="l"/>
            <a:r>
              <a:rPr lang="en-US" sz="3600" b="0" dirty="0">
                <a:latin typeface="Verdana"/>
                <a:cs typeface="Verdana"/>
              </a:rPr>
              <a:t>Simulation of ILD TPC with pixel readout</a:t>
            </a:r>
            <a:endParaRPr lang="en-GB" altLang="en-US" sz="3600" b="0" dirty="0">
              <a:latin typeface="Verdana"/>
              <a:cs typeface="Verdan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" y="1219200"/>
            <a:ext cx="6096000" cy="382258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latin typeface="Verdana"/>
                <a:cs typeface="Verdana"/>
              </a:rPr>
              <a:t>To study the performance of a large </a:t>
            </a:r>
            <a:r>
              <a:rPr lang="en-US" sz="2000" dirty="0" err="1">
                <a:latin typeface="Verdana"/>
                <a:cs typeface="Verdana"/>
              </a:rPr>
              <a:t>pixelized</a:t>
            </a:r>
            <a:r>
              <a:rPr lang="en-US" sz="2000" dirty="0">
                <a:latin typeface="Verdana"/>
                <a:cs typeface="Verdana"/>
              </a:rPr>
              <a:t> TPC, the pixel readout was implemented in the full ILD DD4HEP (Geant4) simulation</a:t>
            </a: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latin typeface="Verdana"/>
                <a:cs typeface="Verdana"/>
              </a:rPr>
              <a:t>Changed the existing TPC pad readout to a pixel readout</a:t>
            </a: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latin typeface="Verdana"/>
                <a:cs typeface="Verdana"/>
              </a:rPr>
              <a:t>Adapted </a:t>
            </a:r>
            <a:r>
              <a:rPr lang="en-US" sz="2000" dirty="0" err="1">
                <a:latin typeface="Verdana"/>
                <a:cs typeface="Verdana"/>
              </a:rPr>
              <a:t>Kalman</a:t>
            </a:r>
            <a:r>
              <a:rPr lang="en-US" sz="2000" dirty="0">
                <a:latin typeface="Verdana"/>
                <a:cs typeface="Verdana"/>
              </a:rPr>
              <a:t> filter track reconstruction to pixels</a:t>
            </a: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endParaRPr lang="en-US" sz="2000" dirty="0">
              <a:latin typeface="Verdana"/>
              <a:cs typeface="Verdana"/>
            </a:endParaRP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</a:pPr>
            <a:endParaRPr lang="en-US" sz="2000" kern="0" dirty="0">
              <a:solidFill>
                <a:srgbClr val="000000"/>
              </a:solidFill>
              <a:latin typeface="Verdana"/>
              <a:cs typeface="Verdana"/>
            </a:endParaRP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endParaRPr lang="en-US" sz="2200" kern="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grpSp>
        <p:nvGrpSpPr>
          <p:cNvPr id="6" name="Groep 24">
            <a:extLst>
              <a:ext uri="{FF2B5EF4-FFF2-40B4-BE49-F238E27FC236}">
                <a16:creationId xmlns:a16="http://schemas.microsoft.com/office/drawing/2014/main" id="{3E408CF5-CD16-414B-B4F7-0B9EB97746A1}"/>
              </a:ext>
            </a:extLst>
          </p:cNvPr>
          <p:cNvGrpSpPr/>
          <p:nvPr/>
        </p:nvGrpSpPr>
        <p:grpSpPr>
          <a:xfrm>
            <a:off x="7924904" y="2457984"/>
            <a:ext cx="4024733" cy="4040674"/>
            <a:chOff x="5202442" y="3037086"/>
            <a:chExt cx="3437388" cy="3897716"/>
          </a:xfrm>
        </p:grpSpPr>
        <p:pic>
          <p:nvPicPr>
            <p:cNvPr id="7" name="Afbeelding 25">
              <a:extLst>
                <a:ext uri="{FF2B5EF4-FFF2-40B4-BE49-F238E27FC236}">
                  <a16:creationId xmlns:a16="http://schemas.microsoft.com/office/drawing/2014/main" id="{A8BB9E7B-E6B5-421F-BEE4-8CCB2F3EFD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lum/>
              <a:alphaModFix/>
            </a:blip>
            <a:srcRect l="45850" t="15358" r="9978" b="6475"/>
            <a:stretch/>
          </p:blipFill>
          <p:spPr>
            <a:xfrm>
              <a:off x="5202442" y="3037086"/>
              <a:ext cx="3437388" cy="31807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kstvak 26">
              <a:extLst>
                <a:ext uri="{FF2B5EF4-FFF2-40B4-BE49-F238E27FC236}">
                  <a16:creationId xmlns:a16="http://schemas.microsoft.com/office/drawing/2014/main" id="{19220523-8212-47D6-B84D-3EB5391A35A1}"/>
                </a:ext>
              </a:extLst>
            </p:cNvPr>
            <p:cNvSpPr txBox="1"/>
            <p:nvPr/>
          </p:nvSpPr>
          <p:spPr>
            <a:xfrm>
              <a:off x="5577126" y="6251961"/>
              <a:ext cx="2833180" cy="6828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2000" dirty="0">
                  <a:latin typeface="Verdana"/>
                  <a:cs typeface="Verdana"/>
                </a:rPr>
                <a:t>50 </a:t>
              </a:r>
              <a:r>
                <a:rPr lang="nl-NL" sz="2000" dirty="0" err="1">
                  <a:latin typeface="Verdana"/>
                  <a:cs typeface="Verdana"/>
                </a:rPr>
                <a:t>GeV</a:t>
              </a:r>
              <a:r>
                <a:rPr lang="nl-NL" sz="2000" dirty="0">
                  <a:latin typeface="Verdana"/>
                  <a:cs typeface="Verdana"/>
                </a:rPr>
                <a:t> muon track </a:t>
              </a:r>
              <a:r>
                <a:rPr lang="nl-NL" sz="2000" dirty="0" err="1">
                  <a:latin typeface="Verdana"/>
                  <a:cs typeface="Verdana"/>
                </a:rPr>
                <a:t>with</a:t>
              </a:r>
              <a:r>
                <a:rPr lang="nl-NL" sz="2000" dirty="0">
                  <a:latin typeface="Verdana"/>
                  <a:cs typeface="Verdana"/>
                </a:rPr>
                <a:t> </a:t>
              </a:r>
            </a:p>
            <a:p>
              <a:pPr algn="ctr"/>
              <a:r>
                <a:rPr lang="nl-NL" sz="2000" dirty="0">
                  <a:latin typeface="Verdana"/>
                  <a:cs typeface="Verdana"/>
                </a:rPr>
                <a:t>pixel </a:t>
              </a:r>
              <a:r>
                <a:rPr lang="nl-NL" sz="2000" dirty="0" err="1">
                  <a:latin typeface="Verdana"/>
                  <a:cs typeface="Verdana"/>
                </a:rPr>
                <a:t>readout</a:t>
              </a:r>
              <a:endParaRPr lang="en-GB" sz="2000" dirty="0">
                <a:latin typeface="Verdana"/>
                <a:cs typeface="Verdana"/>
              </a:endParaRPr>
            </a:p>
          </p:txBody>
        </p:sp>
        <p:pic>
          <p:nvPicPr>
            <p:cNvPr id="10" name="Afbeelding 27">
              <a:extLst>
                <a:ext uri="{FF2B5EF4-FFF2-40B4-BE49-F238E27FC236}">
                  <a16:creationId xmlns:a16="http://schemas.microsoft.com/office/drawing/2014/main" id="{AC6819F4-3A05-4382-856C-2AE74305B6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lum/>
              <a:alphaModFix/>
            </a:blip>
            <a:srcRect l="25896" t="18797" r="35241" b="25512"/>
            <a:stretch/>
          </p:blipFill>
          <p:spPr>
            <a:xfrm>
              <a:off x="5255456" y="4721324"/>
              <a:ext cx="1154784" cy="1191347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prstDash val="solid"/>
            </a:ln>
          </p:spPr>
        </p:pic>
        <p:cxnSp>
          <p:nvCxnSpPr>
            <p:cNvPr id="11" name="Rechte verbindingslijn 28">
              <a:extLst>
                <a:ext uri="{FF2B5EF4-FFF2-40B4-BE49-F238E27FC236}">
                  <a16:creationId xmlns:a16="http://schemas.microsoft.com/office/drawing/2014/main" id="{4752641D-94E1-4E51-BFA6-79687C059A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45894" y="4231481"/>
              <a:ext cx="1219200" cy="4857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hthoek 29">
              <a:extLst>
                <a:ext uri="{FF2B5EF4-FFF2-40B4-BE49-F238E27FC236}">
                  <a16:creationId xmlns:a16="http://schemas.microsoft.com/office/drawing/2014/main" id="{02C085DD-6515-404D-B9B7-22890ED8F29F}"/>
                </a:ext>
              </a:extLst>
            </p:cNvPr>
            <p:cNvSpPr/>
            <p:nvPr/>
          </p:nvSpPr>
          <p:spPr>
            <a:xfrm>
              <a:off x="6462688" y="4226079"/>
              <a:ext cx="100012" cy="13279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" name="Rechte verbindingslijn 30">
              <a:extLst>
                <a:ext uri="{FF2B5EF4-FFF2-40B4-BE49-F238E27FC236}">
                  <a16:creationId xmlns:a16="http://schemas.microsoft.com/office/drawing/2014/main" id="{74FA51E8-48C8-49F6-AD4C-E797D2BE9C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17310" y="4333307"/>
              <a:ext cx="145390" cy="15793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ep 13">
            <a:extLst>
              <a:ext uri="{FF2B5EF4-FFF2-40B4-BE49-F238E27FC236}">
                <a16:creationId xmlns:a16="http://schemas.microsoft.com/office/drawing/2014/main" id="{A29F506C-4372-4ACC-A899-B280F4673A99}"/>
              </a:ext>
            </a:extLst>
          </p:cNvPr>
          <p:cNvGrpSpPr/>
          <p:nvPr/>
        </p:nvGrpSpPr>
        <p:grpSpPr>
          <a:xfrm>
            <a:off x="3810000" y="3962400"/>
            <a:ext cx="4011835" cy="1803449"/>
            <a:chOff x="7138695" y="3060888"/>
            <a:chExt cx="4011835" cy="1803449"/>
          </a:xfrm>
        </p:grpSpPr>
        <p:pic>
          <p:nvPicPr>
            <p:cNvPr id="17" name="Afbeelding 5">
              <a:extLst>
                <a:ext uri="{FF2B5EF4-FFF2-40B4-BE49-F238E27FC236}">
                  <a16:creationId xmlns:a16="http://schemas.microsoft.com/office/drawing/2014/main" id="{9E208370-7D81-4A48-8B34-EADD9FF400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978"/>
            <a:stretch/>
          </p:blipFill>
          <p:spPr>
            <a:xfrm>
              <a:off x="7138695" y="3060888"/>
              <a:ext cx="3926680" cy="1599361"/>
            </a:xfrm>
            <a:prstGeom prst="rect">
              <a:avLst/>
            </a:prstGeom>
          </p:spPr>
        </p:pic>
        <p:sp>
          <p:nvSpPr>
            <p:cNvPr id="18" name="Rechthoek 8">
              <a:extLst>
                <a:ext uri="{FF2B5EF4-FFF2-40B4-BE49-F238E27FC236}">
                  <a16:creationId xmlns:a16="http://schemas.microsoft.com/office/drawing/2014/main" id="{8F33CB74-9226-4E3E-AE52-2767AFA33921}"/>
                </a:ext>
              </a:extLst>
            </p:cNvPr>
            <p:cNvSpPr/>
            <p:nvPr/>
          </p:nvSpPr>
          <p:spPr>
            <a:xfrm rot="1142033">
              <a:off x="10053820" y="3250963"/>
              <a:ext cx="1096710" cy="16133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9" name="Afbeelding 6">
            <a:extLst>
              <a:ext uri="{FF2B5EF4-FFF2-40B4-BE49-F238E27FC236}">
                <a16:creationId xmlns:a16="http://schemas.microsoft.com/office/drawing/2014/main" id="{3EBF0D4A-322D-4D45-A833-AC61896CF0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0544"/>
          <a:stretch/>
        </p:blipFill>
        <p:spPr>
          <a:xfrm>
            <a:off x="152400" y="3826486"/>
            <a:ext cx="2976563" cy="1659914"/>
          </a:xfrm>
          <a:prstGeom prst="rect">
            <a:avLst/>
          </a:prstGeom>
        </p:spPr>
      </p:pic>
      <p:sp>
        <p:nvSpPr>
          <p:cNvPr id="20" name="Tekstvak 12">
            <a:extLst>
              <a:ext uri="{FF2B5EF4-FFF2-40B4-BE49-F238E27FC236}">
                <a16:creationId xmlns:a16="http://schemas.microsoft.com/office/drawing/2014/main" id="{0C7AAF03-D15E-4B2E-A88B-218902F5C626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610872" y="5490023"/>
            <a:ext cx="2095510" cy="646331"/>
          </a:xfrm>
          <a:prstGeom prst="rect">
            <a:avLst/>
          </a:prstGeom>
          <a:blipFill>
            <a:blip r:embed="rId5"/>
            <a:stretch>
              <a:fillRect l="-2326" t="-5660" r="-1744" b="-14151"/>
            </a:stretch>
          </a:blipFill>
        </p:spPr>
        <p:txBody>
          <a:bodyPr/>
          <a:lstStyle/>
          <a:p>
            <a:r>
              <a:rPr lang="en-GB">
                <a:noFill/>
              </a:rPr>
              <a:t> </a:t>
            </a:r>
          </a:p>
        </p:txBody>
      </p:sp>
      <p:sp>
        <p:nvSpPr>
          <p:cNvPr id="21" name="Tekstvak 11">
            <a:extLst>
              <a:ext uri="{FF2B5EF4-FFF2-40B4-BE49-F238E27FC236}">
                <a16:creationId xmlns:a16="http://schemas.microsoft.com/office/drawing/2014/main" id="{55FDCABD-356C-4CB3-91B6-33F314397B7D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35860" y="5564096"/>
            <a:ext cx="1808572" cy="646331"/>
          </a:xfrm>
          <a:prstGeom prst="rect">
            <a:avLst/>
          </a:prstGeom>
          <a:blipFill>
            <a:blip r:embed="rId6"/>
            <a:stretch>
              <a:fillRect l="-2694" t="-5660" r="-2020" b="-14151"/>
            </a:stretch>
          </a:blipFill>
        </p:spPr>
        <p:txBody>
          <a:bodyPr/>
          <a:lstStyle/>
          <a:p>
            <a:r>
              <a:rPr lang="en-GB">
                <a:noFill/>
              </a:rPr>
              <a:t> 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38400" y="38862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Verdana"/>
                <a:cs typeface="Verdana"/>
              </a:rPr>
              <a:t>pads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096000" y="3733800"/>
            <a:ext cx="9204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Verdana"/>
                <a:cs typeface="Verdana"/>
              </a:rPr>
              <a:t>pixels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758719-56DC-2040-8ACD-3CE307EFD9ED}"/>
              </a:ext>
            </a:extLst>
          </p:cNvPr>
          <p:cNvSpPr/>
          <p:nvPr/>
        </p:nvSpPr>
        <p:spPr>
          <a:xfrm>
            <a:off x="8054937" y="1196752"/>
            <a:ext cx="35764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000" dirty="0">
                <a:latin typeface="Verdana"/>
                <a:cs typeface="Verdana"/>
              </a:rPr>
              <a:t>details: </a:t>
            </a:r>
            <a:r>
              <a:rPr lang="nl-NL" sz="2000" dirty="0">
                <a:latin typeface="Verdana"/>
                <a:cs typeface="Verdana"/>
                <a:hlinkClick r:id="rId7"/>
              </a:rPr>
              <a:t>PhD thesis </a:t>
            </a:r>
            <a:r>
              <a:rPr lang="nl-NL" sz="2000" dirty="0">
                <a:latin typeface="Verdana"/>
                <a:cs typeface="Verdana"/>
              </a:rPr>
              <a:t>Kees </a:t>
            </a:r>
            <a:r>
              <a:rPr lang="nl-NL" sz="2000" dirty="0" err="1">
                <a:latin typeface="Verdana"/>
                <a:cs typeface="Verdana"/>
              </a:rPr>
              <a:t>Ligtenberg</a:t>
            </a:r>
            <a:endParaRPr lang="en-GB" sz="20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9">
            <a:extLst>
              <a:ext uri="{FF2B5EF4-FFF2-40B4-BE49-F238E27FC236}">
                <a16:creationId xmlns:a16="http://schemas.microsoft.com/office/drawing/2014/main" id="{98ADD7E5-F6BD-4B8A-B514-A7EDCDAF1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077" y="2133600"/>
            <a:ext cx="5934072" cy="4268368"/>
          </a:xfrm>
          <a:prstGeom prst="rect">
            <a:avLst/>
          </a:prstGeom>
        </p:spPr>
      </p:pic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2133600" y="461963"/>
            <a:ext cx="9906000" cy="452437"/>
          </a:xfrm>
        </p:spPr>
        <p:txBody>
          <a:bodyPr/>
          <a:lstStyle/>
          <a:p>
            <a:pPr algn="l"/>
            <a:r>
              <a:rPr lang="en-US" sz="3600" b="0" dirty="0">
                <a:latin typeface="Verdana"/>
                <a:cs typeface="Verdana"/>
              </a:rPr>
              <a:t>Performance of a </a:t>
            </a:r>
            <a:r>
              <a:rPr lang="en-US" sz="3600" b="0" dirty="0" err="1">
                <a:latin typeface="Verdana"/>
                <a:cs typeface="Verdana"/>
              </a:rPr>
              <a:t>GridPix</a:t>
            </a:r>
            <a:r>
              <a:rPr lang="en-US" sz="3600" b="0" dirty="0">
                <a:latin typeface="Verdana"/>
                <a:cs typeface="Verdana"/>
              </a:rPr>
              <a:t> TPC at ILC</a:t>
            </a:r>
            <a:endParaRPr lang="en-GB" altLang="en-US" sz="3600" b="0" dirty="0">
              <a:latin typeface="Verdana"/>
              <a:cs typeface="Verdana"/>
            </a:endParaRPr>
          </a:p>
        </p:txBody>
      </p:sp>
      <p:pic>
        <p:nvPicPr>
          <p:cNvPr id="30" name="Afbeelding 6">
            <a:extLst>
              <a:ext uri="{FF2B5EF4-FFF2-40B4-BE49-F238E27FC236}">
                <a16:creationId xmlns:a16="http://schemas.microsoft.com/office/drawing/2014/main" id="{B9823C7C-C9BF-468A-BC8E-7200092AF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674" y="2133600"/>
            <a:ext cx="4335026" cy="428290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3400" y="1206853"/>
            <a:ext cx="11353800" cy="222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latin typeface="Verdana"/>
                <a:cs typeface="Verdana"/>
              </a:rPr>
              <a:t>From full simulation the momentum resolution can be determined </a:t>
            </a: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latin typeface="Verdana"/>
                <a:cs typeface="Verdana"/>
              </a:rPr>
              <a:t>Momentum resolution is about 15% better for the pixels with realistic coverage (with the quads arranged in modules coverage 59%) and deltas. </a:t>
            </a: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endParaRPr lang="en-US" sz="2000" dirty="0">
              <a:latin typeface="Verdana"/>
              <a:cs typeface="Verdana"/>
            </a:endParaRP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</a:pPr>
            <a:endParaRPr lang="en-US" sz="2000" kern="0" dirty="0">
              <a:solidFill>
                <a:srgbClr val="000000"/>
              </a:solidFill>
              <a:latin typeface="Verdana"/>
              <a:cs typeface="Verdana"/>
            </a:endParaRPr>
          </a:p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  <a:buFont typeface="Wingdings" panose="05000000000000000000" pitchFamily="2" charset="2"/>
              <a:buChar char="§"/>
            </a:pPr>
            <a:endParaRPr lang="en-US" sz="2200" kern="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pic>
        <p:nvPicPr>
          <p:cNvPr id="3" name="Picture 2" descr="ildlogoTransparant.png">
            <a:extLst>
              <a:ext uri="{FF2B5EF4-FFF2-40B4-BE49-F238E27FC236}">
                <a16:creationId xmlns:a16="http://schemas.microsoft.com/office/drawing/2014/main" id="{E6F2522D-5F93-E680-076D-5F2234F9F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8CC231-EC49-46BA-B8D3-09F05285A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400" y="324644"/>
            <a:ext cx="10363200" cy="800100"/>
          </a:xfrm>
        </p:spPr>
        <p:txBody>
          <a:bodyPr/>
          <a:lstStyle/>
          <a:p>
            <a:r>
              <a:rPr lang="en-GB" sz="3600" b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Power consumption and cooling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3A0E9E-8C1A-470F-B709-7C23131E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214B82-A4FE-404C-8B1B-22CB8F49B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D395CF-1C82-A27A-318A-C444FAB11130}"/>
              </a:ext>
            </a:extLst>
          </p:cNvPr>
          <p:cNvSpPr txBox="1"/>
          <p:nvPr/>
        </p:nvSpPr>
        <p:spPr>
          <a:xfrm>
            <a:off x="11280576" y="1844824"/>
            <a:ext cx="573088" cy="12241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NL" dirty="0"/>
          </a:p>
        </p:txBody>
      </p:sp>
      <p:pic>
        <p:nvPicPr>
          <p:cNvPr id="6" name="Picture 5" descr="LCTPClogo_simple.wb.png">
            <a:extLst>
              <a:ext uri="{FF2B5EF4-FFF2-40B4-BE49-F238E27FC236}">
                <a16:creationId xmlns:a16="http://schemas.microsoft.com/office/drawing/2014/main" id="{25B8565F-E984-2099-DCAA-59845CBBE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  <p:pic>
        <p:nvPicPr>
          <p:cNvPr id="9" name="Picture 8" descr="ildlogoTransparant.png">
            <a:extLst>
              <a:ext uri="{FF2B5EF4-FFF2-40B4-BE49-F238E27FC236}">
                <a16:creationId xmlns:a16="http://schemas.microsoft.com/office/drawing/2014/main" id="{0D970ED2-5A2C-AEB3-8ED8-C6D647B22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AA3475-C074-BE3C-776A-34D0B9A26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992" y="2433464"/>
            <a:ext cx="3736072" cy="33577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5238CD5-AB12-259F-237E-23EA99A1DC44}"/>
              </a:ext>
            </a:extLst>
          </p:cNvPr>
          <p:cNvSpPr txBox="1"/>
          <p:nvPr/>
        </p:nvSpPr>
        <p:spPr>
          <a:xfrm>
            <a:off x="1324931" y="3861048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l-NL" sz="24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Cooling</a:t>
            </a:r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remains</a:t>
            </a:r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important. </a:t>
            </a:r>
          </a:p>
          <a:p>
            <a:pPr marL="0" indent="0">
              <a:buNone/>
            </a:pP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test of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CO2 cooling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Micro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Megas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integrated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modules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showed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works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fine.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822A7A-1EC3-441B-8C12-ABFF22A49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1464" y="1377261"/>
            <a:ext cx="9001000" cy="29158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nl-NL" sz="24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power </a:t>
            </a:r>
            <a:r>
              <a:rPr lang="nl-NL" sz="24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consumption</a:t>
            </a:r>
            <a:r>
              <a:rPr lang="nl-NL" sz="24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</a:t>
            </a:r>
            <a:r>
              <a:rPr lang="nl-NL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TPX3 chip is ~1 W/cm</a:t>
            </a:r>
            <a:r>
              <a:rPr lang="nl-NL" sz="24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 marL="0" indent="0">
              <a:buNone/>
            </a:pP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ILC –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beam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structure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chip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ran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power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pulsing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mode.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Reducing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power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consumption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more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factor of 10.</a:t>
            </a:r>
          </a:p>
          <a:p>
            <a:pPr marL="0" indent="0">
              <a:buNone/>
            </a:pP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6"/>
              </a:rPr>
              <a:t>power consumption 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TPX3 chip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factor of 5-10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using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different DAC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settings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0" indent="0">
              <a:buNone/>
            </a:pPr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77689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8CC231-EC49-46BA-B8D3-09F05285A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400" y="188640"/>
            <a:ext cx="10363200" cy="800100"/>
          </a:xfrm>
        </p:spPr>
        <p:txBody>
          <a:bodyPr/>
          <a:lstStyle/>
          <a:p>
            <a:r>
              <a:rPr lang="nl-NL" sz="3600" b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Reducing</a:t>
            </a:r>
            <a:r>
              <a:rPr lang="nl-NL" sz="36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3600" b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36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Ion back flow in a TPC</a:t>
            </a:r>
            <a:endParaRPr lang="en-GB" sz="36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822A7A-1EC3-441B-8C12-ABFF22A49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00" y="1340768"/>
            <a:ext cx="7416824" cy="48245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 of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ions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created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avalanche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drift back in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TPC drift volume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will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cause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limited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distortions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0" indent="0">
              <a:buNone/>
            </a:pP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Ion back flow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at ILC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using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gating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GEM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gating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device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placed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above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out module. The gate is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opened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closed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based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on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beam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structure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2000" kern="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US" sz="2000" kern="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a 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Pixel TPC 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nl-NL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double </a:t>
            </a:r>
            <a:r>
              <a:rPr lang="nl-NL" sz="20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grid</a:t>
            </a:r>
            <a:r>
              <a:rPr lang="nl-NL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structure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will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developed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backup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slide )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that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reduces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ion back flow without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gating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 marL="0" indent="0">
              <a:buNone/>
            </a:pP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will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also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allow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operation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more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continuous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beam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(FCC-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/CEPC). </a:t>
            </a:r>
          </a:p>
          <a:p>
            <a:pPr marL="0" indent="0">
              <a:buNone/>
            </a:pPr>
            <a:endParaRPr lang="en-US" sz="2000" kern="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3A0E9E-8C1A-470F-B709-7C23131E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214B82-A4FE-404C-8B1B-22CB8F49B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EF049C-E06E-D3CA-B436-43968D08D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280" y="1628800"/>
            <a:ext cx="2927521" cy="33201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D395CF-1C82-A27A-318A-C444FAB11130}"/>
              </a:ext>
            </a:extLst>
          </p:cNvPr>
          <p:cNvSpPr txBox="1"/>
          <p:nvPr/>
        </p:nvSpPr>
        <p:spPr>
          <a:xfrm>
            <a:off x="11280576" y="1844824"/>
            <a:ext cx="573088" cy="12241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NL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B11D28-286B-FDF0-9D35-AD24BFCDEE1F}"/>
              </a:ext>
            </a:extLst>
          </p:cNvPr>
          <p:cNvSpPr txBox="1"/>
          <p:nvPr/>
        </p:nvSpPr>
        <p:spPr>
          <a:xfrm>
            <a:off x="8927709" y="5229200"/>
            <a:ext cx="25688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kern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LCWS19 by Yumi Aoki (KEK))</a:t>
            </a:r>
            <a:endParaRPr lang="en-NL" sz="2000" dirty="0"/>
          </a:p>
        </p:txBody>
      </p:sp>
      <p:pic>
        <p:nvPicPr>
          <p:cNvPr id="14" name="Picture 13" descr="ildlogoTransparant.png">
            <a:extLst>
              <a:ext uri="{FF2B5EF4-FFF2-40B4-BE49-F238E27FC236}">
                <a16:creationId xmlns:a16="http://schemas.microsoft.com/office/drawing/2014/main" id="{58AB571D-5002-E320-0613-CD9CB132C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9576" y="5791200"/>
            <a:ext cx="1089024" cy="696976"/>
          </a:xfrm>
          <a:prstGeom prst="rect">
            <a:avLst/>
          </a:prstGeom>
        </p:spPr>
      </p:pic>
      <p:pic>
        <p:nvPicPr>
          <p:cNvPr id="15" name="Picture 14" descr="LCTPClogo_simple.wb.png">
            <a:extLst>
              <a:ext uri="{FF2B5EF4-FFF2-40B4-BE49-F238E27FC236}">
                <a16:creationId xmlns:a16="http://schemas.microsoft.com/office/drawing/2014/main" id="{16F664E4-837F-CE5F-F7C9-B23BBBD67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 flipV="1">
            <a:off x="304800" y="5562600"/>
            <a:ext cx="1600200" cy="91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63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20440" y="1196752"/>
            <a:ext cx="9021099" cy="22529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There are 3 main options for the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readout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: </a:t>
            </a:r>
          </a:p>
          <a:p>
            <a:pPr marL="0" indent="0">
              <a:buNone/>
            </a:pP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Micromegas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resistive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anode (ERAM), GEM, and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Gridpix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 marL="0" indent="0">
              <a:buNone/>
            </a:pP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Feasibility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performance has been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demonstrated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ILC conditions. </a:t>
            </a:r>
          </a:p>
          <a:p>
            <a:pPr marL="0" indent="0">
              <a:buNone/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 ILD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strategic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goal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adapt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conditions at high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luminosity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colliders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EE1F20-0FA9-4441-A6FF-71F02DBB93D6}" type="slidenum">
              <a:rPr lang="fr-FR" smtClean="0"/>
              <a:pPr/>
              <a:t>3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" t="25032" r="4552" b="27672"/>
          <a:stretch/>
        </p:blipFill>
        <p:spPr>
          <a:xfrm>
            <a:off x="1154313" y="3608217"/>
            <a:ext cx="9644943" cy="273698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482801" y="3039343"/>
            <a:ext cx="9221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Micromegas</a:t>
            </a:r>
            <a:r>
              <a:rPr lang="fr-FR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GEM                         </a:t>
            </a:r>
            <a:r>
              <a:rPr lang="fr-FR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GridPix</a:t>
            </a:r>
            <a:endParaRPr lang="fr-FR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084" y="376618"/>
            <a:ext cx="2339990" cy="1689175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F325E31-4398-D206-615F-BED49E86F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6183" y="130514"/>
            <a:ext cx="7341417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altLang="en-US" sz="3600" b="0" kern="0" dirty="0">
                <a:solidFill>
                  <a:srgbClr val="FF0000"/>
                </a:solidFill>
                <a:latin typeface="Verdana"/>
                <a:cs typeface="Verdana"/>
              </a:rPr>
              <a:t>ILD TPC read out technologies</a:t>
            </a:r>
          </a:p>
        </p:txBody>
      </p:sp>
      <p:pic>
        <p:nvPicPr>
          <p:cNvPr id="14" name="Picture 13" descr="LCTPClogo_simple.wb.png">
            <a:extLst>
              <a:ext uri="{FF2B5EF4-FFF2-40B4-BE49-F238E27FC236}">
                <a16:creationId xmlns:a16="http://schemas.microsoft.com/office/drawing/2014/main" id="{04295190-E501-659A-6394-1A54CF4ED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 flipV="1">
            <a:off x="9841539" y="2230123"/>
            <a:ext cx="1600200" cy="91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177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CTPClogo_simple.wb.png">
            <a:extLst>
              <a:ext uri="{FF2B5EF4-FFF2-40B4-BE49-F238E27FC236}">
                <a16:creationId xmlns:a16="http://schemas.microsoft.com/office/drawing/2014/main" id="{642F0178-B75E-5F3D-1E64-7C930DDAF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2783632" y="5942988"/>
            <a:ext cx="1452872" cy="83076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A2A6131-5760-4854-9184-A8DBAE0EE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6" y="260648"/>
            <a:ext cx="10363200" cy="720080"/>
          </a:xfrm>
        </p:spPr>
        <p:txBody>
          <a:bodyPr/>
          <a:lstStyle/>
          <a:p>
            <a:r>
              <a:rPr lang="en-US" sz="3600" b="0" dirty="0">
                <a:latin typeface="Verdana"/>
                <a:cs typeface="Verdana"/>
              </a:rPr>
              <a:t>Summary of the Pixel TPC performance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D65CE5-28D5-4BA6-93F2-E2172EAB0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91208"/>
            <a:ext cx="11407824" cy="5018112"/>
          </a:xfrm>
        </p:spPr>
        <p:txBody>
          <a:bodyPr/>
          <a:lstStyle/>
          <a:p>
            <a:r>
              <a:rPr lang="en-US" sz="2000" dirty="0">
                <a:solidFill>
                  <a:srgbClr val="0066FF"/>
                </a:solidFill>
                <a:latin typeface="Verdana"/>
                <a:cs typeface="Verdana"/>
              </a:rPr>
              <a:t>A single chip </a:t>
            </a:r>
            <a:r>
              <a:rPr lang="en-US" sz="2000" dirty="0" err="1">
                <a:solidFill>
                  <a:srgbClr val="0066FF"/>
                </a:solidFill>
                <a:latin typeface="Verdana"/>
                <a:cs typeface="Verdana"/>
              </a:rPr>
              <a:t>GridPix</a:t>
            </a:r>
            <a:r>
              <a:rPr lang="en-US" sz="2000" dirty="0">
                <a:solidFill>
                  <a:srgbClr val="0066FF"/>
                </a:solidFill>
                <a:latin typeface="Verdana"/>
                <a:cs typeface="Verdana"/>
              </a:rPr>
              <a:t> detector was reliably operated in a test beam in 2017</a:t>
            </a:r>
          </a:p>
          <a:p>
            <a:pPr lvl="1"/>
            <a:r>
              <a:rPr lang="en-US" sz="1800" dirty="0">
                <a:latin typeface="Verdana"/>
                <a:cs typeface="Verdana"/>
              </a:rPr>
              <a:t>Single electron detection =&gt; the resolution is primarily limited by diffusion</a:t>
            </a:r>
          </a:p>
          <a:p>
            <a:pPr lvl="1"/>
            <a:r>
              <a:rPr lang="en-US" sz="1800" dirty="0">
                <a:latin typeface="Verdana"/>
                <a:cs typeface="Verdana"/>
              </a:rPr>
              <a:t>Systematic uncertainties are low: &lt; 10 µm in the pixel </a:t>
            </a:r>
            <a:r>
              <a:rPr lang="en-US" sz="1800" dirty="0" err="1">
                <a:latin typeface="Verdana"/>
                <a:cs typeface="Verdana"/>
              </a:rPr>
              <a:t>xy</a:t>
            </a:r>
            <a:r>
              <a:rPr lang="en-US" sz="1800" dirty="0">
                <a:latin typeface="Verdana"/>
                <a:cs typeface="Verdana"/>
              </a:rPr>
              <a:t> plane</a:t>
            </a:r>
          </a:p>
          <a:p>
            <a:pPr lvl="1"/>
            <a:r>
              <a:rPr lang="en-US" sz="1800" dirty="0" err="1">
                <a:latin typeface="Verdana"/>
                <a:cs typeface="Verdana"/>
              </a:rPr>
              <a:t>dE/dx</a:t>
            </a:r>
            <a:r>
              <a:rPr lang="en-US" sz="1800" dirty="0">
                <a:latin typeface="Verdana"/>
                <a:cs typeface="Verdana"/>
              </a:rPr>
              <a:t> resolution for a 1 </a:t>
            </a:r>
            <a:r>
              <a:rPr lang="en-US" sz="1800" dirty="0" err="1">
                <a:latin typeface="Verdana"/>
                <a:cs typeface="Verdana"/>
              </a:rPr>
              <a:t>m</a:t>
            </a:r>
            <a:r>
              <a:rPr lang="en-US" sz="1800" dirty="0">
                <a:latin typeface="Verdana"/>
                <a:cs typeface="Verdana"/>
              </a:rPr>
              <a:t> track is 4.1%</a:t>
            </a:r>
          </a:p>
          <a:p>
            <a:pPr marL="342900" lvl="1" indent="-342900">
              <a:buClr>
                <a:schemeClr val="accent1"/>
              </a:buClr>
            </a:pPr>
            <a:r>
              <a:rPr lang="en-US" sz="2000" dirty="0">
                <a:solidFill>
                  <a:srgbClr val="0066FF"/>
                </a:solidFill>
                <a:latin typeface="Verdana"/>
                <a:cs typeface="Verdana"/>
              </a:rPr>
              <a:t>A Quad detector was designed and the results from the 2018 test beam shown</a:t>
            </a:r>
          </a:p>
          <a:p>
            <a:pPr lvl="1"/>
            <a:r>
              <a:rPr lang="en-US" dirty="0">
                <a:latin typeface="Verdana"/>
                <a:cs typeface="Verdana"/>
              </a:rPr>
              <a:t>Small edge deformations at the boundary between two chips are observed</a:t>
            </a:r>
          </a:p>
          <a:p>
            <a:pPr lvl="2"/>
            <a:r>
              <a:rPr lang="en-US" dirty="0">
                <a:latin typeface="Verdana"/>
                <a:cs typeface="Verdana"/>
              </a:rPr>
              <a:t>added guard wires to the module to obtain a homogeneous field</a:t>
            </a:r>
          </a:p>
          <a:p>
            <a:pPr marL="742950" lvl="2" indent="-342900">
              <a:buClr>
                <a:schemeClr val="accent1"/>
              </a:buClr>
            </a:pPr>
            <a:r>
              <a:rPr lang="en-US" sz="1800" dirty="0">
                <a:latin typeface="Verdana"/>
                <a:cs typeface="Verdana"/>
              </a:rPr>
              <a:t>After correcting the edges, deformations in the transverse plane shown to be &lt; 15 µ</a:t>
            </a:r>
            <a:r>
              <a:rPr lang="en-US" sz="1800" dirty="0" err="1">
                <a:latin typeface="Verdana"/>
                <a:cs typeface="Verdana"/>
              </a:rPr>
              <a:t>m</a:t>
            </a:r>
            <a:endParaRPr lang="en-US" sz="1800" dirty="0">
              <a:latin typeface="Verdana"/>
              <a:cs typeface="Verdana"/>
            </a:endParaRPr>
          </a:p>
          <a:p>
            <a:r>
              <a:rPr lang="en-US" sz="2000" dirty="0">
                <a:solidFill>
                  <a:srgbClr val="0066FF"/>
                </a:solidFill>
                <a:latin typeface="Verdana"/>
                <a:cs typeface="Verdana"/>
              </a:rPr>
              <a:t>An 8-Quad module has been designed with guard wires</a:t>
            </a:r>
          </a:p>
          <a:p>
            <a:r>
              <a:rPr lang="en-US" sz="2000">
                <a:solidFill>
                  <a:srgbClr val="0066FF"/>
                </a:solidFill>
                <a:latin typeface="Verdana"/>
                <a:cs typeface="Verdana"/>
              </a:rPr>
              <a:t>Preliminary 2021 test </a:t>
            </a:r>
            <a:r>
              <a:rPr lang="en-US" sz="2000" dirty="0">
                <a:solidFill>
                  <a:srgbClr val="0066FF"/>
                </a:solidFill>
                <a:latin typeface="Verdana"/>
                <a:cs typeface="Verdana"/>
              </a:rPr>
              <a:t>beam results are </a:t>
            </a:r>
            <a:r>
              <a:rPr lang="en-US" sz="2000" dirty="0" err="1">
                <a:solidFill>
                  <a:srgbClr val="0066FF"/>
                </a:solidFill>
                <a:latin typeface="Verdana"/>
                <a:cs typeface="Verdana"/>
              </a:rPr>
              <a:t>excelllent</a:t>
            </a:r>
            <a:r>
              <a:rPr lang="en-US" sz="2000" dirty="0">
                <a:latin typeface="Verdana"/>
                <a:cs typeface="Verdana"/>
              </a:rPr>
              <a:t> </a:t>
            </a:r>
            <a:r>
              <a:rPr lang="en-US" dirty="0">
                <a:latin typeface="Verdana"/>
                <a:cs typeface="Verdana"/>
              </a:rPr>
              <a:t>deformations (in </a:t>
            </a:r>
            <a:r>
              <a:rPr lang="en-US" dirty="0" err="1">
                <a:latin typeface="Verdana"/>
                <a:cs typeface="Verdana"/>
              </a:rPr>
              <a:t>xy</a:t>
            </a:r>
            <a:r>
              <a:rPr lang="en-US" dirty="0">
                <a:latin typeface="Verdana"/>
                <a:cs typeface="Verdana"/>
              </a:rPr>
              <a:t> or z) &lt; 15 µm</a:t>
            </a:r>
            <a:endParaRPr lang="en-US" sz="2000" dirty="0">
              <a:latin typeface="Verdana"/>
              <a:cs typeface="Verdana"/>
            </a:endParaRPr>
          </a:p>
          <a:p>
            <a:r>
              <a:rPr lang="en-US" sz="2000" dirty="0">
                <a:solidFill>
                  <a:srgbClr val="0066FF"/>
                </a:solidFill>
                <a:latin typeface="Verdana"/>
                <a:cs typeface="Verdana"/>
              </a:rPr>
              <a:t>A test beam @ </a:t>
            </a:r>
            <a:r>
              <a:rPr lang="en-US" sz="2000" dirty="0" err="1">
                <a:solidFill>
                  <a:srgbClr val="0066FF"/>
                </a:solidFill>
                <a:latin typeface="Verdana"/>
                <a:cs typeface="Verdana"/>
              </a:rPr>
              <a:t>FermiLab</a:t>
            </a:r>
            <a:r>
              <a:rPr lang="en-US" sz="2000" dirty="0">
                <a:solidFill>
                  <a:srgbClr val="0066FF"/>
                </a:solidFill>
                <a:latin typeface="Verdana"/>
                <a:cs typeface="Verdana"/>
              </a:rPr>
              <a:t> with the module in a TPC is planned (US Grant EIC)</a:t>
            </a:r>
          </a:p>
          <a:p>
            <a:r>
              <a:rPr lang="en-US" sz="2000" dirty="0">
                <a:solidFill>
                  <a:srgbClr val="0066FF"/>
                </a:solidFill>
                <a:latin typeface="Verdana"/>
                <a:cs typeface="Verdana"/>
              </a:rPr>
              <a:t>A pixel TPC has become a realistic viable option for experiments</a:t>
            </a:r>
          </a:p>
          <a:p>
            <a:pPr lvl="1"/>
            <a:r>
              <a:rPr lang="en-US" sz="1600" dirty="0">
                <a:latin typeface="Verdana"/>
                <a:cs typeface="Verdana"/>
              </a:rPr>
              <a:t>High precision tracking </a:t>
            </a:r>
            <a:r>
              <a:rPr lang="en-US" dirty="0">
                <a:latin typeface="Verdana"/>
                <a:cs typeface="Verdana"/>
              </a:rPr>
              <a:t>like ILD@ILC</a:t>
            </a:r>
            <a:r>
              <a:rPr lang="en-US" sz="1600" dirty="0">
                <a:latin typeface="Verdana"/>
                <a:cs typeface="Verdana"/>
              </a:rPr>
              <a:t> in the transverse and longitudinal planes, </a:t>
            </a:r>
            <a:r>
              <a:rPr lang="en-US" sz="1600" dirty="0" err="1">
                <a:latin typeface="Verdana"/>
                <a:cs typeface="Verdana"/>
              </a:rPr>
              <a:t>dE</a:t>
            </a:r>
            <a:r>
              <a:rPr lang="en-US" sz="1600" dirty="0">
                <a:latin typeface="Verdana"/>
                <a:cs typeface="Verdana"/>
              </a:rPr>
              <a:t>/dx by electron and cluster counting, excellent two track resolution, digital readout that </a:t>
            </a:r>
            <a:r>
              <a:rPr lang="en-US" dirty="0">
                <a:latin typeface="Verdana"/>
                <a:cs typeface="Verdana"/>
              </a:rPr>
              <a:t>can deal with high rates</a:t>
            </a:r>
          </a:p>
        </p:txBody>
      </p:sp>
      <p:pic>
        <p:nvPicPr>
          <p:cNvPr id="5" name="Picture 4" descr="ildlogoTransparant.png">
            <a:extLst>
              <a:ext uri="{FF2B5EF4-FFF2-40B4-BE49-F238E27FC236}">
                <a16:creationId xmlns:a16="http://schemas.microsoft.com/office/drawing/2014/main" id="{958DF1C1-8920-A0A9-2071-EE17AFFE3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8408" y="6052006"/>
            <a:ext cx="1089024" cy="69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513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2A6131-5760-4854-9184-A8DBAE0EE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6" y="260648"/>
            <a:ext cx="10363200" cy="720080"/>
          </a:xfrm>
        </p:spPr>
        <p:txBody>
          <a:bodyPr/>
          <a:lstStyle/>
          <a:p>
            <a:r>
              <a:rPr lang="en-US" sz="4000" b="0" dirty="0">
                <a:latin typeface="Verdana"/>
                <a:cs typeface="Verdana"/>
              </a:rPr>
              <a:t>Back up slides follow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D65CE5-28D5-4BA6-93F2-E2172EAB0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19200"/>
            <a:ext cx="11407824" cy="5018112"/>
          </a:xfrm>
        </p:spPr>
        <p:txBody>
          <a:bodyPr/>
          <a:lstStyle/>
          <a:p>
            <a:pPr lvl="1">
              <a:buNone/>
            </a:pPr>
            <a:endParaRPr lang="en-US" sz="18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2096413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8CC231-EC49-46BA-B8D3-09F05285A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7" y="116632"/>
            <a:ext cx="10363200" cy="800100"/>
          </a:xfrm>
        </p:spPr>
        <p:txBody>
          <a:bodyPr/>
          <a:lstStyle/>
          <a:p>
            <a:r>
              <a:rPr lang="nl-NL" sz="3200" b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Reducing</a:t>
            </a:r>
            <a:r>
              <a:rPr lang="nl-NL" sz="32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3200" b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32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Ion back flow in a Pixel TPC</a:t>
            </a:r>
            <a:endParaRPr lang="en-GB" sz="32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822A7A-1EC3-441B-8C12-ABFF22A49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3248" y="1185617"/>
            <a:ext cx="9934707" cy="4979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Ion back flow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adding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second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device.</a:t>
            </a:r>
          </a:p>
          <a:p>
            <a:pPr marL="0" indent="0">
              <a:buNone/>
            </a:pP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is important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that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holes of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grids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are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aligned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 The Ion back flow is a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function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geometry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electric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fields.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Detailed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simulations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validated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data - have been </a:t>
            </a:r>
            <a:r>
              <a:rPr lang="nl-NL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presented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LCTPC WP #326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 </a:t>
            </a:r>
          </a:p>
          <a:p>
            <a:pPr marL="0" indent="0">
              <a:buNone/>
            </a:pP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hole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size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25 </a:t>
            </a:r>
            <a:r>
              <a:rPr lang="en-US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μm</a:t>
            </a:r>
            <a:r>
              <a:rPr lang="en-US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 IBF of  3 10</a:t>
            </a:r>
            <a:r>
              <a:rPr lang="en-US" sz="2000" baseline="30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-4 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achieved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value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IBF*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Gain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(2000)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would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err="1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0.6.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3A0E9E-8C1A-470F-B709-7C23131E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8625" y="6597419"/>
            <a:ext cx="274320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26/10/2020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214B82-A4FE-404C-8B1B-22CB8F49B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71825" y="6597419"/>
            <a:ext cx="5848350" cy="260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Pixel TPC R&amp;D (Peter Kluit)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3B02B1-81E7-A545-9CFB-3B847B2EC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53" y="3573016"/>
            <a:ext cx="5164667" cy="2189370"/>
          </a:xfrm>
          <a:prstGeom prst="rect">
            <a:avLst/>
          </a:prstGeom>
        </p:spPr>
      </p:pic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CBEBA02B-93F0-9B4C-B46B-02322BB99C0B}"/>
              </a:ext>
            </a:extLst>
          </p:cNvPr>
          <p:cNvGraphicFramePr>
            <a:graphicFrameLocks noGrp="1"/>
          </p:cNvGraphicFramePr>
          <p:nvPr/>
        </p:nvGraphicFramePr>
        <p:xfrm>
          <a:off x="5505268" y="3358480"/>
          <a:ext cx="642338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5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58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58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58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318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baseline="0" dirty="0">
                        <a:latin typeface="+mn-lt"/>
                        <a:cs typeface="Verdana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0" dirty="0">
                          <a:latin typeface="+mn-lt"/>
                          <a:cs typeface="Verdana"/>
                        </a:rPr>
                        <a:t>Ion backflow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0" baseline="0" dirty="0">
                        <a:latin typeface="+mn-lt"/>
                        <a:cs typeface="Verdana"/>
                      </a:endParaRPr>
                    </a:p>
                    <a:p>
                      <a:pPr algn="ctr"/>
                      <a:r>
                        <a:rPr lang="en-US" sz="2000" b="0" baseline="0" dirty="0">
                          <a:latin typeface="+mn-lt"/>
                          <a:cs typeface="Verdana"/>
                        </a:rPr>
                        <a:t>Hole 30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Verdana"/>
                        </a:rPr>
                        <a:t>μm</a:t>
                      </a:r>
                      <a:endParaRPr lang="en-US" b="0" baseline="0" dirty="0">
                        <a:latin typeface="+mn-lt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atin typeface="+mn-lt"/>
                        <a:cs typeface="Verdana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Verdana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Verdana"/>
                        </a:rPr>
                        <a:t>Hole 25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Verdana"/>
                        </a:rPr>
                        <a:t>μm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+mn-lt"/>
                        <a:cs typeface="Verdana"/>
                      </a:endParaRPr>
                    </a:p>
                    <a:p>
                      <a:pPr algn="ctr"/>
                      <a:endParaRPr lang="en-US" b="0" dirty="0">
                        <a:latin typeface="+mn-lt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latin typeface="+mn-lt"/>
                        <a:cs typeface="Verdana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Verdana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Verdana"/>
                        </a:rPr>
                        <a:t>Hole 20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Verdana"/>
                        </a:rPr>
                        <a:t>μm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+mn-lt"/>
                        <a:cs typeface="Verdan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74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  <a:cs typeface="Verdana"/>
                        </a:rPr>
                        <a:t>Top grid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  <a:cs typeface="Verdana"/>
                        </a:rPr>
                        <a:t>2.2%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  <a:cs typeface="Verdana"/>
                        </a:rPr>
                        <a:t>1.2%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  <a:cs typeface="Verdana"/>
                        </a:rPr>
                        <a:t>0.7%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749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+mn-lt"/>
                          <a:cs typeface="Verdana"/>
                        </a:rPr>
                        <a:t>GridPix</a:t>
                      </a:r>
                      <a:endParaRPr lang="en-US" dirty="0">
                        <a:latin typeface="+mn-lt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  <a:cs typeface="Verdana"/>
                        </a:rPr>
                        <a:t>5.5%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  <a:cs typeface="Verdana"/>
                        </a:rPr>
                        <a:t>2.8%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  <a:cs typeface="Verdana"/>
                        </a:rPr>
                        <a:t>1.7%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74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+mn-lt"/>
                          <a:cs typeface="Verdana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  <a:cs typeface="Verdana"/>
                        </a:rPr>
                        <a:t>12</a:t>
                      </a:r>
                      <a:r>
                        <a:rPr lang="en-US" baseline="0" dirty="0">
                          <a:latin typeface="+mn-lt"/>
                          <a:cs typeface="Verdana"/>
                        </a:rPr>
                        <a:t> 10</a:t>
                      </a:r>
                      <a:r>
                        <a:rPr lang="en-US" baseline="30000" dirty="0">
                          <a:latin typeface="+mn-lt"/>
                          <a:cs typeface="Verdana"/>
                        </a:rPr>
                        <a:t>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>
                          <a:latin typeface="+mn-lt"/>
                          <a:cs typeface="Verdana"/>
                        </a:rPr>
                        <a:t>3 10</a:t>
                      </a:r>
                      <a:r>
                        <a:rPr lang="en-US" baseline="30000" dirty="0">
                          <a:latin typeface="+mn-lt"/>
                          <a:cs typeface="Verdana"/>
                        </a:rPr>
                        <a:t>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+mn-lt"/>
                          <a:cs typeface="Verdana"/>
                        </a:rPr>
                        <a:t>1</a:t>
                      </a:r>
                      <a:r>
                        <a:rPr lang="en-US" baseline="0" dirty="0">
                          <a:latin typeface="+mn-lt"/>
                          <a:cs typeface="Verdana"/>
                        </a:rPr>
                        <a:t> 10</a:t>
                      </a:r>
                      <a:r>
                        <a:rPr lang="en-US" baseline="30000" dirty="0">
                          <a:latin typeface="+mn-lt"/>
                          <a:cs typeface="Verdana"/>
                        </a:rPr>
                        <a:t>-4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5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+mn-lt"/>
                          <a:cs typeface="Verdana"/>
                        </a:rPr>
                        <a:t>transparancy</a:t>
                      </a:r>
                      <a:endParaRPr lang="en-US" dirty="0">
                        <a:latin typeface="+mn-lt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+mn-lt"/>
                          <a:cs typeface="Verdana"/>
                        </a:rPr>
                        <a:t>100%</a:t>
                      </a:r>
                    </a:p>
                    <a:p>
                      <a:pPr algn="ctr"/>
                      <a:endParaRPr lang="en-US" baseline="30000" dirty="0">
                        <a:latin typeface="+mn-lt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+mn-lt"/>
                          <a:cs typeface="Verdana"/>
                        </a:rPr>
                        <a:t>99.4%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30000" dirty="0">
                        <a:latin typeface="+mn-lt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+mn-lt"/>
                          <a:cs typeface="Verdana"/>
                        </a:rPr>
                        <a:t>91.7%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30000" dirty="0">
                        <a:latin typeface="+mn-lt"/>
                        <a:cs typeface="Verdan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1579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559496" y="260648"/>
            <a:ext cx="9361040" cy="1080120"/>
          </a:xfrm>
        </p:spPr>
        <p:txBody>
          <a:bodyPr anchor="ctr"/>
          <a:lstStyle/>
          <a:p>
            <a:r>
              <a:rPr lang="en-GB" altLang="en-US" sz="3200" b="0" dirty="0">
                <a:solidFill>
                  <a:srgbClr val="FF0000"/>
                </a:solidFill>
                <a:latin typeface="Verdana"/>
                <a:cs typeface="Verdana"/>
              </a:rPr>
              <a:t>ILD TPC particle identification and material</a:t>
            </a:r>
            <a:endParaRPr lang="en-GB" altLang="en-US" sz="3600" b="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4850ED-5631-DD47-9517-4E898FE579B9}"/>
              </a:ext>
            </a:extLst>
          </p:cNvPr>
          <p:cNvSpPr/>
          <p:nvPr/>
        </p:nvSpPr>
        <p:spPr>
          <a:xfrm>
            <a:off x="839416" y="1342504"/>
            <a:ext cx="7776864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Blip>
                <a:blip r:embed="rId3"/>
              </a:buBlip>
            </a:pPr>
            <a:endParaRPr lang="en-GB" altLang="en-US" dirty="0">
              <a:latin typeface="Verdana"/>
              <a:cs typeface="Verdana"/>
            </a:endParaRPr>
          </a:p>
          <a:p>
            <a:pPr>
              <a:buFontTx/>
              <a:buBlip>
                <a:blip r:embed="rId3"/>
              </a:buBlip>
            </a:pPr>
            <a:r>
              <a:rPr lang="en-GB" altLang="en-US" sz="2000" dirty="0">
                <a:latin typeface="Verdana"/>
                <a:cs typeface="Verdana"/>
              </a:rPr>
              <a:t> Excellent tracking device with low material budget</a:t>
            </a:r>
          </a:p>
          <a:p>
            <a:pPr lvl="1">
              <a:buBlip>
                <a:blip r:embed="rId3"/>
              </a:buBlip>
            </a:pPr>
            <a:r>
              <a:rPr lang="en-GB" altLang="en-US" sz="2000" dirty="0">
                <a:latin typeface="Verdana"/>
                <a:cs typeface="Verdana"/>
              </a:rPr>
              <a:t> 0.01 X</a:t>
            </a:r>
            <a:r>
              <a:rPr lang="en-GB" altLang="en-US" sz="2000" baseline="-25000" dirty="0">
                <a:latin typeface="Verdana"/>
                <a:cs typeface="Verdana"/>
              </a:rPr>
              <a:t>0</a:t>
            </a:r>
            <a:r>
              <a:rPr lang="en-GB" altLang="en-US" sz="2000" dirty="0">
                <a:latin typeface="Verdana"/>
                <a:cs typeface="Verdana"/>
              </a:rPr>
              <a:t> TPC gas </a:t>
            </a:r>
          </a:p>
          <a:p>
            <a:pPr lvl="1">
              <a:buBlip>
                <a:blip r:embed="rId3"/>
              </a:buBlip>
            </a:pPr>
            <a:r>
              <a:rPr lang="en-GB" altLang="en-US" sz="2000" dirty="0">
                <a:latin typeface="Verdana"/>
                <a:cs typeface="Verdana"/>
              </a:rPr>
              <a:t> 0.01 X</a:t>
            </a:r>
            <a:r>
              <a:rPr lang="en-GB" altLang="en-US" sz="2000" baseline="-25000" dirty="0">
                <a:latin typeface="Verdana"/>
                <a:cs typeface="Verdana"/>
              </a:rPr>
              <a:t>0</a:t>
            </a:r>
            <a:r>
              <a:rPr lang="en-GB" altLang="en-US" sz="2000" dirty="0">
                <a:latin typeface="Verdana"/>
                <a:cs typeface="Verdana"/>
              </a:rPr>
              <a:t> inner cylinder</a:t>
            </a:r>
          </a:p>
          <a:p>
            <a:pPr lvl="1">
              <a:buBlip>
                <a:blip r:embed="rId3"/>
              </a:buBlip>
            </a:pPr>
            <a:r>
              <a:rPr lang="en-GB" altLang="en-US" sz="2000" dirty="0">
                <a:latin typeface="Verdana"/>
                <a:cs typeface="Verdana"/>
              </a:rPr>
              <a:t> 0.03 X</a:t>
            </a:r>
            <a:r>
              <a:rPr lang="en-GB" altLang="en-US" sz="2000" baseline="-25000" dirty="0">
                <a:latin typeface="Verdana"/>
                <a:cs typeface="Verdana"/>
              </a:rPr>
              <a:t>0</a:t>
            </a:r>
            <a:r>
              <a:rPr lang="en-GB" altLang="en-US" sz="2000" dirty="0">
                <a:latin typeface="Verdana"/>
                <a:cs typeface="Verdana"/>
              </a:rPr>
              <a:t> outer cylinder</a:t>
            </a:r>
          </a:p>
          <a:p>
            <a:pPr lvl="1">
              <a:buBlip>
                <a:blip r:embed="rId3"/>
              </a:buBlip>
            </a:pPr>
            <a:r>
              <a:rPr lang="en-GB" altLang="en-US" sz="2000" dirty="0">
                <a:latin typeface="Verdana"/>
                <a:cs typeface="Verdana"/>
              </a:rPr>
              <a:t> &lt; 0.25 X</a:t>
            </a:r>
            <a:r>
              <a:rPr lang="en-GB" altLang="en-US" sz="2000" baseline="-25000" dirty="0">
                <a:latin typeface="Verdana"/>
                <a:cs typeface="Verdana"/>
              </a:rPr>
              <a:t>0</a:t>
            </a:r>
            <a:r>
              <a:rPr lang="en-GB" altLang="en-US" sz="2000" dirty="0">
                <a:latin typeface="Verdana"/>
                <a:cs typeface="Verdana"/>
              </a:rPr>
              <a:t> endplates (</a:t>
            </a:r>
            <a:r>
              <a:rPr lang="en-GB" altLang="en-US" sz="2000" dirty="0" err="1">
                <a:latin typeface="Verdana"/>
                <a:cs typeface="Verdana"/>
              </a:rPr>
              <a:t>incl</a:t>
            </a:r>
            <a:r>
              <a:rPr lang="en-GB" altLang="en-US" sz="2000" dirty="0">
                <a:latin typeface="Verdana"/>
                <a:cs typeface="Verdana"/>
              </a:rPr>
              <a:t> readout)</a:t>
            </a:r>
          </a:p>
          <a:p>
            <a:pPr>
              <a:buBlip>
                <a:blip r:embed="rId3"/>
              </a:buBlip>
            </a:pPr>
            <a:r>
              <a:rPr lang="en-GB" altLang="en-US" sz="2000" dirty="0">
                <a:latin typeface="Verdana"/>
                <a:cs typeface="Verdana"/>
              </a:rPr>
              <a:t> Material budget can be respected by different technologies like GEM, </a:t>
            </a:r>
            <a:r>
              <a:rPr lang="en-GB" altLang="en-US" sz="2000" dirty="0" err="1">
                <a:latin typeface="Verdana"/>
                <a:cs typeface="Verdana"/>
              </a:rPr>
              <a:t>MicroMegas</a:t>
            </a:r>
            <a:r>
              <a:rPr lang="en-GB" altLang="en-US" sz="2000" dirty="0">
                <a:latin typeface="Verdana"/>
                <a:cs typeface="Verdana"/>
              </a:rPr>
              <a:t> and Pixels</a:t>
            </a:r>
          </a:p>
          <a:p>
            <a:pPr>
              <a:buBlip>
                <a:blip r:embed="rId3"/>
              </a:buBlip>
            </a:pPr>
            <a:r>
              <a:rPr lang="en-GB" altLang="en-US" sz="2000" dirty="0">
                <a:latin typeface="Verdana"/>
                <a:cs typeface="Verdana"/>
              </a:rPr>
              <a:t> TPC between silicon detectors VTX, SIT and SET </a:t>
            </a:r>
          </a:p>
          <a:p>
            <a:endParaRPr lang="en-GB" altLang="en-US" sz="2000" dirty="0">
              <a:latin typeface="Verdana"/>
              <a:cs typeface="Verdana"/>
            </a:endParaRPr>
          </a:p>
          <a:p>
            <a:pPr>
              <a:buBlip>
                <a:blip r:embed="rId3"/>
              </a:buBlip>
            </a:pPr>
            <a:r>
              <a:rPr lang="en-GB" altLang="en-US" sz="2000" dirty="0">
                <a:latin typeface="Verdana"/>
                <a:cs typeface="Verdana"/>
              </a:rPr>
              <a:t> Excellent particle identification</a:t>
            </a:r>
          </a:p>
          <a:p>
            <a:r>
              <a:rPr lang="en-GB" altLang="en-US" sz="2000" dirty="0">
                <a:latin typeface="Verdana"/>
                <a:cs typeface="Verdana"/>
              </a:rPr>
              <a:t> </a:t>
            </a:r>
          </a:p>
        </p:txBody>
      </p:sp>
      <p:pic>
        <p:nvPicPr>
          <p:cNvPr id="27" name="Picture 26">
            <a:hlinkClick r:id="rId4" tooltip="Thesis Ligtenberg"/>
            <a:extLst>
              <a:ext uri="{FF2B5EF4-FFF2-40B4-BE49-F238E27FC236}">
                <a16:creationId xmlns:a16="http://schemas.microsoft.com/office/drawing/2014/main" id="{ACF29B83-D0B7-4442-97A6-C7672224B5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58"/>
          <a:stretch/>
        </p:blipFill>
        <p:spPr>
          <a:xfrm rot="5400000">
            <a:off x="9882212" y="5377936"/>
            <a:ext cx="1136219" cy="10989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D81763-E61B-C524-AC95-32B1D6E76B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5040" y="1910308"/>
            <a:ext cx="3911600" cy="3390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99947F-D4A1-0031-7323-E51AF6180CAC}"/>
              </a:ext>
            </a:extLst>
          </p:cNvPr>
          <p:cNvSpPr txBox="1"/>
          <p:nvPr/>
        </p:nvSpPr>
        <p:spPr>
          <a:xfrm>
            <a:off x="8207588" y="1113544"/>
            <a:ext cx="37680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M. </a:t>
            </a:r>
            <a:r>
              <a:rPr lang="en-GB" sz="14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Hauschild</a:t>
            </a:r>
            <a:r>
              <a:rPr lang="en-GB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GB" sz="14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</a:t>
            </a:r>
            <a:r>
              <a:rPr lang="en-GB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/dx and Particle ID Performance with Cluster Counting;</a:t>
            </a:r>
          </a:p>
          <a:p>
            <a:r>
              <a:rPr lang="en-GB" sz="14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ILC Workshop Valencia 2006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4ED467-D6FD-7FC2-FEF4-1F77602E9509}"/>
              </a:ext>
            </a:extLst>
          </p:cNvPr>
          <p:cNvSpPr txBox="1"/>
          <p:nvPr/>
        </p:nvSpPr>
        <p:spPr>
          <a:xfrm>
            <a:off x="808620" y="5345105"/>
            <a:ext cx="86307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Pixel readout is a serious option for the TPC readout plane @  ILC or other colliders.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/>
              </a:rPr>
              <a:t>Thesis Ligtenberg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on a Pixel T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PC.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870415320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6">
            <a:extLst>
              <a:ext uri="{FF2B5EF4-FFF2-40B4-BE49-F238E27FC236}">
                <a16:creationId xmlns:a16="http://schemas.microsoft.com/office/drawing/2014/main" id="{3B2F6128-E4B0-AF4D-B59E-5964AFCCC1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24" t="5416" r="10487" b="5393"/>
          <a:stretch/>
        </p:blipFill>
        <p:spPr>
          <a:xfrm rot="17763818">
            <a:off x="5165305" y="1696189"/>
            <a:ext cx="3285893" cy="2630331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311798" y="291480"/>
            <a:ext cx="5208042" cy="1080120"/>
          </a:xfrm>
        </p:spPr>
        <p:txBody>
          <a:bodyPr anchor="ctr"/>
          <a:lstStyle/>
          <a:p>
            <a:r>
              <a:rPr lang="en-GB" altLang="en-US" sz="4000" b="0" dirty="0">
                <a:latin typeface="Verdana"/>
                <a:cs typeface="Verdana"/>
              </a:rPr>
              <a:t>Pixel TPC</a:t>
            </a:r>
          </a:p>
        </p:txBody>
      </p:sp>
      <p:pic>
        <p:nvPicPr>
          <p:cNvPr id="307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" t="5901" r="5202" b="18501"/>
          <a:stretch>
            <a:fillRect/>
          </a:stretch>
        </p:blipFill>
        <p:spPr bwMode="auto">
          <a:xfrm flipH="1">
            <a:off x="3295347" y="2298086"/>
            <a:ext cx="2191053" cy="2426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44">
            <a:extLst>
              <a:ext uri="{FF2B5EF4-FFF2-40B4-BE49-F238E27FC236}">
                <a16:creationId xmlns:a16="http://schemas.microsoft.com/office/drawing/2014/main" id="{CDEDC3A7-1097-49CA-8924-8BB5F0DD655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55828"/>
          <a:stretch>
            <a:fillRect/>
          </a:stretch>
        </p:blipFill>
        <p:spPr>
          <a:xfrm>
            <a:off x="1646118" y="2667000"/>
            <a:ext cx="1401882" cy="1780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TPC-Pixel-ComAcceptanceZoom.gif"/>
          <p:cNvPicPr>
            <a:picLocks noChangeAspect="1"/>
          </p:cNvPicPr>
          <p:nvPr/>
        </p:nvPicPr>
        <p:blipFill>
          <a:blip r:embed="rId6"/>
          <a:srcRect r="9979"/>
          <a:stretch>
            <a:fillRect/>
          </a:stretch>
        </p:blipFill>
        <p:spPr>
          <a:xfrm>
            <a:off x="9270930" y="2697022"/>
            <a:ext cx="2235270" cy="2408378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 bwMode="auto">
          <a:xfrm flipV="1">
            <a:off x="2438400" y="2743200"/>
            <a:ext cx="1524000" cy="762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/>
          <p:cNvCxnSpPr>
            <a:cxnSpLocks/>
          </p:cNvCxnSpPr>
          <p:nvPr/>
        </p:nvCxnSpPr>
        <p:spPr bwMode="auto">
          <a:xfrm flipV="1">
            <a:off x="4343400" y="2514600"/>
            <a:ext cx="2274352" cy="33833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152400" y="5100935"/>
            <a:ext cx="1173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Verdana"/>
                <a:cs typeface="Verdana"/>
              </a:rPr>
              <a:t>(TimePix1)    </a:t>
            </a:r>
            <a:r>
              <a:rPr lang="en-US" dirty="0">
                <a:latin typeface="Verdana"/>
                <a:cs typeface="Verdana"/>
              </a:rPr>
              <a:t>TPX3 chip     Quad             Module                  TPC plane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8600" y="5634335"/>
            <a:ext cx="1021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Verdana"/>
                <a:cs typeface="Verdana"/>
              </a:rPr>
              <a:t>(2007-14)      </a:t>
            </a:r>
            <a:r>
              <a:rPr lang="en-US" dirty="0">
                <a:latin typeface="Verdana"/>
                <a:cs typeface="Verdana"/>
              </a:rPr>
              <a:t>2017           2018              2019                   </a:t>
            </a:r>
          </a:p>
        </p:txBody>
      </p:sp>
      <p:pic>
        <p:nvPicPr>
          <p:cNvPr id="14" name="Afbeelding 6">
            <a:extLst>
              <a:ext uri="{FF2B5EF4-FFF2-40B4-BE49-F238E27FC236}">
                <a16:creationId xmlns:a16="http://schemas.microsoft.com/office/drawing/2014/main" id="{7BF66A80-5CC3-41F5-949C-307378DC09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lum/>
            <a:alphaModFix amt="64000"/>
          </a:blip>
          <a:srcRect l="8327" r="4591" b="4133"/>
          <a:stretch/>
        </p:blipFill>
        <p:spPr>
          <a:xfrm>
            <a:off x="8534400" y="228600"/>
            <a:ext cx="3147508" cy="23738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Straight Arrow Connector 20"/>
          <p:cNvCxnSpPr>
            <a:cxnSpLocks/>
          </p:cNvCxnSpPr>
          <p:nvPr/>
        </p:nvCxnSpPr>
        <p:spPr bwMode="auto">
          <a:xfrm>
            <a:off x="6781800" y="3657600"/>
            <a:ext cx="3657600" cy="228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6781800" y="1676400"/>
            <a:ext cx="4572000" cy="1981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4" name="Picture 23" descr="ildlogoTransparan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0600" y="228600"/>
            <a:ext cx="838200" cy="536448"/>
          </a:xfrm>
          <a:prstGeom prst="rect">
            <a:avLst/>
          </a:prstGeom>
        </p:spPr>
      </p:pic>
      <p:pic>
        <p:nvPicPr>
          <p:cNvPr id="16" name="Picture 2" descr="D:\Freiburg\Octopuce\P101002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0"/>
            <a:ext cx="1181301" cy="88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52400" y="4114800"/>
            <a:ext cx="1474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latin typeface="Verdana"/>
                <a:cs typeface="Verdana"/>
              </a:rPr>
              <a:t>(</a:t>
            </a:r>
            <a:r>
              <a:rPr lang="en-US" sz="1800" dirty="0" err="1">
                <a:latin typeface="Verdana"/>
                <a:cs typeface="Verdana"/>
              </a:rPr>
              <a:t>Octopuce</a:t>
            </a:r>
            <a:r>
              <a:rPr lang="en-US" sz="1800" dirty="0">
                <a:latin typeface="Verdana"/>
                <a:cs typeface="Verdana"/>
              </a:rPr>
              <a:t>)</a:t>
            </a:r>
            <a:endParaRPr lang="en-US" sz="1800" dirty="0"/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76200" y="-76200"/>
            <a:ext cx="7315200" cy="914400"/>
          </a:xfrm>
        </p:spPr>
        <p:txBody>
          <a:bodyPr/>
          <a:lstStyle/>
          <a:p>
            <a:r>
              <a:rPr lang="en-GB" altLang="en-US" sz="3600" b="0" dirty="0">
                <a:latin typeface="Verdana"/>
                <a:cs typeface="Verdana"/>
              </a:rPr>
              <a:t> </a:t>
            </a:r>
            <a:r>
              <a:rPr lang="en-GB" altLang="en-US" sz="3600" b="0" dirty="0" err="1">
                <a:latin typeface="Verdana"/>
                <a:cs typeface="Verdana"/>
              </a:rPr>
              <a:t>GridPix</a:t>
            </a:r>
            <a:r>
              <a:rPr lang="en-GB" altLang="en-US" sz="3600" b="0" dirty="0">
                <a:latin typeface="Verdana"/>
                <a:cs typeface="Verdana"/>
              </a:rPr>
              <a:t> technology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949180" y="990600"/>
            <a:ext cx="7280420" cy="2313782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Pixel chip with integrated Grid (</a:t>
            </a:r>
            <a:r>
              <a:rPr lang="en-GB" altLang="en-US" sz="2000" dirty="0" err="1">
                <a:latin typeface="Verdana"/>
                <a:cs typeface="Verdana"/>
              </a:rPr>
              <a:t>Micromegas</a:t>
            </a:r>
            <a:r>
              <a:rPr lang="en-GB" altLang="en-US" sz="2000" dirty="0">
                <a:latin typeface="Verdana"/>
                <a:cs typeface="Verdana"/>
              </a:rPr>
              <a:t>-like)</a:t>
            </a:r>
          </a:p>
          <a:p>
            <a:pPr>
              <a:buBlip>
                <a:blip r:embed="rId2"/>
              </a:buBlip>
            </a:pPr>
            <a:r>
              <a:rPr lang="en-GB" altLang="en-US" sz="2000" dirty="0" err="1">
                <a:latin typeface="Verdana"/>
                <a:cs typeface="Verdana"/>
              </a:rPr>
              <a:t>InGrid</a:t>
            </a:r>
            <a:r>
              <a:rPr lang="en-GB" altLang="en-US" sz="2000" dirty="0">
                <a:latin typeface="Verdana"/>
                <a:cs typeface="Verdana"/>
              </a:rPr>
              <a:t> post-processed @ IZM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Grid set at negative voltage (300 – 600 V) to provide gas amplification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Very small pixel size (55 µm)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detecting individual electrons</a:t>
            </a:r>
          </a:p>
          <a:p>
            <a:pPr>
              <a:buFontTx/>
              <a:buBlip>
                <a:blip r:embed="rId2"/>
              </a:buBlip>
            </a:pPr>
            <a:endParaRPr lang="en-GB" altLang="en-US" b="1" dirty="0"/>
          </a:p>
        </p:txBody>
      </p:sp>
      <p:pic>
        <p:nvPicPr>
          <p:cNvPr id="5124" name="Picture 2" descr="C:\Data\GOSSIP\pictures, drawings\Marco Nov08 3D pub\GoatPrinciple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16633"/>
            <a:ext cx="3542281" cy="3400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>
            <a:off x="10416480" y="2819400"/>
            <a:ext cx="900014" cy="3786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5" name="TextBox 4"/>
          <p:cNvSpPr txBox="1"/>
          <p:nvPr/>
        </p:nvSpPr>
        <p:spPr>
          <a:xfrm rot="1346167">
            <a:off x="10238582" y="3116782"/>
            <a:ext cx="10087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Verdana"/>
                <a:cs typeface="Verdana"/>
              </a:rPr>
              <a:t>55 µ</a:t>
            </a:r>
            <a:r>
              <a:rPr lang="en-US" sz="1800" dirty="0" err="1">
                <a:solidFill>
                  <a:srgbClr val="FF0000"/>
                </a:solidFill>
                <a:latin typeface="Verdana"/>
                <a:cs typeface="Verdana"/>
              </a:rPr>
              <a:t>m</a:t>
            </a:r>
            <a:endParaRPr lang="en-US" sz="18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2" t="26901" r="16402" b="23750"/>
          <a:stretch>
            <a:fillRect/>
          </a:stretch>
        </p:blipFill>
        <p:spPr bwMode="auto">
          <a:xfrm>
            <a:off x="5539642" y="3542571"/>
            <a:ext cx="2918558" cy="2858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8458200" y="3714183"/>
            <a:ext cx="3434903" cy="2534217"/>
            <a:chOff x="6852097" y="3212976"/>
            <a:chExt cx="4784587" cy="358844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2097" y="3212976"/>
              <a:ext cx="4784587" cy="3588441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 bwMode="auto">
            <a:xfrm>
              <a:off x="8184232" y="5079204"/>
              <a:ext cx="0" cy="51003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8180711" y="5007196"/>
              <a:ext cx="9861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50 µm</a:t>
              </a:r>
              <a:endParaRPr lang="nl-NL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5"/>
          <p:cNvGrpSpPr>
            <a:grpSpLocks/>
          </p:cNvGrpSpPr>
          <p:nvPr/>
        </p:nvGrpSpPr>
        <p:grpSpPr bwMode="auto">
          <a:xfrm>
            <a:off x="6332310" y="2438400"/>
            <a:ext cx="1897290" cy="1219200"/>
            <a:chOff x="683568" y="4057347"/>
            <a:chExt cx="3614641" cy="2275885"/>
          </a:xfrm>
        </p:grpSpPr>
        <p:pic>
          <p:nvPicPr>
            <p:cNvPr id="16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17" t="20714" r="28148" b="35266"/>
            <a:stretch>
              <a:fillRect/>
            </a:stretch>
          </p:blipFill>
          <p:spPr bwMode="auto">
            <a:xfrm>
              <a:off x="683568" y="4057347"/>
              <a:ext cx="3614641" cy="2275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9"/>
            <p:cNvSpPr txBox="1">
              <a:spLocks noChangeArrowheads="1"/>
            </p:cNvSpPr>
            <p:nvPr/>
          </p:nvSpPr>
          <p:spPr bwMode="auto">
            <a:xfrm>
              <a:off x="2787227" y="4191470"/>
              <a:ext cx="1510980" cy="689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100000"/>
                <a:buFont typeface="Monotype Sorts"/>
                <a:buChar char="u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100000"/>
                <a:buFont typeface="Monotype Sorts"/>
                <a:buChar char="l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n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100000"/>
                <a:buFont typeface="Monotype Sorts"/>
                <a:buChar char="u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Font typeface="Monotype Sorts"/>
                <a:buChar char="l"/>
                <a:defRPr sz="1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nl-NL" sz="1800" dirty="0">
                  <a:solidFill>
                    <a:schemeClr val="bg1"/>
                  </a:solidFill>
                  <a:latin typeface="Verdana"/>
                  <a:cs typeface="Verdana"/>
                </a:rPr>
                <a:t>dyke</a:t>
              </a:r>
              <a:endParaRPr lang="nl-NL" altLang="nl-NL" sz="1800" dirty="0">
                <a:solidFill>
                  <a:schemeClr val="bg1"/>
                </a:solidFill>
                <a:latin typeface="Verdana"/>
                <a:cs typeface="Verdana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914400" y="3505200"/>
            <a:ext cx="5029200" cy="2562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1600" dirty="0"/>
              <a:t>  </a:t>
            </a:r>
            <a:r>
              <a:rPr lang="en-GB" altLang="en-US" sz="1800" dirty="0">
                <a:latin typeface="Verdana"/>
                <a:cs typeface="Verdana"/>
              </a:rPr>
              <a:t>Aluminium grid (1 µ</a:t>
            </a:r>
            <a:r>
              <a:rPr lang="en-GB" altLang="en-US" sz="1800" dirty="0" err="1">
                <a:latin typeface="Verdana"/>
                <a:cs typeface="Verdana"/>
              </a:rPr>
              <a:t>m</a:t>
            </a:r>
            <a:r>
              <a:rPr lang="en-GB" altLang="en-US" sz="1800" dirty="0">
                <a:latin typeface="Verdana"/>
                <a:cs typeface="Verdana"/>
              </a:rPr>
              <a:t> thick)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 35 µ</a:t>
            </a:r>
            <a:r>
              <a:rPr lang="en-GB" altLang="en-US" sz="1800" dirty="0" err="1">
                <a:latin typeface="Verdana"/>
                <a:cs typeface="Verdana"/>
              </a:rPr>
              <a:t>m</a:t>
            </a:r>
            <a:r>
              <a:rPr lang="en-GB" altLang="en-US" sz="1800" dirty="0">
                <a:latin typeface="Verdana"/>
                <a:cs typeface="Verdana"/>
              </a:rPr>
              <a:t> wide holes, 55 µ</a:t>
            </a:r>
            <a:r>
              <a:rPr lang="en-GB" altLang="en-US" sz="1800" dirty="0" err="1">
                <a:latin typeface="Verdana"/>
                <a:cs typeface="Verdana"/>
              </a:rPr>
              <a:t>m</a:t>
            </a:r>
            <a:r>
              <a:rPr lang="en-GB" altLang="en-US" sz="1800" dirty="0">
                <a:latin typeface="Verdana"/>
                <a:cs typeface="Verdana"/>
              </a:rPr>
              <a:t> pitch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 Supported by SU8 pillars 50 µ</a:t>
            </a:r>
            <a:r>
              <a:rPr lang="en-GB" altLang="en-US" sz="1800" dirty="0" err="1">
                <a:latin typeface="Verdana"/>
                <a:cs typeface="Verdana"/>
              </a:rPr>
              <a:t>m</a:t>
            </a:r>
            <a:r>
              <a:rPr lang="en-GB" altLang="en-US" sz="1800" dirty="0">
                <a:latin typeface="Verdana"/>
                <a:cs typeface="Verdana"/>
              </a:rPr>
              <a:t> high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 Grid surrounded by SU8 dyke (150 µ</a:t>
            </a:r>
            <a:r>
              <a:rPr lang="en-GB" altLang="en-US" sz="1800" dirty="0" err="1">
                <a:latin typeface="Verdana"/>
                <a:cs typeface="Verdana"/>
              </a:rPr>
              <a:t>m</a:t>
            </a:r>
            <a:r>
              <a:rPr lang="en-GB" altLang="en-US" sz="1800" dirty="0">
                <a:latin typeface="Verdana"/>
                <a:cs typeface="Verdana"/>
              </a:rPr>
              <a:t> wide solid strip) for mechanical and HV stability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279651" y="338138"/>
            <a:ext cx="6192613" cy="576262"/>
          </a:xfrm>
        </p:spPr>
        <p:txBody>
          <a:bodyPr/>
          <a:lstStyle/>
          <a:p>
            <a:r>
              <a:rPr lang="en-GB" altLang="en-US" sz="4000" b="0" dirty="0">
                <a:latin typeface="Verdana"/>
                <a:cs typeface="Verdana"/>
              </a:rPr>
              <a:t>Pixel chip: TimePix3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381000" y="980728"/>
            <a:ext cx="5715000" cy="441960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256 x 256 pixels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55 x 55 µm pitch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14.1 x 14.1 mm sensitive area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TDC with </a:t>
            </a:r>
            <a:r>
              <a:rPr lang="en-GB" altLang="en-US" sz="2000" b="1" dirty="0">
                <a:latin typeface="Verdana"/>
                <a:cs typeface="Verdana"/>
              </a:rPr>
              <a:t>640 MHz clock </a:t>
            </a:r>
            <a:r>
              <a:rPr lang="en-GB" altLang="en-US" sz="2000" dirty="0">
                <a:latin typeface="Verdana"/>
                <a:cs typeface="Verdana"/>
              </a:rPr>
              <a:t>(1.56 ns)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Used in the data driven mode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Each hit consists of the </a:t>
            </a:r>
            <a:r>
              <a:rPr lang="en-GB" altLang="en-US" sz="1800" b="1" dirty="0">
                <a:latin typeface="Verdana"/>
                <a:cs typeface="Verdana"/>
              </a:rPr>
              <a:t>pixel address </a:t>
            </a:r>
            <a:r>
              <a:rPr lang="en-GB" altLang="en-US" sz="1800" dirty="0">
                <a:latin typeface="Verdana"/>
                <a:cs typeface="Verdana"/>
              </a:rPr>
              <a:t>and </a:t>
            </a:r>
            <a:r>
              <a:rPr lang="en-GB" altLang="en-US" sz="1800" b="1" dirty="0">
                <a:latin typeface="Verdana"/>
                <a:cs typeface="Verdana"/>
              </a:rPr>
              <a:t>time stamp </a:t>
            </a:r>
            <a:r>
              <a:rPr lang="en-GB" altLang="en-US" sz="1800" dirty="0">
                <a:latin typeface="Verdana"/>
                <a:cs typeface="Verdana"/>
              </a:rPr>
              <a:t>of arrival time (</a:t>
            </a:r>
            <a:r>
              <a:rPr lang="en-GB" altLang="en-US" sz="1800" dirty="0" err="1">
                <a:latin typeface="Verdana"/>
                <a:cs typeface="Verdana"/>
              </a:rPr>
              <a:t>ToA</a:t>
            </a:r>
            <a:r>
              <a:rPr lang="en-GB" altLang="en-US" sz="1800" dirty="0">
                <a:latin typeface="Verdana"/>
                <a:cs typeface="Verdana"/>
              </a:rPr>
              <a:t>)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Time over threshold (</a:t>
            </a:r>
            <a:r>
              <a:rPr lang="en-GB" altLang="en-US" sz="1800" dirty="0" err="1">
                <a:latin typeface="Verdana"/>
                <a:cs typeface="Verdana"/>
              </a:rPr>
              <a:t>ToT</a:t>
            </a:r>
            <a:r>
              <a:rPr lang="en-GB" altLang="en-US" sz="1800" dirty="0">
                <a:latin typeface="Verdana"/>
                <a:cs typeface="Verdana"/>
              </a:rPr>
              <a:t>) is added to register the signal amplitude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compensation for time walk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b="1" dirty="0">
                <a:latin typeface="Verdana"/>
                <a:cs typeface="Verdana"/>
              </a:rPr>
              <a:t>Trigger</a:t>
            </a:r>
            <a:r>
              <a:rPr lang="en-GB" altLang="en-US" sz="1800" dirty="0">
                <a:latin typeface="Verdana"/>
                <a:cs typeface="Verdana"/>
              </a:rPr>
              <a:t> (for t</a:t>
            </a:r>
            <a:r>
              <a:rPr lang="en-GB" altLang="en-US" sz="1800" baseline="-25000" dirty="0">
                <a:latin typeface="Verdana"/>
                <a:cs typeface="Verdana"/>
              </a:rPr>
              <a:t>0</a:t>
            </a:r>
            <a:r>
              <a:rPr lang="en-GB" altLang="en-US" sz="1800" dirty="0">
                <a:latin typeface="Verdana"/>
                <a:cs typeface="Verdana"/>
              </a:rPr>
              <a:t>) added to the data stream as an additional time stamp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sz="2000" dirty="0">
                <a:latin typeface="Verdana"/>
                <a:cs typeface="Verdana"/>
              </a:rPr>
              <a:t>Power consumption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~1 A @ 2 V (2W) depending on hit rate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power pulsing possible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sz="1800" dirty="0">
                <a:latin typeface="Verdana"/>
                <a:cs typeface="Verdana"/>
              </a:rPr>
              <a:t>good cooling is important</a:t>
            </a:r>
            <a:endParaRPr lang="en-GB" altLang="en-US" dirty="0">
              <a:latin typeface="Verdana"/>
              <a:cs typeface="Verdana"/>
            </a:endParaRPr>
          </a:p>
        </p:txBody>
      </p:sp>
      <p:pic>
        <p:nvPicPr>
          <p:cNvPr id="717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76312"/>
            <a:ext cx="4406900" cy="2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 b="3972"/>
          <a:stretch>
            <a:fillRect/>
          </a:stretch>
        </p:blipFill>
        <p:spPr bwMode="auto">
          <a:xfrm>
            <a:off x="8853488" y="3997643"/>
            <a:ext cx="1662112" cy="232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>
            <a:off x="8758237" y="5715000"/>
            <a:ext cx="4763" cy="64293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8763000" y="4419600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nl-NL" dirty="0">
                <a:solidFill>
                  <a:schemeClr val="bg1"/>
                </a:solidFill>
                <a:latin typeface="Verdana"/>
                <a:cs typeface="Verdana"/>
              </a:rPr>
              <a:t>Sensitive area</a:t>
            </a:r>
            <a:endParaRPr lang="nl-NL" altLang="nl-NL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39000" y="5791200"/>
            <a:ext cx="12954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2+3 mm</a:t>
            </a:r>
          </a:p>
        </p:txBody>
      </p: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rot="5400000">
            <a:off x="7925594" y="4876800"/>
            <a:ext cx="1675606" cy="794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Rectangle 14"/>
          <p:cNvSpPr/>
          <p:nvPr/>
        </p:nvSpPr>
        <p:spPr>
          <a:xfrm>
            <a:off x="7239000" y="4643735"/>
            <a:ext cx="12790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14.1 mm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829B63B7-89DB-4F4E-B542-F8456BAC88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7653" y="836712"/>
            <a:ext cx="5181600" cy="377233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120AFE51-E3DE-40BF-8B8F-777F04296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271" y1="5215" x2="66450" y2="8735"/>
                        <a14:foregroundMark x1="75000" y1="11734" x2="96097" y2="33246"/>
                        <a14:foregroundMark x1="95725" y1="42243" x2="94703" y2="70926"/>
                        <a14:foregroundMark x1="92844" y1="76923" x2="59665" y2="97914"/>
                        <a14:foregroundMark x1="59665" y1="94915" x2="10409" y2="94394"/>
                        <a14:foregroundMark x1="10409" y1="94394" x2="5762" y2="59322"/>
                        <a14:foregroundMark x1="5019" y1="53325" x2="9294" y2="2738"/>
                        <a14:foregroundMark x1="66078" y1="9257" x2="78625" y2="16688"/>
                        <a14:foregroundMark x1="94703" y1="32334" x2="95353" y2="43807"/>
                        <a14:foregroundMark x1="95074" y1="49804" x2="90706" y2="79922"/>
                        <a14:foregroundMark x1="5762" y1="50326" x2="5762" y2="65841"/>
                        <a14:foregroundMark x1="10037" y1="21773" x2="76115" y2="71838"/>
                        <a14:foregroundMark x1="78625" y1="23207" x2="14684" y2="70926"/>
                        <a14:foregroundMark x1="21840" y1="16297" x2="64312" y2="41851"/>
                        <a14:foregroundMark x1="60781" y1="14211" x2="30390" y2="43807"/>
                        <a14:foregroundMark x1="31784" y1="8735" x2="51487" y2="36245"/>
                        <a14:foregroundMark x1="75000" y1="38853" x2="45725" y2="75359"/>
                        <a14:foregroundMark x1="83271" y1="38331" x2="69331" y2="80834"/>
                        <a14:foregroundMark x1="82900" y1="34289" x2="63941" y2="64798"/>
                        <a14:foregroundMark x1="64684" y1="75359" x2="30390" y2="62842"/>
                        <a14:foregroundMark x1="15706" y1="45763" x2="43959" y2="76923"/>
                        <a14:foregroundMark x1="50372" y1="84355" x2="66450" y2="52282"/>
                        <a14:foregroundMark x1="44703" y1="52803" x2="53625" y2="85398"/>
                        <a14:foregroundMark x1="19981" y1="86962" x2="62918" y2="84876"/>
                        <a14:foregroundMark x1="70353" y1="68318" x2="48606" y2="87353"/>
                        <a14:foregroundMark x1="59665" y1="69883" x2="67193" y2="80834"/>
                        <a14:foregroundMark x1="15706" y1="86962" x2="22491" y2="91917"/>
                        <a14:foregroundMark x1="27509" y1="89700" x2="33829" y2="92699"/>
                        <a14:backgroundMark x1="56691" y1="7562" x2="81506" y2="33898"/>
                        <a14:backgroundMark x1="55204" y1="3520" x2="40242" y2="15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36" y="4343400"/>
            <a:ext cx="2868864" cy="2044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ADC0C6D-BD20-4E91-9755-5914B8A3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233003"/>
            <a:ext cx="10363200" cy="605197"/>
          </a:xfrm>
        </p:spPr>
        <p:txBody>
          <a:bodyPr/>
          <a:lstStyle/>
          <a:p>
            <a:r>
              <a:rPr lang="en-US" sz="3600" b="0" noProof="0" dirty="0">
                <a:latin typeface="Verdana"/>
                <a:cs typeface="Verdana"/>
              </a:rPr>
              <a:t>Single hit resolution in transverse direction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hthoek 16">
                <a:extLst>
                  <a:ext uri="{FF2B5EF4-FFF2-40B4-BE49-F238E27FC236}">
                    <a16:creationId xmlns:a16="http://schemas.microsoft.com/office/drawing/2014/main" id="{4BF3EDB2-5BDF-431A-B195-412834F03271}"/>
                  </a:ext>
                </a:extLst>
              </p:cNvPr>
              <p:cNvSpPr/>
              <p:nvPr/>
            </p:nvSpPr>
            <p:spPr>
              <a:xfrm>
                <a:off x="2873619" y="4929674"/>
                <a:ext cx="3235501" cy="114633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=30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dirty="0"/>
                  <a:t>  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sz="2000" dirty="0"/>
                  <a:t>(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31</m:t>
                    </m:r>
                    <m:r>
                      <a:rPr lang="nl-NL" sz="2000" b="0" i="1" smtClean="0">
                        <a:latin typeface="Cambria Math" panose="02040503050406030204" pitchFamily="18" charset="0"/>
                      </a:rPr>
                      <m:t>8±7 </m:t>
                    </m:r>
                    <m:r>
                      <m:rPr>
                        <m:nor/>
                      </m:rPr>
                      <a:rPr lang="en-US" sz="2000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sz="2000" dirty="0"/>
                  <a:t> expected)</a:t>
                </a:r>
              </a:p>
            </p:txBody>
          </p:sp>
        </mc:Choice>
        <mc:Fallback xmlns:mv="urn:schemas-microsoft-com:mac:vml" xmlns="">
          <p:sp>
            <p:nvSpPr>
              <p:cNvPr id="17" name="Rechthoek 16">
                <a:extLst>
                  <a:ext uri="{FF2B5EF4-FFF2-40B4-BE49-F238E27FC236}">
                    <a16:creationId xmlns=""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a16="http://schemas.microsoft.com/office/drawing/2014/main" xmlns:mv="urn:schemas-microsoft-com:mac:vml" id="{4BF3EDB2-5BDF-431A-B195-412834F032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3619" y="4929674"/>
                <a:ext cx="3235501" cy="1146339"/>
              </a:xfrm>
              <a:prstGeom prst="rect">
                <a:avLst/>
              </a:prstGeom>
              <a:blipFill>
                <a:blip r:embed="rId5"/>
                <a:stretch>
                  <a:fillRect l="-1883" r="-942" b="-9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vaal 15">
            <a:extLst>
              <a:ext uri="{FF2B5EF4-FFF2-40B4-BE49-F238E27FC236}">
                <a16:creationId xmlns:a16="http://schemas.microsoft.com/office/drawing/2014/main" id="{8735D210-C6D5-4B08-884C-C68BF94B6877}"/>
              </a:ext>
            </a:extLst>
          </p:cNvPr>
          <p:cNvSpPr/>
          <p:nvPr/>
        </p:nvSpPr>
        <p:spPr>
          <a:xfrm>
            <a:off x="459243" y="5733256"/>
            <a:ext cx="236157" cy="22513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hthoek 12">
                <a:extLst>
                  <a:ext uri="{FF2B5EF4-FFF2-40B4-BE49-F238E27FC236}">
                    <a16:creationId xmlns:a16="http://schemas.microsoft.com/office/drawing/2014/main" id="{C49ABC64-5AE3-4DE1-B185-D4F4B76123E9}"/>
                  </a:ext>
                </a:extLst>
              </p:cNvPr>
              <p:cNvSpPr/>
              <p:nvPr/>
            </p:nvSpPr>
            <p:spPr>
              <a:xfrm>
                <a:off x="1603180" y="1398414"/>
                <a:ext cx="1396476" cy="4616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nl-NL" i="1" dirty="0"/>
                  <a:t>B</a:t>
                </a:r>
                <a14:m>
                  <m:oMath xmlns:m="http://schemas.openxmlformats.org/officeDocument/2006/math">
                    <m:r>
                      <a:rPr lang="nl-NL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0 </m:t>
                    </m:r>
                  </m:oMath>
                </a14:m>
                <a:r>
                  <a:rPr lang="en-US" dirty="0"/>
                  <a:t> T</a:t>
                </a:r>
              </a:p>
            </p:txBody>
          </p:sp>
        </mc:Choice>
        <mc:Fallback xmlns:mv="urn:schemas-microsoft-com:mac:vml" xmlns="">
          <p:sp>
            <p:nvSpPr>
              <p:cNvPr id="13" name="Rechthoek 12">
                <a:extLst>
                  <a:ext uri="{FF2B5EF4-FFF2-40B4-BE49-F238E27FC236}">
                    <a16:creationId xmlns:mv="urn:schemas-microsoft-com:mac:vml" xmlns:a16="http://schemas.microsoft.com/office/drawing/2014/main" xmlns="" xmlns:a14="http://schemas.microsoft.com/office/drawing/2010/main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C49ABC64-5AE3-4DE1-B185-D4F4B76123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3180" y="1398414"/>
                <a:ext cx="1396476" cy="461665"/>
              </a:xfrm>
              <a:prstGeom prst="rect">
                <a:avLst/>
              </a:prstGeom>
              <a:blipFill>
                <a:blip r:embed="rId6"/>
                <a:stretch>
                  <a:fillRect l="-6494" t="-8974" b="-2692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jdelijke aanduiding voor inhoud 4">
                <a:extLst>
                  <a:ext uri="{FF2B5EF4-FFF2-40B4-BE49-F238E27FC236}">
                    <a16:creationId xmlns:a16="http://schemas.microsoft.com/office/drawing/2014/main" id="{C9687410-134E-4089-81AF-8D35A43DEF0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255453" y="1702838"/>
                <a:ext cx="5961227" cy="50385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488" tIns="44450" rIns="90488" bIns="44450" numCol="1" anchor="t" anchorCtr="0" compatLnSpc="1">
                <a:prstTxWarp prst="textNoShape">
                  <a:avLst/>
                </a:prstTxWarp>
                <a:norm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Monotype Sorts"/>
                  <a:buChar char="u"/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100000"/>
                  <a:buFont typeface="Monotype Sorts"/>
                  <a:buChar char="l"/>
                  <a:defRPr sz="24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/>
                  <a:buChar char="n"/>
                  <a:defRPr sz="20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100000"/>
                  <a:buFont typeface="Monotype Sorts"/>
                  <a:buChar char="u"/>
                  <a:defRPr sz="18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/>
                  <a:buChar char="l"/>
                  <a:defRPr sz="18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 pitchFamily="2" charset="2"/>
                  <a:buChar char="l"/>
                  <a:defRPr sz="18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 pitchFamily="2" charset="2"/>
                  <a:buChar char="l"/>
                  <a:defRPr sz="18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 pitchFamily="2" charset="2"/>
                  <a:buChar char="l"/>
                  <a:defRPr sz="18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100000"/>
                  <a:buFont typeface="Monotype Sorts" pitchFamily="2" charset="2"/>
                  <a:buChar char="l"/>
                  <a:defRPr sz="18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Font typeface="Monotype Sorts"/>
                  <a:buNone/>
                </a:pPr>
                <a:r>
                  <a:rPr lang="en-US" sz="2400" kern="0" dirty="0"/>
                  <a:t>Single electron resolution in pixel plane:</a:t>
                </a:r>
              </a:p>
              <a:p>
                <a:pPr marL="0" indent="0">
                  <a:buFont typeface="Monotype Sorts"/>
                  <a:buNone/>
                </a:pPr>
                <a:endParaRPr lang="en-US" sz="2400" kern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kern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 kern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sz="2400" i="1" kern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400" i="1" ker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i="1" kern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400" i="1" ker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 ker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kern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sz="2400" i="1" ker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400" i="1" ker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i="1" ker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 ker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kern="0" dirty="0"/>
              </a:p>
              <a:p>
                <a:pPr marL="0" indent="0">
                  <a:buFont typeface="Monotype Sorts"/>
                  <a:buNone/>
                </a:pPr>
                <a:r>
                  <a:rPr lang="en-US" sz="2400" kern="0" dirty="0"/>
                  <a:t>Depends on:</a:t>
                </a:r>
              </a:p>
              <a:p>
                <a:pPr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ker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i="1" ker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i="1" ker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i="1" kern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kern="0" dirty="0"/>
                  <a:t> pixel size </a:t>
                </a:r>
                <a14:m>
                  <m:oMath xmlns:m="http://schemas.openxmlformats.org/officeDocument/2006/math">
                    <m:r>
                      <a:rPr lang="en-US" sz="2400" i="1" kern="0" smtClean="0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400" i="1" kern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 kern="0" smtClean="0">
                            <a:latin typeface="Cambria Math" panose="02040503050406030204" pitchFamily="18" charset="0"/>
                          </a:rPr>
                          <m:t>12</m:t>
                        </m:r>
                      </m:e>
                    </m:rad>
                  </m:oMath>
                </a14:m>
                <a:endParaRPr lang="en-US" sz="2400" kern="0" dirty="0"/>
              </a:p>
              <a:p>
                <a:pPr>
                  <a:buFont typeface="Wingdings" panose="05000000000000000000" pitchFamily="2" charset="2"/>
                  <a:buChar char="q"/>
                </a:pPr>
                <a:r>
                  <a:rPr lang="en-US" sz="2400" kern="0" dirty="0"/>
                  <a:t>Diffusion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kern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400" i="1" ker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400" kern="0" dirty="0"/>
                  <a:t> from fit</a:t>
                </a:r>
              </a:p>
              <a:p>
                <a:endParaRPr lang="en-US" sz="2400" kern="0" dirty="0"/>
              </a:p>
              <a:p>
                <a:pPr marL="0" indent="0">
                  <a:buFont typeface="Monotype Sorts"/>
                  <a:buNone/>
                </a:pPr>
                <a:r>
                  <a:rPr lang="en-US" sz="2400" kern="0" dirty="0"/>
                  <a:t>Note that:</a:t>
                </a:r>
              </a:p>
              <a:p>
                <a:pPr>
                  <a:buFont typeface="Wingdings" panose="05000000000000000000" pitchFamily="2" charset="2"/>
                  <a:buChar char="q"/>
                </a:pPr>
                <a:r>
                  <a:rPr lang="en-US" sz="2000" kern="0" dirty="0"/>
                  <a:t>A hit resolution of </a:t>
                </a:r>
                <a14:m>
                  <m:oMath xmlns:m="http://schemas.openxmlformats.org/officeDocument/2006/math">
                    <m:r>
                      <a:rPr lang="en-US" sz="2000" i="1" kern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kern="0" dirty="0"/>
                  <a:t>250 µm is </a:t>
                </a:r>
                <a14:m>
                  <m:oMath xmlns:m="http://schemas.openxmlformats.org/officeDocument/2006/math">
                    <m:r>
                      <a:rPr lang="en-US" sz="2000" i="1" ker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kern="0" dirty="0"/>
                  <a:t>25 µm for a 100-hit track (</a:t>
                </a:r>
                <a14:m>
                  <m:oMath xmlns:m="http://schemas.openxmlformats.org/officeDocument/2006/math">
                    <m:r>
                      <a:rPr lang="en-US" sz="2000" i="1" ker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kern="0" dirty="0"/>
                  <a:t> 1 cm track length)</a:t>
                </a:r>
              </a:p>
              <a:p>
                <a:pPr>
                  <a:buFont typeface="Wingdings" panose="05000000000000000000" pitchFamily="2" charset="2"/>
                  <a:buChar char="q"/>
                </a:pPr>
                <a:r>
                  <a:rPr lang="en-US" sz="2400" kern="0" dirty="0"/>
                  <a:t>A</a:t>
                </a:r>
                <a:r>
                  <a:rPr lang="en-US" sz="2000" kern="0" dirty="0"/>
                  <a:t>t </a:t>
                </a:r>
                <a14:m>
                  <m:oMath xmlns:m="http://schemas.openxmlformats.org/officeDocument/2006/math">
                    <m:r>
                      <a:rPr lang="en-US" sz="2000" i="1" ker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000" i="1" ker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000" kern="0" dirty="0"/>
                  <a:t> 4 T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kern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000" i="1" ker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2000" i="1" kern="0">
                        <a:latin typeface="Cambria Math" panose="02040503050406030204" pitchFamily="18" charset="0"/>
                      </a:rPr>
                      <m:t>=25 </m:t>
                    </m:r>
                    <m:r>
                      <m:rPr>
                        <m:nor/>
                      </m:rPr>
                      <a:rPr lang="en-US" sz="2000" kern="0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sz="2000" i="1" kern="0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000" i="1" ker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000" ker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</m:rad>
                  </m:oMath>
                </a14:m>
                <a:r>
                  <a:rPr lang="en-US" sz="2000" kern="0" dirty="0"/>
                  <a:t> </a:t>
                </a:r>
              </a:p>
            </p:txBody>
          </p:sp>
        </mc:Choice>
        <mc:Fallback xmlns="">
          <p:sp>
            <p:nvSpPr>
              <p:cNvPr id="10" name="Tijdelijke aanduiding voor inhoud 4">
                <a:extLst>
                  <a:ext uri="{FF2B5EF4-FFF2-40B4-BE49-F238E27FC236}">
                    <a16:creationId xmlns:a16="http://schemas.microsoft.com/office/drawing/2014/main" id="{C9687410-134E-4089-81AF-8D35A43DEF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55453" y="1702838"/>
                <a:ext cx="5961227" cy="5038530"/>
              </a:xfrm>
              <a:prstGeom prst="rect">
                <a:avLst/>
              </a:prstGeom>
              <a:blipFill>
                <a:blip r:embed="rId7"/>
                <a:stretch>
                  <a:fillRect l="-1702" t="-754" r="-106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A56DEA81-0230-E84A-A9AD-C46CCC3FAA50}"/>
              </a:ext>
            </a:extLst>
          </p:cNvPr>
          <p:cNvSpPr/>
          <p:nvPr/>
        </p:nvSpPr>
        <p:spPr>
          <a:xfrm>
            <a:off x="6023992" y="920914"/>
            <a:ext cx="59828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Verdana"/>
                <a:cs typeface="Verdana"/>
              </a:rPr>
              <a:t>Results from Bonn-Elsa </a:t>
            </a:r>
            <a:r>
              <a:rPr lang="en-US" sz="2000" dirty="0" err="1">
                <a:latin typeface="Verdana"/>
                <a:cs typeface="Verdana"/>
              </a:rPr>
              <a:t>testbeam</a:t>
            </a:r>
            <a:r>
              <a:rPr lang="en-US" sz="2000" dirty="0">
                <a:latin typeface="Verdana"/>
                <a:cs typeface="Verdana"/>
              </a:rPr>
              <a:t> in 2017</a:t>
            </a:r>
            <a:endParaRPr lang="en-GB" sz="2000" dirty="0">
              <a:latin typeface="Verdana"/>
              <a:cs typeface="Verdana"/>
              <a:hlinkClick r:id="rId8" tooltip="Persistent link using digital object identifier"/>
            </a:endParaRPr>
          </a:p>
          <a:p>
            <a:r>
              <a:rPr lang="en-GB" sz="2000" dirty="0">
                <a:latin typeface="Verdana"/>
                <a:cs typeface="Verdana"/>
                <a:hlinkClick r:id="rId8" tooltip="Persistent link using digital object identifier"/>
              </a:rPr>
              <a:t>https://doi.org/10.1016/j.nima.2018.08.012</a:t>
            </a:r>
            <a:endParaRPr lang="en-NL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ACD42E-CAD6-2944-9C72-82B9BAF29F3F}"/>
              </a:ext>
            </a:extLst>
          </p:cNvPr>
          <p:cNvSpPr txBox="1"/>
          <p:nvPr/>
        </p:nvSpPr>
        <p:spPr>
          <a:xfrm>
            <a:off x="3803419" y="2492896"/>
            <a:ext cx="15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T2K gas</a:t>
            </a:r>
          </a:p>
        </p:txBody>
      </p:sp>
    </p:spTree>
    <p:extLst>
      <p:ext uri="{BB962C8B-B14F-4D97-AF65-F5344CB8AC3E}">
        <p14:creationId xmlns:p14="http://schemas.microsoft.com/office/powerpoint/2010/main" val="4134559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ata-mip.eps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858000" y="2892778"/>
            <a:ext cx="4769224" cy="3431822"/>
          </a:xfrm>
          <a:prstGeom prst="rect">
            <a:avLst/>
          </a:prstGeom>
        </p:spPr>
      </p:pic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990600" y="461963"/>
            <a:ext cx="10515600" cy="452437"/>
          </a:xfrm>
        </p:spPr>
        <p:txBody>
          <a:bodyPr/>
          <a:lstStyle/>
          <a:p>
            <a:r>
              <a:rPr lang="en-GB" altLang="en-US" b="0" dirty="0">
                <a:latin typeface="Verdana"/>
                <a:cs typeface="Verdana"/>
              </a:rPr>
              <a:t> </a:t>
            </a:r>
            <a:r>
              <a:rPr lang="en-GB" altLang="en-US" sz="3200" b="0" dirty="0">
                <a:latin typeface="Verdana"/>
                <a:cs typeface="Verdana"/>
              </a:rPr>
              <a:t>Pixel</a:t>
            </a:r>
            <a:r>
              <a:rPr lang="en-GB" altLang="en-US" b="0" dirty="0">
                <a:latin typeface="Verdana"/>
                <a:cs typeface="Verdana"/>
              </a:rPr>
              <a:t> </a:t>
            </a:r>
            <a:r>
              <a:rPr lang="en-GB" altLang="en-US" sz="3200" b="0" dirty="0" err="1">
                <a:latin typeface="Verdana"/>
                <a:cs typeface="Verdana"/>
              </a:rPr>
              <a:t>dE/dx</a:t>
            </a:r>
            <a:r>
              <a:rPr lang="en-GB" altLang="en-US" sz="3200" b="0" dirty="0">
                <a:latin typeface="Verdana"/>
                <a:cs typeface="Verdana"/>
              </a:rPr>
              <a:t> performance</a:t>
            </a:r>
            <a:endParaRPr lang="en-GB" altLang="en-US" b="0" dirty="0">
              <a:latin typeface="Verdana"/>
              <a:cs typeface="Verdana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40976" y="834008"/>
            <a:ext cx="11551024" cy="2018928"/>
          </a:xfrm>
        </p:spPr>
        <p:txBody>
          <a:bodyPr/>
          <a:lstStyle/>
          <a:p>
            <a:pPr>
              <a:buClr>
                <a:srgbClr val="FF6600"/>
              </a:buClr>
              <a:buNone/>
            </a:pPr>
            <a:endParaRPr lang="en-US" sz="2000" dirty="0">
              <a:solidFill>
                <a:srgbClr val="000000"/>
              </a:solidFill>
              <a:latin typeface="Verdana"/>
              <a:cs typeface="Verdana"/>
            </a:endParaRPr>
          </a:p>
          <a:p>
            <a:r>
              <a:rPr lang="en-US" sz="2000" dirty="0" err="1">
                <a:latin typeface="Verdana"/>
                <a:cs typeface="Verdana"/>
              </a:rPr>
              <a:t>dE</a:t>
            </a:r>
            <a:r>
              <a:rPr lang="en-US" sz="2000" dirty="0">
                <a:latin typeface="Verdana"/>
                <a:cs typeface="Verdana"/>
              </a:rPr>
              <a:t>/dx resolution </a:t>
            </a:r>
            <a:r>
              <a:rPr lang="en-US" sz="2000" dirty="0">
                <a:latin typeface="Verdana"/>
                <a:cs typeface="Verdana"/>
                <a:hlinkClick r:id="rId4"/>
              </a:rPr>
              <a:t>measured</a:t>
            </a:r>
            <a:r>
              <a:rPr lang="en-US" sz="2000" dirty="0">
                <a:latin typeface="Verdana"/>
                <a:cs typeface="Verdana"/>
              </a:rPr>
              <a:t> with truncated mean technique </a:t>
            </a:r>
          </a:p>
          <a:p>
            <a:pPr lvl="1"/>
            <a:r>
              <a:rPr lang="en-US" sz="2000" dirty="0">
                <a:latin typeface="Verdana"/>
                <a:cs typeface="Verdana"/>
              </a:rPr>
              <a:t>From the single chip tracks; 1 </a:t>
            </a:r>
            <a:r>
              <a:rPr lang="en-US" sz="2000" dirty="0" err="1">
                <a:latin typeface="Verdana"/>
                <a:cs typeface="Verdana"/>
              </a:rPr>
              <a:t>m</a:t>
            </a:r>
            <a:r>
              <a:rPr lang="en-US" sz="2000" dirty="0">
                <a:latin typeface="Verdana"/>
                <a:cs typeface="Verdana"/>
              </a:rPr>
              <a:t> long tracks are made; </a:t>
            </a:r>
          </a:p>
          <a:p>
            <a:pPr lvl="1"/>
            <a:r>
              <a:rPr lang="en-US" sz="2000" dirty="0">
                <a:latin typeface="Verdana"/>
                <a:cs typeface="Verdana"/>
              </a:rPr>
              <a:t>nr of electrons counted in slices of 20 pixel and reject 10% highest slices</a:t>
            </a:r>
          </a:p>
          <a:p>
            <a:pPr lvl="1"/>
            <a:r>
              <a:rPr lang="en-US" sz="2000" dirty="0">
                <a:latin typeface="Verdana"/>
                <a:cs typeface="Verdana"/>
              </a:rPr>
              <a:t>Track-</a:t>
            </a:r>
            <a:r>
              <a:rPr lang="en-US" sz="2000" dirty="0" err="1">
                <a:latin typeface="Verdana"/>
                <a:cs typeface="Verdana"/>
              </a:rPr>
              <a:t>lentgh</a:t>
            </a:r>
            <a:r>
              <a:rPr lang="en-US" sz="2000" dirty="0">
                <a:latin typeface="Verdana"/>
                <a:cs typeface="Verdana"/>
              </a:rPr>
              <a:t> scaled by 1/0.7 to get an estimation for the </a:t>
            </a:r>
            <a:r>
              <a:rPr lang="en-US" sz="2000" dirty="0" err="1">
                <a:latin typeface="Verdana"/>
                <a:cs typeface="Verdana"/>
              </a:rPr>
              <a:t>dE</a:t>
            </a:r>
            <a:r>
              <a:rPr lang="en-US" sz="2000" dirty="0">
                <a:latin typeface="Verdana"/>
                <a:cs typeface="Verdana"/>
              </a:rPr>
              <a:t>/dx of a MIP </a:t>
            </a:r>
          </a:p>
          <a:p>
            <a:pPr lvl="1"/>
            <a:r>
              <a:rPr lang="en-US" sz="2000" dirty="0">
                <a:latin typeface="Verdana"/>
                <a:cs typeface="Verdana"/>
              </a:rPr>
              <a:t>Resolution is 4.1% for a 2.5 </a:t>
            </a:r>
            <a:r>
              <a:rPr lang="en-US" sz="2000" dirty="0" err="1">
                <a:latin typeface="Verdana"/>
                <a:cs typeface="Verdana"/>
              </a:rPr>
              <a:t>GeV</a:t>
            </a:r>
            <a:r>
              <a:rPr lang="en-US" sz="2000" dirty="0">
                <a:latin typeface="Verdana"/>
                <a:cs typeface="Verdana"/>
              </a:rPr>
              <a:t> electron and 4.9% for a MIP</a:t>
            </a:r>
          </a:p>
          <a:p>
            <a:r>
              <a:rPr lang="en-US" sz="2000" dirty="0">
                <a:latin typeface="Verdana"/>
                <a:cs typeface="Verdana"/>
              </a:rPr>
              <a:t>Separation S = (N</a:t>
            </a:r>
            <a:r>
              <a:rPr lang="en-US" sz="2000" baseline="-25000" dirty="0">
                <a:latin typeface="Verdana"/>
                <a:cs typeface="Verdana"/>
              </a:rPr>
              <a:t>e </a:t>
            </a:r>
            <a:r>
              <a:rPr lang="en-US" sz="2000" dirty="0">
                <a:latin typeface="Verdana"/>
                <a:cs typeface="Verdana"/>
              </a:rPr>
              <a:t>− N</a:t>
            </a:r>
            <a:r>
              <a:rPr lang="en-US" sz="2000" baseline="-25000" dirty="0">
                <a:latin typeface="Verdana"/>
                <a:cs typeface="Verdana"/>
              </a:rPr>
              <a:t>MIP</a:t>
            </a:r>
            <a:r>
              <a:rPr lang="en-US" sz="2000" dirty="0">
                <a:latin typeface="Verdana"/>
                <a:cs typeface="Verdana"/>
              </a:rPr>
              <a:t>)/</a:t>
            </a:r>
            <a:r>
              <a:rPr lang="en-US" sz="2000" dirty="0" err="1">
                <a:latin typeface="Verdana"/>
                <a:cs typeface="Verdana"/>
              </a:rPr>
              <a:t>σ</a:t>
            </a:r>
            <a:r>
              <a:rPr lang="en-US" sz="2000" baseline="-25000" dirty="0" err="1">
                <a:latin typeface="Verdana"/>
                <a:cs typeface="Verdana"/>
              </a:rPr>
              <a:t>e</a:t>
            </a:r>
            <a:r>
              <a:rPr lang="en-US" sz="2000" dirty="0">
                <a:latin typeface="Verdana"/>
                <a:cs typeface="Verdana"/>
              </a:rPr>
              <a:t> </a:t>
            </a:r>
          </a:p>
          <a:p>
            <a:r>
              <a:rPr lang="en-US" sz="2000" dirty="0">
                <a:latin typeface="Verdana"/>
                <a:cs typeface="Verdana"/>
              </a:rPr>
              <a:t>8σ</a:t>
            </a:r>
            <a:r>
              <a:rPr lang="en-US" sz="2000" baseline="-25000" dirty="0">
                <a:latin typeface="Verdana"/>
                <a:cs typeface="Verdana"/>
              </a:rPr>
              <a:t> </a:t>
            </a:r>
            <a:r>
              <a:rPr lang="en-US" sz="2000" dirty="0">
                <a:latin typeface="Verdana"/>
                <a:cs typeface="Verdana"/>
              </a:rPr>
              <a:t>MIP-</a:t>
            </a:r>
            <a:r>
              <a:rPr lang="en-US" sz="2000" dirty="0" err="1">
                <a:latin typeface="Verdana"/>
                <a:cs typeface="Verdana"/>
              </a:rPr>
              <a:t>e</a:t>
            </a:r>
            <a:r>
              <a:rPr lang="en-US" sz="2000" dirty="0">
                <a:latin typeface="Verdana"/>
                <a:cs typeface="Verdana"/>
              </a:rPr>
              <a:t> separation for a 1 meter track</a:t>
            </a:r>
          </a:p>
          <a:p>
            <a:pPr>
              <a:buNone/>
            </a:pPr>
            <a:endParaRPr lang="en-US" sz="2000" dirty="0">
              <a:latin typeface="Verdana"/>
              <a:cs typeface="Verdana"/>
            </a:endParaRPr>
          </a:p>
          <a:p>
            <a:pPr>
              <a:buNone/>
            </a:pPr>
            <a:endParaRPr lang="en-US" sz="2000" dirty="0">
              <a:latin typeface="Verdana"/>
              <a:cs typeface="Verdana"/>
            </a:endParaRPr>
          </a:p>
          <a:p>
            <a:pPr>
              <a:buNone/>
            </a:pPr>
            <a:endParaRPr lang="en-US" sz="2000" dirty="0">
              <a:latin typeface="Verdana"/>
              <a:cs typeface="Verdana"/>
            </a:endParaRPr>
          </a:p>
          <a:p>
            <a:pPr>
              <a:buNone/>
            </a:pPr>
            <a:endParaRPr lang="en-US" sz="2000" dirty="0">
              <a:latin typeface="Verdana"/>
              <a:cs typeface="Verdana"/>
            </a:endParaRPr>
          </a:p>
          <a:p>
            <a:pPr>
              <a:buNone/>
            </a:pPr>
            <a:endParaRPr lang="en-US" sz="2000" dirty="0">
              <a:latin typeface="Verdana"/>
              <a:cs typeface="Verdana"/>
            </a:endParaRPr>
          </a:p>
          <a:p>
            <a:pPr>
              <a:buNone/>
            </a:pPr>
            <a:endParaRPr lang="en-US" sz="2000" dirty="0">
              <a:latin typeface="Verdana"/>
              <a:cs typeface="Verdana"/>
            </a:endParaRPr>
          </a:p>
          <a:p>
            <a:pPr>
              <a:buNone/>
            </a:pPr>
            <a:endParaRPr lang="en-US" sz="2000" dirty="0">
              <a:latin typeface="Verdana"/>
              <a:cs typeface="Verdana"/>
            </a:endParaRPr>
          </a:p>
          <a:p>
            <a:pPr>
              <a:buNone/>
            </a:pPr>
            <a:endParaRPr lang="en-US" sz="2000" dirty="0">
              <a:latin typeface="Verdana"/>
              <a:cs typeface="Verdan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36104" y="4005064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FF6600"/>
              </a:buClr>
              <a:buSzPct val="100000"/>
              <a:buBlip>
                <a:blip r:embed="rId5"/>
              </a:buBlip>
            </a:pP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A pixel readout can in principle within the resolution (diffusion) separate primary from secondary clusters.  </a:t>
            </a:r>
            <a:r>
              <a:rPr lang="en-US" sz="2000" kern="0" dirty="0" err="1">
                <a:solidFill>
                  <a:srgbClr val="000000"/>
                </a:solidFill>
                <a:latin typeface="Verdana"/>
                <a:cs typeface="Verdana"/>
              </a:rPr>
              <a:t>dE/dx</a:t>
            </a:r>
            <a:r>
              <a:rPr lang="en-US" sz="2000" kern="0" dirty="0">
                <a:solidFill>
                  <a:srgbClr val="000000"/>
                </a:solidFill>
                <a:latin typeface="Verdana"/>
                <a:cs typeface="Verdana"/>
              </a:rPr>
              <a:t> can be measured by cluster counting and performance separation enhanced. </a:t>
            </a:r>
            <a:r>
              <a:rPr lang="en-US" sz="1800" kern="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omo">
  <a:themeElements>
    <a:clrScheme name="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m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m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9094163</TotalTime>
  <Pages>11</Pages>
  <Words>2356</Words>
  <Application>Microsoft Macintosh PowerPoint</Application>
  <PresentationFormat>Widescreen</PresentationFormat>
  <Paragraphs>354</Paragraphs>
  <Slides>32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Cambria Math</vt:lpstr>
      <vt:lpstr>Monotype Sorts</vt:lpstr>
      <vt:lpstr>Symbol</vt:lpstr>
      <vt:lpstr>Times New Roman</vt:lpstr>
      <vt:lpstr>Verdana</vt:lpstr>
      <vt:lpstr>Wingdings</vt:lpstr>
      <vt:lpstr>Como</vt:lpstr>
      <vt:lpstr>TPC Development for the ILD Detector at ILC</vt:lpstr>
      <vt:lpstr> </vt:lpstr>
      <vt:lpstr>PowerPoint Presentation</vt:lpstr>
      <vt:lpstr>ILD TPC particle identification and material</vt:lpstr>
      <vt:lpstr>Pixel TPC</vt:lpstr>
      <vt:lpstr> GridPix technology</vt:lpstr>
      <vt:lpstr>Pixel chip: TimePix3</vt:lpstr>
      <vt:lpstr>Single hit resolution in transverse direction</vt:lpstr>
      <vt:lpstr> Pixel dE/dx performance</vt:lpstr>
      <vt:lpstr>QUAD design and realization</vt:lpstr>
      <vt:lpstr>QUAD test beam in Bonn (October 2018)</vt:lpstr>
      <vt:lpstr>QUAD single hit resolution</vt:lpstr>
      <vt:lpstr>QUAD edge deformations (XY)</vt:lpstr>
      <vt:lpstr>QUAD deformations in transverse plane (XY) </vt:lpstr>
      <vt:lpstr>Next: QUAD as a building block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Simulation of ILD TPC with pixel readout</vt:lpstr>
      <vt:lpstr>Performance of a GridPix TPC at ILC</vt:lpstr>
      <vt:lpstr>Power consumption and cooling</vt:lpstr>
      <vt:lpstr>Reducing the Ion back flow in a TPC</vt:lpstr>
      <vt:lpstr>Summary of the Pixel TPC performance</vt:lpstr>
      <vt:lpstr>Back up slides follow</vt:lpstr>
      <vt:lpstr>Reducing the Ion back flow in a Pixel TPC</vt:lpstr>
    </vt:vector>
  </TitlesOfParts>
  <Manager/>
  <Company>NIKHEF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gaseous QUAD pixel detector</dc:title>
  <dc:subject/>
  <dc:creator>Peter Kluit </dc:creator>
  <cp:keywords/>
  <dc:description/>
  <cp:lastModifiedBy>Peter Kluit</cp:lastModifiedBy>
  <cp:revision>2369</cp:revision>
  <cp:lastPrinted>2002-02-06T08:01:21Z</cp:lastPrinted>
  <dcterms:created xsi:type="dcterms:W3CDTF">2019-10-28T05:36:17Z</dcterms:created>
  <dcterms:modified xsi:type="dcterms:W3CDTF">2023-05-17T08:09:37Z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F.Hartjes@nikhef.nl</vt:lpwstr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1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\\Nikhefh\CT www\pub\techphys\diamond</vt:lpwstr>
  </property>
</Properties>
</file>