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53" r:id="rId3"/>
    <p:sldId id="310" r:id="rId4"/>
    <p:sldId id="556" r:id="rId5"/>
    <p:sldId id="555" r:id="rId6"/>
    <p:sldId id="554" r:id="rId7"/>
    <p:sldId id="558" r:id="rId8"/>
    <p:sldId id="559" r:id="rId9"/>
    <p:sldId id="557" r:id="rId10"/>
    <p:sldId id="560" r:id="rId11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FFFF66"/>
    <a:srgbClr val="FF6600"/>
    <a:srgbClr val="FFFF00"/>
    <a:srgbClr val="66FF33"/>
    <a:srgbClr val="808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8" autoAdjust="0"/>
    <p:restoredTop sz="91888" autoAdjust="0"/>
  </p:normalViewPr>
  <p:slideViewPr>
    <p:cSldViewPr>
      <p:cViewPr varScale="1">
        <p:scale>
          <a:sx n="82" d="100"/>
          <a:sy n="82" d="100"/>
        </p:scale>
        <p:origin x="192" y="5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LCTPC meeting May 2023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opscience.iop.org/article/10.1088/1748-0221/14/01/C01001" TargetMode="External"/><Relationship Id="rId2" Type="http://schemas.openxmlformats.org/officeDocument/2006/relationships/hyperlink" Target="https://iopscience.iop.org/article/10.1088/1748-0221/14/01/C0102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 for a Pixelated Time Projection Chamber</a:t>
            </a:r>
            <a:endParaRPr lang="en-GB" altLang="en-US" sz="36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GB" altLang="en-US" sz="1600" dirty="0">
                <a:latin typeface="Verdana"/>
                <a:cs typeface="Verdana"/>
              </a:rPr>
              <a:t>LCTPC workshop follow up</a:t>
            </a: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7597080" y="2539120"/>
            <a:ext cx="2819400" cy="312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R&amp;D: TPX3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7" y="692696"/>
            <a:ext cx="10800645" cy="49803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</a:t>
            </a:r>
            <a:r>
              <a:rPr lang="en-GB" sz="24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GridPix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is possible to test the </a:t>
            </a:r>
          </a:p>
          <a:p>
            <a:pPr lvl="1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chip new DAC settings plus lower clock frequency</a:t>
            </a:r>
          </a:p>
          <a:p>
            <a:pPr lvl="1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         new DAC settings plus lower clock frequency </a:t>
            </a:r>
          </a:p>
          <a:p>
            <a:pPr lvl="1"/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      new DAC settings only</a:t>
            </a:r>
          </a:p>
          <a:p>
            <a:pPr lvl="1"/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current design of the concentrators in the 32 chip module is based on a 40 MHz clock. This cannot be changed. So this will need a re-design of the concentrators. The concentrator combines the data streams and controls of 16 chips.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EIC I have prepared a set of low power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dac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settings</a:t>
            </a:r>
          </a:p>
          <a:p>
            <a:pPr marL="0" indent="0">
              <a:buNone/>
            </a:pP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conclusion is that running the TPX3 </a:t>
            </a:r>
            <a:r>
              <a:rPr lang="en-GB" sz="24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Gridpixes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low power mode reduces the power consumption for a pixel TPC to say 8 kW per endcap. Pretty good.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89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6">
            <a:extLst>
              <a:ext uri="{FF2B5EF4-FFF2-40B4-BE49-F238E27FC236}">
                <a16:creationId xmlns:a16="http://schemas.microsoft.com/office/drawing/2014/main" id="{3B2F6128-E4B0-AF4D-B59E-5964AFCCC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24" t="5416" r="10487" b="5393"/>
          <a:stretch/>
        </p:blipFill>
        <p:spPr>
          <a:xfrm rot="17763818">
            <a:off x="5165305" y="1696189"/>
            <a:ext cx="3285893" cy="2630331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3295347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1646118" y="266700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9270930" y="2697022"/>
            <a:ext cx="2235270" cy="240837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2438400" y="2743200"/>
            <a:ext cx="15240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cxnSpLocks/>
          </p:cNvCxnSpPr>
          <p:nvPr/>
        </p:nvCxnSpPr>
        <p:spPr bwMode="auto">
          <a:xfrm flipV="1">
            <a:off x="4343400" y="2514600"/>
            <a:ext cx="2274352" cy="338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2400" y="5100935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(TimePix1)    </a:t>
            </a:r>
            <a:r>
              <a:rPr lang="en-US" dirty="0">
                <a:latin typeface="Verdana"/>
                <a:cs typeface="Verdana"/>
              </a:rPr>
              <a:t>TPX3 chip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5634335"/>
            <a:ext cx="1021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(2007-14)      </a:t>
            </a:r>
            <a:r>
              <a:rPr lang="en-US">
                <a:latin typeface="Verdana"/>
                <a:cs typeface="Verdana"/>
              </a:rPr>
              <a:t>2017           </a:t>
            </a:r>
            <a:r>
              <a:rPr lang="en-US" dirty="0">
                <a:latin typeface="Verdana"/>
                <a:cs typeface="Verdana"/>
              </a:rPr>
              <a:t>2018              2019                   </a:t>
            </a:r>
          </a:p>
        </p:txBody>
      </p:sp>
      <p:pic>
        <p:nvPicPr>
          <p:cNvPr id="14" name="Afbeelding 6">
            <a:extLst>
              <a:ext uri="{FF2B5EF4-FFF2-40B4-BE49-F238E27FC236}">
                <a16:creationId xmlns:a16="http://schemas.microsoft.com/office/drawing/2014/main" id="{7BF66A80-5CC3-41F5-949C-307378DC09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/>
            <a:alphaModFix amt="64000"/>
          </a:blip>
          <a:srcRect l="8327" r="4591" b="4133"/>
          <a:stretch/>
        </p:blipFill>
        <p:spPr>
          <a:xfrm>
            <a:off x="8534400" y="228600"/>
            <a:ext cx="3147508" cy="2373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Arrow Connector 20"/>
          <p:cNvCxnSpPr>
            <a:cxnSpLocks/>
          </p:cNvCxnSpPr>
          <p:nvPr/>
        </p:nvCxnSpPr>
        <p:spPr bwMode="auto">
          <a:xfrm>
            <a:off x="6781800" y="3657600"/>
            <a:ext cx="36576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781800" y="1676400"/>
            <a:ext cx="4572000" cy="1981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23" descr="ildlogoTranspara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228600"/>
            <a:ext cx="838200" cy="536448"/>
          </a:xfrm>
          <a:prstGeom prst="rect">
            <a:avLst/>
          </a:prstGeom>
        </p:spPr>
      </p:pic>
      <p:pic>
        <p:nvPicPr>
          <p:cNvPr id="16" name="Picture 2" descr="D:\Freiburg\Octopuce\P101002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181301" cy="88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2400" y="4114800"/>
            <a:ext cx="1474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Verdana"/>
                <a:cs typeface="Verdana"/>
              </a:rPr>
              <a:t>(</a:t>
            </a:r>
            <a:r>
              <a:rPr lang="en-US" sz="1800" dirty="0" err="1">
                <a:latin typeface="Verdana"/>
                <a:cs typeface="Verdana"/>
              </a:rPr>
              <a:t>Octopuce</a:t>
            </a:r>
            <a:r>
              <a:rPr lang="en-US" sz="1800" dirty="0">
                <a:latin typeface="Verdana"/>
                <a:cs typeface="Verdana"/>
              </a:rPr>
              <a:t>)</a:t>
            </a:r>
            <a:endParaRPr lang="en-US" sz="18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 topics: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655282"/>
                <a:ext cx="10363200" cy="4980341"/>
              </a:xfrm>
            </p:spPr>
            <p:txBody>
              <a:bodyPr>
                <a:normAutofit/>
              </a:bodyPr>
              <a:lstStyle/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Current TPX3 chip has 256x256 channels and a surface of 1.41 × 1.41 cm</a:t>
                </a:r>
                <a:r>
                  <a:rPr lang="en-GB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Power consumption </a:t>
                </a:r>
                <a14:m>
                  <m:oMath xmlns:m="http://schemas.openxmlformats.org/officeDocument/2006/math">
                    <m:r>
                      <a:rPr lang="nl-NL" sz="2000" i="1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2W/chip; this means 30 </a:t>
                </a:r>
                <a:r>
                  <a:rPr lang="en-GB" sz="2000" dirty="0" err="1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/channel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full pixel TPC  in an ILD like detector will have a total surface 160 000 cm</a:t>
                </a:r>
                <a:r>
                  <a:rPr lang="en-GB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full coverage one needs 80 000 chips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With the current TPX3 chip one reaches about 60% coverage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the pixel TPC the total power is 160 kW (so 80 kW per endcap)</a:t>
                </a:r>
              </a:p>
              <a:p>
                <a:pPr marL="0" indent="0">
                  <a:buNone/>
                </a:pPr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R&amp;D @ IHEP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based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on 0.5x0.5 mm</a:t>
                </a:r>
                <a:r>
                  <a:rPr lang="nl-NL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pixels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electronics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uses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 power of 2.4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mW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channel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lvl="1"/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For a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surface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160 000 cm</a:t>
                </a:r>
                <a:r>
                  <a:rPr lang="nl-NL" sz="2000" baseline="30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one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has 64 M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channels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and</a:t>
                </a:r>
                <a:r>
                  <a:rPr lang="nl-NL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153 kW power</a:t>
                </a:r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39822A7A-1EC3-441B-8C12-ABFF22A49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655282"/>
                <a:ext cx="10363200" cy="4980341"/>
              </a:xfrm>
              <a:blipFill>
                <a:blip r:embed="rId2"/>
                <a:stretch>
                  <a:fillRect t="-7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7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TPX4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6622"/>
            <a:ext cx="10800645" cy="4980341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elegant solution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power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-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according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Nikhef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electronics engineer V.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Gromov</a:t>
            </a:r>
            <a:r>
              <a:rPr lang="nl-NL" sz="22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 </a:t>
            </a:r>
            <a:r>
              <a:rPr lang="nl-NL" sz="22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endParaRPr lang="nl-NL" sz="22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in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pre-amplifier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discriminator;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affect (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worsen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time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An option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digital power is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clock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frequency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e.g. 10-25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Mhz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/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Unfortunately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reducing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help;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increasing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help,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noise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reduction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(smaller pixels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noise</a:t>
            </a:r>
            <a:r>
              <a:rPr lang="nl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nl-NL" sz="24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TPX4 chip the power in standard operation is 1 W/chip (0.5 W/cm</a:t>
            </a:r>
            <a:r>
              <a:rPr lang="en-GB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GB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special setting “low power mode” has been prepared for TPX4 reducing the power consumption by a factor of 5 (see next slide for the TPX4 settings).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0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R&amp;D: low power mode TPX4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BF835-A401-074E-A9CB-81F78A4FF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887887"/>
            <a:ext cx="7920880" cy="54218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CE513-968C-8857-3885-EB59C9541999}"/>
              </a:ext>
            </a:extLst>
          </p:cNvPr>
          <p:cNvSpPr txBox="1"/>
          <p:nvPr/>
        </p:nvSpPr>
        <p:spPr>
          <a:xfrm>
            <a:off x="8544272" y="1705451"/>
            <a:ext cx="33843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/>
              <a:t>VBiasPreamp I</a:t>
            </a:r>
          </a:p>
          <a:p>
            <a:endParaRPr lang="en-NL" sz="2000" dirty="0"/>
          </a:p>
          <a:p>
            <a:r>
              <a:rPr lang="en-NL" sz="2000" dirty="0"/>
              <a:t>VBiasLevelShift (I)  </a:t>
            </a:r>
          </a:p>
          <a:p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endParaRPr lang="en-GB" sz="20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NL" sz="2000" dirty="0"/>
              <a:t>VBiasIkrum</a:t>
            </a:r>
            <a:endParaRPr lang="en-GB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/>
          </a:p>
          <a:p>
            <a:r>
              <a:rPr lang="en-NL" sz="2000" dirty="0"/>
              <a:t>V</a:t>
            </a:r>
            <a:r>
              <a:rPr lang="en-GB" sz="2000" dirty="0"/>
              <a:t>Bias</a:t>
            </a:r>
            <a:r>
              <a:rPr lang="en-NL" sz="2000" dirty="0"/>
              <a:t>DiscTailNMOS</a:t>
            </a:r>
          </a:p>
          <a:p>
            <a:endParaRPr lang="en-NL" sz="2000" dirty="0"/>
          </a:p>
          <a:p>
            <a:r>
              <a:rPr lang="en-NL" sz="2000" dirty="0"/>
              <a:t>V</a:t>
            </a:r>
            <a:r>
              <a:rPr lang="en-GB" sz="2000" dirty="0"/>
              <a:t>Bias</a:t>
            </a:r>
            <a:r>
              <a:rPr lang="en-NL" sz="2000" dirty="0"/>
              <a:t>DiscPMOS</a:t>
            </a:r>
          </a:p>
          <a:p>
            <a:endParaRPr lang="en-NL" sz="2000" dirty="0"/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VBiasDAC     </a:t>
            </a:r>
          </a:p>
        </p:txBody>
      </p:sp>
    </p:spTree>
    <p:extLst>
      <p:ext uri="{BB962C8B-B14F-4D97-AF65-F5344CB8AC3E}">
        <p14:creationId xmlns:p14="http://schemas.microsoft.com/office/powerpoint/2010/main" val="249753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R&amp;D: TPX3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consumption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54" y="988740"/>
            <a:ext cx="10800645" cy="49803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Medipix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collaboration (CERN and Czech groups) carefully investigated the possibilities of the reduction of the power consumption for the TPX3 chip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results can be found at </a:t>
            </a:r>
          </a:p>
          <a:p>
            <a:pPr lvl="1"/>
            <a:r>
              <a:rPr lang="en-GB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Ref1 https://iopscience.iop.org/article/10.1088/1748-0221/14/01/C01024</a:t>
            </a:r>
            <a:endParaRPr lang="en-GB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Ref2 https://iopscience.iop.org/article/10.1088/1748-0221/14/01/C01001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analog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power consumption can be reduced by a factor 10 [Ref1]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also the digital power consumption is reduced by lowering the clock frequency from 40MHz to 10 MHz, the total power consumption was show to be 0.216 W per chip [ref2]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settings uses 25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nsec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bins and ‘low power’ 100 ns bins.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running at lower power will worsen the time resolution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this will bring down the power per endcap to 8 kW </a:t>
            </a: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low power </a:t>
            </a:r>
            <a:r>
              <a:rPr lang="en-GB" sz="2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dac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settings can be found on slide 7</a:t>
            </a:r>
          </a:p>
          <a:p>
            <a:pPr marL="0" indent="0">
              <a:buNone/>
            </a:pP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9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TPX3 power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64D46-BFDB-52B8-8B0E-7343EA46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052736"/>
            <a:ext cx="7772400" cy="57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D92D5-C19C-160D-7FEE-83F20FA10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476672"/>
            <a:ext cx="7772400" cy="57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CC231-EC49-46BA-B8D3-09F05285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188640"/>
            <a:ext cx="10363200" cy="800100"/>
          </a:xfrm>
        </p:spPr>
        <p:txBody>
          <a:bodyPr/>
          <a:lstStyle/>
          <a:p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power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dacs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600" b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nl-NL" sz="3600" b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TPX3</a:t>
            </a:r>
            <a:endParaRPr lang="en-GB" sz="3600" b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822A7A-1EC3-441B-8C12-ABFF22A49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96622"/>
            <a:ext cx="10800645" cy="4980341"/>
          </a:xfrm>
        </p:spPr>
        <p:txBody>
          <a:bodyPr>
            <a:normAutofit fontScale="62500" lnSpcReduction="20000"/>
          </a:bodyPr>
          <a:lstStyle/>
          <a:p>
            <a:endParaRPr lang="en-US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TPX3 DAC settings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lines starting with # are skipped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reg_nr</a:t>
            </a: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reg_value</a:t>
            </a:r>
            <a:endParaRPr lang="en-GB" sz="20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#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1        8      # TPX3_IBIAS_PREAMP_ON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2        8      # TPX3_IBIAS_PREAMP_OFF [0-15]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3      128      # TPX3_VPREAMP_NCAS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4       10      # TPX3_IBIAS_IKRUM 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5      128      # TPX3_VFBK        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6      420      # TPX3_VTHRESH_FINE     [0-512]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7        6      # TPX3_VTHRESH_COARSE   [0-15]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8        8      # TPX3_IBIAS_DISCS1_ON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9        8      # TPX3_IBIAS_DISCS1_OFF [0- 15]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10        8      # TPX3_IBIAS_DISCS2_ON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11        8      # TPX3_IBIAS_DISCS2_OFF [0-15]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12       20      # TPX3_IBIAS_PIXELDAC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13      128      # TPX3_IBIAS_TPBUFIN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14      128      # TPX3_IBIAS_TPBUFOUT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15      128      # TPX3_VTP_COARSE  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16      256      # TPX3_VTP_FINE         [0-512]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17      128      # TPX3_IBIAS_CP_PLL     [0-255]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18      128      # TPX3_PLL_VCNTRL       [0-255]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A0E9E-8C1A-470F-B709-7C23131E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597419"/>
            <a:ext cx="274320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26/10/2020</a:t>
            </a:r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214B82-A4FE-404C-8B1B-22CB8F49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1825" y="6597419"/>
            <a:ext cx="5848350" cy="260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Pixel TPC R&amp;D (Peter Kluit)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038531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9095437</TotalTime>
  <Pages>11</Pages>
  <Words>987</Words>
  <Application>Microsoft Macintosh PowerPoint</Application>
  <PresentationFormat>Widescreen</PresentationFormat>
  <Paragraphs>106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Cambria Math</vt:lpstr>
      <vt:lpstr>Menlo</vt:lpstr>
      <vt:lpstr>Monotype Sorts</vt:lpstr>
      <vt:lpstr>Symbol</vt:lpstr>
      <vt:lpstr>Times New Roman</vt:lpstr>
      <vt:lpstr>Verdana</vt:lpstr>
      <vt:lpstr>Wingdings</vt:lpstr>
      <vt:lpstr>Como</vt:lpstr>
      <vt:lpstr>R&amp;D for a Pixelated Time Projection Chamber</vt:lpstr>
      <vt:lpstr>Pixel TPC</vt:lpstr>
      <vt:lpstr>R&amp;D topics: power consumption</vt:lpstr>
      <vt:lpstr>power consumption for TPX4</vt:lpstr>
      <vt:lpstr>R&amp;D: low power mode TPX4</vt:lpstr>
      <vt:lpstr>R&amp;D: TPX3 power consumption </vt:lpstr>
      <vt:lpstr>TPX3 power</vt:lpstr>
      <vt:lpstr>PowerPoint Presentation</vt:lpstr>
      <vt:lpstr>Low power dacs for TPX3</vt:lpstr>
      <vt:lpstr>R&amp;D: TPX3 power consumption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2355</cp:revision>
  <cp:lastPrinted>2002-02-06T08:01:21Z</cp:lastPrinted>
  <dcterms:created xsi:type="dcterms:W3CDTF">2019-10-28T05:36:17Z</dcterms:created>
  <dcterms:modified xsi:type="dcterms:W3CDTF">2023-05-08T09:56:22Z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