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87" r:id="rId2"/>
    <p:sldId id="482" r:id="rId3"/>
    <p:sldId id="588" r:id="rId4"/>
    <p:sldId id="628" r:id="rId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66FF"/>
    <a:srgbClr val="FF0000"/>
    <a:srgbClr val="CCFFFF"/>
    <a:srgbClr val="FF66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 autoAdjust="0"/>
    <p:restoredTop sz="92217" autoAdjust="0"/>
  </p:normalViewPr>
  <p:slideViewPr>
    <p:cSldViewPr>
      <p:cViewPr varScale="1">
        <p:scale>
          <a:sx n="96" d="100"/>
          <a:sy n="96" d="100"/>
        </p:scale>
        <p:origin x="176" y="440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613875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17 April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0628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 EIC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703512" y="1279788"/>
            <a:ext cx="96490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DAQ computer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login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gastpx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pwd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Gastpx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Slow Controls Computer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Levaard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uses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Labview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login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pwd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@dministrat0r  (so zero r)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took data in DESY with </a:t>
            </a:r>
            <a:r>
              <a:rPr lang="en-US" sz="1800" dirty="0">
                <a:latin typeface="Verdana"/>
                <a:cs typeface="Verdana"/>
              </a:rPr>
              <a:t>E</a:t>
            </a:r>
            <a:r>
              <a:rPr lang="en-US" sz="1800" baseline="-25000" dirty="0">
                <a:latin typeface="Verdana"/>
                <a:cs typeface="Verdana"/>
              </a:rPr>
              <a:t>d</a:t>
            </a:r>
            <a:r>
              <a:rPr lang="en-US" sz="1800" dirty="0">
                <a:latin typeface="Verdana"/>
                <a:cs typeface="Verdana"/>
              </a:rPr>
              <a:t>=280 V/cm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grid was put at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sz="18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340 V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surrounding guard (yellow) 355 V 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guard (white) was put at 359 V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guard wires were put at 380 V 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 and Guard wires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guard (white area) sits about 1 mm above the grid. The guard wires (red) 50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not connected to the guard; about 200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above it. The layout can be seen on the next slide. 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0" y="744315"/>
            <a:ext cx="9906000" cy="452437"/>
          </a:xfrm>
        </p:spPr>
        <p:txBody>
          <a:bodyPr/>
          <a:lstStyle/>
          <a:p>
            <a:pPr algn="l"/>
            <a:br>
              <a:rPr lang="en-US" sz="3600" dirty="0"/>
            </a:br>
            <a:r>
              <a:rPr lang="en-US" sz="3600" b="0" dirty="0">
                <a:solidFill>
                  <a:srgbClr val="000000"/>
                </a:solidFill>
                <a:latin typeface="Verdana"/>
                <a:cs typeface="Verdana"/>
              </a:rPr>
              <a:t>8-QUAD module with field cage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9281" y="4941168"/>
            <a:ext cx="31096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lang="en-US" sz="2000" kern="0" dirty="0">
                <a:solidFill>
                  <a:srgbClr val="FF0000"/>
                </a:solidFill>
                <a:latin typeface="Verdana"/>
                <a:cs typeface="Verdana"/>
              </a:rPr>
              <a:t>red </a:t>
            </a: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guard wires</a:t>
            </a:r>
          </a:p>
          <a:p>
            <a:r>
              <a:rPr lang="en-US" sz="16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white guard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1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surround guard</a:t>
            </a:r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A3663150-FDC6-42A0-9BEF-032111CE2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4" t="5416" r="10487" b="5393"/>
          <a:stretch/>
        </p:blipFill>
        <p:spPr>
          <a:xfrm>
            <a:off x="533400" y="2314927"/>
            <a:ext cx="3676330" cy="2942873"/>
          </a:xfrm>
          <a:prstGeom prst="rect">
            <a:avLst/>
          </a:prstGeom>
        </p:spPr>
      </p:pic>
      <p:pic>
        <p:nvPicPr>
          <p:cNvPr id="12" name="Afbeelding 5">
            <a:extLst>
              <a:ext uri="{FF2B5EF4-FFF2-40B4-BE49-F238E27FC236}">
                <a16:creationId xmlns:a16="http://schemas.microsoft.com/office/drawing/2014/main" id="{288A1E8D-2AD8-4728-8AE3-14EF2A90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7" t="3149" r="6930" b="5257"/>
          <a:stretch/>
        </p:blipFill>
        <p:spPr>
          <a:xfrm>
            <a:off x="4705669" y="2269066"/>
            <a:ext cx="3676331" cy="2912534"/>
          </a:xfrm>
          <a:prstGeom prst="rect">
            <a:avLst/>
          </a:prstGeom>
        </p:spPr>
      </p:pic>
      <p:pic>
        <p:nvPicPr>
          <p:cNvPr id="14" name="Afbeelding 7">
            <a:extLst>
              <a:ext uri="{FF2B5EF4-FFF2-40B4-BE49-F238E27FC236}">
                <a16:creationId xmlns:a16="http://schemas.microsoft.com/office/drawing/2014/main" id="{EEBE354F-5A94-46FE-AD12-A6A31139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51230">
            <a:off x="8865197" y="2837268"/>
            <a:ext cx="2902191" cy="1174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0" y="744315"/>
            <a:ext cx="9906000" cy="452437"/>
          </a:xfrm>
        </p:spPr>
        <p:txBody>
          <a:bodyPr/>
          <a:lstStyle/>
          <a:p>
            <a:pPr algn="l"/>
            <a:br>
              <a:rPr lang="en-US" sz="3600" dirty="0"/>
            </a:br>
            <a:r>
              <a:rPr lang="en-US" sz="3600" b="0" dirty="0">
                <a:solidFill>
                  <a:srgbClr val="000000"/>
                </a:solidFill>
                <a:latin typeface="Verdana"/>
                <a:cs typeface="Verdana"/>
              </a:rPr>
              <a:t>               Prepared boxes </a:t>
            </a:r>
            <a:endParaRPr lang="en-GB" altLang="en-US" sz="3600" b="0" dirty="0">
              <a:latin typeface="Verdana"/>
              <a:cs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2D679-B9F6-B4F4-68DC-EE1B5BF4B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0210"/>
            <a:ext cx="5652120" cy="4239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522B1A-BC18-9239-E3AE-F341413CC73F}"/>
              </a:ext>
            </a:extLst>
          </p:cNvPr>
          <p:cNvSpPr txBox="1"/>
          <p:nvPr/>
        </p:nvSpPr>
        <p:spPr>
          <a:xfrm>
            <a:off x="7620000" y="1844824"/>
            <a:ext cx="43086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Dimensions  in cm (no margin)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length    depth     height</a:t>
            </a:r>
            <a:endParaRPr lang="en-GB" sz="24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45            47         81 </a:t>
            </a: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Wooden </a:t>
            </a:r>
            <a:r>
              <a:rPr lang="en-GB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 should be</a:t>
            </a:r>
          </a:p>
          <a:p>
            <a:r>
              <a:rPr lang="en-GB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50 x 50 x 85 cm</a:t>
            </a:r>
            <a:r>
              <a:rPr lang="en-GB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NL" baseline="30000" dirty="0"/>
          </a:p>
        </p:txBody>
      </p:sp>
    </p:spTree>
    <p:extLst>
      <p:ext uri="{BB962C8B-B14F-4D97-AF65-F5344CB8AC3E}">
        <p14:creationId xmlns:p14="http://schemas.microsoft.com/office/powerpoint/2010/main" val="122234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9073008" cy="800100"/>
          </a:xfrm>
        </p:spPr>
        <p:txBody>
          <a:bodyPr/>
          <a:lstStyle/>
          <a:p>
            <a:b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List of items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be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transported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A72E5-3430-F800-D2B5-F124918B4483}"/>
              </a:ext>
            </a:extLst>
          </p:cNvPr>
          <p:cNvSpPr txBox="1"/>
          <p:nvPr/>
        </p:nvSpPr>
        <p:spPr>
          <a:xfrm>
            <a:off x="839416" y="764704"/>
            <a:ext cx="106571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- 32 chip detector with protection box and concentrators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main SPIDR  with adaptor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trigger SPIDR with adaptor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computer DAQ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Arawana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linux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cables to connect detector/trigger/DAQ system</a:t>
            </a:r>
          </a:p>
          <a:p>
            <a:b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Mini HVs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controllers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computer Slow Controls </a:t>
            </a:r>
            <a:r>
              <a:rPr lang="en-GB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Levaard</a:t>
            </a:r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(windows)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- cables to connect slow controls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13541913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9103863</TotalTime>
  <Pages>11</Pages>
  <Words>250</Words>
  <Application>Microsoft Macintosh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Menlo</vt:lpstr>
      <vt:lpstr>Monotype Sorts</vt:lpstr>
      <vt:lpstr>Symbol</vt:lpstr>
      <vt:lpstr>Times New Roman</vt:lpstr>
      <vt:lpstr>Verdana</vt:lpstr>
      <vt:lpstr>Wingdings</vt:lpstr>
      <vt:lpstr>Como</vt:lpstr>
      <vt:lpstr>  EIC information</vt:lpstr>
      <vt:lpstr> 8-QUAD module with field cage</vt:lpstr>
      <vt:lpstr>                Prepared boxes </vt:lpstr>
      <vt:lpstr> List of items to be transported to US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Peter Kluit</cp:lastModifiedBy>
  <cp:revision>2552</cp:revision>
  <cp:lastPrinted>2002-02-06T08:01:21Z</cp:lastPrinted>
  <dcterms:created xsi:type="dcterms:W3CDTF">2020-03-07T12:22:56Z</dcterms:created>
  <dcterms:modified xsi:type="dcterms:W3CDTF">2023-04-17T10:18:50Z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