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87" r:id="rId2"/>
    <p:sldId id="586" r:id="rId3"/>
    <p:sldId id="588" r:id="rId4"/>
    <p:sldId id="577" r:id="rId5"/>
    <p:sldId id="581" r:id="rId6"/>
    <p:sldId id="584" r:id="rId7"/>
    <p:sldId id="595" r:id="rId8"/>
    <p:sldId id="583" r:id="rId9"/>
    <p:sldId id="585" r:id="rId10"/>
    <p:sldId id="582" r:id="rId11"/>
    <p:sldId id="580" r:id="rId12"/>
    <p:sldId id="589" r:id="rId13"/>
    <p:sldId id="590" r:id="rId14"/>
    <p:sldId id="591" r:id="rId15"/>
    <p:sldId id="593" r:id="rId16"/>
    <p:sldId id="596" r:id="rId17"/>
    <p:sldId id="594" r:id="rId18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66FF"/>
    <a:srgbClr val="CCFFFF"/>
    <a:srgbClr val="FF6600"/>
    <a:srgbClr val="FFFF00"/>
    <a:srgbClr val="66FF33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30" autoAdjust="0"/>
    <p:restoredTop sz="92070" autoAdjust="0"/>
  </p:normalViewPr>
  <p:slideViewPr>
    <p:cSldViewPr>
      <p:cViewPr varScale="1">
        <p:scale>
          <a:sx n="96" d="100"/>
          <a:sy n="96" d="100"/>
        </p:scale>
        <p:origin x="176" y="432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Lepton Collider </a:t>
            </a:r>
            <a:r>
              <a:rPr lang="en-US" sz="1200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meeting 20 March updated April 2023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nikhef.nl/event/3158/DESY_testbeam_Events.ppt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How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to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get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DAQ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prepared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703512" y="1279788"/>
            <a:ext cx="964907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 also slides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Nikhef_Noise_EIC.pptx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 minicoms that spy on the SPIDERs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ls /dev/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ttyUS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*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//  try them all and find the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TriggerSPIDER</a:t>
            </a:r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and main SPIDER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sudo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minicom -D /dev/ttyUSB0  (or 1 or 2)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Just press d to get the information</a:t>
            </a:r>
          </a:p>
          <a:p>
            <a:r>
              <a:rPr lang="en-GB" sz="2000" dirty="0">
                <a:solidFill>
                  <a:srgbClr val="000000"/>
                </a:solidFill>
                <a:latin typeface="Menlo" panose="020B0609030804020204" pitchFamily="49" charset="0"/>
                <a:ea typeface="Verdana" panose="020B0604030504040204" pitchFamily="34" charset="0"/>
                <a:cs typeface="Verdana" panose="020B0604030504040204" pitchFamily="34" charset="0"/>
              </a:rPr>
              <a:t>// some times we need to restart </a:t>
            </a:r>
            <a:r>
              <a:rPr lang="en-GB" sz="2000" dirty="0" err="1">
                <a:solidFill>
                  <a:srgbClr val="000000"/>
                </a:solidFill>
                <a:latin typeface="Menlo" panose="020B0609030804020204" pitchFamily="49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solidFill>
                  <a:srgbClr val="000000"/>
                </a:solidFill>
                <a:latin typeface="Menlo" panose="020B0609030804020204" pitchFamily="49" charset="0"/>
                <a:ea typeface="Verdana" panose="020B0604030504040204" pitchFamily="34" charset="0"/>
                <a:cs typeface="Verdana" panose="020B0604030504040204" pitchFamily="34" charset="0"/>
              </a:rPr>
              <a:t> to reach the </a:t>
            </a:r>
            <a:r>
              <a:rPr lang="en-GB" sz="2000" dirty="0" err="1">
                <a:solidFill>
                  <a:srgbClr val="000000"/>
                </a:solidFill>
                <a:latin typeface="Menlo" panose="020B0609030804020204" pitchFamily="49" charset="0"/>
                <a:ea typeface="Verdana" panose="020B0604030504040204" pitchFamily="34" charset="0"/>
                <a:cs typeface="Verdana" panose="020B0604030504040204" pitchFamily="34" charset="0"/>
              </a:rPr>
              <a:t>TriggerSPIDER</a:t>
            </a:r>
            <a:r>
              <a:rPr lang="en-GB" sz="2000" dirty="0">
                <a:solidFill>
                  <a:srgbClr val="000000"/>
                </a:solidFill>
                <a:latin typeface="Menlo" panose="020B0609030804020204" pitchFamily="49" charset="0"/>
                <a:ea typeface="Verdana" panose="020B0604030504040204" pitchFamily="34" charset="0"/>
                <a:cs typeface="Verdana" panose="020B0604030504040204" pitchFamily="34" charset="0"/>
              </a:rPr>
              <a:t> because d </a:t>
            </a:r>
            <a:r>
              <a:rPr lang="en-GB" sz="2000" dirty="0" err="1">
                <a:solidFill>
                  <a:srgbClr val="000000"/>
                </a:solidFill>
                <a:latin typeface="Menlo" panose="020B0609030804020204" pitchFamily="49" charset="0"/>
                <a:ea typeface="Verdana" panose="020B0604030504040204" pitchFamily="34" charset="0"/>
                <a:cs typeface="Verdana" panose="020B0604030504040204" pitchFamily="34" charset="0"/>
              </a:rPr>
              <a:t>doesnot</a:t>
            </a:r>
            <a:r>
              <a:rPr lang="en-GB" sz="2000" dirty="0">
                <a:solidFill>
                  <a:srgbClr val="000000"/>
                </a:solidFill>
                <a:latin typeface="Menlo" panose="020B0609030804020204" pitchFamily="49" charset="0"/>
                <a:ea typeface="Verdana" panose="020B0604030504040204" pitchFamily="34" charset="0"/>
                <a:cs typeface="Verdana" panose="020B0604030504040204" pitchFamily="34" charset="0"/>
              </a:rPr>
              <a:t> show information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to get all chips in the DAQ? 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// List the chips in the readout (should be 2x16)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  <a:r>
              <a:rPr lang="en-GB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localstore</a:t>
            </a:r>
            <a:r>
              <a:rPr lang="en-GB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/TPX3/spidr3-software/Release/</a:t>
            </a:r>
            <a:r>
              <a:rPr lang="en-GB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spidrchipids</a:t>
            </a:r>
            <a:r>
              <a:rPr lang="en-GB" sz="18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192.168.1.10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b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GB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342900" indent="-342900">
              <a:buFontTx/>
              <a:buChar char="-"/>
            </a:pP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94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Software on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arawana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703512" y="1158999"/>
            <a:ext cx="964907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of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similar as for a noise run: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open terminal setup command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/home/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gastpx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/source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init_laser_setup_software.sh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</a:t>
            </a:r>
            <a:endParaRPr lang="en-GB" dirty="0"/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 root file for run 3001 and link (concentrator) 0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cd 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laser_setup_software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make_concentrator_tree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-r 3001 -l 0 &gt;&amp;1 | tee out_3001_0.log</a:t>
            </a:r>
          </a:p>
          <a:p>
            <a:r>
              <a:rPr lang="en-GB" dirty="0">
                <a:solidFill>
                  <a:srgbClr val="0066FF"/>
                </a:solidFill>
              </a:rPr>
              <a:t>//  root file: </a:t>
            </a:r>
            <a:r>
              <a:rPr lang="en-GB" dirty="0"/>
              <a:t>/localstore2/TPX3/ROOT/run3001_0.root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for link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./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make_concentrator_tree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-r 3001 -l 1 &gt;&amp;1 | tee out_3001_1.log</a:t>
            </a:r>
          </a:p>
          <a:p>
            <a:endParaRPr lang="en-GB" dirty="0">
              <a:solidFill>
                <a:srgbClr val="0066FF"/>
              </a:solidFill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monitoring usually 1000 triggers are enough. NB modify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make_concentrator_tree.cpp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run 1000 trigger; Too many triggers takes too long. The root files should be transferred to another computer, where it can be further analysed.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445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Analysis of root files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703512" y="956910"/>
            <a:ext cx="9649072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of root files on other computer: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- open root file  root –l ../ROOT/filename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- one can browse the histograms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TBrowser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- or analyse the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hits and make selections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- note that in the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production code one can put cuts around the trigger time and reduce the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and backgrounds </a:t>
            </a:r>
          </a:p>
          <a:p>
            <a:endParaRPr lang="en-GB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can also run the event analysis and display code like was done at DESY: </a:t>
            </a:r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https://indico.nikhef.nl/event/3158/DESY_testbeam_Events.pptx</a:t>
            </a:r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code (now) on 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laser_setup_software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PlotOnline.C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(and .h)  //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.h the two _0 _1.root files are specified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&gt; root –l 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&gt; .L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PlotOnline.C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++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&gt;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PlotOnline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&gt;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p.Loop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(-1)  // runs all events makes plots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&gt;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p.Loop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(0)  //  runs and displays trigger/event 0</a:t>
            </a:r>
          </a:p>
          <a:p>
            <a:endParaRPr lang="en-GB" dirty="0"/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991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Problems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with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arawana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581049" y="1375023"/>
            <a:ext cx="669674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Unfortunately, just before dismantling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Nikhef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test setup …. one of the disks with the operator system and the module software has gone crazy (see picture). The files on /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affected (not reachable).</a:t>
            </a:r>
          </a:p>
          <a:p>
            <a:endParaRPr lang="en-GB" dirty="0">
              <a:solidFill>
                <a:srgbClr val="0066FF"/>
              </a:solidFill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repair of the disk with software tools was not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succesfull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Nikhef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computer department has tried to clone the disk.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data could not be recovered.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 copying took several days for 500 Gb. 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2F8C4-4660-0AC6-9A40-DE6B8104E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5602" y="1664804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2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Recovered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arawana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487488" y="1259175"/>
            <a:ext cx="990743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2T disk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one contains/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disk houses the operating system plus all the TPX3 specific programs.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other 2T disk /localstore2/ houses the data and user directories. On /localstore2/ there is a zipped tar file with all the TPX3 specific programs plus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visibile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part of /home/gastpx3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disk /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could NOT be recovered/cloned. So a new disk was put in the machine and CENTOS 7 was installed.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code from the zipped tar file was used to get back the TPX3 software programs.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standard user is now </a:t>
            </a:r>
            <a:r>
              <a:rPr lang="en-GB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gastpx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(not gastpx3 anymore)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90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Recovered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arawana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487488" y="1124744"/>
            <a:ext cx="990743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code was lost and e.g. some setup scripts (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pathes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for the software were written again (like .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bashrc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we needed to install root 6.22 with missing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libzdst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missing lib was added with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Epel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version 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sudo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yum search /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sudo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yum install were used to add missing libraries. These were: qt4 (qt5 is standard in Centos7) telnet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wireshark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screen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wireshark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different ports of the computers were reconfigured properly. In the end the Centos7 firewall had to be switched off, to allow the data streams to be accepted.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sudo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systemctl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disable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firewalld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580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Photo’s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arawana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80F7A-3369-CF5C-737E-E5F7300D8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77" y="648006"/>
            <a:ext cx="3571203" cy="2678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AFF430-05B4-6D2A-4CFF-4213D5A0C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6" y="4005064"/>
            <a:ext cx="2912368" cy="2184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DDD87-05F4-C4EF-CC0E-57C168535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5547" y="1661381"/>
            <a:ext cx="4869160" cy="3651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EC9B0-C60A-155B-53D6-D1E5F4784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3390" y="1677473"/>
            <a:ext cx="4850769" cy="363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2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Photo’s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inside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arawana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386E9-97A4-E5B3-D56C-9CEADCB65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196752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32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Testing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arawana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with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Noise</a:t>
            </a:r>
            <a:r>
              <a:rPr lang="nl-NL" sz="3200" b="0">
                <a:solidFill>
                  <a:srgbClr val="FF0000"/>
                </a:solidFill>
                <a:latin typeface="Verdana"/>
                <a:cs typeface="Verdana"/>
              </a:rPr>
              <a:t> runs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487488" y="1259175"/>
            <a:ext cx="99074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described in the other presentation, the best way to test the detector is to perform a noise run.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Nikhef_Noise_EIC.pptx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updated.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files for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trimdacs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EIC are pretty similar to the DESY ones.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have just update fine thresholds. They are kept under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localCONFIGS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/Module/EIC/.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copy is keep under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../EIC/keep 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EIC also a low power setting of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was made that could also be tested: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</a:t>
            </a:r>
            <a:r>
              <a:rPr lang="en-GB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localCONFIGS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/Module/EIC/</a:t>
            </a:r>
            <a:r>
              <a:rPr lang="en-GB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low_power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7550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How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to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get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DAQ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prepared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703512" y="1279788"/>
            <a:ext cx="96490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Procedure if not all chips are in the DAQ 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</a:t>
            </a:r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a) we need to restart the system thus that it finds the missing chips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b) this can be done remotely by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/</a:t>
            </a:r>
            <a:r>
              <a:rPr lang="en-GB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localstore</a:t>
            </a:r>
            <a:r>
              <a:rPr lang="en-GB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/TPX3/spidr3-software/Release/</a:t>
            </a:r>
            <a:r>
              <a:rPr lang="en-GB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spidrreset</a:t>
            </a:r>
            <a:r>
              <a:rPr lang="en-GB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192.168.1.10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if no improvement use microswitch on main SPDIR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c) push microswitch(es)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SPIDER will restart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if not OK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d) switch off and put macro switch SPIDR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if not OK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e) switch off power LV of </a:t>
            </a:r>
            <a:r>
              <a:rPr lang="en-GB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concentators</a:t>
            </a:r>
            <a:endParaRPr lang="en-GB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switch off SPIDER macro switch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switch on LV, SPIDER</a:t>
            </a:r>
          </a:p>
        </p:txBody>
      </p:sp>
    </p:spTree>
    <p:extLst>
      <p:ext uri="{BB962C8B-B14F-4D97-AF65-F5344CB8AC3E}">
        <p14:creationId xmlns:p14="http://schemas.microsoft.com/office/powerpoint/2010/main" val="383999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How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to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get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DAQ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prepared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703512" y="1279788"/>
            <a:ext cx="964907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still not OK?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if not OK push microswitch SPIDER (several trials) eventually redo e)</a:t>
            </a:r>
            <a:b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r>
              <a:rPr lang="en-GB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not OK (time-out in logfile or in minicom)</a:t>
            </a:r>
          </a:p>
          <a:p>
            <a:r>
              <a:rPr lang="en-GB" sz="20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a time-out can occur (e.g. after stopping the run) and the SPIDER has to be restarted usually the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spidrreset</a:t>
            </a:r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b) does not work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en-GB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Usefull</a:t>
            </a:r>
            <a:r>
              <a:rPr lang="en-GB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command for find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 problems for a particular chip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// One can also dump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spidrtpxinfo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for chip=1 etc.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/</a:t>
            </a:r>
            <a:r>
              <a:rPr lang="en-GB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localstore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/TPX3/spidr3-software/Release/</a:t>
            </a:r>
            <a:r>
              <a:rPr lang="en-GB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spidrtpxinfo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192.168.1.10 1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spidrtpxinfo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192.168.1.10 1</a:t>
            </a:r>
          </a:p>
          <a:p>
            <a:endParaRPr lang="en-GB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If all chips are in the readout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a noise run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see slides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Nikhef_Noise_EIC.pptx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endParaRPr lang="en-GB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4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36612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Remote desktop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data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taking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398953-E754-5044-80BA-30A10FE1EBE5}"/>
              </a:ext>
            </a:extLst>
          </p:cNvPr>
          <p:cNvSpPr/>
          <p:nvPr/>
        </p:nvSpPr>
        <p:spPr bwMode="auto">
          <a:xfrm>
            <a:off x="2783632" y="177281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9E4F6-0448-E749-AAF0-7F652506472B}"/>
              </a:ext>
            </a:extLst>
          </p:cNvPr>
          <p:cNvSpPr/>
          <p:nvPr/>
        </p:nvSpPr>
        <p:spPr bwMode="auto">
          <a:xfrm>
            <a:off x="5807968" y="177281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7DCF29-631C-EF42-9939-2789201DAD30}"/>
              </a:ext>
            </a:extLst>
          </p:cNvPr>
          <p:cNvSpPr/>
          <p:nvPr/>
        </p:nvSpPr>
        <p:spPr bwMode="auto">
          <a:xfrm>
            <a:off x="8976320" y="177281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F1CF18-DFF2-AD47-BA4C-00FCDF3758D9}"/>
              </a:ext>
            </a:extLst>
          </p:cNvPr>
          <p:cNvSpPr/>
          <p:nvPr/>
        </p:nvSpPr>
        <p:spPr bwMode="auto">
          <a:xfrm>
            <a:off x="2783632" y="3976523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708DF4-51B1-1E41-A710-F5361E8D58F4}"/>
              </a:ext>
            </a:extLst>
          </p:cNvPr>
          <p:cNvSpPr/>
          <p:nvPr/>
        </p:nvSpPr>
        <p:spPr bwMode="auto">
          <a:xfrm>
            <a:off x="5879976" y="393305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519C8F-B4BD-CE46-9F25-FB62167DB0E4}"/>
              </a:ext>
            </a:extLst>
          </p:cNvPr>
          <p:cNvSpPr/>
          <p:nvPr/>
        </p:nvSpPr>
        <p:spPr bwMode="auto">
          <a:xfrm>
            <a:off x="8976320" y="3937894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B04D2-F6C8-DF40-B618-03EE6261EB1B}"/>
              </a:ext>
            </a:extLst>
          </p:cNvPr>
          <p:cNvSpPr txBox="1"/>
          <p:nvPr/>
        </p:nvSpPr>
        <p:spPr>
          <a:xfrm>
            <a:off x="2859382" y="202096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Levaard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60742D-5E17-5E49-AE42-BE64F88880B2}"/>
              </a:ext>
            </a:extLst>
          </p:cNvPr>
          <p:cNvSpPr txBox="1"/>
          <p:nvPr/>
        </p:nvSpPr>
        <p:spPr>
          <a:xfrm>
            <a:off x="5866326" y="2031231"/>
            <a:ext cx="174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50D7F1-E3FC-174D-AD05-A3F5A1D946A3}"/>
              </a:ext>
            </a:extLst>
          </p:cNvPr>
          <p:cNvSpPr txBox="1"/>
          <p:nvPr/>
        </p:nvSpPr>
        <p:spPr>
          <a:xfrm>
            <a:off x="8868308" y="1897377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telescope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3EF86-7BD0-1742-B8EE-70A6976AC52D}"/>
              </a:ext>
            </a:extLst>
          </p:cNvPr>
          <p:cNvSpPr/>
          <p:nvPr/>
        </p:nvSpPr>
        <p:spPr bwMode="auto">
          <a:xfrm>
            <a:off x="4498174" y="3212976"/>
            <a:ext cx="1093770" cy="42403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CC1F3-2993-4548-AE5D-448FE7DD0639}"/>
              </a:ext>
            </a:extLst>
          </p:cNvPr>
          <p:cNvSpPr/>
          <p:nvPr/>
        </p:nvSpPr>
        <p:spPr>
          <a:xfrm>
            <a:off x="4655840" y="3271105"/>
            <a:ext cx="780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C4D6CB-7C4F-1A4A-9D04-5A462422269B}"/>
              </a:ext>
            </a:extLst>
          </p:cNvPr>
          <p:cNvCxnSpPr/>
          <p:nvPr/>
        </p:nvCxnSpPr>
        <p:spPr bwMode="auto">
          <a:xfrm>
            <a:off x="3719736" y="2852936"/>
            <a:ext cx="1080120" cy="3600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94CBD5-0DDB-1449-A69B-7BBD91CD2E22}"/>
              </a:ext>
            </a:extLst>
          </p:cNvPr>
          <p:cNvCxnSpPr>
            <a:stCxn id="9" idx="2"/>
          </p:cNvCxnSpPr>
          <p:nvPr/>
        </p:nvCxnSpPr>
        <p:spPr bwMode="auto">
          <a:xfrm flipH="1">
            <a:off x="5235646" y="2852936"/>
            <a:ext cx="1364410" cy="3600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99485F-808E-4B42-ADBA-16AF6E283085}"/>
              </a:ext>
            </a:extLst>
          </p:cNvPr>
          <p:cNvCxnSpPr>
            <a:stCxn id="12" idx="0"/>
          </p:cNvCxnSpPr>
          <p:nvPr/>
        </p:nvCxnSpPr>
        <p:spPr bwMode="auto">
          <a:xfrm flipV="1">
            <a:off x="3575720" y="3645025"/>
            <a:ext cx="1224136" cy="3314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02C26D-37A0-A547-9322-A78C62295A35}"/>
              </a:ext>
            </a:extLst>
          </p:cNvPr>
          <p:cNvCxnSpPr>
            <a:stCxn id="13" idx="0"/>
            <a:endCxn id="5" idx="2"/>
          </p:cNvCxnSpPr>
          <p:nvPr/>
        </p:nvCxnSpPr>
        <p:spPr bwMode="auto">
          <a:xfrm flipH="1" flipV="1">
            <a:off x="5045059" y="3637012"/>
            <a:ext cx="1627005" cy="2960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DC4326-2A48-2145-A64D-1D26473B888A}"/>
              </a:ext>
            </a:extLst>
          </p:cNvPr>
          <p:cNvCxnSpPr>
            <a:stCxn id="11" idx="2"/>
            <a:endCxn id="14" idx="0"/>
          </p:cNvCxnSpPr>
          <p:nvPr/>
        </p:nvCxnSpPr>
        <p:spPr bwMode="auto">
          <a:xfrm>
            <a:off x="9768408" y="2852936"/>
            <a:ext cx="0" cy="10849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BFB2A9F-ABBA-3F4B-BF59-1E59E1C43866}"/>
              </a:ext>
            </a:extLst>
          </p:cNvPr>
          <p:cNvSpPr txBox="1"/>
          <p:nvPr/>
        </p:nvSpPr>
        <p:spPr>
          <a:xfrm>
            <a:off x="406508" y="4161274"/>
            <a:ext cx="2305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 room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emote hut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2E125A-8F29-AA42-9056-B10F88572A5E}"/>
              </a:ext>
            </a:extLst>
          </p:cNvPr>
          <p:cNvSpPr/>
          <p:nvPr/>
        </p:nvSpPr>
        <p:spPr>
          <a:xfrm>
            <a:off x="267336" y="1877923"/>
            <a:ext cx="2408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hall 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outside magnet</a:t>
            </a:r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948B3F-D5E4-574D-9FA7-3603CFA01607}"/>
              </a:ext>
            </a:extLst>
          </p:cNvPr>
          <p:cNvSpPr txBox="1"/>
          <p:nvPr/>
        </p:nvSpPr>
        <p:spPr>
          <a:xfrm>
            <a:off x="2351584" y="105273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SLOW CONTROLS</a:t>
            </a: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447569-2DDC-A543-8B75-82A012ADA259}"/>
              </a:ext>
            </a:extLst>
          </p:cNvPr>
          <p:cNvSpPr/>
          <p:nvPr/>
        </p:nvSpPr>
        <p:spPr>
          <a:xfrm>
            <a:off x="5807968" y="1052736"/>
            <a:ext cx="1500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TPX3</a:t>
            </a: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FB90E8-B5B1-914E-AF2B-F3E3B000F818}"/>
              </a:ext>
            </a:extLst>
          </p:cNvPr>
          <p:cNvSpPr/>
          <p:nvPr/>
        </p:nvSpPr>
        <p:spPr>
          <a:xfrm>
            <a:off x="9106887" y="1052736"/>
            <a:ext cx="1183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Si </a:t>
            </a:r>
          </a:p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5102CB-71FF-374C-8623-A55404A8C7E7}"/>
              </a:ext>
            </a:extLst>
          </p:cNvPr>
          <p:cNvSpPr/>
          <p:nvPr/>
        </p:nvSpPr>
        <p:spPr>
          <a:xfrm>
            <a:off x="2927648" y="4293096"/>
            <a:ext cx="1329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99A298-9616-F243-B7F1-24EE31F4AFB3}"/>
              </a:ext>
            </a:extLst>
          </p:cNvPr>
          <p:cNvSpPr/>
          <p:nvPr/>
        </p:nvSpPr>
        <p:spPr>
          <a:xfrm>
            <a:off x="6226523" y="4279454"/>
            <a:ext cx="873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3C067F-3094-AB42-B6C8-7EE4BC935578}"/>
              </a:ext>
            </a:extLst>
          </p:cNvPr>
          <p:cNvSpPr txBox="1"/>
          <p:nvPr/>
        </p:nvSpPr>
        <p:spPr>
          <a:xfrm>
            <a:off x="1962365" y="5288340"/>
            <a:ext cx="3298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HV, Gas and 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 control (tunnel to arawana)</a:t>
            </a:r>
          </a:p>
          <a:p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DF46CA-548D-1947-93C3-9CA41C3D6163}"/>
              </a:ext>
            </a:extLst>
          </p:cNvPr>
          <p:cNvSpPr/>
          <p:nvPr/>
        </p:nvSpPr>
        <p:spPr>
          <a:xfrm>
            <a:off x="5680364" y="5208833"/>
            <a:ext cx="2863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SPDR controls (2)</a:t>
            </a:r>
          </a:p>
          <a:p>
            <a:pPr lvl="0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running</a:t>
            </a:r>
          </a:p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oot file production </a:t>
            </a:r>
          </a:p>
          <a:p>
            <a:pPr lvl="0"/>
            <a:endParaRPr lang="en-NL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0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Software on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arawana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703512" y="1279788"/>
            <a:ext cx="964907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structure on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/localstore2/TPX3/DATA/LOGFILES/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*.log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TPX3/DATA/LINK0/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Runxxxx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/*.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TPX3/DATA/LINK1/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Runxxxx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/*.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TPX3/DATA/TIMESTAMP/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Runxxxx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/*.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/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program on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localstore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/TPX3/spidr3-software/Telescope/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DAQ_Concentrator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/>
              <a:t> 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disk space is not infinite and files from localstore2 have to be transferred.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also important to produce (root)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ntuples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another machine.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particular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runs the DAQ and should be kept as free as possible.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9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Levaard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Slow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controls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415480" y="1484784"/>
            <a:ext cx="96490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 system: Measures and controls gas flow temperature of the 8-quad and O2 meter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  system: controls the HV on the grid, guard etc. measures currents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run was started @ DESY from Levaard starting PUTTY and tunneling to arawana. The procedure is explained in the next slide.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likely that for EIC this will be changed.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can also start a run from arawna, as explained a bit further on.    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212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Levaard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Slow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controls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HV block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scheme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8AC90-B913-20FD-CA0A-5CC84E576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268760"/>
            <a:ext cx="5441267" cy="46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3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Levaard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start of run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703512" y="1188035"/>
            <a:ext cx="964907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control mode is used to start a run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first start PUTTY on Levaard and tunnel to arawana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on arawana ./rundaq.sh  (starts the daq in run control mode)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it should give a binding socket (if not ˆC and redo)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check on arawana chips: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spidrchipids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192.168.1.10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if not 32 chips do:         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spidrreset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192.168.1.10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from the panel Connect (to arawana)  and then Configure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check the arawana PUTTY window to check that you are connected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after configure still have 32 chips in the readout      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if OK give run number and Start run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After (e.g.)  60 s Stop run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the bytestream is now closed and we can decode it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rundaq.sh  </a:t>
            </a:r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ping -c5 -i0.2  192.168.1.10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         Tpx3daq_concentrator -</a:t>
            </a:r>
            <a:r>
              <a:rPr lang="en-GB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1 -p 2 -m -r 2358</a:t>
            </a:r>
          </a:p>
          <a:p>
            <a:r>
              <a:rPr lang="en-GB" sz="2000" dirty="0">
                <a:solidFill>
                  <a:srgbClr val="000000"/>
                </a:solidFill>
                <a:latin typeface="Menlo" panose="020B0609030804020204" pitchFamily="49" charset="0"/>
              </a:rPr>
              <a:t>          so port 2358 is used to listen to</a:t>
            </a:r>
            <a:r>
              <a:rPr lang="en-GB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29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arawana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start of run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703512" y="728088"/>
            <a:ext cx="9649072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control mode is used to start a run: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cd /localstore2/TPX3/DATA/LOGFILES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Tpx3daq_concentrator -</a:t>
            </a:r>
            <a:r>
              <a:rPr lang="en-GB" sz="20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GB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1 -p 2 -m -r 4001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listen to port 4001</a:t>
            </a:r>
            <a:endParaRPr lang="en-GB" sz="2000" dirty="0">
              <a:solidFill>
                <a:srgbClr val="0066F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other terminal with port 4001 on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telnet </a:t>
            </a:r>
            <a:r>
              <a:rPr lang="en-GB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4001</a:t>
            </a:r>
          </a:p>
          <a:p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configure &lt;ret&gt;</a:t>
            </a:r>
          </a:p>
          <a:p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GB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start_run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3001 &lt;ret&gt;</a:t>
            </a:r>
          </a:p>
          <a:p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GB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stop_run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&lt;ret&gt;  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Important for running is the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off set (Tpx3daq_concentrator.cpp) now put to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 counts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based on noise runs.</a:t>
            </a:r>
          </a:p>
          <a:p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Dac_offset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== how many counts the threshold is put above the mean noise level. The lower the better. At DESY it was 60 and 65 counts.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 DESY run 32 chips </a:t>
            </a:r>
            <a:r>
              <a:rPr lang="en-GB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/localstore2/TPX3/DATA/LOGFILES </a:t>
            </a:r>
            <a:r>
              <a:rPr lang="en-GB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arawana_daqlog_20210616_152353.txt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9273872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9100822</TotalTime>
  <Pages>11</Pages>
  <Words>1760</Words>
  <Application>Microsoft Macintosh PowerPoint</Application>
  <PresentationFormat>Widescreen</PresentationFormat>
  <Paragraphs>194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Menlo</vt:lpstr>
      <vt:lpstr>Monotype Sorts</vt:lpstr>
      <vt:lpstr>Times New Roman</vt:lpstr>
      <vt:lpstr>Verdana</vt:lpstr>
      <vt:lpstr>Wingdings</vt:lpstr>
      <vt:lpstr>Como</vt:lpstr>
      <vt:lpstr>  How to get the DAQ prepared</vt:lpstr>
      <vt:lpstr>  How to get the DAQ prepared</vt:lpstr>
      <vt:lpstr>  How to get the DAQ prepared</vt:lpstr>
      <vt:lpstr>  Remote desktop and data taking</vt:lpstr>
      <vt:lpstr>  Data and Software on arawana</vt:lpstr>
      <vt:lpstr>  Levaard Slow controls</vt:lpstr>
      <vt:lpstr>  Levaard Slow controls HV block scheme</vt:lpstr>
      <vt:lpstr>  Levaard start of run</vt:lpstr>
      <vt:lpstr>  arawana start of run</vt:lpstr>
      <vt:lpstr>  Data and Software on arawana</vt:lpstr>
      <vt:lpstr>  Analysis of root files</vt:lpstr>
      <vt:lpstr>Problems with arawana</vt:lpstr>
      <vt:lpstr>Recovered arawana</vt:lpstr>
      <vt:lpstr>Recovered arawana</vt:lpstr>
      <vt:lpstr>Photo’s arawana</vt:lpstr>
      <vt:lpstr>Photo’s inside arawana</vt:lpstr>
      <vt:lpstr>Testing arawana with Noise runs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Lepton Collider</dc:title>
  <dc:subject/>
  <dc:creator>Peter Kluit </dc:creator>
  <cp:keywords/>
  <dc:description/>
  <cp:lastModifiedBy>Peter Kluit</cp:lastModifiedBy>
  <cp:revision>2533</cp:revision>
  <cp:lastPrinted>2002-02-06T08:01:21Z</cp:lastPrinted>
  <dcterms:created xsi:type="dcterms:W3CDTF">2020-03-07T12:22:56Z</dcterms:created>
  <dcterms:modified xsi:type="dcterms:W3CDTF">2023-04-13T11:40:50Z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