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9"/>
  </p:notesMasterIdLst>
  <p:handoutMasterIdLst>
    <p:handoutMasterId r:id="rId10"/>
  </p:handoutMasterIdLst>
  <p:sldIdLst>
    <p:sldId id="587" r:id="rId2"/>
    <p:sldId id="596" r:id="rId3"/>
    <p:sldId id="602" r:id="rId4"/>
    <p:sldId id="599" r:id="rId5"/>
    <p:sldId id="600" r:id="rId6"/>
    <p:sldId id="601" r:id="rId7"/>
    <p:sldId id="603" r:id="rId8"/>
  </p:sldIdLst>
  <p:sldSz cx="12192000" cy="6858000"/>
  <p:notesSz cx="7023100" cy="93091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35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66FF"/>
    <a:srgbClr val="CCFFFF"/>
    <a:srgbClr val="FF6600"/>
    <a:srgbClr val="FFFF00"/>
    <a:srgbClr val="66FF33"/>
    <a:srgbClr val="80808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0" autoAdjust="0"/>
    <p:restoredTop sz="92217" autoAdjust="0"/>
  </p:normalViewPr>
  <p:slideViewPr>
    <p:cSldViewPr>
      <p:cViewPr varScale="1">
        <p:scale>
          <a:sx n="96" d="100"/>
          <a:sy n="96" d="100"/>
        </p:scale>
        <p:origin x="176" y="440"/>
      </p:cViewPr>
      <p:guideLst>
        <p:guide orient="horz" pos="3552"/>
        <p:guide pos="3840"/>
      </p:guideLst>
    </p:cSldViewPr>
  </p:slideViewPr>
  <p:outlineViewPr>
    <p:cViewPr>
      <p:scale>
        <a:sx n="25" d="100"/>
        <a:sy n="25" d="100"/>
      </p:scale>
      <p:origin x="0" y="-5938"/>
    </p:cViewPr>
  </p:outlineViewPr>
  <p:notesTextViewPr>
    <p:cViewPr>
      <p:scale>
        <a:sx n="50" d="100"/>
        <a:sy n="50" d="100"/>
      </p:scale>
      <p:origin x="0" y="0"/>
    </p:cViewPr>
  </p:notesTextViewPr>
  <p:sorterViewPr>
    <p:cViewPr>
      <p:scale>
        <a:sx n="100" d="100"/>
        <a:sy n="100" d="100"/>
      </p:scale>
      <p:origin x="0" y="-70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30213" y="703263"/>
            <a:ext cx="6183312" cy="347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35038" y="4422775"/>
            <a:ext cx="5151437" cy="4187825"/>
          </a:xfrm>
          <a:prstGeom prst="rect">
            <a:avLst/>
          </a:prstGeom>
          <a:noFill/>
          <a:ln w="12700">
            <a:noFill/>
            <a:miter lim="800000"/>
            <a:headEnd/>
            <a:tailEnd/>
          </a:ln>
          <a:effectLst/>
        </p:spPr>
        <p:txBody>
          <a:bodyPr vert="horz" wrap="square" lIns="94845" tIns="46622" rIns="94845" bIns="46622" numCol="1" anchor="t" anchorCtr="0" compatLnSpc="1">
            <a:prstTxWarp prst="textNoShape">
              <a:avLst/>
            </a:prstTxWarp>
          </a:bodyPr>
          <a:lstStyle/>
          <a:p>
            <a:pPr lvl="0"/>
            <a:r>
              <a:rPr lang="en-GB" noProof="0"/>
              <a:t>Click to edit Master text styles</a:t>
            </a:r>
          </a:p>
          <a:p>
            <a:pPr lvl="0"/>
            <a:r>
              <a:rPr lang="en-GB" noProof="0"/>
              <a:t>Second level</a:t>
            </a:r>
          </a:p>
          <a:p>
            <a:pPr lvl="0"/>
            <a:r>
              <a:rPr lang="en-GB" noProof="0"/>
              <a:t>Third level</a:t>
            </a:r>
          </a:p>
          <a:p>
            <a:pPr lvl="0"/>
            <a:r>
              <a:rPr lang="en-GB" noProof="0"/>
              <a:t>Fourth level</a:t>
            </a:r>
          </a:p>
          <a:p>
            <a:pPr lvl="0"/>
            <a:r>
              <a:rPr lang="en-GB"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117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748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62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6133" y="457200"/>
            <a:ext cx="2726267"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3" y="457200"/>
            <a:ext cx="7975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27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267" y="457200"/>
            <a:ext cx="10363200" cy="800100"/>
          </a:xfrm>
        </p:spPr>
        <p:txBody>
          <a:bodyPr/>
          <a:lstStyle/>
          <a:p>
            <a:r>
              <a:rPr lang="en-US"/>
              <a:t>Click to edit Master title style</a:t>
            </a:r>
          </a:p>
        </p:txBody>
      </p:sp>
      <p:sp>
        <p:nvSpPr>
          <p:cNvPr id="3" name="Text Placeholder 2"/>
          <p:cNvSpPr>
            <a:spLocks noGrp="1"/>
          </p:cNvSpPr>
          <p:nvPr>
            <p:ph type="body" sz="half" idx="1"/>
          </p:nvPr>
        </p:nvSpPr>
        <p:spPr>
          <a:xfrm>
            <a:off x="677334"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72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01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329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67282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91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59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en-US" dirty="0"/>
              <a:t>Click to edit Master title style</a:t>
            </a:r>
          </a:p>
        </p:txBody>
      </p:sp>
    </p:spTree>
    <p:extLst>
      <p:ext uri="{BB962C8B-B14F-4D97-AF65-F5344CB8AC3E}">
        <p14:creationId xmlns:p14="http://schemas.microsoft.com/office/powerpoint/2010/main" val="257724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05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marL="342900" indent="-342900">
              <a:buFont typeface="Wingdings" panose="05000000000000000000" pitchFamily="2" charset="2"/>
              <a:buChar char="§"/>
              <a:defRPr sz="3200"/>
            </a:lvl1pPr>
            <a:lvl2pPr marL="742950" indent="-285750">
              <a:buClr>
                <a:schemeClr val="accent1"/>
              </a:buClr>
              <a:buFont typeface="Wingdings" panose="05000000000000000000" pitchFamily="2" charset="2"/>
              <a:buChar char="§"/>
              <a:defRPr sz="2800"/>
            </a:lvl2pPr>
            <a:lvl3pPr marL="1257300" indent="-342900">
              <a:buClr>
                <a:schemeClr val="accent1"/>
              </a:buClr>
              <a:buFont typeface="Wingdings" panose="05000000000000000000" pitchFamily="2" charset="2"/>
              <a:buChar char="§"/>
              <a:defRPr sz="2400"/>
            </a:lvl3pPr>
            <a:lvl4pPr marL="1714500" indent="-342900">
              <a:buClr>
                <a:schemeClr val="accent1"/>
              </a:buClr>
              <a:buFont typeface="Wingdings" panose="05000000000000000000" pitchFamily="2" charset="2"/>
              <a:buChar char="§"/>
              <a:defRPr sz="2000"/>
            </a:lvl4pPr>
            <a:lvl5pPr marL="2171700" indent="-342900">
              <a:buClr>
                <a:schemeClr val="accent1"/>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6204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48267" y="457200"/>
            <a:ext cx="1036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77333" y="1657350"/>
            <a:ext cx="1090506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 </a:t>
            </a:r>
          </a:p>
        </p:txBody>
      </p:sp>
      <p:sp>
        <p:nvSpPr>
          <p:cNvPr id="1028" name="Rectangle 5"/>
          <p:cNvSpPr>
            <a:spLocks noChangeArrowheads="1"/>
          </p:cNvSpPr>
          <p:nvPr/>
        </p:nvSpPr>
        <p:spPr bwMode="auto">
          <a:xfrm>
            <a:off x="4343400" y="63055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GB" altLang="en-US" sz="1200" dirty="0">
                <a:solidFill>
                  <a:schemeClr val="tx1"/>
                </a:solidFill>
                <a:latin typeface="Verdana"/>
                <a:cs typeface="Verdana"/>
              </a:rPr>
              <a:t>Peter</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Kluit</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Nikhef</a:t>
            </a:r>
            <a:r>
              <a:rPr lang="en-GB" altLang="en-US" sz="1200" baseline="0" dirty="0">
                <a:solidFill>
                  <a:schemeClr val="tx1"/>
                </a:solidFill>
                <a:latin typeface="Verdana"/>
                <a:cs typeface="Verdana"/>
              </a:rPr>
              <a:t>)</a:t>
            </a:r>
            <a:endParaRPr lang="en-GB" altLang="en-US" sz="1200" dirty="0">
              <a:solidFill>
                <a:schemeClr val="tx1"/>
              </a:solidFill>
              <a:latin typeface="Verdana"/>
              <a:cs typeface="Verdana"/>
            </a:endParaRPr>
          </a:p>
        </p:txBody>
      </p:sp>
      <p:sp>
        <p:nvSpPr>
          <p:cNvPr id="1029" name="Rectangle 6"/>
          <p:cNvSpPr>
            <a:spLocks noChangeArrowheads="1"/>
          </p:cNvSpPr>
          <p:nvPr/>
        </p:nvSpPr>
        <p:spPr bwMode="auto">
          <a:xfrm>
            <a:off x="8940800" y="62293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spcBef>
                <a:spcPct val="50000"/>
              </a:spcBef>
              <a:defRPr/>
            </a:pPr>
            <a:r>
              <a:rPr lang="en-GB" altLang="en-US" sz="800">
                <a:solidFill>
                  <a:schemeClr val="bg2"/>
                </a:solidFill>
              </a:rPr>
              <a:t> </a:t>
            </a:r>
            <a:fld id="{50F9948D-FA28-478D-A82E-F93DDFBE36D5}" type="slidenum">
              <a:rPr lang="en-GB" altLang="en-US" sz="800" smtClean="0">
                <a:solidFill>
                  <a:schemeClr val="bg2"/>
                </a:solidFill>
              </a:rPr>
              <a:pPr algn="r">
                <a:spcBef>
                  <a:spcPct val="50000"/>
                </a:spcBef>
                <a:defRPr/>
              </a:pPr>
              <a:t>‹#›</a:t>
            </a:fld>
            <a:endParaRPr lang="en-GB" altLang="en-US" sz="800">
              <a:solidFill>
                <a:schemeClr val="bg2"/>
              </a:solidFill>
            </a:endParaRPr>
          </a:p>
        </p:txBody>
      </p:sp>
      <p:sp>
        <p:nvSpPr>
          <p:cNvPr id="1030" name="Rectangle 8"/>
          <p:cNvSpPr>
            <a:spLocks noChangeArrowheads="1"/>
          </p:cNvSpPr>
          <p:nvPr/>
        </p:nvSpPr>
        <p:spPr bwMode="auto">
          <a:xfrm>
            <a:off x="533400" y="6460282"/>
            <a:ext cx="4906061" cy="2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1200" kern="1200" dirty="0">
                <a:solidFill>
                  <a:schemeClr val="tx1"/>
                </a:solidFill>
                <a:latin typeface="Verdana"/>
                <a:ea typeface="+mn-ea"/>
                <a:cs typeface="Verdana"/>
              </a:rPr>
              <a:t>Lepton Collider </a:t>
            </a:r>
            <a:r>
              <a:rPr lang="en-US" sz="1200" kern="1200" baseline="0" dirty="0">
                <a:solidFill>
                  <a:schemeClr val="tx1"/>
                </a:solidFill>
                <a:latin typeface="Verdana"/>
                <a:ea typeface="+mn-ea"/>
                <a:cs typeface="Verdana"/>
              </a:rPr>
              <a:t>meeting 20 March updated April 2023</a:t>
            </a:r>
            <a:endParaRPr lang="en-GB" altLang="en-US" sz="900" dirty="0">
              <a:latin typeface="Verdana"/>
              <a:cs typeface="Verdan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100000"/>
        <a:buFont typeface="Monotype Sorts"/>
        <a:buChar char="u"/>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00000"/>
        <a:buFont typeface="Monotype Sorts"/>
        <a:buChar char="l"/>
        <a:defRPr sz="1600">
          <a:solidFill>
            <a:schemeClr val="tx1"/>
          </a:solidFill>
          <a:latin typeface="+mn-lt"/>
        </a:defRPr>
      </a:lvl2pPr>
      <a:lvl3pPr marL="1143000" indent="-228600" algn="l" rtl="0" eaLnBrk="0" fontAlgn="base" hangingPunct="0">
        <a:spcBef>
          <a:spcPct val="20000"/>
        </a:spcBef>
        <a:spcAft>
          <a:spcPct val="0"/>
        </a:spcAft>
        <a:buClr>
          <a:schemeClr val="folHlink"/>
        </a:buClr>
        <a:buSzPct val="100000"/>
        <a:buFont typeface="Monotype Sorts"/>
        <a:buChar char="n"/>
        <a:defRPr sz="1400">
          <a:solidFill>
            <a:schemeClr val="tx1"/>
          </a:solidFill>
          <a:latin typeface="+mn-lt"/>
        </a:defRPr>
      </a:lvl3pPr>
      <a:lvl4pPr marL="1600200" indent="-228600" algn="l" rtl="0" eaLnBrk="0" fontAlgn="base" hangingPunct="0">
        <a:spcBef>
          <a:spcPct val="20000"/>
        </a:spcBef>
        <a:spcAft>
          <a:spcPct val="0"/>
        </a:spcAft>
        <a:buClr>
          <a:schemeClr val="accent2"/>
        </a:buClr>
        <a:buSzPct val="100000"/>
        <a:buFont typeface="Monotype Sorts"/>
        <a:buChar char="u"/>
        <a:defRPr sz="1200">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Font typeface="Monotype Sorts"/>
        <a:buChar char="l"/>
        <a:defRPr sz="1000">
          <a:solidFill>
            <a:schemeClr val="tx1"/>
          </a:solidFill>
          <a:latin typeface="+mn-lt"/>
        </a:defRPr>
      </a:lvl5pPr>
      <a:lvl6pPr marL="25146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6pPr>
      <a:lvl7pPr marL="29718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7pPr>
      <a:lvl8pPr marL="34290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8pPr>
      <a:lvl9pPr marL="38862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0628"/>
            <a:ext cx="9073008" cy="800100"/>
          </a:xfrm>
        </p:spPr>
        <p:txBody>
          <a:bodyPr/>
          <a:lstStyle/>
          <a:p>
            <a:r>
              <a:rPr lang="nl-NL" sz="3200" b="0" dirty="0">
                <a:solidFill>
                  <a:srgbClr val="FF0000"/>
                </a:solidFill>
                <a:latin typeface="Verdana"/>
                <a:cs typeface="Verdana"/>
              </a:rPr>
              <a:t>  DAQ </a:t>
            </a:r>
            <a:r>
              <a:rPr lang="nl-NL" sz="3200" b="0" dirty="0" err="1">
                <a:solidFill>
                  <a:srgbClr val="FF0000"/>
                </a:solidFill>
                <a:latin typeface="Verdana"/>
                <a:cs typeface="Verdana"/>
              </a:rPr>
              <a:t>stability</a:t>
            </a:r>
            <a:endParaRPr lang="nl-NL" sz="3200" b="0" dirty="0">
              <a:solidFill>
                <a:srgbClr val="FF0000"/>
              </a:solidFill>
              <a:latin typeface="Verdana"/>
              <a:cs typeface="Verdana"/>
            </a:endParaRPr>
          </a:p>
        </p:txBody>
      </p:sp>
      <p:sp>
        <p:nvSpPr>
          <p:cNvPr id="3" name="TextBox 2">
            <a:extLst>
              <a:ext uri="{FF2B5EF4-FFF2-40B4-BE49-F238E27FC236}">
                <a16:creationId xmlns:a16="http://schemas.microsoft.com/office/drawing/2014/main" id="{B2114B06-8FF6-6A46-930D-068F7058A4D7}"/>
              </a:ext>
            </a:extLst>
          </p:cNvPr>
          <p:cNvSpPr txBox="1"/>
          <p:nvPr/>
        </p:nvSpPr>
        <p:spPr>
          <a:xfrm>
            <a:off x="1703512" y="1279788"/>
            <a:ext cx="9649072" cy="4585871"/>
          </a:xfrm>
          <a:prstGeom prst="rect">
            <a:avLst/>
          </a:prstGeom>
          <a:noFill/>
        </p:spPr>
        <p:txBody>
          <a:bodyPr wrap="square" rtlCol="0">
            <a:spAutoFit/>
          </a:bodyPr>
          <a:lstStyle/>
          <a:p>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Arawana</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is now full up and running so that issue has been resolved.</a:t>
            </a:r>
          </a:p>
          <a:p>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Next step was the running of the DAQ and in particular the taking of noise runs. </a:t>
            </a:r>
          </a:p>
          <a:p>
            <a:endParaRPr lang="en-GB"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dirty="0">
                <a:solidFill>
                  <a:srgbClr val="FF0000"/>
                </a:solidFill>
                <a:latin typeface="Verdana" panose="020B0604030504040204" pitchFamily="34" charset="0"/>
                <a:ea typeface="Verdana" panose="020B0604030504040204" pitchFamily="34" charset="0"/>
                <a:cs typeface="Verdana" panose="020B0604030504040204" pitchFamily="34" charset="0"/>
              </a:rPr>
              <a:t>Known DAQ instability issues.</a:t>
            </a:r>
          </a:p>
          <a:p>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lphaUcPeriod"/>
            </a:pP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What works relatively fine is the preparing of the DAQ, most of the time we get 30-32 chips in one go, after a few C commands we can get 32 chips (see slides further on) in the readout by the SPIDR. On the 17 of March I also got 32 chips connected to the SPIDR. This is a well known ‘struggle’ also needed for the DESY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testbeam</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preparations. </a:t>
            </a:r>
            <a:endParaRPr lang="en-GB" dirty="0">
              <a:solidFill>
                <a:srgbClr val="000000"/>
              </a:solidFill>
              <a:effectLst/>
              <a:latin typeface="Menlo" panose="020B0609030804020204" pitchFamily="49" charset="0"/>
            </a:endParaRPr>
          </a:p>
          <a:p>
            <a:pPr marL="342900" indent="-342900">
              <a:buFontTx/>
              <a:buChar char="-"/>
            </a:pPr>
            <a:endParaRPr lang="en-GB"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4894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0628"/>
            <a:ext cx="9073008" cy="800100"/>
          </a:xfrm>
        </p:spPr>
        <p:txBody>
          <a:bodyPr/>
          <a:lstStyle/>
          <a:p>
            <a:r>
              <a:rPr lang="nl-NL" sz="3200" b="0" dirty="0">
                <a:solidFill>
                  <a:srgbClr val="FF0000"/>
                </a:solidFill>
                <a:latin typeface="Verdana"/>
                <a:cs typeface="Verdana"/>
              </a:rPr>
              <a:t>  DAQ </a:t>
            </a:r>
            <a:r>
              <a:rPr lang="nl-NL" sz="3200" b="0" dirty="0" err="1">
                <a:solidFill>
                  <a:srgbClr val="FF0000"/>
                </a:solidFill>
                <a:latin typeface="Verdana"/>
                <a:cs typeface="Verdana"/>
              </a:rPr>
              <a:t>stability</a:t>
            </a:r>
            <a:endParaRPr lang="nl-NL" sz="3200" b="0" dirty="0">
              <a:solidFill>
                <a:srgbClr val="FF0000"/>
              </a:solidFill>
              <a:latin typeface="Verdana"/>
              <a:cs typeface="Verdana"/>
            </a:endParaRPr>
          </a:p>
        </p:txBody>
      </p:sp>
      <p:sp>
        <p:nvSpPr>
          <p:cNvPr id="3" name="TextBox 2">
            <a:extLst>
              <a:ext uri="{FF2B5EF4-FFF2-40B4-BE49-F238E27FC236}">
                <a16:creationId xmlns:a16="http://schemas.microsoft.com/office/drawing/2014/main" id="{B2114B06-8FF6-6A46-930D-068F7058A4D7}"/>
              </a:ext>
            </a:extLst>
          </p:cNvPr>
          <p:cNvSpPr txBox="1"/>
          <p:nvPr/>
        </p:nvSpPr>
        <p:spPr>
          <a:xfrm>
            <a:off x="1703512" y="1555045"/>
            <a:ext cx="9649072" cy="3785652"/>
          </a:xfrm>
          <a:prstGeom prst="rect">
            <a:avLst/>
          </a:prstGeom>
          <a:noFill/>
        </p:spPr>
        <p:txBody>
          <a:bodyPr wrap="square" rtlCol="0">
            <a:spAutoFit/>
          </a:bodyPr>
          <a:lstStyle/>
          <a:p>
            <a:pPr marL="457200" indent="-457200">
              <a:buAutoNum type="alphaUcParenR"/>
            </a:pP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cause of this communication problem lies in the concentrator design: all the communication traffic goes through concentrator 0 or 1. Concentrator 0 is usually OK, however concentrator 1 the packet that is sent by chip to tell that it is there is not always timed properly and is corrupted or lost. This has to do (i.e. 100% correlated) with the location of the chip on the concentrator board. Our electronics engineer thinks that the FPGA that was selected has a too small memory. Anyway we have to live with this: we need a few trials, patience and a bit of luck/magic.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We found out that the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cooling</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of the concentrator is very important to</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get the chips on board.   </a:t>
            </a:r>
          </a:p>
        </p:txBody>
      </p:sp>
    </p:spTree>
    <p:extLst>
      <p:ext uri="{BB962C8B-B14F-4D97-AF65-F5344CB8AC3E}">
        <p14:creationId xmlns:p14="http://schemas.microsoft.com/office/powerpoint/2010/main" val="20520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0628"/>
            <a:ext cx="9073008" cy="800100"/>
          </a:xfrm>
        </p:spPr>
        <p:txBody>
          <a:bodyPr/>
          <a:lstStyle/>
          <a:p>
            <a:r>
              <a:rPr lang="nl-NL" sz="3200" b="0" dirty="0">
                <a:solidFill>
                  <a:srgbClr val="FF0000"/>
                </a:solidFill>
                <a:latin typeface="Verdana"/>
                <a:cs typeface="Verdana"/>
              </a:rPr>
              <a:t>  DAQ </a:t>
            </a:r>
            <a:r>
              <a:rPr lang="nl-NL" sz="3200" b="0" dirty="0" err="1">
                <a:solidFill>
                  <a:srgbClr val="FF0000"/>
                </a:solidFill>
                <a:latin typeface="Verdana"/>
                <a:cs typeface="Verdana"/>
              </a:rPr>
              <a:t>stability</a:t>
            </a:r>
            <a:endParaRPr lang="nl-NL" sz="3200" b="0" dirty="0">
              <a:solidFill>
                <a:srgbClr val="FF0000"/>
              </a:solidFill>
              <a:latin typeface="Verdana"/>
              <a:cs typeface="Verdana"/>
            </a:endParaRPr>
          </a:p>
        </p:txBody>
      </p:sp>
      <p:sp>
        <p:nvSpPr>
          <p:cNvPr id="3" name="TextBox 2">
            <a:extLst>
              <a:ext uri="{FF2B5EF4-FFF2-40B4-BE49-F238E27FC236}">
                <a16:creationId xmlns:a16="http://schemas.microsoft.com/office/drawing/2014/main" id="{B2114B06-8FF6-6A46-930D-068F7058A4D7}"/>
              </a:ext>
            </a:extLst>
          </p:cNvPr>
          <p:cNvSpPr txBox="1"/>
          <p:nvPr/>
        </p:nvSpPr>
        <p:spPr>
          <a:xfrm>
            <a:off x="1703512" y="1052736"/>
            <a:ext cx="9649072" cy="5078313"/>
          </a:xfrm>
          <a:prstGeom prst="rect">
            <a:avLst/>
          </a:prstGeom>
          <a:noFill/>
        </p:spPr>
        <p:txBody>
          <a:bodyPr wrap="square" rtlCol="0">
            <a:sp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B) There is another issue that is relevant to know. This has to do with the occurrence of what we call ‘hurray’ events. At the start up of the chip and the quad all the pixels start to fire and the chip lights up. This is very likely related to the fact that the digital and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analog</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power of the TPX3 chips was connected in the quad design. In retrospect we think it is better to keep them separate.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What happens is that the chips are configured and the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analog</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part is powered. Then the runs start and the digital part draws a current, the voltage to chip dips (seen on an oscilloscope) and the pixels start to fire. The voltage regulator then reaches a plateau and the thresholds are at nominal value and the chip calms down. This was the situation for the DESY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testbeam</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Sometimes in rare cases one chip kept firing but this has another cause see next slide.. </a:t>
            </a:r>
          </a:p>
          <a:p>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407217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0628"/>
            <a:ext cx="9073008" cy="800100"/>
          </a:xfrm>
        </p:spPr>
        <p:txBody>
          <a:bodyPr/>
          <a:lstStyle/>
          <a:p>
            <a:r>
              <a:rPr lang="nl-NL" sz="3200" b="0" dirty="0">
                <a:solidFill>
                  <a:srgbClr val="FF0000"/>
                </a:solidFill>
                <a:latin typeface="Verdana"/>
                <a:cs typeface="Verdana"/>
              </a:rPr>
              <a:t>  DAQ </a:t>
            </a:r>
            <a:r>
              <a:rPr lang="nl-NL" sz="3200" b="0" dirty="0" err="1">
                <a:solidFill>
                  <a:srgbClr val="FF0000"/>
                </a:solidFill>
                <a:latin typeface="Verdana"/>
                <a:cs typeface="Verdana"/>
              </a:rPr>
              <a:t>stability</a:t>
            </a:r>
            <a:r>
              <a:rPr lang="nl-NL" sz="3200" b="0" dirty="0">
                <a:solidFill>
                  <a:srgbClr val="FF0000"/>
                </a:solidFill>
                <a:latin typeface="Verdana"/>
                <a:cs typeface="Verdana"/>
              </a:rPr>
              <a:t> </a:t>
            </a:r>
            <a:r>
              <a:rPr lang="nl-NL" sz="3200" b="0" dirty="0" err="1">
                <a:solidFill>
                  <a:srgbClr val="FF0000"/>
                </a:solidFill>
                <a:latin typeface="Verdana"/>
                <a:cs typeface="Verdana"/>
              </a:rPr>
              <a:t>improved</a:t>
            </a:r>
            <a:endParaRPr lang="nl-NL" sz="3200" b="0" dirty="0">
              <a:solidFill>
                <a:srgbClr val="FF0000"/>
              </a:solidFill>
              <a:latin typeface="Verdana"/>
              <a:cs typeface="Verdana"/>
            </a:endParaRPr>
          </a:p>
        </p:txBody>
      </p:sp>
      <p:sp>
        <p:nvSpPr>
          <p:cNvPr id="3" name="TextBox 2">
            <a:extLst>
              <a:ext uri="{FF2B5EF4-FFF2-40B4-BE49-F238E27FC236}">
                <a16:creationId xmlns:a16="http://schemas.microsoft.com/office/drawing/2014/main" id="{B2114B06-8FF6-6A46-930D-068F7058A4D7}"/>
              </a:ext>
            </a:extLst>
          </p:cNvPr>
          <p:cNvSpPr txBox="1"/>
          <p:nvPr/>
        </p:nvSpPr>
        <p:spPr>
          <a:xfrm>
            <a:off x="1703512" y="1279788"/>
            <a:ext cx="9649072" cy="4708981"/>
          </a:xfrm>
          <a:prstGeom prst="rect">
            <a:avLst/>
          </a:prstGeom>
          <a:noFill/>
        </p:spPr>
        <p:txBody>
          <a:bodyPr wrap="square" rtlCol="0">
            <a:sp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Interventions in March/April: checking the grounding of the setup. Now the ground of the Low Voltage PS is connected to the cold plate. Sander van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Doesburg</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also redid the connectors on the concentrator boards putting sockets. The actual voltage on problematic chips was checked and found to be stable.</a:t>
            </a:r>
          </a:p>
          <a:p>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On the software side there were always issues with the communication with the chips. In order to get it right, idle time had to be introduced to allow the system to settle. Small changes in the software were now introduced allowing for more time for chips 30 and 31, to retry more times checking the stored value etc. In the preparation of the streams/threads and files, the pixel configuration will not be stored in the header anymore, additional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usleeps</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were introduced to allow the system to settle before starting the run.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With these changes the situation is now similar to the DESY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testbeam</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a:t>
            </a:r>
            <a:endParaRPr lang="en-GB"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80055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0628"/>
            <a:ext cx="9073008" cy="800100"/>
          </a:xfrm>
        </p:spPr>
        <p:txBody>
          <a:bodyPr/>
          <a:lstStyle/>
          <a:p>
            <a:r>
              <a:rPr lang="nl-NL" sz="3200" b="0" dirty="0">
                <a:solidFill>
                  <a:srgbClr val="FF0000"/>
                </a:solidFill>
                <a:latin typeface="Verdana"/>
                <a:cs typeface="Verdana"/>
              </a:rPr>
              <a:t>  How </a:t>
            </a:r>
            <a:r>
              <a:rPr lang="nl-NL" sz="3200" b="0" dirty="0" err="1">
                <a:solidFill>
                  <a:srgbClr val="FF0000"/>
                </a:solidFill>
                <a:latin typeface="Verdana"/>
                <a:cs typeface="Verdana"/>
              </a:rPr>
              <a:t>to</a:t>
            </a:r>
            <a:r>
              <a:rPr lang="nl-NL" sz="3200" b="0" dirty="0">
                <a:solidFill>
                  <a:srgbClr val="FF0000"/>
                </a:solidFill>
                <a:latin typeface="Verdana"/>
                <a:cs typeface="Verdana"/>
              </a:rPr>
              <a:t> get 32 chips in </a:t>
            </a:r>
            <a:r>
              <a:rPr lang="nl-NL" sz="3200" b="0" dirty="0" err="1">
                <a:solidFill>
                  <a:srgbClr val="FF0000"/>
                </a:solidFill>
                <a:latin typeface="Verdana"/>
                <a:cs typeface="Verdana"/>
              </a:rPr>
              <a:t>the</a:t>
            </a:r>
            <a:r>
              <a:rPr lang="nl-NL" sz="3200" b="0" dirty="0">
                <a:solidFill>
                  <a:srgbClr val="FF0000"/>
                </a:solidFill>
                <a:latin typeface="Verdana"/>
                <a:cs typeface="Verdana"/>
              </a:rPr>
              <a:t> </a:t>
            </a:r>
            <a:r>
              <a:rPr lang="nl-NL" sz="3200" b="0" dirty="0" err="1">
                <a:solidFill>
                  <a:srgbClr val="FF0000"/>
                </a:solidFill>
                <a:latin typeface="Verdana"/>
                <a:cs typeface="Verdana"/>
              </a:rPr>
              <a:t>readout</a:t>
            </a:r>
            <a:r>
              <a:rPr lang="nl-NL" sz="3200" b="0" dirty="0">
                <a:solidFill>
                  <a:srgbClr val="FF0000"/>
                </a:solidFill>
                <a:latin typeface="Verdana"/>
                <a:cs typeface="Verdana"/>
              </a:rPr>
              <a:t>?</a:t>
            </a:r>
          </a:p>
        </p:txBody>
      </p:sp>
      <p:sp>
        <p:nvSpPr>
          <p:cNvPr id="3" name="TextBox 2">
            <a:extLst>
              <a:ext uri="{FF2B5EF4-FFF2-40B4-BE49-F238E27FC236}">
                <a16:creationId xmlns:a16="http://schemas.microsoft.com/office/drawing/2014/main" id="{B2114B06-8FF6-6A46-930D-068F7058A4D7}"/>
              </a:ext>
            </a:extLst>
          </p:cNvPr>
          <p:cNvSpPr txBox="1"/>
          <p:nvPr/>
        </p:nvSpPr>
        <p:spPr>
          <a:xfrm>
            <a:off x="1631233" y="1196752"/>
            <a:ext cx="9649072" cy="5324535"/>
          </a:xfrm>
          <a:prstGeom prst="rect">
            <a:avLst/>
          </a:prstGeom>
          <a:noFill/>
        </p:spPr>
        <p:txBody>
          <a:bodyPr wrap="square" rtlCol="0">
            <a:sp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This can be done by starting the system and checking the devices it finds and verifying the correct naming: type d on the USB for the concentrator SPIDR.</a:t>
            </a:r>
          </a:p>
          <a:p>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If not 32 chips then type C if not 32 type C again.</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It will reshuffle/reinitialize the devices.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If 32 chips then type d and check that the names make sense. Often one of names is odd/corrupted. If this is the case type C again etc. See next slides for the right names.</a:t>
            </a:r>
          </a:p>
          <a:p>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It can happen that you get a time-out or the bad chip name stays. In that case repower the concentrator and main SPIDR etc… </a:t>
            </a:r>
          </a:p>
          <a:p>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If 32 correct names are connected a run can be started. And one should verify that all the chip noises rate are low (take a noise run) and no ‘hurray’ chips are present. If needed some pixels can be masked.</a:t>
            </a:r>
          </a:p>
          <a:p>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73446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0628"/>
            <a:ext cx="9073008" cy="800100"/>
          </a:xfrm>
        </p:spPr>
        <p:txBody>
          <a:bodyPr/>
          <a:lstStyle/>
          <a:p>
            <a:r>
              <a:rPr lang="nl-NL" sz="3200" b="0" dirty="0">
                <a:solidFill>
                  <a:srgbClr val="FF0000"/>
                </a:solidFill>
                <a:latin typeface="Verdana"/>
                <a:cs typeface="Verdana"/>
              </a:rPr>
              <a:t>  How </a:t>
            </a:r>
            <a:r>
              <a:rPr lang="nl-NL" sz="3200" b="0" dirty="0" err="1">
                <a:solidFill>
                  <a:srgbClr val="FF0000"/>
                </a:solidFill>
                <a:latin typeface="Verdana"/>
                <a:cs typeface="Verdana"/>
              </a:rPr>
              <a:t>to</a:t>
            </a:r>
            <a:r>
              <a:rPr lang="nl-NL" sz="3200" b="0" dirty="0">
                <a:solidFill>
                  <a:srgbClr val="FF0000"/>
                </a:solidFill>
                <a:latin typeface="Verdana"/>
                <a:cs typeface="Verdana"/>
              </a:rPr>
              <a:t> get 32 chips in </a:t>
            </a:r>
            <a:r>
              <a:rPr lang="nl-NL" sz="3200" b="0" dirty="0" err="1">
                <a:solidFill>
                  <a:srgbClr val="FF0000"/>
                </a:solidFill>
                <a:latin typeface="Verdana"/>
                <a:cs typeface="Verdana"/>
              </a:rPr>
              <a:t>the</a:t>
            </a:r>
            <a:r>
              <a:rPr lang="nl-NL" sz="3200" b="0" dirty="0">
                <a:solidFill>
                  <a:srgbClr val="FF0000"/>
                </a:solidFill>
                <a:latin typeface="Verdana"/>
                <a:cs typeface="Verdana"/>
              </a:rPr>
              <a:t> </a:t>
            </a:r>
            <a:r>
              <a:rPr lang="nl-NL" sz="3200" b="0" dirty="0" err="1">
                <a:solidFill>
                  <a:srgbClr val="FF0000"/>
                </a:solidFill>
                <a:latin typeface="Verdana"/>
                <a:cs typeface="Verdana"/>
              </a:rPr>
              <a:t>readout</a:t>
            </a:r>
            <a:r>
              <a:rPr lang="nl-NL" sz="3200" b="0" dirty="0">
                <a:solidFill>
                  <a:srgbClr val="FF0000"/>
                </a:solidFill>
                <a:latin typeface="Verdana"/>
                <a:cs typeface="Verdana"/>
              </a:rPr>
              <a:t>?</a:t>
            </a:r>
          </a:p>
        </p:txBody>
      </p:sp>
      <p:pic>
        <p:nvPicPr>
          <p:cNvPr id="5" name="Picture 4">
            <a:extLst>
              <a:ext uri="{FF2B5EF4-FFF2-40B4-BE49-F238E27FC236}">
                <a16:creationId xmlns:a16="http://schemas.microsoft.com/office/drawing/2014/main" id="{A32EE7A1-BAB7-DD33-AE3A-855DBFAC7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8777" y="1901408"/>
            <a:ext cx="5061181" cy="3795886"/>
          </a:xfrm>
          <a:prstGeom prst="rect">
            <a:avLst/>
          </a:prstGeom>
        </p:spPr>
      </p:pic>
      <p:sp>
        <p:nvSpPr>
          <p:cNvPr id="7" name="TextBox 6">
            <a:extLst>
              <a:ext uri="{FF2B5EF4-FFF2-40B4-BE49-F238E27FC236}">
                <a16:creationId xmlns:a16="http://schemas.microsoft.com/office/drawing/2014/main" id="{073F6B27-9D81-E32C-0032-B765FF2DC73F}"/>
              </a:ext>
            </a:extLst>
          </p:cNvPr>
          <p:cNvSpPr txBox="1"/>
          <p:nvPr/>
        </p:nvSpPr>
        <p:spPr>
          <a:xfrm>
            <a:off x="5231904" y="1915085"/>
            <a:ext cx="6408712" cy="3170099"/>
          </a:xfrm>
          <a:prstGeom prst="rect">
            <a:avLst/>
          </a:prstGeom>
          <a:noFill/>
        </p:spPr>
        <p:txBody>
          <a:bodyPr wrap="square">
            <a:sp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Here a photo the USB SPIDR output with 32 connected chips all with correct names 1E75 etc.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One cause of hurray events is a wrong Chip id; in that case the chip cannot be addressed and configured properly and very often ends up in a bad state. The chip can also not be masked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Usually one has to use the C command, eventually reset the SPIDR or repower the concentrator.</a:t>
            </a:r>
          </a:p>
        </p:txBody>
      </p:sp>
    </p:spTree>
    <p:extLst>
      <p:ext uri="{BB962C8B-B14F-4D97-AF65-F5344CB8AC3E}">
        <p14:creationId xmlns:p14="http://schemas.microsoft.com/office/powerpoint/2010/main" val="413273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0628"/>
            <a:ext cx="9073008" cy="800100"/>
          </a:xfrm>
        </p:spPr>
        <p:txBody>
          <a:bodyPr/>
          <a:lstStyle/>
          <a:p>
            <a:r>
              <a:rPr lang="nl-NL" sz="3200" b="0" dirty="0">
                <a:solidFill>
                  <a:srgbClr val="FF0000"/>
                </a:solidFill>
                <a:latin typeface="Verdana"/>
                <a:cs typeface="Verdana"/>
              </a:rPr>
              <a:t>  How </a:t>
            </a:r>
            <a:r>
              <a:rPr lang="nl-NL" sz="3200" b="0" dirty="0" err="1">
                <a:solidFill>
                  <a:srgbClr val="FF0000"/>
                </a:solidFill>
                <a:latin typeface="Verdana"/>
                <a:cs typeface="Verdana"/>
              </a:rPr>
              <a:t>to</a:t>
            </a:r>
            <a:r>
              <a:rPr lang="nl-NL" sz="3200" b="0" dirty="0">
                <a:solidFill>
                  <a:srgbClr val="FF0000"/>
                </a:solidFill>
                <a:latin typeface="Verdana"/>
                <a:cs typeface="Verdana"/>
              </a:rPr>
              <a:t> get 32 chips in </a:t>
            </a:r>
            <a:r>
              <a:rPr lang="nl-NL" sz="3200" b="0" dirty="0" err="1">
                <a:solidFill>
                  <a:srgbClr val="FF0000"/>
                </a:solidFill>
                <a:latin typeface="Verdana"/>
                <a:cs typeface="Verdana"/>
              </a:rPr>
              <a:t>the</a:t>
            </a:r>
            <a:r>
              <a:rPr lang="nl-NL" sz="3200" b="0" dirty="0">
                <a:solidFill>
                  <a:srgbClr val="FF0000"/>
                </a:solidFill>
                <a:latin typeface="Verdana"/>
                <a:cs typeface="Verdana"/>
              </a:rPr>
              <a:t> </a:t>
            </a:r>
            <a:r>
              <a:rPr lang="nl-NL" sz="3200" b="0" dirty="0" err="1">
                <a:solidFill>
                  <a:srgbClr val="FF0000"/>
                </a:solidFill>
                <a:latin typeface="Verdana"/>
                <a:cs typeface="Verdana"/>
              </a:rPr>
              <a:t>readout</a:t>
            </a:r>
            <a:r>
              <a:rPr lang="nl-NL" sz="3200" b="0" dirty="0">
                <a:solidFill>
                  <a:srgbClr val="FF0000"/>
                </a:solidFill>
                <a:latin typeface="Verdana"/>
                <a:cs typeface="Verdana"/>
              </a:rPr>
              <a:t>?</a:t>
            </a:r>
          </a:p>
        </p:txBody>
      </p:sp>
      <p:sp>
        <p:nvSpPr>
          <p:cNvPr id="7" name="TextBox 6">
            <a:extLst>
              <a:ext uri="{FF2B5EF4-FFF2-40B4-BE49-F238E27FC236}">
                <a16:creationId xmlns:a16="http://schemas.microsoft.com/office/drawing/2014/main" id="{073F6B27-9D81-E32C-0032-B765FF2DC73F}"/>
              </a:ext>
            </a:extLst>
          </p:cNvPr>
          <p:cNvSpPr txBox="1"/>
          <p:nvPr/>
        </p:nvSpPr>
        <p:spPr>
          <a:xfrm>
            <a:off x="1271464" y="1124744"/>
            <a:ext cx="10297144" cy="5324535"/>
          </a:xfrm>
          <a:prstGeom prst="rect">
            <a:avLst/>
          </a:prstGeom>
          <a:noFill/>
        </p:spPr>
        <p:txBody>
          <a:bodyPr wrap="square">
            <a:sp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Step-step procedure.</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Next step is to look at the file size. If too large then check the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arawana</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log file. If OK one can make root files for the concentrators.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Next step is to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analyze</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the data file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MaskAndTrim</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check the noise rates of the chips in particular of chips 2, 18, 19 and 31  and do another noise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The situation in April is stable (after this procedure) and one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doesnot</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need additional pixel masking </a:t>
            </a:r>
          </a:p>
          <a:p>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Try to avoid to use the C command and reset SPIDR. These commands reset all the (carefully loaded)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dacs</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and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trimdacs</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If you do need to reset the SPIDR (e.g. because of a time out) or repower the concentrator, the whole step by step procedure should be restarted.  </a:t>
            </a:r>
          </a:p>
          <a:p>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If all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succesful</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one can make the root files and mask additional noisy channel.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E.g. in DESY we never we took the masks from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Nikhef</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and applied them. At the beginning of the run we made a small adjustment and ran the whole two weeks with it. NB you do need to keep the detector and concentrator cooled.</a:t>
            </a:r>
          </a:p>
        </p:txBody>
      </p:sp>
    </p:spTree>
    <p:extLst>
      <p:ext uri="{BB962C8B-B14F-4D97-AF65-F5344CB8AC3E}">
        <p14:creationId xmlns:p14="http://schemas.microsoft.com/office/powerpoint/2010/main" val="404824940"/>
      </p:ext>
    </p:extLst>
  </p:cSld>
  <p:clrMapOvr>
    <a:masterClrMapping/>
  </p:clrMapOvr>
</p:sld>
</file>

<file path=ppt/theme/theme1.xml><?xml version="1.0" encoding="utf-8"?>
<a:theme xmlns:a="http://schemas.openxmlformats.org/drawingml/2006/main" name="Como">
  <a:themeElements>
    <a:clrScheme name="">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m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m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9103700</TotalTime>
  <Pages>11</Pages>
  <Words>1102</Words>
  <Application>Microsoft Macintosh PowerPoint</Application>
  <PresentationFormat>Widescreen</PresentationFormat>
  <Paragraphs>48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Menlo</vt:lpstr>
      <vt:lpstr>Monotype Sorts</vt:lpstr>
      <vt:lpstr>Times New Roman</vt:lpstr>
      <vt:lpstr>Verdana</vt:lpstr>
      <vt:lpstr>Wingdings</vt:lpstr>
      <vt:lpstr>Como</vt:lpstr>
      <vt:lpstr>  DAQ stability</vt:lpstr>
      <vt:lpstr>  DAQ stability</vt:lpstr>
      <vt:lpstr>  DAQ stability</vt:lpstr>
      <vt:lpstr>  DAQ stability improved</vt:lpstr>
      <vt:lpstr>  How to get 32 chips in the readout?</vt:lpstr>
      <vt:lpstr>  How to get 32 chips in the readout?</vt:lpstr>
      <vt:lpstr>  How to get 32 chips in the readout?</vt:lpstr>
    </vt:vector>
  </TitlesOfParts>
  <Manager/>
  <Company>NIKHEF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ILC Lepton Collider</dc:title>
  <dc:subject/>
  <dc:creator>Peter Kluit </dc:creator>
  <cp:keywords/>
  <dc:description/>
  <cp:lastModifiedBy>Peter Kluit</cp:lastModifiedBy>
  <cp:revision>2544</cp:revision>
  <cp:lastPrinted>2002-02-06T08:01:21Z</cp:lastPrinted>
  <dcterms:created xsi:type="dcterms:W3CDTF">2020-03-07T12:22:56Z</dcterms:created>
  <dcterms:modified xsi:type="dcterms:W3CDTF">2023-04-13T13:05:29Z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F.Hartjes@nikhef.nl</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\\Nikhefh\CT www\pub\techphys\diamond</vt:lpwstr>
  </property>
</Properties>
</file>