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9" r:id="rId3"/>
    <p:sldMasterId id="2147483686" r:id="rId4"/>
  </p:sldMasterIdLst>
  <p:notesMasterIdLst>
    <p:notesMasterId r:id="rId40"/>
  </p:notesMasterIdLst>
  <p:handoutMasterIdLst>
    <p:handoutMasterId r:id="rId41"/>
  </p:handoutMasterIdLst>
  <p:sldIdLst>
    <p:sldId id="263" r:id="rId5"/>
    <p:sldId id="483" r:id="rId6"/>
    <p:sldId id="484" r:id="rId7"/>
    <p:sldId id="278" r:id="rId8"/>
    <p:sldId id="277" r:id="rId9"/>
    <p:sldId id="279" r:id="rId10"/>
    <p:sldId id="281" r:id="rId11"/>
    <p:sldId id="408" r:id="rId12"/>
    <p:sldId id="409" r:id="rId13"/>
    <p:sldId id="280" r:id="rId14"/>
    <p:sldId id="283" r:id="rId15"/>
    <p:sldId id="285" r:id="rId16"/>
    <p:sldId id="411" r:id="rId17"/>
    <p:sldId id="412" r:id="rId18"/>
    <p:sldId id="410" r:id="rId19"/>
    <p:sldId id="284" r:id="rId20"/>
    <p:sldId id="417" r:id="rId21"/>
    <p:sldId id="477" r:id="rId22"/>
    <p:sldId id="414" r:id="rId23"/>
    <p:sldId id="287" r:id="rId24"/>
    <p:sldId id="406" r:id="rId25"/>
    <p:sldId id="288" r:id="rId26"/>
    <p:sldId id="478" r:id="rId27"/>
    <p:sldId id="476" r:id="rId28"/>
    <p:sldId id="486" r:id="rId29"/>
    <p:sldId id="485" r:id="rId30"/>
    <p:sldId id="479" r:id="rId31"/>
    <p:sldId id="466" r:id="rId32"/>
    <p:sldId id="261" r:id="rId33"/>
    <p:sldId id="480" r:id="rId34"/>
    <p:sldId id="272" r:id="rId35"/>
    <p:sldId id="482" r:id="rId36"/>
    <p:sldId id="415" r:id="rId37"/>
    <p:sldId id="267" r:id="rId38"/>
    <p:sldId id="269" r:id="rId39"/>
  </p:sldIdLst>
  <p:sldSz cx="9144000" cy="5143500" type="screen16x9"/>
  <p:notesSz cx="6858000" cy="9144000"/>
  <p:defaultTextStyle>
    <a:defPPr marL="0" marR="0" indent="0" algn="l" defTabSz="57371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665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43428" algn="ctr" defTabSz="3665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286856" algn="ctr" defTabSz="3665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430284" algn="ctr" defTabSz="3665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573712" algn="ctr" defTabSz="3665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717139" algn="ctr" defTabSz="3665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860567" algn="ctr" defTabSz="3665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003996" algn="ctr" defTabSz="3665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147422" algn="ctr" defTabSz="3665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264" y="3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6EC7D5-CF24-4038-A11F-B25748BD05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CE985-5F97-42BE-9A4B-CD0FBFC5DC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D75DA-53C5-4901-AFFD-2276D0694A59}" type="datetimeFigureOut">
              <a:rPr lang="en-AU" smtClean="0"/>
              <a:t>30/05/2023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FC001-00E7-4FDC-A836-9733B71A57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34C36-3046-4BC2-9945-3014258A91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512F8-2BBC-4775-8720-499A984B32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33925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017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28685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1pPr>
    <a:lvl2pPr indent="143428" defTabSz="28685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2pPr>
    <a:lvl3pPr indent="286856" defTabSz="28685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3pPr>
    <a:lvl4pPr indent="430284" defTabSz="28685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4pPr>
    <a:lvl5pPr indent="573712" defTabSz="28685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5pPr>
    <a:lvl6pPr indent="717139" defTabSz="28685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6pPr>
    <a:lvl7pPr indent="860567" defTabSz="28685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7pPr>
    <a:lvl8pPr indent="1003996" defTabSz="28685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8pPr>
    <a:lvl9pPr indent="1147422" defTabSz="286856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66108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937E-BAAB-40A2-A61A-DEE7D4967BE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1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937E-BAAB-40A2-A61A-DEE7D4967BE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22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937E-BAAB-40A2-A61A-DEE7D4967BE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77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937E-BAAB-40A2-A61A-DEE7D4967BE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08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937E-BAAB-40A2-A61A-DEE7D4967BE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95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937E-BAAB-40A2-A61A-DEE7D4967BE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16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69727" y="376163"/>
            <a:ext cx="7804548" cy="65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030265"/>
            <a:ext cx="7804547" cy="3233663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spcAft>
                <a:spcPts val="1200"/>
              </a:spcAft>
              <a:buSzPct val="120000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557802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marL="836704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115606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marL="1394507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5152"/>
            <a:ext cx="1458506" cy="661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24" y="4511025"/>
            <a:ext cx="2138176" cy="6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471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9D5F425-26AD-484E-997D-DB7404161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491"/>
            <a:ext cx="9144000" cy="521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3F0D8B-2C85-495F-95DB-2FC430A5C283}"/>
              </a:ext>
            </a:extLst>
          </p:cNvPr>
          <p:cNvSpPr/>
          <p:nvPr userDrawn="1"/>
        </p:nvSpPr>
        <p:spPr>
          <a:xfrm>
            <a:off x="1474076" y="3442428"/>
            <a:ext cx="5856889" cy="918281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67875" y="924947"/>
            <a:ext cx="7358063" cy="639977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344250" y="1860550"/>
            <a:ext cx="4405313" cy="407988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>
                <a:latin typeface="Open Sans"/>
              </a:defRPr>
            </a:lvl1pPr>
            <a:lvl5pPr>
              <a:defRPr/>
            </a:lvl5pPr>
          </a:lstStyle>
          <a:p>
            <a:pPr lvl="0"/>
            <a:r>
              <a:rPr lang="en-GB" dirty="0"/>
              <a:t>Authors/sub-title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16" y="3442428"/>
            <a:ext cx="1983145" cy="899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72" y="3470732"/>
            <a:ext cx="2738847" cy="8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9448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69727" y="64871"/>
            <a:ext cx="7804548" cy="654100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16253"/>
            <a:ext cx="7804547" cy="3233663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spcAft>
                <a:spcPts val="1200"/>
              </a:spcAft>
              <a:buSzPct val="120000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557802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marL="836704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115606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400">
                <a:latin typeface="Open Sans"/>
                <a:ea typeface="Open Sans"/>
                <a:cs typeface="Open Sans"/>
                <a:sym typeface="Open Sans"/>
              </a:defRPr>
            </a:lvl4pPr>
            <a:lvl5pPr marL="1394507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4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5152"/>
            <a:ext cx="1458506" cy="661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24" y="4511025"/>
            <a:ext cx="2138176" cy="6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9538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ullets 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718A417-C800-5F39-9392-A1FCC8F6A8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89B741-AF8A-CC1B-482B-1D64D0F399D2}"/>
              </a:ext>
            </a:extLst>
          </p:cNvPr>
          <p:cNvSpPr/>
          <p:nvPr userDrawn="1"/>
        </p:nvSpPr>
        <p:spPr>
          <a:xfrm>
            <a:off x="6967538" y="4478807"/>
            <a:ext cx="2176462" cy="66469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69727" y="64871"/>
            <a:ext cx="7804548" cy="65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16253"/>
            <a:ext cx="7804547" cy="3233663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spcAft>
                <a:spcPts val="1200"/>
              </a:spcAft>
              <a:buSzPct val="120000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557802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marL="836704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115606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400">
                <a:latin typeface="Open Sans"/>
                <a:ea typeface="Open Sans"/>
                <a:cs typeface="Open Sans"/>
                <a:sym typeface="Open Sans"/>
              </a:defRPr>
            </a:lvl4pPr>
            <a:lvl5pPr marL="1394507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4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594"/>
            <a:ext cx="1458506" cy="661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24" y="4505310"/>
            <a:ext cx="2138176" cy="6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76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67875" y="924947"/>
            <a:ext cx="7358063" cy="639977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344250" y="1860550"/>
            <a:ext cx="4405313" cy="407988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>
                <a:latin typeface="Open Sans"/>
              </a:defRPr>
            </a:lvl1pPr>
            <a:lvl5pPr>
              <a:defRPr/>
            </a:lvl5pPr>
          </a:lstStyle>
          <a:p>
            <a:pPr lvl="0"/>
            <a:r>
              <a:rPr lang="en-GB" dirty="0"/>
              <a:t>Authors/sub-title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16" y="3442428"/>
            <a:ext cx="1983145" cy="899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72" y="3423434"/>
            <a:ext cx="2738847" cy="8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9268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ck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69172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Whit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7284" y="4902400"/>
            <a:ext cx="224673" cy="2182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94443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9" y="381877"/>
            <a:ext cx="7804547" cy="6426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83439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66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357946"/>
            <a:ext cx="8228763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991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2493590"/>
            <a:ext cx="8228763" cy="40203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086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2" y="357946"/>
            <a:ext cx="8228763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991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2" y="1203299"/>
            <a:ext cx="8228763" cy="298261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518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72" y="357946"/>
            <a:ext cx="8228763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991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172" y="1203299"/>
            <a:ext cx="4015600" cy="298261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927" y="1203299"/>
            <a:ext cx="4015600" cy="298261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095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72" y="357946"/>
            <a:ext cx="8228763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991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973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172" y="1994311"/>
            <a:ext cx="8228763" cy="40203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825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72" y="357946"/>
            <a:ext cx="8228763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991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72" y="1203299"/>
            <a:ext cx="401560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3927" y="1203299"/>
            <a:ext cx="4015600" cy="298261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172" y="2761220"/>
            <a:ext cx="401560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376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69727" y="376164"/>
            <a:ext cx="7804548" cy="65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9" y="1030267"/>
            <a:ext cx="7804547" cy="3233663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spcAft>
                <a:spcPts val="1200"/>
              </a:spcAft>
              <a:buSzPct val="120000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557774" indent="-278888">
              <a:spcBef>
                <a:spcPts val="0"/>
              </a:spcBef>
              <a:spcAft>
                <a:spcPts val="600"/>
              </a:spcAft>
              <a:buFontTx/>
              <a:buChar char="-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marL="836662" indent="-278888">
              <a:spcBef>
                <a:spcPts val="0"/>
              </a:spcBef>
              <a:spcAft>
                <a:spcPts val="600"/>
              </a:spcAft>
              <a:buFontTx/>
              <a:buChar char="-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115550" indent="-278888">
              <a:spcBef>
                <a:spcPts val="0"/>
              </a:spcBef>
              <a:spcAft>
                <a:spcPts val="600"/>
              </a:spcAft>
              <a:buFontTx/>
              <a:buChar char="-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marL="1394438" indent="-278888">
              <a:spcBef>
                <a:spcPts val="0"/>
              </a:spcBef>
              <a:spcAft>
                <a:spcPts val="600"/>
              </a:spcAft>
              <a:buFontTx/>
              <a:buChar char="-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85154"/>
            <a:ext cx="1458506" cy="661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25" y="4511027"/>
            <a:ext cx="2138176" cy="6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3263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72" y="357946"/>
            <a:ext cx="8228763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991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72" y="1203299"/>
            <a:ext cx="4015600" cy="298261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27" y="1203299"/>
            <a:ext cx="401560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927" y="2761220"/>
            <a:ext cx="401560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775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72" y="357946"/>
            <a:ext cx="8228763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991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72" y="1203299"/>
            <a:ext cx="401560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927" y="1203299"/>
            <a:ext cx="401560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172" y="2761220"/>
            <a:ext cx="8228763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7787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72" y="357946"/>
            <a:ext cx="8228763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991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72" y="1203299"/>
            <a:ext cx="8228763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172" y="2761220"/>
            <a:ext cx="8228763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881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72" y="357946"/>
            <a:ext cx="8228763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991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172" y="1203299"/>
            <a:ext cx="401560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927" y="1203299"/>
            <a:ext cx="401560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172" y="2761220"/>
            <a:ext cx="401560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3927" y="2761220"/>
            <a:ext cx="401560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858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172" y="357946"/>
            <a:ext cx="8228763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AU" sz="3991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172" y="1203299"/>
            <a:ext cx="264931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388" y="1203299"/>
            <a:ext cx="264931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1277" y="1203299"/>
            <a:ext cx="264931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172" y="2761220"/>
            <a:ext cx="264931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388" y="2761220"/>
            <a:ext cx="264931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1277" y="2761220"/>
            <a:ext cx="2649310" cy="142240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AU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3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9729" y="381877"/>
            <a:ext cx="7804547" cy="6426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0734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937E-BAAB-40A2-A61A-DEE7D4967BE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4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937E-BAAB-40A2-A61A-DEE7D4967BE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8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937E-BAAB-40A2-A61A-DEE7D4967BE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1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937E-BAAB-40A2-A61A-DEE7D4967BE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81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937E-BAAB-40A2-A61A-DEE7D4967BE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2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9" y="133947"/>
            <a:ext cx="7804547" cy="1138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874" tIns="31874" rIns="31874" bIns="31874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9" y="1366243"/>
            <a:ext cx="7804547" cy="331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874" tIns="31874" rIns="31874" bIns="31874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8889" y="4902402"/>
            <a:ext cx="221467" cy="218261"/>
          </a:xfrm>
          <a:prstGeom prst="rect">
            <a:avLst/>
          </a:prstGeom>
          <a:ln w="12700">
            <a:miter lim="400000"/>
          </a:ln>
        </p:spPr>
        <p:txBody>
          <a:bodyPr wrap="none" lIns="31874" tIns="31874" rIns="31874" bIns="31874">
            <a:spAutoFit/>
          </a:bodyPr>
          <a:lstStyle>
            <a:lvl1pPr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78" r:id="rId4"/>
  </p:sldLayoutIdLst>
  <p:transition spd="med"/>
  <p:hf sldNum="0" hdr="0" ftr="0" dt="0"/>
  <p:txStyles>
    <p:titleStyle>
      <a:lvl1pPr marL="0" marR="0" indent="0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78888" marR="0" indent="-278888" algn="l" defTabSz="366538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557774" marR="0" indent="-278888" algn="l" defTabSz="366538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836662" marR="0" indent="-278888" algn="l" defTabSz="366538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115550" marR="0" indent="-278888" algn="l" defTabSz="366538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394438" marR="0" indent="-278888" algn="l" defTabSz="366538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673324" marR="0" indent="-278888" algn="l" defTabSz="366538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952213" marR="0" indent="-278888" algn="l" defTabSz="366538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231100" marR="0" indent="-278888" algn="l" defTabSz="366538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509986" marR="0" indent="-278888" algn="l" defTabSz="366538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43428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86856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30284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573712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17139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860567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03996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147422" algn="ctr" defTabSz="36653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 hangingPunct="1"/>
            <a:endParaRPr lang="nl-NL" b="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 hangingPunct="1"/>
            <a:endParaRPr lang="nl-NL" b="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 hangingPunct="1"/>
            <a:fld id="{CED3937E-BAAB-40A2-A61A-DEE7D4967BE0}" type="slidenum">
              <a:rPr lang="nl-NL" b="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766" hangingPunct="1"/>
              <a:t>‹#›</a:t>
            </a:fld>
            <a:endParaRPr lang="nl-NL" b="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5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sldNum="0"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133945"/>
            <a:ext cx="7804547" cy="1138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875" tIns="31875" rIns="31875" bIns="31875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366242"/>
            <a:ext cx="7804547" cy="331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875" tIns="31875" rIns="31875" bIns="31875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8887" y="4902400"/>
            <a:ext cx="221467" cy="218261"/>
          </a:xfrm>
          <a:prstGeom prst="rect">
            <a:avLst/>
          </a:prstGeom>
          <a:ln w="12700">
            <a:miter lim="400000"/>
          </a:ln>
        </p:spPr>
        <p:txBody>
          <a:bodyPr wrap="none" lIns="31875" tIns="31875" rIns="31875" bIns="31875">
            <a:spAutoFit/>
          </a:bodyPr>
          <a:lstStyle>
            <a:lvl1pPr>
              <a:defRPr sz="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59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transition spd="med"/>
  <p:txStyles>
    <p:titleStyle>
      <a:lvl1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78902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557802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836704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115606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394507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673408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952310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231211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510112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43434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8687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30305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57374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17175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860609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04046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14748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05067"/>
            <a:ext cx="8228763" cy="85847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AU" sz="3991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172" y="1203299"/>
            <a:ext cx="8228763" cy="298261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903" b="0" strike="noStrike" spc="-1">
                <a:latin typeface="Arial"/>
              </a:rPr>
              <a:t>Click to edit the outline text format</a:t>
            </a:r>
          </a:p>
          <a:p>
            <a:pPr marL="783734" lvl="1" indent="-293900">
              <a:spcBef>
                <a:spcPts val="102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540" b="0" strike="noStrike" spc="-1">
                <a:latin typeface="Arial"/>
              </a:rPr>
              <a:t>Second Outline Level</a:t>
            </a:r>
          </a:p>
          <a:p>
            <a:pPr marL="1175602" lvl="2" indent="-261245">
              <a:spcBef>
                <a:spcPts val="7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177" b="0" strike="noStrike" spc="-1">
                <a:latin typeface="Arial"/>
              </a:rPr>
              <a:t>Third Outline Level</a:t>
            </a:r>
          </a:p>
          <a:p>
            <a:pPr marL="1567469" lvl="3" indent="-195934">
              <a:spcBef>
                <a:spcPts val="5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1814" b="0" strike="noStrike" spc="-1">
                <a:latin typeface="Arial"/>
              </a:rPr>
              <a:t>Fourth Outline Level</a:t>
            </a:r>
          </a:p>
          <a:p>
            <a:pPr marL="1959336" lvl="4" indent="-19593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14" b="0" strike="noStrike" spc="-1">
                <a:latin typeface="Arial"/>
              </a:rPr>
              <a:t>Fifth Outline Level</a:t>
            </a:r>
          </a:p>
          <a:p>
            <a:pPr marL="2351203" lvl="5" indent="-19593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14" b="0" strike="noStrike" spc="-1">
                <a:latin typeface="Arial"/>
              </a:rPr>
              <a:t>Sixth Outline Level</a:t>
            </a:r>
          </a:p>
          <a:p>
            <a:pPr marL="2743070" lvl="6" indent="-19593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1814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172" y="4685192"/>
            <a:ext cx="2130093" cy="35429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AU" sz="127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7054" y="4685192"/>
            <a:ext cx="2898142" cy="35429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AU" sz="127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842" y="4685192"/>
            <a:ext cx="2130093" cy="35429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D9A562D5-7615-4BA1-B248-18964B1E0BE9}" type="slidenum">
              <a:rPr lang="en-AU" sz="1270" b="0" strike="noStrike" spc="-1">
                <a:latin typeface="Times New Roman"/>
              </a:rPr>
              <a:t>‹#›</a:t>
            </a:fld>
            <a:endParaRPr lang="en-AU" sz="127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712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829452" rtl="0" eaLnBrk="1" latinLnBrk="0" hangingPunct="1">
        <a:lnSpc>
          <a:spcPct val="90000"/>
        </a:lnSpc>
        <a:spcBef>
          <a:spcPct val="0"/>
        </a:spcBef>
        <a:buNone/>
        <a:defRPr sz="39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867" indent="-293900" algn="l" defTabSz="829452" rtl="0" eaLnBrk="1" latinLnBrk="0" hangingPunct="1">
        <a:lnSpc>
          <a:spcPct val="90000"/>
        </a:lnSpc>
        <a:spcBef>
          <a:spcPts val="1283"/>
        </a:spcBef>
        <a:buClr>
          <a:srgbClr val="000000"/>
        </a:buClr>
        <a:buSzPct val="45000"/>
        <a:buFont typeface="Wingdings" charset="2"/>
        <a:buChar char="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088/0264-9381/32/18/185003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nikhef.nl/gw/et-lf-requirements-workshop" TargetMode="External"/><Relationship Id="rId2" Type="http://schemas.openxmlformats.org/officeDocument/2006/relationships/hyperlink" Target="https://wiki.nikhef.nl/gravwav/ET-LF_requirements_workshop" TargetMode="Externa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et-gw.eu/tds/?content=3&amp;r=1771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apps.et-gw.eu/tds/?content=3&amp;r=18322" TargetMode="Externa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apps.et-gw.eu/tds/?content=3&amp;r=18322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apps.et-gw.eu/tds/?content=3&amp;r=18322" TargetMode="Externa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Seismic Isolation for ET-LF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35889" y="1657516"/>
            <a:ext cx="5422034" cy="407988"/>
          </a:xfrm>
        </p:spPr>
        <p:txBody>
          <a:bodyPr>
            <a:noAutofit/>
          </a:bodyPr>
          <a:lstStyle/>
          <a:p>
            <a:r>
              <a:rPr lang="en-US" dirty="0"/>
              <a:t>(or why seismic isolation is hard)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AE706BF-EA23-47CD-A268-3748F75D610E}"/>
              </a:ext>
            </a:extLst>
          </p:cNvPr>
          <p:cNvSpPr txBox="1">
            <a:spLocks/>
          </p:cNvSpPr>
          <p:nvPr/>
        </p:nvSpPr>
        <p:spPr>
          <a:xfrm>
            <a:off x="1143000" y="2452670"/>
            <a:ext cx="6858000" cy="823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874" tIns="31874" rIns="31874" bIns="31874" anchor="ctr">
            <a:normAutofit/>
          </a:bodyPr>
          <a:lstStyle>
            <a:lvl1pPr marL="0" marR="0" indent="0" algn="ctr" defTabSz="366538" rtl="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45000"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Helvetica Neue"/>
                <a:cs typeface="Helvetica Neue"/>
                <a:sym typeface="Helvetica Neue"/>
              </a:defRPr>
            </a:lvl1pPr>
            <a:lvl2pPr marL="557774" marR="0" indent="-278888" algn="l" defTabSz="366538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36662" marR="0" indent="-278888" algn="l" defTabSz="366538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15550" marR="0" indent="-278888" algn="l" defTabSz="366538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394438" marR="0" indent="-278888" algn="l" defTabSz="366538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673324" marR="0" indent="-278888" algn="l" defTabSz="366538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952213" marR="0" indent="-278888" algn="l" defTabSz="366538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231100" marR="0" indent="-278888" algn="l" defTabSz="366538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509986" marR="0" indent="-278888" algn="l" defTabSz="366538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dirty="0"/>
              <a:t>Conor Mow-Lowry</a:t>
            </a:r>
          </a:p>
          <a:p>
            <a:pPr hangingPunct="1"/>
            <a:r>
              <a:rPr lang="en-US" dirty="0"/>
              <a:t>…On behalf of the </a:t>
            </a:r>
            <a:r>
              <a:rPr lang="en-US" dirty="0" err="1"/>
              <a:t>OmniSens</a:t>
            </a:r>
            <a:r>
              <a:rPr lang="en-US" dirty="0"/>
              <a:t> team and many others</a:t>
            </a:r>
          </a:p>
        </p:txBody>
      </p:sp>
    </p:spTree>
    <p:extLst>
      <p:ext uri="{BB962C8B-B14F-4D97-AF65-F5344CB8AC3E}">
        <p14:creationId xmlns:p14="http://schemas.microsoft.com/office/powerpoint/2010/main" val="22319564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84">
            <a:extLst>
              <a:ext uri="{FF2B5EF4-FFF2-40B4-BE49-F238E27FC236}">
                <a16:creationId xmlns:a16="http://schemas.microsoft.com/office/drawing/2014/main" id="{DFA80090-6546-4CB2-8A66-A0F93B52A609}"/>
              </a:ext>
            </a:extLst>
          </p:cNvPr>
          <p:cNvGrpSpPr>
            <a:grpSpLocks/>
          </p:cNvGrpSpPr>
          <p:nvPr/>
        </p:nvGrpSpPr>
        <p:grpSpPr bwMode="auto">
          <a:xfrm>
            <a:off x="6300713" y="390526"/>
            <a:ext cx="2390924" cy="4371975"/>
            <a:chOff x="3886200" y="1395730"/>
            <a:chExt cx="2667000" cy="4876800"/>
          </a:xfrm>
        </p:grpSpPr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CD63FF86-A940-4A04-B54D-97CEBC2B18B3}"/>
                </a:ext>
              </a:extLst>
            </p:cNvPr>
            <p:cNvSpPr/>
            <p:nvPr/>
          </p:nvSpPr>
          <p:spPr>
            <a:xfrm>
              <a:off x="3886200" y="5815330"/>
              <a:ext cx="1752600" cy="457200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07812BCA-BC23-4EFF-8428-84C9E23B7948}"/>
                </a:ext>
              </a:extLst>
            </p:cNvPr>
            <p:cNvSpPr/>
            <p:nvPr/>
          </p:nvSpPr>
          <p:spPr>
            <a:xfrm>
              <a:off x="3886200" y="4672330"/>
              <a:ext cx="1752600" cy="457200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3" name="Group 22">
              <a:extLst>
                <a:ext uri="{FF2B5EF4-FFF2-40B4-BE49-F238E27FC236}">
                  <a16:creationId xmlns:a16="http://schemas.microsoft.com/office/drawing/2014/main" id="{A1923887-4F49-4D1D-8EEB-582E0A7C3A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6200" y="1395730"/>
              <a:ext cx="1752600" cy="265176"/>
              <a:chOff x="609600" y="2057400"/>
              <a:chExt cx="1752600" cy="265176"/>
            </a:xfrm>
          </p:grpSpPr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5E6917FC-92C5-4C0F-B105-3F2B4872704A}"/>
                  </a:ext>
                </a:extLst>
              </p:cNvPr>
              <p:cNvSpPr/>
              <p:nvPr/>
            </p:nvSpPr>
            <p:spPr>
              <a:xfrm>
                <a:off x="609600" y="2209800"/>
                <a:ext cx="1752600" cy="11271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94F54771-671B-40D8-9BD7-920F8B5FDFD9}"/>
                  </a:ext>
                </a:extLst>
              </p:cNvPr>
              <p:cNvCxnSpPr>
                <a:stCxn id="193" idx="1"/>
              </p:cNvCxnSpPr>
              <p:nvPr/>
            </p:nvCxnSpPr>
            <p:spPr>
              <a:xfrm rot="10800000" flipH="1">
                <a:off x="6096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00FC981A-E776-4942-A70F-102B819DEA97}"/>
                  </a:ext>
                </a:extLst>
              </p:cNvPr>
              <p:cNvCxnSpPr/>
              <p:nvPr/>
            </p:nvCxnSpPr>
            <p:spPr>
              <a:xfrm rot="10800000" flipH="1">
                <a:off x="8382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DC41802-8D75-4B9D-821B-DC5EA5E0E83C}"/>
                  </a:ext>
                </a:extLst>
              </p:cNvPr>
              <p:cNvCxnSpPr/>
              <p:nvPr/>
            </p:nvCxnSpPr>
            <p:spPr>
              <a:xfrm rot="10800000" flipH="1">
                <a:off x="10668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A1C1BF97-38C0-432A-8548-C26EEC7CB816}"/>
                  </a:ext>
                </a:extLst>
              </p:cNvPr>
              <p:cNvCxnSpPr/>
              <p:nvPr/>
            </p:nvCxnSpPr>
            <p:spPr>
              <a:xfrm rot="10800000" flipH="1">
                <a:off x="12954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4902C26-05A1-48CD-96A6-58A673E70F23}"/>
                  </a:ext>
                </a:extLst>
              </p:cNvPr>
              <p:cNvCxnSpPr/>
              <p:nvPr/>
            </p:nvCxnSpPr>
            <p:spPr>
              <a:xfrm rot="10800000" flipH="1">
                <a:off x="15240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AD9C0059-F7E5-4CB7-B10A-24254F12F199}"/>
                  </a:ext>
                </a:extLst>
              </p:cNvPr>
              <p:cNvCxnSpPr/>
              <p:nvPr/>
            </p:nvCxnSpPr>
            <p:spPr>
              <a:xfrm rot="10800000" flipH="1">
                <a:off x="17526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A0C43AF0-C23F-4684-8650-1D0EFD90FB8B}"/>
                  </a:ext>
                </a:extLst>
              </p:cNvPr>
              <p:cNvCxnSpPr/>
              <p:nvPr/>
            </p:nvCxnSpPr>
            <p:spPr>
              <a:xfrm rot="10800000" flipH="1">
                <a:off x="19812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303A812C-9C13-432E-8115-E7DC808E11BC}"/>
                  </a:ext>
                </a:extLst>
              </p:cNvPr>
              <p:cNvCxnSpPr/>
              <p:nvPr/>
            </p:nvCxnSpPr>
            <p:spPr>
              <a:xfrm rot="10800000" flipH="1">
                <a:off x="22098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62">
              <a:extLst>
                <a:ext uri="{FF2B5EF4-FFF2-40B4-BE49-F238E27FC236}">
                  <a16:creationId xmlns:a16="http://schemas.microsoft.com/office/drawing/2014/main" id="{41D18747-7F35-4A03-A299-DB82CC1139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000" y="3986530"/>
              <a:ext cx="151606" cy="762794"/>
              <a:chOff x="913606" y="1905794"/>
              <a:chExt cx="77788" cy="685800"/>
            </a:xfrm>
          </p:grpSpPr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527CC845-7E81-447A-A811-240E1BFDFBCE}"/>
                  </a:ext>
                </a:extLst>
              </p:cNvPr>
              <p:cNvCxnSpPr/>
              <p:nvPr/>
            </p:nvCxnSpPr>
            <p:spPr>
              <a:xfrm rot="5400000">
                <a:off x="838062" y="1981338"/>
                <a:ext cx="152718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5ECF665F-2E25-4DF3-B771-68371FC2B017}"/>
                  </a:ext>
                </a:extLst>
              </p:cNvPr>
              <p:cNvCxnSpPr/>
              <p:nvPr/>
            </p:nvCxnSpPr>
            <p:spPr>
              <a:xfrm rot="16200000" flipH="1">
                <a:off x="913760" y="2057744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57D6CEBF-265A-46CA-8930-84F7D2F2F039}"/>
                  </a:ext>
                </a:extLst>
              </p:cNvPr>
              <p:cNvCxnSpPr/>
              <p:nvPr/>
            </p:nvCxnSpPr>
            <p:spPr>
              <a:xfrm rot="5400000">
                <a:off x="914474" y="2134103"/>
                <a:ext cx="75645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161E9ABC-5D3C-4EA4-BB97-3C65D439925A}"/>
                  </a:ext>
                </a:extLst>
              </p:cNvPr>
              <p:cNvCxnSpPr/>
              <p:nvPr/>
            </p:nvCxnSpPr>
            <p:spPr>
              <a:xfrm rot="16200000" flipH="1">
                <a:off x="913760" y="2210462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50EFE7DF-E4CC-4BD8-87E1-81D615C9BABA}"/>
                  </a:ext>
                </a:extLst>
              </p:cNvPr>
              <p:cNvCxnSpPr/>
              <p:nvPr/>
            </p:nvCxnSpPr>
            <p:spPr>
              <a:xfrm rot="5400000">
                <a:off x="914474" y="2286820"/>
                <a:ext cx="75644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239443B9-9846-4893-A114-6A5BEDC15AB6}"/>
                  </a:ext>
                </a:extLst>
              </p:cNvPr>
              <p:cNvCxnSpPr/>
              <p:nvPr/>
            </p:nvCxnSpPr>
            <p:spPr>
              <a:xfrm rot="16200000" flipH="1">
                <a:off x="913760" y="2363178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BF0EA463-6D90-4286-A18D-C66E3D9D6036}"/>
                  </a:ext>
                </a:extLst>
              </p:cNvPr>
              <p:cNvCxnSpPr/>
              <p:nvPr/>
            </p:nvCxnSpPr>
            <p:spPr>
              <a:xfrm rot="5400000">
                <a:off x="910246" y="2518702"/>
                <a:ext cx="159853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70">
              <a:extLst>
                <a:ext uri="{FF2B5EF4-FFF2-40B4-BE49-F238E27FC236}">
                  <a16:creationId xmlns:a16="http://schemas.microsoft.com/office/drawing/2014/main" id="{572248DE-F87C-4EB5-848B-6A52E21319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6194" y="3985736"/>
              <a:ext cx="151606" cy="762794"/>
              <a:chOff x="913606" y="1905794"/>
              <a:chExt cx="77788" cy="685800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9C05C34A-CBB4-4D03-9398-FB1847344A09}"/>
                  </a:ext>
                </a:extLst>
              </p:cNvPr>
              <p:cNvCxnSpPr/>
              <p:nvPr/>
            </p:nvCxnSpPr>
            <p:spPr>
              <a:xfrm rot="5400000">
                <a:off x="834901" y="1977056"/>
                <a:ext cx="159853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30468F7C-EC49-4947-B811-E32910E593BB}"/>
                  </a:ext>
                </a:extLst>
              </p:cNvPr>
              <p:cNvCxnSpPr/>
              <p:nvPr/>
            </p:nvCxnSpPr>
            <p:spPr>
              <a:xfrm rot="16200000" flipH="1">
                <a:off x="914167" y="2057031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66E2961-3E30-4E68-A946-E9F0656106E5}"/>
                  </a:ext>
                </a:extLst>
              </p:cNvPr>
              <p:cNvCxnSpPr/>
              <p:nvPr/>
            </p:nvCxnSpPr>
            <p:spPr>
              <a:xfrm rot="5400000">
                <a:off x="914881" y="2133390"/>
                <a:ext cx="75644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19D534C6-5201-4888-A81C-29D928B27E6F}"/>
                  </a:ext>
                </a:extLst>
              </p:cNvPr>
              <p:cNvCxnSpPr/>
              <p:nvPr/>
            </p:nvCxnSpPr>
            <p:spPr>
              <a:xfrm rot="16200000" flipH="1">
                <a:off x="914167" y="2209748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860A6BE-A8C5-4ADF-8E00-8042B3D3D60B}"/>
                  </a:ext>
                </a:extLst>
              </p:cNvPr>
              <p:cNvCxnSpPr/>
              <p:nvPr/>
            </p:nvCxnSpPr>
            <p:spPr>
              <a:xfrm rot="5400000">
                <a:off x="914881" y="2286106"/>
                <a:ext cx="75645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30EA67A9-6407-420B-A524-894C9E9C0DE9}"/>
                  </a:ext>
                </a:extLst>
              </p:cNvPr>
              <p:cNvCxnSpPr/>
              <p:nvPr/>
            </p:nvCxnSpPr>
            <p:spPr>
              <a:xfrm rot="16200000" flipH="1">
                <a:off x="914167" y="2362466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506DE7BA-9995-4DCA-BAEB-15C1D9B5D911}"/>
                  </a:ext>
                </a:extLst>
              </p:cNvPr>
              <p:cNvCxnSpPr/>
              <p:nvPr/>
            </p:nvCxnSpPr>
            <p:spPr>
              <a:xfrm rot="5400000">
                <a:off x="914221" y="2514421"/>
                <a:ext cx="152717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937C66A-F99E-4FBC-A016-2307B0C27FCF}"/>
                </a:ext>
              </a:extLst>
            </p:cNvPr>
            <p:cNvCxnSpPr/>
            <p:nvPr/>
          </p:nvCxnSpPr>
          <p:spPr>
            <a:xfrm rot="5400000">
              <a:off x="3886994" y="5509736"/>
              <a:ext cx="762000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E0F58D9-D403-4FBF-9E34-0237F1C0B131}"/>
                </a:ext>
              </a:extLst>
            </p:cNvPr>
            <p:cNvCxnSpPr/>
            <p:nvPr/>
          </p:nvCxnSpPr>
          <p:spPr>
            <a:xfrm rot="5400000">
              <a:off x="4801394" y="5509736"/>
              <a:ext cx="762000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075CB7C-A1EE-4646-8984-BB37BE03E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2995930"/>
              <a:ext cx="530224" cy="41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K2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3772F43-DEB3-4AAD-A129-081B160E49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1852930"/>
              <a:ext cx="538162" cy="41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K1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7C56645-9E13-4244-A080-CAC274FB7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1526" y="1854756"/>
              <a:ext cx="569471" cy="41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K1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FC9D6B9-6B9B-4170-B995-08DF7CB0B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2995930"/>
              <a:ext cx="538162" cy="41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K2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3D58866-9628-499C-B94E-092D26880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4213304"/>
              <a:ext cx="530224" cy="41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K3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F25E287-48F6-4533-A0ED-8E2441C82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4202679"/>
              <a:ext cx="533399" cy="41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K3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7FBDE14-0A3D-43AA-87AA-5902081EAEC4}"/>
                </a:ext>
              </a:extLst>
            </p:cNvPr>
            <p:cNvCxnSpPr/>
            <p:nvPr/>
          </p:nvCxnSpPr>
          <p:spPr>
            <a:xfrm>
              <a:off x="5867400" y="1700530"/>
              <a:ext cx="685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E72D328-D5BC-4B5F-878B-EB384A3EE450}"/>
                </a:ext>
              </a:extLst>
            </p:cNvPr>
            <p:cNvCxnSpPr/>
            <p:nvPr/>
          </p:nvCxnSpPr>
          <p:spPr>
            <a:xfrm>
              <a:off x="5867400" y="2614930"/>
              <a:ext cx="685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6">
              <a:extLst>
                <a:ext uri="{FF2B5EF4-FFF2-40B4-BE49-F238E27FC236}">
                  <a16:creationId xmlns:a16="http://schemas.microsoft.com/office/drawing/2014/main" id="{5F16D1D8-4DBF-46A3-B3A1-178CA444B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20053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L1</a:t>
              </a: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59B979AD-3D5C-4C8A-BFE9-DABCDF995A59}"/>
                </a:ext>
              </a:extLst>
            </p:cNvPr>
            <p:cNvCxnSpPr>
              <a:stCxn id="126" idx="0"/>
            </p:cNvCxnSpPr>
            <p:nvPr/>
          </p:nvCxnSpPr>
          <p:spPr>
            <a:xfrm rot="5400000" flipH="1" flipV="1">
              <a:off x="6096794" y="1852136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2216CF92-F8B0-4555-868F-61090FE61BAC}"/>
                </a:ext>
              </a:extLst>
            </p:cNvPr>
            <p:cNvCxnSpPr>
              <a:stCxn id="126" idx="2"/>
            </p:cNvCxnSpPr>
            <p:nvPr/>
          </p:nvCxnSpPr>
          <p:spPr>
            <a:xfrm rot="5400000">
              <a:off x="6122195" y="2499836"/>
              <a:ext cx="252412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EE7AA07-33A2-4A81-B059-6B63485B443E}"/>
                </a:ext>
              </a:extLst>
            </p:cNvPr>
            <p:cNvCxnSpPr/>
            <p:nvPr/>
          </p:nvCxnSpPr>
          <p:spPr>
            <a:xfrm>
              <a:off x="5867400" y="3757930"/>
              <a:ext cx="685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46">
              <a:extLst>
                <a:ext uri="{FF2B5EF4-FFF2-40B4-BE49-F238E27FC236}">
                  <a16:creationId xmlns:a16="http://schemas.microsoft.com/office/drawing/2014/main" id="{0C273337-F5F9-4420-99A7-4A3967B98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29959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L2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F3405CD8-4572-4077-8590-A898CE127C62}"/>
                </a:ext>
              </a:extLst>
            </p:cNvPr>
            <p:cNvCxnSpPr>
              <a:stCxn id="130" idx="2"/>
            </p:cNvCxnSpPr>
            <p:nvPr/>
          </p:nvCxnSpPr>
          <p:spPr>
            <a:xfrm rot="5400000">
              <a:off x="6040438" y="3572193"/>
              <a:ext cx="415925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6B1360E5-AF88-4016-9773-1E4DD918C882}"/>
                </a:ext>
              </a:extLst>
            </p:cNvPr>
            <p:cNvCxnSpPr>
              <a:stCxn id="130" idx="0"/>
            </p:cNvCxnSpPr>
            <p:nvPr/>
          </p:nvCxnSpPr>
          <p:spPr>
            <a:xfrm rot="5400000" flipH="1" flipV="1">
              <a:off x="6058694" y="2804636"/>
              <a:ext cx="381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1CECFAC-E981-4647-A3FF-D270D14C27C7}"/>
                </a:ext>
              </a:extLst>
            </p:cNvPr>
            <p:cNvCxnSpPr/>
            <p:nvPr/>
          </p:nvCxnSpPr>
          <p:spPr>
            <a:xfrm>
              <a:off x="5867400" y="4900930"/>
              <a:ext cx="685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53">
              <a:extLst>
                <a:ext uri="{FF2B5EF4-FFF2-40B4-BE49-F238E27FC236}">
                  <a16:creationId xmlns:a16="http://schemas.microsoft.com/office/drawing/2014/main" id="{5A377963-B7A8-4D4A-93F7-5054B9B298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41389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L3</a:t>
              </a:r>
            </a:p>
          </p:txBody>
        </p: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9E62C43B-11D3-4FC7-BE23-46981F32CBB0}"/>
                </a:ext>
              </a:extLst>
            </p:cNvPr>
            <p:cNvCxnSpPr>
              <a:stCxn id="134" idx="2"/>
            </p:cNvCxnSpPr>
            <p:nvPr/>
          </p:nvCxnSpPr>
          <p:spPr>
            <a:xfrm rot="5400000">
              <a:off x="6040438" y="4715193"/>
              <a:ext cx="415925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38010746-C7C6-4661-9193-B2EBB5155F41}"/>
                </a:ext>
              </a:extLst>
            </p:cNvPr>
            <p:cNvCxnSpPr>
              <a:stCxn id="134" idx="0"/>
            </p:cNvCxnSpPr>
            <p:nvPr/>
          </p:nvCxnSpPr>
          <p:spPr>
            <a:xfrm rot="5400000" flipH="1" flipV="1">
              <a:off x="6058694" y="3947636"/>
              <a:ext cx="381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E9F88A5-064A-4D87-A5A7-C09FCDD645D4}"/>
                </a:ext>
              </a:extLst>
            </p:cNvPr>
            <p:cNvCxnSpPr/>
            <p:nvPr/>
          </p:nvCxnSpPr>
          <p:spPr>
            <a:xfrm>
              <a:off x="5867400" y="6043930"/>
              <a:ext cx="685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57">
              <a:extLst>
                <a:ext uri="{FF2B5EF4-FFF2-40B4-BE49-F238E27FC236}">
                  <a16:creationId xmlns:a16="http://schemas.microsoft.com/office/drawing/2014/main" id="{47297120-2AC9-47EC-A3C1-354CC6F9A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52819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L4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6185783B-AF83-433C-AFB4-63839A6538BB}"/>
                </a:ext>
              </a:extLst>
            </p:cNvPr>
            <p:cNvCxnSpPr>
              <a:stCxn id="138" idx="2"/>
            </p:cNvCxnSpPr>
            <p:nvPr/>
          </p:nvCxnSpPr>
          <p:spPr>
            <a:xfrm rot="5400000">
              <a:off x="6040438" y="5858193"/>
              <a:ext cx="415925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950E83B7-9817-4FCE-9601-94AB1117F1F2}"/>
                </a:ext>
              </a:extLst>
            </p:cNvPr>
            <p:cNvCxnSpPr>
              <a:stCxn id="138" idx="0"/>
            </p:cNvCxnSpPr>
            <p:nvPr/>
          </p:nvCxnSpPr>
          <p:spPr>
            <a:xfrm rot="5400000" flipH="1" flipV="1">
              <a:off x="6058694" y="5090636"/>
              <a:ext cx="381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Cube 140">
              <a:extLst>
                <a:ext uri="{FF2B5EF4-FFF2-40B4-BE49-F238E27FC236}">
                  <a16:creationId xmlns:a16="http://schemas.microsoft.com/office/drawing/2014/main" id="{2C037015-D85A-4822-BABE-1FDD77AD3B4D}"/>
                </a:ext>
              </a:extLst>
            </p:cNvPr>
            <p:cNvSpPr/>
            <p:nvPr/>
          </p:nvSpPr>
          <p:spPr>
            <a:xfrm>
              <a:off x="3886200" y="2386330"/>
              <a:ext cx="1752600" cy="457200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TextBox 162">
              <a:extLst>
                <a:ext uri="{FF2B5EF4-FFF2-40B4-BE49-F238E27FC236}">
                  <a16:creationId xmlns:a16="http://schemas.microsoft.com/office/drawing/2014/main" id="{6F45C14B-A2AC-40A1-BBC0-3AF09D9E5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2462531"/>
              <a:ext cx="1066799" cy="41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0.5M</a:t>
              </a:r>
            </a:p>
          </p:txBody>
        </p:sp>
        <p:grpSp>
          <p:nvGrpSpPr>
            <p:cNvPr id="143" name="Group 37">
              <a:extLst>
                <a:ext uri="{FF2B5EF4-FFF2-40B4-BE49-F238E27FC236}">
                  <a16:creationId xmlns:a16="http://schemas.microsoft.com/office/drawing/2014/main" id="{6AA3C5C1-23FE-4023-822E-F3329ED6AE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0206" y="1701324"/>
              <a:ext cx="153194" cy="761206"/>
              <a:chOff x="913606" y="1905794"/>
              <a:chExt cx="77788" cy="685800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15DF295-1607-4BF8-A0D2-AA2FA54747F0}"/>
                  </a:ext>
                </a:extLst>
              </p:cNvPr>
              <p:cNvCxnSpPr/>
              <p:nvPr/>
            </p:nvCxnSpPr>
            <p:spPr>
              <a:xfrm rot="5400000">
                <a:off x="836906" y="1980205"/>
                <a:ext cx="150176" cy="564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6F15E75-B2D1-4917-A88D-23F6BAE3099F}"/>
                  </a:ext>
                </a:extLst>
              </p:cNvPr>
              <p:cNvCxnSpPr/>
              <p:nvPr/>
            </p:nvCxnSpPr>
            <p:spPr>
              <a:xfrm rot="16200000" flipH="1">
                <a:off x="914398" y="2057726"/>
                <a:ext cx="75802" cy="7657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B5955BB5-B611-412E-8CC6-48A7F5B8AC94}"/>
                  </a:ext>
                </a:extLst>
              </p:cNvPr>
              <p:cNvCxnSpPr/>
              <p:nvPr/>
            </p:nvCxnSpPr>
            <p:spPr>
              <a:xfrm rot="5400000">
                <a:off x="914397" y="2133529"/>
                <a:ext cx="75803" cy="7657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CB240844-16AE-4EF9-9F89-28417797C546}"/>
                  </a:ext>
                </a:extLst>
              </p:cNvPr>
              <p:cNvCxnSpPr/>
              <p:nvPr/>
            </p:nvCxnSpPr>
            <p:spPr>
              <a:xfrm rot="16200000" flipH="1">
                <a:off x="913682" y="2210047"/>
                <a:ext cx="77233" cy="7657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7822BFC-08B0-4EE0-98C1-BB385500587B}"/>
                  </a:ext>
                </a:extLst>
              </p:cNvPr>
              <p:cNvCxnSpPr/>
              <p:nvPr/>
            </p:nvCxnSpPr>
            <p:spPr>
              <a:xfrm rot="5400000">
                <a:off x="914398" y="2286565"/>
                <a:ext cx="75802" cy="7657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32D6DE9A-8A72-4E06-89E7-88AF88A4F9E9}"/>
                  </a:ext>
                </a:extLst>
              </p:cNvPr>
              <p:cNvCxnSpPr/>
              <p:nvPr/>
            </p:nvCxnSpPr>
            <p:spPr>
              <a:xfrm rot="16200000" flipH="1">
                <a:off x="914397" y="2362367"/>
                <a:ext cx="75803" cy="7657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2931946-5548-48DF-B600-B5B0EDB65F63}"/>
                  </a:ext>
                </a:extLst>
              </p:cNvPr>
              <p:cNvCxnSpPr/>
              <p:nvPr/>
            </p:nvCxnSpPr>
            <p:spPr>
              <a:xfrm rot="5400000">
                <a:off x="914785" y="2514985"/>
                <a:ext cx="151605" cy="161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38">
              <a:extLst>
                <a:ext uri="{FF2B5EF4-FFF2-40B4-BE49-F238E27FC236}">
                  <a16:creationId xmlns:a16="http://schemas.microsoft.com/office/drawing/2014/main" id="{32D1C8B4-AB37-4241-9549-A81244C339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5400" y="1700530"/>
              <a:ext cx="152400" cy="762000"/>
              <a:chOff x="913606" y="1905794"/>
              <a:chExt cx="77788" cy="685800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DBAC20A9-0CC7-4586-921D-29406062DD5F}"/>
                  </a:ext>
                </a:extLst>
              </p:cNvPr>
              <p:cNvCxnSpPr/>
              <p:nvPr/>
            </p:nvCxnSpPr>
            <p:spPr>
              <a:xfrm rot="5400000">
                <a:off x="837978" y="1981422"/>
                <a:ext cx="152877" cy="162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CF548F0-B32E-411B-BC8A-1F8B26A2BC70}"/>
                  </a:ext>
                </a:extLst>
              </p:cNvPr>
              <p:cNvCxnSpPr/>
              <p:nvPr/>
            </p:nvCxnSpPr>
            <p:spPr>
              <a:xfrm rot="16200000" flipH="1">
                <a:off x="914638" y="2057019"/>
                <a:ext cx="75724" cy="76167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83A85BFB-7732-4992-88E3-C8695B2E2ECA}"/>
                  </a:ext>
                </a:extLst>
              </p:cNvPr>
              <p:cNvCxnSpPr/>
              <p:nvPr/>
            </p:nvCxnSpPr>
            <p:spPr>
              <a:xfrm rot="5400000">
                <a:off x="913924" y="2133458"/>
                <a:ext cx="77152" cy="76167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2819FA38-CC8F-4F2F-9F5B-B041D3664F76}"/>
                  </a:ext>
                </a:extLst>
              </p:cNvPr>
              <p:cNvCxnSpPr/>
              <p:nvPr/>
            </p:nvCxnSpPr>
            <p:spPr>
              <a:xfrm rot="16200000" flipH="1">
                <a:off x="914639" y="2209896"/>
                <a:ext cx="75723" cy="76167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36875EE-E1FF-404B-8F47-2E8B3121C4A0}"/>
                  </a:ext>
                </a:extLst>
              </p:cNvPr>
              <p:cNvCxnSpPr/>
              <p:nvPr/>
            </p:nvCxnSpPr>
            <p:spPr>
              <a:xfrm rot="5400000">
                <a:off x="914638" y="2285619"/>
                <a:ext cx="75724" cy="76167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D4E4A881-5FF9-401B-B78A-1BD224AE6CBA}"/>
                  </a:ext>
                </a:extLst>
              </p:cNvPr>
              <p:cNvCxnSpPr/>
              <p:nvPr/>
            </p:nvCxnSpPr>
            <p:spPr>
              <a:xfrm rot="16200000" flipH="1">
                <a:off x="913924" y="2362058"/>
                <a:ext cx="77152" cy="76167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D01DF1B4-9471-46AB-935F-0D3A5AB3C17F}"/>
                  </a:ext>
                </a:extLst>
              </p:cNvPr>
              <p:cNvCxnSpPr/>
              <p:nvPr/>
            </p:nvCxnSpPr>
            <p:spPr>
              <a:xfrm rot="5400000">
                <a:off x="914146" y="2514345"/>
                <a:ext cx="152876" cy="162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5" name="Cube 144">
              <a:extLst>
                <a:ext uri="{FF2B5EF4-FFF2-40B4-BE49-F238E27FC236}">
                  <a16:creationId xmlns:a16="http://schemas.microsoft.com/office/drawing/2014/main" id="{76C6F4D3-24D6-4FA8-83A8-712F791A2A35}"/>
                </a:ext>
              </a:extLst>
            </p:cNvPr>
            <p:cNvSpPr/>
            <p:nvPr/>
          </p:nvSpPr>
          <p:spPr>
            <a:xfrm>
              <a:off x="3886200" y="3529330"/>
              <a:ext cx="1752600" cy="457200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TextBox 116">
              <a:extLst>
                <a:ext uri="{FF2B5EF4-FFF2-40B4-BE49-F238E27FC236}">
                  <a16:creationId xmlns:a16="http://schemas.microsoft.com/office/drawing/2014/main" id="{4ADEFC35-BE10-49B6-834A-33E8715222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891530"/>
              <a:ext cx="38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M</a:t>
              </a:r>
            </a:p>
          </p:txBody>
        </p:sp>
        <p:sp>
          <p:nvSpPr>
            <p:cNvPr id="147" name="TextBox 115">
              <a:extLst>
                <a:ext uri="{FF2B5EF4-FFF2-40B4-BE49-F238E27FC236}">
                  <a16:creationId xmlns:a16="http://schemas.microsoft.com/office/drawing/2014/main" id="{F3C32CA6-BFCB-4000-9DCE-076052B4C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4748530"/>
              <a:ext cx="38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M</a:t>
              </a:r>
            </a:p>
          </p:txBody>
        </p:sp>
        <p:sp>
          <p:nvSpPr>
            <p:cNvPr id="148" name="TextBox 114">
              <a:extLst>
                <a:ext uri="{FF2B5EF4-FFF2-40B4-BE49-F238E27FC236}">
                  <a16:creationId xmlns:a16="http://schemas.microsoft.com/office/drawing/2014/main" id="{A58A24F1-3E80-439C-8AFC-50A8DEED9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3605531"/>
              <a:ext cx="838201" cy="720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0.5M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149" name="Group 54">
              <a:extLst>
                <a:ext uri="{FF2B5EF4-FFF2-40B4-BE49-F238E27FC236}">
                  <a16:creationId xmlns:a16="http://schemas.microsoft.com/office/drawing/2014/main" id="{D47466EC-AEB3-4552-92BF-D1BD2F1F12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6194" y="2842736"/>
              <a:ext cx="151606" cy="762794"/>
              <a:chOff x="913606" y="1905794"/>
              <a:chExt cx="77788" cy="685800"/>
            </a:xfrm>
          </p:grpSpPr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B1DB6DAE-90FD-434E-9115-AA55441F837E}"/>
                  </a:ext>
                </a:extLst>
              </p:cNvPr>
              <p:cNvCxnSpPr/>
              <p:nvPr/>
            </p:nvCxnSpPr>
            <p:spPr>
              <a:xfrm rot="5400000">
                <a:off x="834901" y="1977056"/>
                <a:ext cx="159853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61420909-6DDB-4EE7-B68B-AD89A2E57ABA}"/>
                  </a:ext>
                </a:extLst>
              </p:cNvPr>
              <p:cNvCxnSpPr/>
              <p:nvPr/>
            </p:nvCxnSpPr>
            <p:spPr>
              <a:xfrm rot="16200000" flipH="1">
                <a:off x="914167" y="2057031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8C6C6484-1ABB-4734-A153-87E798AAE5C7}"/>
                  </a:ext>
                </a:extLst>
              </p:cNvPr>
              <p:cNvCxnSpPr/>
              <p:nvPr/>
            </p:nvCxnSpPr>
            <p:spPr>
              <a:xfrm rot="5400000">
                <a:off x="914881" y="2133390"/>
                <a:ext cx="75644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AC54A34-E29B-4927-935A-9804009A4D35}"/>
                  </a:ext>
                </a:extLst>
              </p:cNvPr>
              <p:cNvCxnSpPr/>
              <p:nvPr/>
            </p:nvCxnSpPr>
            <p:spPr>
              <a:xfrm rot="16200000" flipH="1">
                <a:off x="914167" y="2209748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D2B089CA-6278-4C3D-B83E-9B57D2AAFCC4}"/>
                  </a:ext>
                </a:extLst>
              </p:cNvPr>
              <p:cNvCxnSpPr/>
              <p:nvPr/>
            </p:nvCxnSpPr>
            <p:spPr>
              <a:xfrm rot="5400000">
                <a:off x="914881" y="2286106"/>
                <a:ext cx="75645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4E228396-B568-4C92-8F7E-5D026F0178CB}"/>
                  </a:ext>
                </a:extLst>
              </p:cNvPr>
              <p:cNvCxnSpPr/>
              <p:nvPr/>
            </p:nvCxnSpPr>
            <p:spPr>
              <a:xfrm rot="16200000" flipH="1">
                <a:off x="914167" y="2362466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63206F1-D08D-422F-99A5-674F9705D283}"/>
                  </a:ext>
                </a:extLst>
              </p:cNvPr>
              <p:cNvCxnSpPr/>
              <p:nvPr/>
            </p:nvCxnSpPr>
            <p:spPr>
              <a:xfrm rot="5400000">
                <a:off x="914221" y="2514421"/>
                <a:ext cx="152717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46">
              <a:extLst>
                <a:ext uri="{FF2B5EF4-FFF2-40B4-BE49-F238E27FC236}">
                  <a16:creationId xmlns:a16="http://schemas.microsoft.com/office/drawing/2014/main" id="{6DF679B2-ABDC-45D3-95EE-8FE32737D0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000" y="2843530"/>
              <a:ext cx="151606" cy="762794"/>
              <a:chOff x="913606" y="1905794"/>
              <a:chExt cx="77788" cy="685800"/>
            </a:xfrm>
          </p:grpSpPr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BC193220-946A-4276-AA4C-E690292C272F}"/>
                  </a:ext>
                </a:extLst>
              </p:cNvPr>
              <p:cNvCxnSpPr/>
              <p:nvPr/>
            </p:nvCxnSpPr>
            <p:spPr>
              <a:xfrm rot="5400000">
                <a:off x="838062" y="1981338"/>
                <a:ext cx="152718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892DF4AF-11A9-4C63-9D3B-137829A99370}"/>
                  </a:ext>
                </a:extLst>
              </p:cNvPr>
              <p:cNvCxnSpPr/>
              <p:nvPr/>
            </p:nvCxnSpPr>
            <p:spPr>
              <a:xfrm rot="16200000" flipH="1">
                <a:off x="913760" y="2057744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B3F1CCB2-673F-4A20-8C4B-D04B014A9AB9}"/>
                  </a:ext>
                </a:extLst>
              </p:cNvPr>
              <p:cNvCxnSpPr/>
              <p:nvPr/>
            </p:nvCxnSpPr>
            <p:spPr>
              <a:xfrm rot="5400000">
                <a:off x="914474" y="2134103"/>
                <a:ext cx="75645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3EB57DEE-D1E1-4499-A18F-A75DA4CB9B98}"/>
                  </a:ext>
                </a:extLst>
              </p:cNvPr>
              <p:cNvCxnSpPr/>
              <p:nvPr/>
            </p:nvCxnSpPr>
            <p:spPr>
              <a:xfrm rot="16200000" flipH="1">
                <a:off x="913760" y="2210462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844FC2F2-9A43-48EF-8F4A-3905D5296843}"/>
                  </a:ext>
                </a:extLst>
              </p:cNvPr>
              <p:cNvCxnSpPr/>
              <p:nvPr/>
            </p:nvCxnSpPr>
            <p:spPr>
              <a:xfrm rot="5400000">
                <a:off x="914474" y="2286820"/>
                <a:ext cx="75644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F665B6EF-7D7A-46D2-A6B6-BA9ECCA9B79D}"/>
                  </a:ext>
                </a:extLst>
              </p:cNvPr>
              <p:cNvCxnSpPr/>
              <p:nvPr/>
            </p:nvCxnSpPr>
            <p:spPr>
              <a:xfrm rot="16200000" flipH="1">
                <a:off x="913760" y="2363178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5F446AA2-21E4-4643-9F5C-B96BD34DE90F}"/>
                  </a:ext>
                </a:extLst>
              </p:cNvPr>
              <p:cNvCxnSpPr/>
              <p:nvPr/>
            </p:nvCxnSpPr>
            <p:spPr>
              <a:xfrm rot="5400000">
                <a:off x="910246" y="2518702"/>
                <a:ext cx="159853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2" name="Picture 185" descr="134_3487_2">
            <a:extLst>
              <a:ext uri="{FF2B5EF4-FFF2-40B4-BE49-F238E27FC236}">
                <a16:creationId xmlns:a16="http://schemas.microsoft.com/office/drawing/2014/main" id="{ACF434A4-5296-4EC2-A775-11ED3532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7976" y="1571514"/>
            <a:ext cx="2559326" cy="318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" name="Rectangle 186">
            <a:extLst>
              <a:ext uri="{FF2B5EF4-FFF2-40B4-BE49-F238E27FC236}">
                <a16:creationId xmlns:a16="http://schemas.microsoft.com/office/drawing/2014/main" id="{59937BBB-D248-42C3-865E-8147B9D2B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89" y="861961"/>
            <a:ext cx="3352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Prototype quadruple-pendulum for Advanced LIGO</a:t>
            </a:r>
          </a:p>
        </p:txBody>
      </p:sp>
      <p:sp>
        <p:nvSpPr>
          <p:cNvPr id="204" name="TextBox 187">
            <a:extLst>
              <a:ext uri="{FF2B5EF4-FFF2-40B4-BE49-F238E27FC236}">
                <a16:creationId xmlns:a16="http://schemas.microsoft.com/office/drawing/2014/main" id="{0B485488-5454-49D4-88DA-8754680FB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960" y="3558994"/>
            <a:ext cx="1104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Test Mass</a:t>
            </a:r>
          </a:p>
          <a:p>
            <a:pPr algn="l" defTabSz="914400" hangingPunct="1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 = 40 kg</a:t>
            </a:r>
          </a:p>
        </p:txBody>
      </p: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6A1442BB-2441-4B66-88CF-9B3F154F21F3}"/>
              </a:ext>
            </a:extLst>
          </p:cNvPr>
          <p:cNvCxnSpPr>
            <a:cxnSpLocks/>
            <a:stCxn id="204" idx="3"/>
          </p:cNvCxnSpPr>
          <p:nvPr/>
        </p:nvCxnSpPr>
        <p:spPr>
          <a:xfrm>
            <a:off x="5646860" y="3882160"/>
            <a:ext cx="534865" cy="73429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84602821-EC8B-4101-AE29-0FDE76A2ABC4}"/>
              </a:ext>
            </a:extLst>
          </p:cNvPr>
          <p:cNvCxnSpPr>
            <a:cxnSpLocks/>
            <a:stCxn id="204" idx="1"/>
          </p:cNvCxnSpPr>
          <p:nvPr/>
        </p:nvCxnSpPr>
        <p:spPr>
          <a:xfrm flipH="1" flipV="1">
            <a:off x="2552700" y="3851276"/>
            <a:ext cx="1989260" cy="3088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52BE276-2D46-4479-9697-B0368152E5F7}"/>
              </a:ext>
            </a:extLst>
          </p:cNvPr>
          <p:cNvCxnSpPr>
            <a:cxnSpLocks/>
          </p:cNvCxnSpPr>
          <p:nvPr/>
        </p:nvCxnSpPr>
        <p:spPr>
          <a:xfrm flipV="1">
            <a:off x="76487" y="1575960"/>
            <a:ext cx="1295400" cy="6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6B46199D-B8DD-4014-AE6E-DB5CD08AD6F0}"/>
              </a:ext>
            </a:extLst>
          </p:cNvPr>
          <p:cNvCxnSpPr>
            <a:cxnSpLocks/>
          </p:cNvCxnSpPr>
          <p:nvPr/>
        </p:nvCxnSpPr>
        <p:spPr>
          <a:xfrm flipV="1">
            <a:off x="0" y="4531605"/>
            <a:ext cx="1295400" cy="6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195">
            <a:extLst>
              <a:ext uri="{FF2B5EF4-FFF2-40B4-BE49-F238E27FC236}">
                <a16:creationId xmlns:a16="http://schemas.microsoft.com/office/drawing/2014/main" id="{1B59A63A-5C77-4E3E-8DA4-0B22010EB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63" y="2466058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≈2 m</a:t>
            </a:r>
          </a:p>
        </p:txBody>
      </p: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BF14782A-AF6C-4C59-8E1A-61F3CBEAE55D}"/>
              </a:ext>
            </a:extLst>
          </p:cNvPr>
          <p:cNvCxnSpPr>
            <a:cxnSpLocks/>
            <a:stCxn id="209" idx="0"/>
          </p:cNvCxnSpPr>
          <p:nvPr/>
        </p:nvCxnSpPr>
        <p:spPr>
          <a:xfrm flipH="1" flipV="1">
            <a:off x="436006" y="1587099"/>
            <a:ext cx="16357" cy="8789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A7B51FB4-5AF4-4E6E-B254-B269213F3B65}"/>
              </a:ext>
            </a:extLst>
          </p:cNvPr>
          <p:cNvCxnSpPr>
            <a:cxnSpLocks/>
          </p:cNvCxnSpPr>
          <p:nvPr/>
        </p:nvCxnSpPr>
        <p:spPr>
          <a:xfrm>
            <a:off x="443391" y="3086067"/>
            <a:ext cx="17944" cy="1451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108">
            <a:extLst>
              <a:ext uri="{FF2B5EF4-FFF2-40B4-BE49-F238E27FC236}">
                <a16:creationId xmlns:a16="http://schemas.microsoft.com/office/drawing/2014/main" id="{C8C5E4DE-0270-49C3-A7A7-F725EEBD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751" y="3961186"/>
            <a:ext cx="572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K4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10BFB5DF-3D3B-4DBB-A81D-8E902BC565D5}"/>
              </a:ext>
            </a:extLst>
          </p:cNvPr>
          <p:cNvSpPr txBox="1"/>
          <p:nvPr/>
        </p:nvSpPr>
        <p:spPr>
          <a:xfrm>
            <a:off x="6842372" y="4791045"/>
            <a:ext cx="227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Credit: Brett Shapiro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0" name="TextBox 108">
            <a:extLst>
              <a:ext uri="{FF2B5EF4-FFF2-40B4-BE49-F238E27FC236}">
                <a16:creationId xmlns:a16="http://schemas.microsoft.com/office/drawing/2014/main" id="{5D7CC226-D22E-48B4-A751-6E8C37C75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832" y="3983296"/>
            <a:ext cx="572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K4</a:t>
            </a:r>
          </a:p>
        </p:txBody>
      </p:sp>
      <p:sp>
        <p:nvSpPr>
          <p:cNvPr id="227" name="Title 1">
            <a:extLst>
              <a:ext uri="{FF2B5EF4-FFF2-40B4-BE49-F238E27FC236}">
                <a16:creationId xmlns:a16="http://schemas.microsoft.com/office/drawing/2014/main" id="{7C659FDD-1665-49EE-AB9D-ACEE34D33776}"/>
              </a:ext>
            </a:extLst>
          </p:cNvPr>
          <p:cNvSpPr txBox="1">
            <a:spLocks/>
          </p:cNvSpPr>
          <p:nvPr/>
        </p:nvSpPr>
        <p:spPr>
          <a:xfrm>
            <a:off x="284789" y="93601"/>
            <a:ext cx="7804548" cy="654100"/>
          </a:xfrm>
          <a:prstGeom prst="rect">
            <a:avLst/>
          </a:prstGeom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So we need an isolator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6809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  <p:bldP spid="2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3120A7B-402F-4DAB-ABCC-F3F398315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1587"/>
            <a:ext cx="9150483" cy="668383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440B78D-1045-474F-BCC9-84FE7748E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10"/>
            <a:ext cx="5656242" cy="438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517F0F-ABE9-4032-AC59-B379F64F1788}"/>
              </a:ext>
            </a:extLst>
          </p:cNvPr>
          <p:cNvSpPr txBox="1"/>
          <p:nvPr/>
        </p:nvSpPr>
        <p:spPr>
          <a:xfrm>
            <a:off x="5466653" y="4743390"/>
            <a:ext cx="36838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Images: LIGO Laboratory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65FE1D-7700-4DC6-8A27-373BC29AB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9" y="3092287"/>
            <a:ext cx="6180402" cy="347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4349F6F-9486-4E6D-82F3-336BD499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93" y="105109"/>
            <a:ext cx="5683092" cy="377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47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503 -0.01328 L -1.38889E-6 3.95062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3" y="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900000" y="9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84 -0.20618 L 0.0691 -0.33797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41 -0.03673 L 0.03489 0.02993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2E67D486-7811-414E-B1E9-754794CC6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2685" y="866884"/>
            <a:ext cx="607218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5900B-8821-4EEB-B7D7-1A1F9E6D78DA}"/>
              </a:ext>
            </a:extLst>
          </p:cNvPr>
          <p:cNvSpPr txBox="1"/>
          <p:nvPr/>
        </p:nvSpPr>
        <p:spPr>
          <a:xfrm>
            <a:off x="6307101" y="2027135"/>
            <a:ext cx="2026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steep roll off!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F2C7A9-60A3-4132-B12C-94D892A6949F}"/>
              </a:ext>
            </a:extLst>
          </p:cNvPr>
          <p:cNvCxnSpPr/>
          <p:nvPr/>
        </p:nvCxnSpPr>
        <p:spPr>
          <a:xfrm rot="16200000" flipH="1">
            <a:off x="6579356" y="4319506"/>
            <a:ext cx="402336" cy="1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A13EB2-02C0-439A-8EFD-BE1D1ECA6951}"/>
              </a:ext>
            </a:extLst>
          </p:cNvPr>
          <p:cNvCxnSpPr/>
          <p:nvPr/>
        </p:nvCxnSpPr>
        <p:spPr>
          <a:xfrm>
            <a:off x="6786985" y="4138880"/>
            <a:ext cx="609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530038-AA38-4B5F-A48D-56B99AEDBD7B}"/>
              </a:ext>
            </a:extLst>
          </p:cNvPr>
          <p:cNvSpPr txBox="1"/>
          <p:nvPr/>
        </p:nvSpPr>
        <p:spPr>
          <a:xfrm>
            <a:off x="6713501" y="476933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Credit: Brett Shapiro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F5138-8B6A-4D2B-A379-CD00BB94F2F5}"/>
              </a:ext>
            </a:extLst>
          </p:cNvPr>
          <p:cNvSpPr/>
          <p:nvPr/>
        </p:nvSpPr>
        <p:spPr>
          <a:xfrm>
            <a:off x="6879998" y="2531581"/>
            <a:ext cx="355615" cy="275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0A52A-0B92-43AF-A011-54CD2B1A63A8}"/>
              </a:ext>
            </a:extLst>
          </p:cNvPr>
          <p:cNvSpPr txBox="1"/>
          <p:nvPr/>
        </p:nvSpPr>
        <p:spPr>
          <a:xfrm>
            <a:off x="6701945" y="2438601"/>
            <a:ext cx="779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1/f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8E8464-0281-497D-B643-CA241B4D4BED}"/>
              </a:ext>
            </a:extLst>
          </p:cNvPr>
          <p:cNvSpPr/>
          <p:nvPr/>
        </p:nvSpPr>
        <p:spPr>
          <a:xfrm>
            <a:off x="6830087" y="4199512"/>
            <a:ext cx="1406930" cy="295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30D47D-ACBA-4EE6-8E5E-6303FA123E8A}"/>
              </a:ext>
            </a:extLst>
          </p:cNvPr>
          <p:cNvSpPr txBox="1"/>
          <p:nvPr/>
        </p:nvSpPr>
        <p:spPr>
          <a:xfrm>
            <a:off x="6717675" y="4131964"/>
            <a:ext cx="1705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GWs this way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FF1D1D-DBA6-46ED-AE95-343E563C224F}"/>
              </a:ext>
            </a:extLst>
          </p:cNvPr>
          <p:cNvSpPr/>
          <p:nvPr/>
        </p:nvSpPr>
        <p:spPr>
          <a:xfrm>
            <a:off x="3775742" y="2491024"/>
            <a:ext cx="2592288" cy="158005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62BFDF-C69A-466C-9F98-83E897C87497}"/>
              </a:ext>
            </a:extLst>
          </p:cNvPr>
          <p:cNvSpPr txBox="1"/>
          <p:nvPr/>
        </p:nvSpPr>
        <p:spPr>
          <a:xfrm>
            <a:off x="3991766" y="2955530"/>
            <a:ext cx="2376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-140db = 10</a:t>
            </a:r>
            <a:r>
              <a:rPr lang="en-US" sz="2000" baseline="300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-140/20</a:t>
            </a:r>
            <a:endParaRPr kumimoji="0" lang="en-US" sz="2000" i="0" u="none" strike="noStrike" kern="1200" cap="none" spc="0" normalizeH="0" baseline="3000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D46EE1-F19E-4334-92A6-161C0B6DC4AA}"/>
              </a:ext>
            </a:extLst>
          </p:cNvPr>
          <p:cNvSpPr txBox="1"/>
          <p:nvPr/>
        </p:nvSpPr>
        <p:spPr>
          <a:xfrm>
            <a:off x="4783854" y="3272606"/>
            <a:ext cx="864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= </a:t>
            </a:r>
            <a:r>
              <a:rPr lang="en-US" sz="20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10</a:t>
            </a:r>
            <a:r>
              <a:rPr lang="en-US" sz="2000" b="1" baseline="300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-7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803CCB-DAF9-409C-84C5-9505E844683E}"/>
              </a:ext>
            </a:extLst>
          </p:cNvPr>
          <p:cNvSpPr txBox="1"/>
          <p:nvPr/>
        </p:nvSpPr>
        <p:spPr>
          <a:xfrm>
            <a:off x="4165169" y="3555280"/>
            <a:ext cx="2029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We need more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FAB26C-7A59-410F-9B48-88EABEB6FB2D}"/>
              </a:ext>
            </a:extLst>
          </p:cNvPr>
          <p:cNvSpPr txBox="1"/>
          <p:nvPr/>
        </p:nvSpPr>
        <p:spPr>
          <a:xfrm>
            <a:off x="4057157" y="2552229"/>
            <a:ext cx="2029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charset="0"/>
              </a:rPr>
              <a:t>Isolation at 10Hz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B5FC186-2AC0-4292-A5C6-4BC609B1F33F}"/>
              </a:ext>
            </a:extLst>
          </p:cNvPr>
          <p:cNvSpPr txBox="1">
            <a:spLocks/>
          </p:cNvSpPr>
          <p:nvPr/>
        </p:nvSpPr>
        <p:spPr>
          <a:xfrm>
            <a:off x="231117" y="935397"/>
            <a:ext cx="2824546" cy="3189401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Cascaded resonators produce a steep filter.</a:t>
            </a:r>
          </a:p>
          <a:p>
            <a:r>
              <a:rPr lang="en-US" b="0" dirty="0"/>
              <a:t>We needed 10</a:t>
            </a:r>
            <a:r>
              <a:rPr lang="en-US" b="0" baseline="30000" dirty="0"/>
              <a:t>10</a:t>
            </a:r>
            <a:r>
              <a:rPr lang="en-US" b="0" dirty="0"/>
              <a:t> at 10Hz in LIGO.</a:t>
            </a:r>
            <a:endParaRPr lang="en-AU" b="0" dirty="0"/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8B122FA-FB89-47E8-9034-8668A14BA861}"/>
              </a:ext>
            </a:extLst>
          </p:cNvPr>
          <p:cNvSpPr txBox="1">
            <a:spLocks/>
          </p:cNvSpPr>
          <p:nvPr/>
        </p:nvSpPr>
        <p:spPr>
          <a:xfrm>
            <a:off x="669727" y="158063"/>
            <a:ext cx="7804548" cy="654100"/>
          </a:xfrm>
          <a:prstGeom prst="rect">
            <a:avLst/>
          </a:prstGeom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Response of the ‘Quadruple Pendulum’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135618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C05C9-9A07-4107-8937-4EB5DD8E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Time-scale conspiracy #2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512BF-B6B0-498D-B345-3E4CAB65E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Detectors are ~3-4km and wave-speed means seismic waves at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f&gt;0.1Hz are differential</a:t>
            </a:r>
            <a:r>
              <a:rPr lang="en-US" dirty="0"/>
              <a:t>…</a:t>
            </a:r>
          </a:p>
          <a:p>
            <a:r>
              <a:rPr lang="en-US" dirty="0"/>
              <a:t>The dominant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RMS comes at ~0.1-0.3Hz</a:t>
            </a:r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b="1" dirty="0"/>
              <a:t>And</a:t>
            </a:r>
            <a:r>
              <a:rPr lang="en-US" dirty="0"/>
              <a:t> the passive suspensions have </a:t>
            </a:r>
            <a:r>
              <a:rPr lang="en-US" b="1" dirty="0">
                <a:solidFill>
                  <a:srgbClr val="FF0000"/>
                </a:solidFill>
              </a:rPr>
              <a:t>resonances at ~0.5Hz</a:t>
            </a:r>
            <a:r>
              <a:rPr lang="en-US" dirty="0"/>
              <a:t>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3824676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0CE4C6-7FF3-4D85-959D-298EB309F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87" y="1654078"/>
            <a:ext cx="4762500" cy="2000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CEC0CE-A200-4F73-B552-5A6B5CC30016}"/>
              </a:ext>
            </a:extLst>
          </p:cNvPr>
          <p:cNvSpPr/>
          <p:nvPr/>
        </p:nvSpPr>
        <p:spPr>
          <a:xfrm>
            <a:off x="6048587" y="3237653"/>
            <a:ext cx="91567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4C7C7-47FE-496A-A2B6-44D61B57982D}"/>
              </a:ext>
            </a:extLst>
          </p:cNvPr>
          <p:cNvSpPr txBox="1"/>
          <p:nvPr/>
        </p:nvSpPr>
        <p:spPr>
          <a:xfrm>
            <a:off x="5978352" y="3212041"/>
            <a:ext cx="106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isolator</a:t>
            </a:r>
            <a:endParaRPr lang="en-AU" sz="1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0422E1-C1F9-B7C3-327B-A0E7637FE209}"/>
                  </a:ext>
                </a:extLst>
              </p:cNvPr>
              <p:cNvSpPr txBox="1"/>
              <p:nvPr/>
            </p:nvSpPr>
            <p:spPr>
              <a:xfrm>
                <a:off x="7549939" y="4152931"/>
                <a:ext cx="1057469" cy="469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AU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AU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0422E1-C1F9-B7C3-327B-A0E7637FE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9939" y="4152931"/>
                <a:ext cx="1057469" cy="4696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5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C4BF-1656-41EF-BF66-67CF7442F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D439E-9EEE-47E1-B2C7-F6997046B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87AFF-5FAE-40DE-B2F4-FCA430B5A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62"/>
            <a:ext cx="6707225" cy="5157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69504F-3EF5-41E4-9976-BBE48FB34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920" y="136068"/>
            <a:ext cx="4887722" cy="39389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B6D74B-F6A5-4A46-B07E-82CB55EC11AB}"/>
              </a:ext>
            </a:extLst>
          </p:cNvPr>
          <p:cNvSpPr/>
          <p:nvPr/>
        </p:nvSpPr>
        <p:spPr>
          <a:xfrm>
            <a:off x="182880" y="4736856"/>
            <a:ext cx="6294120" cy="24009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084E5-A69A-4834-88E8-1001B3F7F5B8}"/>
              </a:ext>
            </a:extLst>
          </p:cNvPr>
          <p:cNvSpPr txBox="1"/>
          <p:nvPr/>
        </p:nvSpPr>
        <p:spPr>
          <a:xfrm>
            <a:off x="533853" y="4622278"/>
            <a:ext cx="5133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dirty="0" err="1">
                <a:effectLst/>
              </a:rPr>
              <a:t>Matichard</a:t>
            </a:r>
            <a:r>
              <a:rPr lang="fr-FR" sz="1400" b="0" dirty="0">
                <a:effectLst/>
              </a:rPr>
              <a:t> </a:t>
            </a:r>
            <a:r>
              <a:rPr lang="fr-FR" sz="1400" b="0" i="1" dirty="0">
                <a:effectLst/>
              </a:rPr>
              <a:t>et al</a:t>
            </a:r>
            <a:r>
              <a:rPr lang="fr-FR" sz="1400" b="0" dirty="0">
                <a:effectLst/>
              </a:rPr>
              <a:t> 2015 </a:t>
            </a:r>
            <a:r>
              <a:rPr lang="fr-FR" sz="1400" b="0" i="1" dirty="0">
                <a:effectLst/>
              </a:rPr>
              <a:t>Class. Quantum </a:t>
            </a:r>
            <a:r>
              <a:rPr lang="fr-FR" sz="1400" b="0" i="1" dirty="0" err="1">
                <a:effectLst/>
              </a:rPr>
              <a:t>Grav</a:t>
            </a:r>
            <a:r>
              <a:rPr lang="fr-FR" sz="1400" b="0" i="1" dirty="0">
                <a:effectLst/>
              </a:rPr>
              <a:t>.</a:t>
            </a:r>
            <a:r>
              <a:rPr lang="fr-FR" sz="1400" b="0" dirty="0">
                <a:effectLst/>
              </a:rPr>
              <a:t> 32 185003</a:t>
            </a:r>
            <a:endParaRPr lang="en-AU" sz="1400" b="0" dirty="0"/>
          </a:p>
          <a:p>
            <a:r>
              <a:rPr lang="en-AU" sz="1400" dirty="0">
                <a:hlinkClick r:id="rId4"/>
              </a:rPr>
              <a:t>https://doi.org/10.1088/0264-9381/32/18/185003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544562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333000" y="333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08802 -0.02469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65230AC6-20F0-4053-B741-DF4E8967D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255"/>
            <a:ext cx="9144000" cy="552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51EA2-D968-4FE1-8805-882E2FA7CA05}"/>
              </a:ext>
            </a:extLst>
          </p:cNvPr>
          <p:cNvSpPr txBox="1"/>
          <p:nvPr/>
        </p:nvSpPr>
        <p:spPr>
          <a:xfrm>
            <a:off x="5466653" y="4789111"/>
            <a:ext cx="36838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Images: LIGO Laboratory</a:t>
            </a:r>
          </a:p>
        </p:txBody>
      </p:sp>
    </p:spTree>
    <p:extLst>
      <p:ext uri="{BB962C8B-B14F-4D97-AF65-F5344CB8AC3E}">
        <p14:creationId xmlns:p14="http://schemas.microsoft.com/office/powerpoint/2010/main" val="1835146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EAB217D-DBAA-480D-84BA-94CFE074ECFF}"/>
              </a:ext>
            </a:extLst>
          </p:cNvPr>
          <p:cNvSpPr/>
          <p:nvPr/>
        </p:nvSpPr>
        <p:spPr>
          <a:xfrm>
            <a:off x="1968624" y="1953554"/>
            <a:ext cx="914401" cy="54292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366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93608AE-E60C-484C-A1DA-15F45F3CBD0F}"/>
              </a:ext>
            </a:extLst>
          </p:cNvPr>
          <p:cNvSpPr txBox="1">
            <a:spLocks/>
          </p:cNvSpPr>
          <p:nvPr/>
        </p:nvSpPr>
        <p:spPr>
          <a:xfrm>
            <a:off x="669727" y="376163"/>
            <a:ext cx="7804548" cy="6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875" tIns="31875" rIns="31875" bIns="31875" anchor="ctr">
            <a:normAutofit/>
          </a:bodyPr>
          <a:lstStyle>
            <a:lvl1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366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Tilt versus Horizontal displacement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63DCE14-A2D0-4149-A6BB-478E9BC306AE}"/>
              </a:ext>
            </a:extLst>
          </p:cNvPr>
          <p:cNvSpPr txBox="1">
            <a:spLocks/>
          </p:cNvSpPr>
          <p:nvPr/>
        </p:nvSpPr>
        <p:spPr>
          <a:xfrm>
            <a:off x="669727" y="1030265"/>
            <a:ext cx="7804547" cy="3233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875" tIns="31875" rIns="31875" bIns="31875" anchor="t">
            <a:normAutofit/>
          </a:bodyPr>
          <a:lstStyle>
            <a:lvl1pPr marL="278902" marR="0" indent="-278902" algn="l" defTabSz="366556" rtl="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557802" marR="0" indent="-278902" algn="l" defTabSz="366556" rtl="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45000"/>
              <a:buFontTx/>
              <a:buChar char="-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836704" marR="0" indent="-278902" algn="l" defTabSz="366556" rtl="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45000"/>
              <a:buFontTx/>
              <a:buChar char="-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1115606" marR="0" indent="-278902" algn="l" defTabSz="366556" rtl="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45000"/>
              <a:buFontTx/>
              <a:buChar char="-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1394507" marR="0" indent="-278902" algn="l" defTabSz="366556" rtl="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45000"/>
              <a:buFontTx/>
              <a:buChar char="-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1673408" marR="0" indent="-278902" algn="l" defTabSz="366556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952310" marR="0" indent="-278902" algn="l" defTabSz="366556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231211" marR="0" indent="-278902" algn="l" defTabSz="366556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510112" marR="0" indent="-278902" algn="l" defTabSz="366556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66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Conventional seismometers and tiltmeters cannot differentiate between horizontal displacement and ground tilt.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11052897-9051-4D3C-8443-73D64CCD0B98}"/>
              </a:ext>
            </a:extLst>
          </p:cNvPr>
          <p:cNvSpPr/>
          <p:nvPr/>
        </p:nvSpPr>
        <p:spPr>
          <a:xfrm rot="5400000">
            <a:off x="2197224" y="1910691"/>
            <a:ext cx="171450" cy="628651"/>
          </a:xfrm>
          <a:custGeom>
            <a:avLst/>
            <a:gdLst>
              <a:gd name="connsiteX0" fmla="*/ 591844 w 1358283"/>
              <a:gd name="connsiteY0" fmla="*/ 0 h 2547891"/>
              <a:gd name="connsiteX1" fmla="*/ 1266547 w 1358283"/>
              <a:gd name="connsiteY1" fmla="*/ 248575 h 2547891"/>
              <a:gd name="connsiteX2" fmla="*/ 41428 w 1358283"/>
              <a:gd name="connsiteY2" fmla="*/ 550416 h 2547891"/>
              <a:gd name="connsiteX3" fmla="*/ 1310935 w 1358283"/>
              <a:gd name="connsiteY3" fmla="*/ 967666 h 2547891"/>
              <a:gd name="connsiteX4" fmla="*/ 50306 w 1358283"/>
              <a:gd name="connsiteY4" fmla="*/ 1358284 h 2547891"/>
              <a:gd name="connsiteX5" fmla="*/ 1319813 w 1358283"/>
              <a:gd name="connsiteY5" fmla="*/ 1784412 h 2547891"/>
              <a:gd name="connsiteX6" fmla="*/ 85817 w 1358283"/>
              <a:gd name="connsiteY6" fmla="*/ 2237173 h 2547891"/>
              <a:gd name="connsiteX7" fmla="*/ 804908 w 1358283"/>
              <a:gd name="connsiteY7" fmla="*/ 2547891 h 254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8283" h="2547891">
                <a:moveTo>
                  <a:pt x="591844" y="0"/>
                </a:moveTo>
                <a:cubicBezTo>
                  <a:pt x="975063" y="78419"/>
                  <a:pt x="1358283" y="156839"/>
                  <a:pt x="1266547" y="248575"/>
                </a:cubicBezTo>
                <a:cubicBezTo>
                  <a:pt x="1174811" y="340311"/>
                  <a:pt x="34030" y="430568"/>
                  <a:pt x="41428" y="550416"/>
                </a:cubicBezTo>
                <a:cubicBezTo>
                  <a:pt x="48826" y="670264"/>
                  <a:pt x="1309455" y="833021"/>
                  <a:pt x="1310935" y="967666"/>
                </a:cubicBezTo>
                <a:cubicBezTo>
                  <a:pt x="1312415" y="1102311"/>
                  <a:pt x="48826" y="1222160"/>
                  <a:pt x="50306" y="1358284"/>
                </a:cubicBezTo>
                <a:cubicBezTo>
                  <a:pt x="51786" y="1494408"/>
                  <a:pt x="1313894" y="1637930"/>
                  <a:pt x="1319813" y="1784412"/>
                </a:cubicBezTo>
                <a:cubicBezTo>
                  <a:pt x="1325732" y="1930894"/>
                  <a:pt x="171634" y="2109927"/>
                  <a:pt x="85817" y="2237173"/>
                </a:cubicBezTo>
                <a:cubicBezTo>
                  <a:pt x="0" y="2364419"/>
                  <a:pt x="690978" y="2496105"/>
                  <a:pt x="804908" y="2547891"/>
                </a:cubicBezTo>
              </a:path>
            </a:pathLst>
          </a:cu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6617B7-35CE-4FEF-8A3E-C1A3CCB62661}"/>
              </a:ext>
            </a:extLst>
          </p:cNvPr>
          <p:cNvSpPr/>
          <p:nvPr/>
        </p:nvSpPr>
        <p:spPr>
          <a:xfrm>
            <a:off x="2597275" y="2024991"/>
            <a:ext cx="171450" cy="400050"/>
          </a:xfrm>
          <a:prstGeom prst="rect">
            <a:avLst/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366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115C82-AFB0-4F0A-81E8-E20D6D055D17}"/>
              </a:ext>
            </a:extLst>
          </p:cNvPr>
          <p:cNvSpPr/>
          <p:nvPr/>
        </p:nvSpPr>
        <p:spPr>
          <a:xfrm rot="1200000">
            <a:off x="5054724" y="1953554"/>
            <a:ext cx="914401" cy="54292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366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0984851-FA62-4ACC-B375-BFBC9406DFAC}"/>
              </a:ext>
            </a:extLst>
          </p:cNvPr>
          <p:cNvSpPr/>
          <p:nvPr/>
        </p:nvSpPr>
        <p:spPr>
          <a:xfrm rot="6600000">
            <a:off x="5278211" y="1882673"/>
            <a:ext cx="171450" cy="628651"/>
          </a:xfrm>
          <a:custGeom>
            <a:avLst/>
            <a:gdLst>
              <a:gd name="connsiteX0" fmla="*/ 591844 w 1358283"/>
              <a:gd name="connsiteY0" fmla="*/ 0 h 2547891"/>
              <a:gd name="connsiteX1" fmla="*/ 1266547 w 1358283"/>
              <a:gd name="connsiteY1" fmla="*/ 248575 h 2547891"/>
              <a:gd name="connsiteX2" fmla="*/ 41428 w 1358283"/>
              <a:gd name="connsiteY2" fmla="*/ 550416 h 2547891"/>
              <a:gd name="connsiteX3" fmla="*/ 1310935 w 1358283"/>
              <a:gd name="connsiteY3" fmla="*/ 967666 h 2547891"/>
              <a:gd name="connsiteX4" fmla="*/ 50306 w 1358283"/>
              <a:gd name="connsiteY4" fmla="*/ 1358284 h 2547891"/>
              <a:gd name="connsiteX5" fmla="*/ 1319813 w 1358283"/>
              <a:gd name="connsiteY5" fmla="*/ 1784412 h 2547891"/>
              <a:gd name="connsiteX6" fmla="*/ 85817 w 1358283"/>
              <a:gd name="connsiteY6" fmla="*/ 2237173 h 2547891"/>
              <a:gd name="connsiteX7" fmla="*/ 804908 w 1358283"/>
              <a:gd name="connsiteY7" fmla="*/ 2547891 h 254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8283" h="2547891">
                <a:moveTo>
                  <a:pt x="591844" y="0"/>
                </a:moveTo>
                <a:cubicBezTo>
                  <a:pt x="975063" y="78419"/>
                  <a:pt x="1358283" y="156839"/>
                  <a:pt x="1266547" y="248575"/>
                </a:cubicBezTo>
                <a:cubicBezTo>
                  <a:pt x="1174811" y="340311"/>
                  <a:pt x="34030" y="430568"/>
                  <a:pt x="41428" y="550416"/>
                </a:cubicBezTo>
                <a:cubicBezTo>
                  <a:pt x="48826" y="670264"/>
                  <a:pt x="1309455" y="833021"/>
                  <a:pt x="1310935" y="967666"/>
                </a:cubicBezTo>
                <a:cubicBezTo>
                  <a:pt x="1312415" y="1102311"/>
                  <a:pt x="48826" y="1222160"/>
                  <a:pt x="50306" y="1358284"/>
                </a:cubicBezTo>
                <a:cubicBezTo>
                  <a:pt x="51786" y="1494408"/>
                  <a:pt x="1313894" y="1637930"/>
                  <a:pt x="1319813" y="1784412"/>
                </a:cubicBezTo>
                <a:cubicBezTo>
                  <a:pt x="1325732" y="1930894"/>
                  <a:pt x="171634" y="2109927"/>
                  <a:pt x="85817" y="2237173"/>
                </a:cubicBezTo>
                <a:cubicBezTo>
                  <a:pt x="0" y="2364419"/>
                  <a:pt x="690978" y="2496105"/>
                  <a:pt x="804908" y="2547891"/>
                </a:cubicBezTo>
              </a:path>
            </a:pathLst>
          </a:cu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E105F6-83C9-479C-BAD0-11CC06B5D6CA}"/>
              </a:ext>
            </a:extLst>
          </p:cNvPr>
          <p:cNvSpPr/>
          <p:nvPr/>
        </p:nvSpPr>
        <p:spPr>
          <a:xfrm rot="1200000">
            <a:off x="5670362" y="2110717"/>
            <a:ext cx="171450" cy="400050"/>
          </a:xfrm>
          <a:prstGeom prst="rect">
            <a:avLst/>
          </a:prstGeom>
          <a:solidFill>
            <a:srgbClr val="00A2FF"/>
          </a:solidFill>
          <a:ln w="25400" cap="flat" cmpd="sng" algn="ctr">
            <a:solidFill>
              <a:srgbClr val="00A2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366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5BAFE8-5394-4DB5-B90F-C596AE8A40D4}"/>
              </a:ext>
            </a:extLst>
          </p:cNvPr>
          <p:cNvCxnSpPr/>
          <p:nvPr/>
        </p:nvCxnSpPr>
        <p:spPr>
          <a:xfrm>
            <a:off x="2197223" y="1813553"/>
            <a:ext cx="457200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B347101-7990-4A9B-8261-C023B3D05B6F}"/>
              </a:ext>
            </a:extLst>
          </p:cNvPr>
          <p:cNvSpPr txBox="1"/>
          <p:nvPr/>
        </p:nvSpPr>
        <p:spPr>
          <a:xfrm>
            <a:off x="3106283" y="2118195"/>
            <a:ext cx="104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366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x  ax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D5D8ED-AA0E-4514-85D5-67272787C364}"/>
              </a:ext>
            </a:extLst>
          </p:cNvPr>
          <p:cNvSpPr txBox="1"/>
          <p:nvPr/>
        </p:nvSpPr>
        <p:spPr>
          <a:xfrm>
            <a:off x="6300192" y="2108060"/>
            <a:ext cx="101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366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x 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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5E4DCD1-F2D9-438F-9BE2-BE9B3DC7DDAF}"/>
                  </a:ext>
                </a:extLst>
              </p:cNvPr>
              <p:cNvSpPr txBox="1"/>
              <p:nvPr/>
            </p:nvSpPr>
            <p:spPr>
              <a:xfrm>
                <a:off x="1547663" y="2857500"/>
                <a:ext cx="624950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36655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Tilt response to horizontal displacement response for </a:t>
                </a:r>
                <a:r>
                  <a:rPr kumimoji="0" lang="en-US" sz="1800" b="0" i="0" u="sng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all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seismometers = -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/>
                      </a:rPr>
                      <m:t>𝑔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/>
                            <a:sym typeface="Symbol"/>
                          </a:rPr>
                          <m:t></m:t>
                        </m:r>
                      </m:e>
                      <m:sup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/>
                            <a:sym typeface="Symbo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sym typeface="Symbol"/>
                </a:endParaRPr>
              </a:p>
              <a:p>
                <a:pPr marL="0" marR="0" lvl="0" indent="0" defTabSz="36655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sym typeface="Symbol"/>
                </a:endParaRPr>
              </a:p>
              <a:p>
                <a:pPr marL="257175" marR="0" lvl="0" indent="-257175" defTabSz="36655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/>
                  <a:buChar char="Þ"/>
                  <a:tabLst/>
                  <a:defRPr/>
                </a:pPr>
                <a:r>
                  <a:rPr lang="en-US" sz="1800" b="0" dirty="0">
                    <a:solidFill>
                      <a:sysClr val="windowText" lastClr="000000"/>
                    </a:solidFill>
                    <a:sym typeface="Symbol"/>
                  </a:rPr>
                  <a:t>The tilt of the ground dominates our measurements at…? 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sym typeface="Symbol"/>
                </a:endParaRPr>
              </a:p>
              <a:p>
                <a:pPr marL="0" marR="0" lvl="0" indent="0" defTabSz="36655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sym typeface="Symbol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5E4DCD1-F2D9-438F-9BE2-BE9B3DC7D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3" y="2857500"/>
                <a:ext cx="6249501" cy="1477328"/>
              </a:xfrm>
              <a:prstGeom prst="rect">
                <a:avLst/>
              </a:prstGeom>
              <a:blipFill>
                <a:blip r:embed="rId2"/>
                <a:stretch>
                  <a:fillRect l="-780" t="-2479" r="-156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Arc 30">
            <a:extLst>
              <a:ext uri="{FF2B5EF4-FFF2-40B4-BE49-F238E27FC236}">
                <a16:creationId xmlns:a16="http://schemas.microsoft.com/office/drawing/2014/main" id="{95269184-94CF-4099-8276-6C0DAB878F09}"/>
              </a:ext>
            </a:extLst>
          </p:cNvPr>
          <p:cNvSpPr/>
          <p:nvPr/>
        </p:nvSpPr>
        <p:spPr>
          <a:xfrm>
            <a:off x="5413190" y="1792257"/>
            <a:ext cx="767302" cy="746994"/>
          </a:xfrm>
          <a:prstGeom prst="arc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marL="0" marR="0" lvl="0" indent="0" defTabSz="3665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374671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577E20-9E41-A157-393C-8C9FF6766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990" y="718971"/>
            <a:ext cx="7235302" cy="4195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625D6-610E-4342-257B-C143A150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29" y="62280"/>
            <a:ext cx="7804547" cy="642674"/>
          </a:xfrm>
        </p:spPr>
        <p:txBody>
          <a:bodyPr/>
          <a:lstStyle/>
          <a:p>
            <a:r>
              <a:rPr lang="en-US" dirty="0"/>
              <a:t>Estimating true tilt and translation (LNGS)</a:t>
            </a:r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E88384-795C-4860-49FF-C43842693A4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734975" y="2999882"/>
            <a:ext cx="2122488" cy="461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AB61"/>
                </a:solidFill>
              </a:rPr>
              <a:t>Extrapolating tilt</a:t>
            </a:r>
            <a:endParaRPr lang="en-AU" dirty="0">
              <a:solidFill>
                <a:srgbClr val="FFAB61"/>
              </a:solidFill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7BCC96-622A-A08E-AB68-C15840B0E075}"/>
              </a:ext>
            </a:extLst>
          </p:cNvPr>
          <p:cNvSpPr txBox="1">
            <a:spLocks/>
          </p:cNvSpPr>
          <p:nvPr/>
        </p:nvSpPr>
        <p:spPr>
          <a:xfrm>
            <a:off x="2343707" y="3638976"/>
            <a:ext cx="1624612" cy="102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875" tIns="31875" rIns="31875" bIns="31875" anchor="t">
            <a:normAutofit/>
          </a:bodyPr>
          <a:lstStyle>
            <a:lvl1pPr marL="278902" marR="0" indent="-278902" algn="l" defTabSz="366556" rtl="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557802" marR="0" indent="-278902" algn="l" defTabSz="366556" rtl="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45000"/>
              <a:buFontTx/>
              <a:buChar char="-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836704" marR="0" indent="-278902" algn="l" defTabSz="366556" rtl="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45000"/>
              <a:buFontTx/>
              <a:buChar char="-"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1115606" marR="0" indent="-278902" algn="l" defTabSz="366556" rtl="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45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1394507" marR="0" indent="-278902" algn="l" defTabSz="366556" rtl="0"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45000"/>
              <a:buFontTx/>
              <a:buChar char="-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1673408" marR="0" indent="-278902" algn="l" defTabSz="366556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952310" marR="0" indent="-278902" algn="l" defTabSz="366556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231211" marR="0" indent="-278902" algn="l" defTabSz="366556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510112" marR="0" indent="-278902" algn="l" defTabSz="366556" rtl="0" latinLnBrk="0">
              <a:lnSpc>
                <a:spcPct val="100000"/>
              </a:lnSpc>
              <a:spcBef>
                <a:spcPts val="2636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366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8A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Estimating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8A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8A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translation</a:t>
            </a:r>
            <a:endParaRPr kumimoji="0" lang="en-AU" sz="2000" b="0" i="0" u="none" strike="noStrike" kern="0" cap="none" spc="0" normalizeH="0" baseline="0" noProof="0" dirty="0">
              <a:ln>
                <a:noFill/>
              </a:ln>
              <a:solidFill>
                <a:srgbClr val="0068A2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97C1C-6E08-43CE-29B1-94A4D9902F99}"/>
              </a:ext>
            </a:extLst>
          </p:cNvPr>
          <p:cNvSpPr txBox="1"/>
          <p:nvPr/>
        </p:nvSpPr>
        <p:spPr>
          <a:xfrm>
            <a:off x="4463361" y="2263366"/>
            <a:ext cx="96661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indent="0" algn="l" defTabSz="584200"/>
            <a:r>
              <a:rPr lang="en-US" sz="2000" dirty="0">
                <a:latin typeface="Open Sans"/>
              </a:rPr>
              <a:t>50mHz</a:t>
            </a:r>
            <a:endParaRPr lang="en-AU" sz="20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74061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C05C9-9A07-4107-8937-4EB5DD8E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Time-scale conspiracy #3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512BF-B6B0-498D-B345-3E4CAB65E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Detectors are ~3-4km and wave-speed means seismic waves at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f&gt;0.1Hz are differential</a:t>
            </a:r>
            <a:r>
              <a:rPr lang="en-US" dirty="0"/>
              <a:t>…</a:t>
            </a:r>
          </a:p>
          <a:p>
            <a:r>
              <a:rPr lang="en-US" dirty="0"/>
              <a:t>The dominant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RMS comes at ~0.1-0.3Hz</a:t>
            </a:r>
            <a:r>
              <a:rPr lang="en-US" dirty="0"/>
              <a:t>.</a:t>
            </a:r>
          </a:p>
          <a:p>
            <a:r>
              <a:rPr lang="en-US" dirty="0"/>
              <a:t>Passive suspensions have </a:t>
            </a:r>
            <a:r>
              <a:rPr lang="en-US" b="1" dirty="0">
                <a:solidFill>
                  <a:srgbClr val="FF0000"/>
                </a:solidFill>
              </a:rPr>
              <a:t>resonances at ~0.5Hz</a:t>
            </a:r>
            <a:r>
              <a:rPr lang="en-US" dirty="0"/>
              <a:t>…</a:t>
            </a:r>
          </a:p>
          <a:p>
            <a:endParaRPr lang="en-US" dirty="0"/>
          </a:p>
          <a:p>
            <a:r>
              <a:rPr lang="en-AU" b="1" dirty="0"/>
              <a:t>And</a:t>
            </a:r>
            <a:r>
              <a:rPr lang="en-AU" dirty="0"/>
              <a:t> ground tilt ruins </a:t>
            </a:r>
            <a:r>
              <a:rPr lang="en-AU" b="1" dirty="0">
                <a:solidFill>
                  <a:srgbClr val="7030A0"/>
                </a:solidFill>
              </a:rPr>
              <a:t>isolation at ~0.05Hz</a:t>
            </a:r>
            <a:r>
              <a:rPr lang="en-A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13725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477C8-4646-A61B-0235-A2711823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902" y="220634"/>
            <a:ext cx="7804548" cy="654100"/>
          </a:xfrm>
        </p:spPr>
        <p:txBody>
          <a:bodyPr/>
          <a:lstStyle/>
          <a:p>
            <a:r>
              <a:rPr lang="en-US" dirty="0"/>
              <a:t>ET-LF isolation at CDR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B6816-D4E8-638B-E194-CF2AAFB49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E0353-2B47-B596-DC12-435ADC2DD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000" y="1030267"/>
            <a:ext cx="2717000" cy="4113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64ACE-8A8F-C0BC-DCE5-392C51234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2" y="4"/>
            <a:ext cx="4621537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1859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F2D00-BF1C-40A6-9DD8-6802F6396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17" y="53328"/>
            <a:ext cx="7804548" cy="654100"/>
          </a:xfrm>
        </p:spPr>
        <p:txBody>
          <a:bodyPr/>
          <a:lstStyle/>
          <a:p>
            <a:r>
              <a:rPr lang="en-US" dirty="0"/>
              <a:t>The bridge from 10mHz to 10Hz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3B246-DE67-43C4-893B-2D16715F9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91043"/>
            <a:ext cx="5704286" cy="36042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C886AB-C4C0-4752-A40B-BF998493775D}"/>
              </a:ext>
            </a:extLst>
          </p:cNvPr>
          <p:cNvSpPr/>
          <p:nvPr/>
        </p:nvSpPr>
        <p:spPr>
          <a:xfrm>
            <a:off x="4994929" y="2255536"/>
            <a:ext cx="1806510" cy="2430270"/>
          </a:xfrm>
          <a:prstGeom prst="rect">
            <a:avLst/>
          </a:prstGeom>
          <a:solidFill>
            <a:srgbClr val="940205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67309-6FBF-49DD-9611-CC2D181636DB}"/>
              </a:ext>
            </a:extLst>
          </p:cNvPr>
          <p:cNvSpPr txBox="1"/>
          <p:nvPr/>
        </p:nvSpPr>
        <p:spPr>
          <a:xfrm>
            <a:off x="1259632" y="734763"/>
            <a:ext cx="2319290" cy="544092"/>
          </a:xfrm>
          <a:prstGeom prst="rect">
            <a:avLst/>
          </a:prstGeom>
          <a:noFill/>
        </p:spPr>
        <p:txBody>
          <a:bodyPr wrap="none" lIns="81630" tIns="40815" rIns="81630" bIns="40815" rtlCol="0">
            <a:spAutoFit/>
          </a:bodyPr>
          <a:lstStyle/>
          <a:p>
            <a:pPr algn="ctr"/>
            <a:r>
              <a:rPr lang="en-GB" b="0" dirty="0"/>
              <a:t>Low-frequency noise</a:t>
            </a:r>
          </a:p>
          <a:p>
            <a:pPr algn="ctr"/>
            <a:r>
              <a:rPr lang="en-GB" b="0" dirty="0"/>
              <a:t>and tilt-to-length coupling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700D9-0985-441F-8EF9-BBF1C08EFF4E}"/>
              </a:ext>
            </a:extLst>
          </p:cNvPr>
          <p:cNvSpPr txBox="1"/>
          <p:nvPr/>
        </p:nvSpPr>
        <p:spPr>
          <a:xfrm>
            <a:off x="2822035" y="1181124"/>
            <a:ext cx="2040368" cy="544092"/>
          </a:xfrm>
          <a:prstGeom prst="rect">
            <a:avLst/>
          </a:prstGeom>
          <a:noFill/>
        </p:spPr>
        <p:txBody>
          <a:bodyPr wrap="none" lIns="81630" tIns="40815" rIns="81630" bIns="40815" rtlCol="0">
            <a:spAutoFit/>
          </a:bodyPr>
          <a:lstStyle/>
          <a:p>
            <a:pPr algn="ctr"/>
            <a:r>
              <a:rPr lang="en-GB" b="0" dirty="0">
                <a:latin typeface="Symbol" panose="05050102010706020507" pitchFamily="18" charset="2"/>
                <a:cs typeface="Symap" panose="00000400000000000000" pitchFamily="2" charset="0"/>
              </a:rPr>
              <a:t>m</a:t>
            </a:r>
            <a:r>
              <a:rPr lang="en-GB" b="0" dirty="0">
                <a:latin typeface="+mj-lt"/>
                <a:cs typeface="Symap" panose="00000400000000000000" pitchFamily="2" charset="0"/>
              </a:rPr>
              <a:t>-</a:t>
            </a:r>
            <a:r>
              <a:rPr lang="en-GB" b="0" dirty="0"/>
              <a:t>Seismic motion,</a:t>
            </a:r>
            <a:br>
              <a:rPr lang="en-GB" b="0" dirty="0"/>
            </a:br>
            <a:r>
              <a:rPr lang="en-GB" b="0" dirty="0"/>
              <a:t>Principle ground RMS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2AD30-47CF-421B-8FD8-92104C91A50D}"/>
              </a:ext>
            </a:extLst>
          </p:cNvPr>
          <p:cNvSpPr txBox="1"/>
          <p:nvPr/>
        </p:nvSpPr>
        <p:spPr>
          <a:xfrm>
            <a:off x="3779912" y="734763"/>
            <a:ext cx="2684775" cy="544092"/>
          </a:xfrm>
          <a:prstGeom prst="rect">
            <a:avLst/>
          </a:prstGeom>
          <a:noFill/>
        </p:spPr>
        <p:txBody>
          <a:bodyPr wrap="none" lIns="81630" tIns="40815" rIns="81630" bIns="40815" rtlCol="0">
            <a:spAutoFit/>
          </a:bodyPr>
          <a:lstStyle/>
          <a:p>
            <a:pPr algn="ctr"/>
            <a:r>
              <a:rPr lang="en-GB" b="0" dirty="0"/>
              <a:t>Principle suspension modes</a:t>
            </a:r>
            <a:br>
              <a:rPr lang="en-GB" b="0" dirty="0"/>
            </a:br>
            <a:r>
              <a:rPr lang="en-GB" b="0" dirty="0"/>
              <a:t>and ‘</a:t>
            </a:r>
            <a:r>
              <a:rPr lang="en-GB" b="0" dirty="0" err="1"/>
              <a:t>Auxilliary</a:t>
            </a:r>
            <a:r>
              <a:rPr lang="en-GB" b="0" dirty="0"/>
              <a:t>’ control signals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9059CC-4021-43B8-ADB7-FE2E53FD17E9}"/>
              </a:ext>
            </a:extLst>
          </p:cNvPr>
          <p:cNvSpPr txBox="1"/>
          <p:nvPr/>
        </p:nvSpPr>
        <p:spPr>
          <a:xfrm>
            <a:off x="5436096" y="1168116"/>
            <a:ext cx="1617175" cy="544092"/>
          </a:xfrm>
          <a:prstGeom prst="rect">
            <a:avLst/>
          </a:prstGeom>
          <a:noFill/>
        </p:spPr>
        <p:txBody>
          <a:bodyPr wrap="none" lIns="81630" tIns="40815" rIns="81630" bIns="40815" rtlCol="0">
            <a:spAutoFit/>
          </a:bodyPr>
          <a:lstStyle/>
          <a:p>
            <a:pPr algn="ctr"/>
            <a:r>
              <a:rPr lang="en-GB" b="0" dirty="0"/>
              <a:t>Sensitive region</a:t>
            </a:r>
            <a:br>
              <a:rPr lang="en-GB" b="0" dirty="0"/>
            </a:br>
            <a:r>
              <a:rPr lang="en-GB" b="0" dirty="0"/>
              <a:t>for GW detectors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4F5951-FD26-4AC3-B6B3-59138EA71CD5}"/>
              </a:ext>
            </a:extLst>
          </p:cNvPr>
          <p:cNvSpPr/>
          <p:nvPr/>
        </p:nvSpPr>
        <p:spPr>
          <a:xfrm>
            <a:off x="3958023" y="2093518"/>
            <a:ext cx="1224136" cy="2592288"/>
          </a:xfrm>
          <a:prstGeom prst="rect">
            <a:avLst/>
          </a:prstGeom>
          <a:solidFill>
            <a:srgbClr val="020994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135FEE-E4EC-4E3F-B1B5-9CA69AAE1A06}"/>
              </a:ext>
            </a:extLst>
          </p:cNvPr>
          <p:cNvSpPr/>
          <p:nvPr/>
        </p:nvSpPr>
        <p:spPr>
          <a:xfrm>
            <a:off x="3309951" y="1931500"/>
            <a:ext cx="1161864" cy="2754306"/>
          </a:xfrm>
          <a:prstGeom prst="rect">
            <a:avLst/>
          </a:prstGeom>
          <a:solidFill>
            <a:srgbClr val="268B0B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5450DF-1FDF-4C0D-A350-7E567E47C2DF}"/>
              </a:ext>
            </a:extLst>
          </p:cNvPr>
          <p:cNvSpPr/>
          <p:nvPr/>
        </p:nvSpPr>
        <p:spPr>
          <a:xfrm>
            <a:off x="2373847" y="1769483"/>
            <a:ext cx="1152128" cy="2916324"/>
          </a:xfrm>
          <a:prstGeom prst="rect">
            <a:avLst/>
          </a:prstGeom>
          <a:solidFill>
            <a:srgbClr val="FC9804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30" tIns="40815" rIns="81630" bIns="40815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309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67CAF-1DF6-41DB-B6F3-4029B187E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52" y="71363"/>
            <a:ext cx="7804548" cy="654100"/>
          </a:xfrm>
        </p:spPr>
        <p:txBody>
          <a:bodyPr>
            <a:normAutofit/>
          </a:bodyPr>
          <a:lstStyle/>
          <a:p>
            <a:r>
              <a:rPr lang="en-US" dirty="0"/>
              <a:t>Blending filters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EA282-8BF2-4DFD-90A8-5ECE882BB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B6F57-DBED-4F1E-BBEA-101054A1D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189" y="810050"/>
            <a:ext cx="5095112" cy="39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31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D6FF8-7E15-4C3D-B22F-8EDAA89AD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the axioms of isolation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D2BFF-13EC-48FE-9D4D-DE01065D3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729" y="1030267"/>
            <a:ext cx="7804547" cy="3503633"/>
          </a:xfrm>
        </p:spPr>
        <p:txBody>
          <a:bodyPr>
            <a:normAutofit/>
          </a:bodyPr>
          <a:lstStyle/>
          <a:p>
            <a:r>
              <a:rPr lang="en-US" dirty="0"/>
              <a:t>GW Observatories require extreme levels of seismic isolation in-band, 3+ Hz for ET</a:t>
            </a:r>
          </a:p>
          <a:p>
            <a:r>
              <a:rPr lang="en-US" dirty="0"/>
              <a:t>Both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active and passive</a:t>
            </a:r>
            <a:r>
              <a:rPr lang="en-US" dirty="0"/>
              <a:t> isolation are required</a:t>
            </a:r>
          </a:p>
          <a:p>
            <a:r>
              <a:rPr lang="en-US" dirty="0"/>
              <a:t>Active isolation is most critical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below 0.5Hz</a:t>
            </a:r>
          </a:p>
          <a:p>
            <a:r>
              <a:rPr lang="en-US" dirty="0"/>
              <a:t>Inertial sensors and passive isolators are affected by tilt</a:t>
            </a:r>
          </a:p>
          <a:p>
            <a:endParaRPr lang="en-US" dirty="0"/>
          </a:p>
          <a:p>
            <a:r>
              <a:rPr lang="en-US" dirty="0"/>
              <a:t>We need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better inertial rotation</a:t>
            </a:r>
            <a:r>
              <a:rPr lang="en-US" dirty="0"/>
              <a:t> sensors.</a:t>
            </a:r>
          </a:p>
          <a:p>
            <a:r>
              <a:rPr lang="en-US" dirty="0"/>
              <a:t>Seismic isolation is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far from solved</a:t>
            </a:r>
            <a:r>
              <a:rPr lang="en-US" dirty="0"/>
              <a:t> for ET-LF.</a:t>
            </a:r>
          </a:p>
        </p:txBody>
      </p:sp>
    </p:spTree>
    <p:extLst>
      <p:ext uri="{BB962C8B-B14F-4D97-AF65-F5344CB8AC3E}">
        <p14:creationId xmlns:p14="http://schemas.microsoft.com/office/powerpoint/2010/main" val="40867775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2C392-0D65-42AB-4C5A-FB25F669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26" y="1931864"/>
            <a:ext cx="7804548" cy="654100"/>
          </a:xfrm>
        </p:spPr>
        <p:txBody>
          <a:bodyPr/>
          <a:lstStyle/>
          <a:p>
            <a:r>
              <a:rPr lang="en-US" dirty="0"/>
              <a:t>… but isn’t ET’s underground site awesome?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270834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37865-5136-C3E8-0042-FC3E9BCB8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E49B6-97B7-C620-6FEC-A1801CE61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406537-07A9-8490-C27B-775F4D626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9A647B2-5613-1987-BDC6-E8208AFCD99B}"/>
              </a:ext>
            </a:extLst>
          </p:cNvPr>
          <p:cNvSpPr txBox="1">
            <a:spLocks/>
          </p:cNvSpPr>
          <p:nvPr/>
        </p:nvSpPr>
        <p:spPr>
          <a:xfrm>
            <a:off x="669727" y="64871"/>
            <a:ext cx="7804548" cy="654100"/>
          </a:xfrm>
          <a:prstGeom prst="rect">
            <a:avLst/>
          </a:prstGeom>
        </p:spPr>
        <p:txBody>
          <a:bodyPr/>
          <a:lstStyle>
            <a:lvl1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0" algn="ctr" defTabSz="36655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366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Comparison with LIGO Hanford site</a:t>
            </a:r>
            <a:endParaRPr kumimoji="0" lang="en-AU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2B737F-36F2-288A-0D0A-1BB981D06A8B}"/>
              </a:ext>
            </a:extLst>
          </p:cNvPr>
          <p:cNvSpPr txBox="1"/>
          <p:nvPr/>
        </p:nvSpPr>
        <p:spPr>
          <a:xfrm rot="16200000">
            <a:off x="-858303" y="2392978"/>
            <a:ext cx="383117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indent="0" algn="l" defTabSz="584200"/>
            <a:r>
              <a:rPr lang="en-US" sz="1600" b="0" dirty="0">
                <a:latin typeface="Open Sans"/>
              </a:rPr>
              <a:t>Acceleration spectrum (m/s^2/sqrt(Hz))</a:t>
            </a:r>
            <a:endParaRPr lang="en-AU" sz="1600" b="0" dirty="0">
              <a:latin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8EC59-0028-2646-C2EA-6F56F998A9FA}"/>
              </a:ext>
            </a:extLst>
          </p:cNvPr>
          <p:cNvSpPr txBox="1"/>
          <p:nvPr/>
        </p:nvSpPr>
        <p:spPr>
          <a:xfrm>
            <a:off x="4047072" y="4748866"/>
            <a:ext cx="152445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indent="0" algn="l" defTabSz="584200"/>
            <a:r>
              <a:rPr lang="en-US" sz="1600" b="0" dirty="0">
                <a:latin typeface="Open Sans"/>
              </a:rPr>
              <a:t>Frequency (Hz)</a:t>
            </a:r>
            <a:endParaRPr lang="en-AU" sz="1600" b="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18553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2C392-0D65-42AB-4C5A-FB25F669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26" y="1931864"/>
            <a:ext cx="7804548" cy="654100"/>
          </a:xfrm>
        </p:spPr>
        <p:txBody>
          <a:bodyPr/>
          <a:lstStyle/>
          <a:p>
            <a:r>
              <a:rPr lang="en-US" dirty="0"/>
              <a:t>… but isn’t ET’s underground site awesome?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B36D32-EFBE-BF35-8EA3-C301587DB922}"/>
              </a:ext>
            </a:extLst>
          </p:cNvPr>
          <p:cNvSpPr txBox="1"/>
          <p:nvPr/>
        </p:nvSpPr>
        <p:spPr>
          <a:xfrm>
            <a:off x="1028700" y="3200400"/>
            <a:ext cx="612186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indent="0" defTabSz="584200"/>
            <a:r>
              <a:rPr lang="en-US" sz="2000" dirty="0">
                <a:latin typeface="Open Sans"/>
              </a:rPr>
              <a:t>No… </a:t>
            </a:r>
            <a:br>
              <a:rPr lang="en-US" sz="2000" b="0" dirty="0">
                <a:latin typeface="Open Sans"/>
              </a:rPr>
            </a:br>
            <a:r>
              <a:rPr lang="en-US" sz="2000" b="0" dirty="0">
                <a:latin typeface="Open Sans"/>
              </a:rPr>
              <a:t>not at the frequencies where we struggle the most</a:t>
            </a:r>
            <a:endParaRPr lang="en-AU" sz="2000" b="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2034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96" y="483835"/>
            <a:ext cx="6761810" cy="4584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A929CB-4066-2A3C-5737-A46DFF12F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31" y="81733"/>
            <a:ext cx="5325253" cy="491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56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9000" decel="7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23457E-7 L -0.12813 0.0151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F5EF-69B5-F51D-0C35-4649C0B2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ET-LF isolation requirements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319D-1791-2518-A999-575EFD67A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can we compute requirements when current instruments fail at low-f and our needs are a million times harder?</a:t>
            </a:r>
          </a:p>
          <a:p>
            <a:pPr marL="0" indent="0">
              <a:buNone/>
            </a:pPr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				Workshop in Amsterdam, Tuesday 18 April</a:t>
            </a:r>
          </a:p>
          <a:p>
            <a:r>
              <a:rPr lang="en-AU" sz="1600" dirty="0"/>
              <a:t>Wiki page: 	</a:t>
            </a:r>
            <a:r>
              <a:rPr lang="en-AU" sz="1600" dirty="0">
                <a:hlinkClick r:id="rId2"/>
              </a:rPr>
              <a:t>https://wiki.nikhef.nl/gravwav/ET-LF_requirements_workshop</a:t>
            </a:r>
            <a:endParaRPr lang="en-AU" sz="1600" dirty="0"/>
          </a:p>
          <a:p>
            <a:r>
              <a:rPr lang="en-AU" sz="1600" dirty="0"/>
              <a:t>Git repo:		</a:t>
            </a:r>
            <a:r>
              <a:rPr lang="en-AU" sz="1600" dirty="0">
                <a:hlinkClick r:id="rId3"/>
              </a:rPr>
              <a:t>https://gitlab.nikhef.nl/gw/et-lf-requirements-workshop</a:t>
            </a:r>
            <a:endParaRPr lang="en-AU" sz="16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302082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58422-9091-EDB2-F75D-DEF88CA36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target: actuation noise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3D9B9-2F3E-6FFF-82D6-1FC56D5F7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727" y="816253"/>
            <a:ext cx="7902773" cy="32336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There is a simple recipe for actuation noise. Using Virgo numbers: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E86B7-A855-5AF8-B867-3F0FF568C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69" y="1314073"/>
            <a:ext cx="6477291" cy="37950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82EC81-48F0-1C99-B8DE-433FB49DC0E9}"/>
              </a:ext>
            </a:extLst>
          </p:cNvPr>
          <p:cNvSpPr txBox="1"/>
          <p:nvPr/>
        </p:nvSpPr>
        <p:spPr>
          <a:xfrm>
            <a:off x="6354498" y="1814245"/>
            <a:ext cx="2789502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AU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Ruggi</a:t>
            </a:r>
            <a:r>
              <a:rPr lang="en-AU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, ET-ISB workshop</a:t>
            </a:r>
            <a:endParaRPr lang="en-AU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E1D5DD-5EFA-0320-953A-4D382719403F}"/>
              </a:ext>
            </a:extLst>
          </p:cNvPr>
          <p:cNvSpPr txBox="1"/>
          <p:nvPr/>
        </p:nvSpPr>
        <p:spPr>
          <a:xfrm>
            <a:off x="2487513" y="3310648"/>
            <a:ext cx="4267200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actuation noise does not seem less ‘fundamental’ then thermal noise</a:t>
            </a:r>
            <a:endParaRPr lang="en-AU" sz="1800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A4637D-EC69-DCA8-1413-5510A778BF98}"/>
              </a:ext>
            </a:extLst>
          </p:cNvPr>
          <p:cNvSpPr/>
          <p:nvPr/>
        </p:nvSpPr>
        <p:spPr>
          <a:xfrm>
            <a:off x="1553593" y="1234174"/>
            <a:ext cx="1091953" cy="57813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8F53C6-AD9F-C58E-453E-E736968FBB09}"/>
              </a:ext>
            </a:extLst>
          </p:cNvPr>
          <p:cNvSpPr/>
          <p:nvPr/>
        </p:nvSpPr>
        <p:spPr>
          <a:xfrm>
            <a:off x="4244785" y="1236109"/>
            <a:ext cx="637712" cy="57813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1BF62-0E0B-168F-4574-0AFCE1F2CF67}"/>
              </a:ext>
            </a:extLst>
          </p:cNvPr>
          <p:cNvSpPr txBox="1"/>
          <p:nvPr/>
        </p:nvSpPr>
        <p:spPr>
          <a:xfrm>
            <a:off x="137306" y="1758395"/>
            <a:ext cx="215283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indent="0" algn="l" defTabSz="584200"/>
            <a:r>
              <a:rPr lang="en-US" sz="2000" dirty="0">
                <a:solidFill>
                  <a:schemeClr val="accent6"/>
                </a:solidFill>
                <a:latin typeface="Open Sans"/>
              </a:rPr>
              <a:t>This is the focus</a:t>
            </a:r>
            <a:br>
              <a:rPr lang="en-US" sz="2000" dirty="0">
                <a:solidFill>
                  <a:schemeClr val="accent6"/>
                </a:solidFill>
                <a:latin typeface="Open Sans"/>
              </a:rPr>
            </a:br>
            <a:r>
              <a:rPr lang="en-US" sz="2000" dirty="0">
                <a:solidFill>
                  <a:schemeClr val="accent6"/>
                </a:solidFill>
                <a:latin typeface="Open Sans"/>
              </a:rPr>
              <a:t>for </a:t>
            </a:r>
            <a:r>
              <a:rPr lang="en-US" sz="2000" dirty="0" err="1">
                <a:solidFill>
                  <a:schemeClr val="accent6"/>
                </a:solidFill>
                <a:latin typeface="Open Sans"/>
              </a:rPr>
              <a:t>OmniSens</a:t>
            </a:r>
            <a:endParaRPr lang="en-AU" sz="2000" dirty="0">
              <a:solidFill>
                <a:schemeClr val="accent6"/>
              </a:solidFill>
              <a:latin typeface="Open San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AD429F-7F22-A87D-9576-04EF9FFB8F63}"/>
              </a:ext>
            </a:extLst>
          </p:cNvPr>
          <p:cNvSpPr/>
          <p:nvPr/>
        </p:nvSpPr>
        <p:spPr>
          <a:xfrm>
            <a:off x="3327946" y="1215010"/>
            <a:ext cx="1091953" cy="620335"/>
          </a:xfrm>
          <a:prstGeom prst="ellipse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2200" b="0" i="0" u="none" strike="noStrike" cap="none" spc="0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0DDBA80-5985-A98C-291F-BA2AC7F973FF}"/>
              </a:ext>
            </a:extLst>
          </p:cNvPr>
          <p:cNvSpPr/>
          <p:nvPr/>
        </p:nvSpPr>
        <p:spPr>
          <a:xfrm>
            <a:off x="5049044" y="1212780"/>
            <a:ext cx="637712" cy="620335"/>
          </a:xfrm>
          <a:prstGeom prst="ellipse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2200" b="0" i="0" u="none" strike="noStrike" cap="none" spc="0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6C995E-5640-D80B-0A17-6540749ACA1D}"/>
              </a:ext>
            </a:extLst>
          </p:cNvPr>
          <p:cNvSpPr txBox="1"/>
          <p:nvPr/>
        </p:nvSpPr>
        <p:spPr>
          <a:xfrm>
            <a:off x="132642" y="1761951"/>
            <a:ext cx="270586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indent="0" algn="l" defTabSz="584200"/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Open Sans"/>
              </a:rPr>
              <a:t>Requires payload </a:t>
            </a:r>
          </a:p>
          <a:p>
            <a:pPr indent="0" algn="l" defTabSz="584200"/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Open Sans"/>
              </a:rPr>
              <a:t>and controls models</a:t>
            </a:r>
            <a:endParaRPr lang="en-AU" sz="2000" dirty="0">
              <a:solidFill>
                <a:schemeClr val="accent3">
                  <a:lumMod val="50000"/>
                </a:schemeClr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2848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4" grpId="1" animBg="1"/>
      <p:bldP spid="6" grpId="0" animBg="1"/>
      <p:bldP spid="6" grpId="1" animBg="1"/>
      <p:bldP spid="8" grpId="0"/>
      <p:bldP spid="8" grpId="1"/>
      <p:bldP spid="10" grpId="0" animBg="1"/>
      <p:bldP spid="11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457316" y="327232"/>
            <a:ext cx="8228475" cy="6141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l" defTabSz="829452" hangingPunct="1"/>
            <a:r>
              <a:rPr lang="en-AU" sz="3991" b="0" kern="1200" spc="-1" dirty="0">
                <a:solidFill>
                  <a:srgbClr val="0089CF"/>
                </a:solidFill>
                <a:latin typeface="Arial"/>
              </a:rPr>
              <a:t>System model</a:t>
            </a:r>
            <a:endParaRPr lang="en-AU" sz="3991" b="0" kern="12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163430" y="4538903"/>
            <a:ext cx="8816573" cy="16327"/>
          </a:xfrm>
          <a:prstGeom prst="rect">
            <a:avLst/>
          </a:prstGeom>
          <a:gradFill rotWithShape="0">
            <a:gsLst>
              <a:gs pos="0">
                <a:srgbClr val="E6223D"/>
              </a:gs>
              <a:gs pos="100000">
                <a:srgbClr val="0089CF"/>
              </a:gs>
            </a:gsLst>
            <a:lin ang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6" name="Picture 95"/>
          <p:cNvPicPr/>
          <p:nvPr/>
        </p:nvPicPr>
        <p:blipFill>
          <a:blip r:embed="rId2"/>
          <a:stretch/>
        </p:blipFill>
        <p:spPr>
          <a:xfrm>
            <a:off x="163430" y="4587883"/>
            <a:ext cx="1299628" cy="587772"/>
          </a:xfrm>
          <a:prstGeom prst="rect">
            <a:avLst/>
          </a:prstGeom>
          <a:ln>
            <a:noFill/>
          </a:ln>
        </p:spPr>
      </p:pic>
      <p:pic>
        <p:nvPicPr>
          <p:cNvPr id="97" name="Picture 96"/>
          <p:cNvPicPr/>
          <p:nvPr/>
        </p:nvPicPr>
        <p:blipFill>
          <a:blip r:embed="rId3"/>
          <a:stretch/>
        </p:blipFill>
        <p:spPr>
          <a:xfrm>
            <a:off x="7742418" y="4555229"/>
            <a:ext cx="1237586" cy="587772"/>
          </a:xfrm>
          <a:prstGeom prst="rect">
            <a:avLst/>
          </a:prstGeom>
          <a:ln>
            <a:noFill/>
          </a:ln>
        </p:spPr>
      </p:pic>
      <p:sp>
        <p:nvSpPr>
          <p:cNvPr id="98" name="TextShape 3"/>
          <p:cNvSpPr txBox="1"/>
          <p:nvPr/>
        </p:nvSpPr>
        <p:spPr>
          <a:xfrm>
            <a:off x="457643" y="1063540"/>
            <a:ext cx="2742607" cy="33774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391867" indent="-293900" algn="l" defTabSz="829452" hangingPunct="1">
              <a:spcBef>
                <a:spcPts val="1283"/>
              </a:spcBef>
              <a:buClr>
                <a:srgbClr val="0089CF"/>
              </a:buClr>
              <a:buSzPct val="45000"/>
              <a:buFont typeface="Wingdings" charset="2"/>
              <a:buChar char=""/>
            </a:pPr>
            <a:r>
              <a:rPr lang="en-AU" sz="1996" b="0" kern="1200" spc="-1" dirty="0">
                <a:solidFill>
                  <a:srgbClr val="0089CF"/>
                </a:solidFill>
                <a:latin typeface="Arial"/>
              </a:rPr>
              <a:t>LNGS input spectra</a:t>
            </a:r>
            <a:endParaRPr lang="en-AU" sz="1996" b="0" kern="1200" spc="-1" dirty="0">
              <a:solidFill>
                <a:prstClr val="black"/>
              </a:solidFill>
              <a:latin typeface="Arial"/>
            </a:endParaRPr>
          </a:p>
          <a:p>
            <a:pPr marL="391867" indent="-293900" algn="l" defTabSz="829452" hangingPunct="1">
              <a:spcBef>
                <a:spcPts val="1283"/>
              </a:spcBef>
              <a:buClr>
                <a:srgbClr val="0089CF"/>
              </a:buClr>
              <a:buSzPct val="45000"/>
              <a:buFont typeface="Wingdings" charset="2"/>
              <a:buChar char=""/>
            </a:pPr>
            <a:r>
              <a:rPr lang="en-AU" sz="1996" b="0" kern="1200" spc="-1" dirty="0" err="1">
                <a:solidFill>
                  <a:srgbClr val="0089CF"/>
                </a:solidFill>
                <a:latin typeface="Arial"/>
              </a:rPr>
              <a:t>OmniSens</a:t>
            </a:r>
            <a:r>
              <a:rPr lang="en-AU" sz="1996" b="0" kern="1200" spc="-1" dirty="0">
                <a:solidFill>
                  <a:srgbClr val="0089CF"/>
                </a:solidFill>
                <a:latin typeface="Arial"/>
              </a:rPr>
              <a:t> isolation</a:t>
            </a:r>
            <a:endParaRPr lang="en-AU" sz="1996" b="0" kern="1200" spc="-1" dirty="0">
              <a:solidFill>
                <a:prstClr val="black"/>
              </a:solidFill>
              <a:latin typeface="Arial"/>
            </a:endParaRPr>
          </a:p>
          <a:p>
            <a:pPr marL="391867" indent="-293900" algn="l" defTabSz="829452" hangingPunct="1">
              <a:spcBef>
                <a:spcPts val="1283"/>
              </a:spcBef>
              <a:buClr>
                <a:srgbClr val="0089CF"/>
              </a:buClr>
              <a:buSzPct val="45000"/>
              <a:buFont typeface="Wingdings" charset="2"/>
              <a:buChar char=""/>
            </a:pPr>
            <a:r>
              <a:rPr lang="en-AU" sz="1996" b="0" kern="1200" spc="-1" dirty="0">
                <a:solidFill>
                  <a:srgbClr val="0089CF"/>
                </a:solidFill>
                <a:latin typeface="Arial"/>
              </a:rPr>
              <a:t>2 Stage payload</a:t>
            </a:r>
            <a:endParaRPr lang="en-AU" sz="1996" b="0" kern="1200" spc="-1" dirty="0">
              <a:solidFill>
                <a:prstClr val="black"/>
              </a:solidFill>
              <a:latin typeface="Arial"/>
            </a:endParaRPr>
          </a:p>
          <a:p>
            <a:pPr marL="391867" indent="-293900" algn="l" defTabSz="829452" hangingPunct="1">
              <a:spcBef>
                <a:spcPts val="1283"/>
              </a:spcBef>
              <a:buClr>
                <a:srgbClr val="0089CF"/>
              </a:buClr>
              <a:buSzPct val="45000"/>
              <a:buFont typeface="Wingdings" charset="2"/>
              <a:buChar char=""/>
            </a:pPr>
            <a:r>
              <a:rPr lang="en-AU" sz="1996" b="0" kern="1200" spc="-1" dirty="0">
                <a:solidFill>
                  <a:srgbClr val="0089CF"/>
                </a:solidFill>
                <a:latin typeface="Arial"/>
              </a:rPr>
              <a:t>3 SAT options:</a:t>
            </a:r>
            <a:endParaRPr lang="en-AU" sz="1996" b="0" kern="1200" spc="-1" dirty="0">
              <a:solidFill>
                <a:prstClr val="black"/>
              </a:solidFill>
              <a:latin typeface="Arial"/>
            </a:endParaRPr>
          </a:p>
          <a:p>
            <a:pPr marL="783734" lvl="1" indent="-293900" algn="l" defTabSz="829452" hangingPunct="1">
              <a:spcBef>
                <a:spcPts val="1029"/>
              </a:spcBef>
              <a:buClr>
                <a:srgbClr val="0089CF"/>
              </a:buClr>
              <a:buSzPct val="75000"/>
              <a:buFont typeface="Symbol" charset="2"/>
              <a:buChar char=""/>
            </a:pPr>
            <a:r>
              <a:rPr lang="en-AU" sz="1814" b="0" kern="1200" spc="-1" dirty="0">
                <a:solidFill>
                  <a:srgbClr val="0089CF"/>
                </a:solidFill>
                <a:latin typeface="Arial"/>
              </a:rPr>
              <a:t>9m Virgo</a:t>
            </a:r>
            <a:endParaRPr lang="en-AU" sz="1814" b="0" kern="1200" spc="-1" dirty="0">
              <a:solidFill>
                <a:prstClr val="black"/>
              </a:solidFill>
              <a:latin typeface="Arial"/>
            </a:endParaRPr>
          </a:p>
          <a:p>
            <a:pPr marL="783734" lvl="1" indent="-293900" algn="l" defTabSz="829452" hangingPunct="1">
              <a:spcBef>
                <a:spcPts val="1029"/>
              </a:spcBef>
              <a:buClr>
                <a:srgbClr val="0089CF"/>
              </a:buClr>
              <a:buSzPct val="75000"/>
              <a:buFont typeface="Symbol" charset="2"/>
              <a:buChar char=""/>
            </a:pPr>
            <a:r>
              <a:rPr lang="en-AU" sz="1814" b="0" kern="1200" spc="-1" dirty="0">
                <a:solidFill>
                  <a:srgbClr val="0089CF"/>
                </a:solidFill>
                <a:latin typeface="Arial"/>
              </a:rPr>
              <a:t>12m ET</a:t>
            </a:r>
            <a:endParaRPr lang="en-AU" sz="1814" b="0" kern="1200" spc="-1" dirty="0">
              <a:solidFill>
                <a:prstClr val="black"/>
              </a:solidFill>
              <a:latin typeface="Arial"/>
            </a:endParaRPr>
          </a:p>
          <a:p>
            <a:pPr marL="783734" lvl="1" indent="-293900" algn="l" defTabSz="829452" hangingPunct="1">
              <a:spcBef>
                <a:spcPts val="1029"/>
              </a:spcBef>
              <a:buClr>
                <a:srgbClr val="0089CF"/>
              </a:buClr>
              <a:buSzPct val="75000"/>
              <a:buFont typeface="Symbol" charset="2"/>
              <a:buChar char=""/>
            </a:pPr>
            <a:r>
              <a:rPr lang="en-AU" sz="1814" b="0" kern="1200" spc="-1" dirty="0">
                <a:solidFill>
                  <a:srgbClr val="CE181E"/>
                </a:solidFill>
                <a:latin typeface="Arial"/>
              </a:rPr>
              <a:t>17m ET-LF</a:t>
            </a:r>
            <a:endParaRPr lang="en-AU" sz="1814" b="0" kern="12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TextShape 4"/>
          <p:cNvSpPr txBox="1"/>
          <p:nvPr/>
        </p:nvSpPr>
        <p:spPr>
          <a:xfrm>
            <a:off x="6521486" y="4538903"/>
            <a:ext cx="1003130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>
            <a:spAutoFit/>
          </a:bodyPr>
          <a:lstStyle/>
          <a:p>
            <a:pPr defTabSz="829452" hangingPunct="1"/>
            <a:fld id="{BF034EF6-2067-4826-B5B6-504A88ACED7C}" type="slidenum">
              <a:rPr lang="en-AU" sz="1451" b="0" kern="1200" spc="-1">
                <a:solidFill>
                  <a:srgbClr val="0089CF"/>
                </a:solidFill>
                <a:latin typeface="Arial"/>
              </a:rPr>
              <a:pPr defTabSz="829452" hangingPunct="1"/>
              <a:t>29</a:t>
            </a:fld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0" name="TextShape 5"/>
          <p:cNvSpPr txBox="1"/>
          <p:nvPr/>
        </p:nvSpPr>
        <p:spPr>
          <a:xfrm>
            <a:off x="7221261" y="4837305"/>
            <a:ext cx="521157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b">
            <a:spAutoFit/>
          </a:bodyPr>
          <a:lstStyle/>
          <a:p>
            <a:pPr defTabSz="829452" hangingPunct="1"/>
            <a:fld id="{C7CB1D02-A6EA-4C3E-BCE1-B2C473A59687}" type="slidecount">
              <a:rPr lang="en-AU" sz="1451" b="0" kern="1200" spc="-1">
                <a:solidFill>
                  <a:srgbClr val="0089CF"/>
                </a:solidFill>
                <a:latin typeface="Arial"/>
              </a:rPr>
              <a:pPr defTabSz="829452" hangingPunct="1"/>
              <a:t>19</a:t>
            </a:fld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1" name="TextShape 6"/>
          <p:cNvSpPr txBox="1"/>
          <p:nvPr/>
        </p:nvSpPr>
        <p:spPr>
          <a:xfrm>
            <a:off x="7056684" y="4688104"/>
            <a:ext cx="391848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ctr">
            <a:spAutoFit/>
          </a:bodyPr>
          <a:lstStyle/>
          <a:p>
            <a:pPr defTabSz="829452" hangingPunct="1"/>
            <a:r>
              <a:rPr lang="en-AU" sz="1451" b="0" kern="1200" spc="-1">
                <a:solidFill>
                  <a:srgbClr val="0089CF"/>
                </a:solidFill>
                <a:latin typeface="Arial"/>
              </a:rPr>
              <a:t>of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4"/>
          <a:stretch/>
        </p:blipFill>
        <p:spPr>
          <a:xfrm>
            <a:off x="3628017" y="97962"/>
            <a:ext cx="5417295" cy="4320121"/>
          </a:xfrm>
          <a:prstGeom prst="rect">
            <a:avLst/>
          </a:prstGeom>
          <a:ln>
            <a:noFill/>
          </a:ln>
        </p:spPr>
      </p:pic>
      <p:sp>
        <p:nvSpPr>
          <p:cNvPr id="103" name="TextShape 7"/>
          <p:cNvSpPr txBox="1"/>
          <p:nvPr/>
        </p:nvSpPr>
        <p:spPr>
          <a:xfrm>
            <a:off x="4310485" y="4581531"/>
            <a:ext cx="2612318" cy="528964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ctr">
            <a:spAutoFit/>
          </a:bodyPr>
          <a:lstStyle/>
          <a:p>
            <a:pPr defTabSz="829452" hangingPunct="1"/>
            <a:r>
              <a:rPr lang="en-AU" sz="1451" b="0" kern="1200" spc="-1">
                <a:solidFill>
                  <a:srgbClr val="E6223D"/>
                </a:solidFill>
                <a:latin typeface="Arial"/>
              </a:rPr>
              <a:t>GWADW 2023-05-24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  <a:p>
            <a:pPr defTabSz="829452" hangingPunct="1"/>
            <a:r>
              <a:rPr lang="en-AU" sz="1451" b="0" kern="1200" spc="-1">
                <a:solidFill>
                  <a:srgbClr val="E6223D"/>
                </a:solidFill>
                <a:latin typeface="Arial"/>
              </a:rPr>
              <a:t>N. A. Holland, et. al.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04" name="TextShape 8"/>
          <p:cNvSpPr txBox="1"/>
          <p:nvPr/>
        </p:nvSpPr>
        <p:spPr>
          <a:xfrm>
            <a:off x="1698167" y="4683177"/>
            <a:ext cx="2612318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b">
            <a:spAutoFit/>
          </a:bodyPr>
          <a:lstStyle/>
          <a:p>
            <a:pPr defTabSz="829452" hangingPunct="1"/>
            <a:r>
              <a:rPr lang="en-AU" sz="1451" b="0" kern="1200" spc="-1">
                <a:solidFill>
                  <a:srgbClr val="0089CF"/>
                </a:solidFill>
                <a:latin typeface="Arial"/>
                <a:hlinkClick r:id="rId5"/>
              </a:rPr>
              <a:t>ET-0198A-23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6B623F-ADAA-C567-7774-CA75DDBC1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564" y="0"/>
            <a:ext cx="6186872" cy="51435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BC51046-961E-18A7-8C51-651FA2FA98FC}"/>
              </a:ext>
            </a:extLst>
          </p:cNvPr>
          <p:cNvSpPr txBox="1">
            <a:spLocks/>
          </p:cNvSpPr>
          <p:nvPr/>
        </p:nvSpPr>
        <p:spPr>
          <a:xfrm>
            <a:off x="3793927" y="296833"/>
            <a:ext cx="4873823" cy="1998691"/>
          </a:xfrm>
          <a:prstGeom prst="rect">
            <a:avLst/>
          </a:prstGeom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17m tall!</a:t>
            </a:r>
          </a:p>
          <a:p>
            <a:r>
              <a:rPr lang="en-US" b="0" dirty="0"/>
              <a:t>No seismic platform</a:t>
            </a:r>
          </a:p>
          <a:p>
            <a:endParaRPr lang="en-AU" b="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0CB9FFF-1D32-8662-979A-786EB7ACBDA1}"/>
              </a:ext>
            </a:extLst>
          </p:cNvPr>
          <p:cNvSpPr txBox="1">
            <a:spLocks/>
          </p:cNvSpPr>
          <p:nvPr/>
        </p:nvSpPr>
        <p:spPr>
          <a:xfrm rot="19963935">
            <a:off x="771186" y="2363535"/>
            <a:ext cx="5042858" cy="1580821"/>
          </a:xfrm>
          <a:prstGeom prst="roundRect">
            <a:avLst/>
          </a:prstGeom>
          <a:solidFill>
            <a:srgbClr val="FF99FF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Needs substantial work </a:t>
            </a:r>
            <a:br>
              <a:rPr lang="en-US" b="0" dirty="0"/>
            </a:br>
            <a:r>
              <a:rPr lang="en-US" b="0" dirty="0"/>
              <a:t>– design, interfaces, and requirements all uncertain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8979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457316" y="327232"/>
            <a:ext cx="8228475" cy="6141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defTabSz="829452" hangingPunct="1"/>
            <a:r>
              <a:rPr lang="en-AU" sz="3991" b="0" kern="1200" spc="-1">
                <a:solidFill>
                  <a:srgbClr val="0089CF"/>
                </a:solidFill>
                <a:latin typeface="Arial"/>
              </a:rPr>
              <a:t>SAT TF – 17m ET-LF Baseline</a:t>
            </a:r>
            <a:endParaRPr lang="en-AU" sz="399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163430" y="4538903"/>
            <a:ext cx="8816573" cy="16327"/>
          </a:xfrm>
          <a:prstGeom prst="rect">
            <a:avLst/>
          </a:prstGeom>
          <a:gradFill rotWithShape="0">
            <a:gsLst>
              <a:gs pos="0">
                <a:srgbClr val="E6223D"/>
              </a:gs>
              <a:gs pos="100000">
                <a:srgbClr val="0089CF"/>
              </a:gs>
            </a:gsLst>
            <a:lin ang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9" name="Picture 118"/>
          <p:cNvPicPr/>
          <p:nvPr/>
        </p:nvPicPr>
        <p:blipFill>
          <a:blip r:embed="rId2"/>
          <a:stretch/>
        </p:blipFill>
        <p:spPr>
          <a:xfrm>
            <a:off x="163430" y="4587883"/>
            <a:ext cx="1299628" cy="587772"/>
          </a:xfrm>
          <a:prstGeom prst="rect">
            <a:avLst/>
          </a:prstGeom>
          <a:ln>
            <a:noFill/>
          </a:ln>
        </p:spPr>
      </p:pic>
      <p:pic>
        <p:nvPicPr>
          <p:cNvPr id="120" name="Picture 119"/>
          <p:cNvPicPr/>
          <p:nvPr/>
        </p:nvPicPr>
        <p:blipFill>
          <a:blip r:embed="rId3"/>
          <a:stretch/>
        </p:blipFill>
        <p:spPr>
          <a:xfrm>
            <a:off x="7742418" y="4555229"/>
            <a:ext cx="1237586" cy="587772"/>
          </a:xfrm>
          <a:prstGeom prst="rect">
            <a:avLst/>
          </a:prstGeom>
          <a:ln>
            <a:noFill/>
          </a:ln>
        </p:spPr>
      </p:pic>
      <p:sp>
        <p:nvSpPr>
          <p:cNvPr id="121" name="TextShape 3"/>
          <p:cNvSpPr txBox="1"/>
          <p:nvPr/>
        </p:nvSpPr>
        <p:spPr>
          <a:xfrm>
            <a:off x="6521486" y="4538903"/>
            <a:ext cx="1003130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>
            <a:spAutoFit/>
          </a:bodyPr>
          <a:lstStyle/>
          <a:p>
            <a:pPr defTabSz="829452" hangingPunct="1"/>
            <a:fld id="{65DF61BC-285A-4006-B6FE-304BECA871E6}" type="slidenum">
              <a:rPr lang="en-AU" sz="1451" b="0" kern="1200" spc="-1">
                <a:solidFill>
                  <a:srgbClr val="0089CF"/>
                </a:solidFill>
                <a:latin typeface="Arial"/>
              </a:rPr>
              <a:pPr defTabSz="829452" hangingPunct="1"/>
              <a:t>30</a:t>
            </a:fld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22" name="TextShape 4"/>
          <p:cNvSpPr txBox="1"/>
          <p:nvPr/>
        </p:nvSpPr>
        <p:spPr>
          <a:xfrm>
            <a:off x="7221261" y="4837305"/>
            <a:ext cx="521157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b">
            <a:spAutoFit/>
          </a:bodyPr>
          <a:lstStyle/>
          <a:p>
            <a:pPr defTabSz="829452" hangingPunct="1"/>
            <a:fld id="{9B193703-32E6-406F-B394-129E055376BE}" type="slidecount">
              <a:rPr lang="en-AU" sz="1451" b="0" kern="1200" spc="-1">
                <a:solidFill>
                  <a:srgbClr val="0089CF"/>
                </a:solidFill>
                <a:latin typeface="Arial"/>
              </a:rPr>
              <a:pPr defTabSz="829452" hangingPunct="1"/>
              <a:t>19</a:t>
            </a:fld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23" name="TextShape 5"/>
          <p:cNvSpPr txBox="1"/>
          <p:nvPr/>
        </p:nvSpPr>
        <p:spPr>
          <a:xfrm>
            <a:off x="7056684" y="4688104"/>
            <a:ext cx="391848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ctr">
            <a:spAutoFit/>
          </a:bodyPr>
          <a:lstStyle/>
          <a:p>
            <a:pPr defTabSz="829452" hangingPunct="1"/>
            <a:r>
              <a:rPr lang="en-AU" sz="1451" b="0" kern="1200" spc="-1">
                <a:solidFill>
                  <a:srgbClr val="0089CF"/>
                </a:solidFill>
                <a:latin typeface="Arial"/>
              </a:rPr>
              <a:t>of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4" name="Picture 123"/>
          <p:cNvPicPr/>
          <p:nvPr/>
        </p:nvPicPr>
        <p:blipFill>
          <a:blip r:embed="rId4"/>
          <a:stretch/>
        </p:blipFill>
        <p:spPr>
          <a:xfrm>
            <a:off x="326700" y="941740"/>
            <a:ext cx="4112115" cy="3455444"/>
          </a:xfrm>
          <a:prstGeom prst="rect">
            <a:avLst/>
          </a:prstGeom>
          <a:ln>
            <a:noFill/>
          </a:ln>
        </p:spPr>
      </p:pic>
      <p:pic>
        <p:nvPicPr>
          <p:cNvPr id="125" name="Picture 124"/>
          <p:cNvPicPr/>
          <p:nvPr/>
        </p:nvPicPr>
        <p:blipFill>
          <a:blip r:embed="rId5"/>
          <a:stretch/>
        </p:blipFill>
        <p:spPr>
          <a:xfrm>
            <a:off x="4704619" y="1007048"/>
            <a:ext cx="4112115" cy="3455444"/>
          </a:xfrm>
          <a:prstGeom prst="rect">
            <a:avLst/>
          </a:prstGeom>
          <a:ln>
            <a:noFill/>
          </a:ln>
        </p:spPr>
      </p:pic>
      <p:sp>
        <p:nvSpPr>
          <p:cNvPr id="126" name="TextShape 6"/>
          <p:cNvSpPr txBox="1"/>
          <p:nvPr/>
        </p:nvSpPr>
        <p:spPr>
          <a:xfrm>
            <a:off x="4310485" y="4581531"/>
            <a:ext cx="2612318" cy="528964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ctr">
            <a:spAutoFit/>
          </a:bodyPr>
          <a:lstStyle/>
          <a:p>
            <a:pPr defTabSz="829452" hangingPunct="1"/>
            <a:r>
              <a:rPr lang="en-AU" sz="1451" b="0" kern="1200" spc="-1">
                <a:solidFill>
                  <a:srgbClr val="E6223D"/>
                </a:solidFill>
                <a:latin typeface="Arial"/>
              </a:rPr>
              <a:t>GWADW 2023-05-24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  <a:p>
            <a:pPr defTabSz="829452" hangingPunct="1"/>
            <a:r>
              <a:rPr lang="en-AU" sz="1451" b="0" kern="1200" spc="-1">
                <a:solidFill>
                  <a:srgbClr val="E6223D"/>
                </a:solidFill>
                <a:latin typeface="Arial"/>
              </a:rPr>
              <a:t>N. A. Holland, et. al.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27" name="TextShape 7"/>
          <p:cNvSpPr txBox="1"/>
          <p:nvPr/>
        </p:nvSpPr>
        <p:spPr>
          <a:xfrm>
            <a:off x="1698167" y="4683177"/>
            <a:ext cx="2612318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b">
            <a:spAutoFit/>
          </a:bodyPr>
          <a:lstStyle/>
          <a:p>
            <a:pPr defTabSz="829452" hangingPunct="1"/>
            <a:r>
              <a:rPr lang="en-AU" sz="1451" b="0" kern="1200" spc="-1">
                <a:solidFill>
                  <a:srgbClr val="0089CF"/>
                </a:solidFill>
                <a:latin typeface="Arial"/>
                <a:hlinkClick r:id="rId6"/>
              </a:rPr>
              <a:t>ET-0198A-23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13"/>
          <p:cNvPicPr/>
          <p:nvPr/>
        </p:nvPicPr>
        <p:blipFill>
          <a:blip r:embed="rId2"/>
          <a:stretch/>
        </p:blipFill>
        <p:spPr>
          <a:xfrm>
            <a:off x="337307" y="1195788"/>
            <a:ext cx="4112115" cy="3455444"/>
          </a:xfrm>
          <a:prstGeom prst="rect">
            <a:avLst/>
          </a:prstGeom>
          <a:ln>
            <a:noFill/>
          </a:ln>
        </p:spPr>
      </p:pic>
      <p:sp>
        <p:nvSpPr>
          <p:cNvPr id="216" name="TextShape 1"/>
          <p:cNvSpPr txBox="1"/>
          <p:nvPr/>
        </p:nvSpPr>
        <p:spPr>
          <a:xfrm>
            <a:off x="457316" y="163963"/>
            <a:ext cx="8228475" cy="6141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defTabSz="829452" hangingPunct="1"/>
            <a:r>
              <a:rPr lang="en-AU" sz="3991" b="0" kern="1200" spc="-1">
                <a:solidFill>
                  <a:srgbClr val="0089CF"/>
                </a:solidFill>
                <a:latin typeface="Arial"/>
              </a:rPr>
              <a:t>Pulling it all together – ET-LF </a:t>
            </a:r>
            <a:endParaRPr lang="en-AU" sz="399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163430" y="4538903"/>
            <a:ext cx="8816573" cy="16327"/>
          </a:xfrm>
          <a:prstGeom prst="rect">
            <a:avLst/>
          </a:prstGeom>
          <a:gradFill rotWithShape="0">
            <a:gsLst>
              <a:gs pos="0">
                <a:srgbClr val="E6223D"/>
              </a:gs>
              <a:gs pos="100000">
                <a:srgbClr val="0089CF"/>
              </a:gs>
            </a:gsLst>
            <a:lin ang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8" name="Picture 217"/>
          <p:cNvPicPr/>
          <p:nvPr/>
        </p:nvPicPr>
        <p:blipFill>
          <a:blip r:embed="rId3"/>
          <a:stretch/>
        </p:blipFill>
        <p:spPr>
          <a:xfrm>
            <a:off x="163430" y="4587883"/>
            <a:ext cx="1299628" cy="587772"/>
          </a:xfrm>
          <a:prstGeom prst="rect">
            <a:avLst/>
          </a:prstGeom>
          <a:ln>
            <a:noFill/>
          </a:ln>
        </p:spPr>
      </p:pic>
      <p:pic>
        <p:nvPicPr>
          <p:cNvPr id="219" name="Picture 218"/>
          <p:cNvPicPr/>
          <p:nvPr/>
        </p:nvPicPr>
        <p:blipFill>
          <a:blip r:embed="rId4"/>
          <a:stretch/>
        </p:blipFill>
        <p:spPr>
          <a:xfrm>
            <a:off x="7742418" y="4555229"/>
            <a:ext cx="1237586" cy="587772"/>
          </a:xfrm>
          <a:prstGeom prst="rect">
            <a:avLst/>
          </a:prstGeom>
          <a:ln>
            <a:noFill/>
          </a:ln>
        </p:spPr>
      </p:pic>
      <p:sp>
        <p:nvSpPr>
          <p:cNvPr id="220" name="TextShape 3"/>
          <p:cNvSpPr txBox="1"/>
          <p:nvPr/>
        </p:nvSpPr>
        <p:spPr>
          <a:xfrm>
            <a:off x="6521486" y="4538903"/>
            <a:ext cx="1003130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>
            <a:spAutoFit/>
          </a:bodyPr>
          <a:lstStyle/>
          <a:p>
            <a:pPr defTabSz="829452" hangingPunct="1"/>
            <a:fld id="{FA98355A-29D2-48B7-A3B7-F354FFF83694}" type="slidenum">
              <a:rPr lang="en-AU" sz="1451" b="0" kern="1200" spc="-1">
                <a:solidFill>
                  <a:srgbClr val="0089CF"/>
                </a:solidFill>
                <a:latin typeface="Arial"/>
              </a:rPr>
              <a:pPr defTabSz="829452" hangingPunct="1"/>
              <a:t>31</a:t>
            </a:fld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21" name="TextShape 4"/>
          <p:cNvSpPr txBox="1"/>
          <p:nvPr/>
        </p:nvSpPr>
        <p:spPr>
          <a:xfrm>
            <a:off x="7221261" y="4837305"/>
            <a:ext cx="521157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b">
            <a:spAutoFit/>
          </a:bodyPr>
          <a:lstStyle/>
          <a:p>
            <a:pPr defTabSz="829452" hangingPunct="1"/>
            <a:fld id="{41D5043D-A6FC-4D48-81FE-28DA5A863189}" type="slidecount">
              <a:rPr lang="en-AU" sz="1451" b="0" kern="1200" spc="-1">
                <a:solidFill>
                  <a:srgbClr val="0089CF"/>
                </a:solidFill>
                <a:latin typeface="Arial"/>
              </a:rPr>
              <a:pPr defTabSz="829452" hangingPunct="1"/>
              <a:t>19</a:t>
            </a:fld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22" name="TextShape 5"/>
          <p:cNvSpPr txBox="1"/>
          <p:nvPr/>
        </p:nvSpPr>
        <p:spPr>
          <a:xfrm>
            <a:off x="7056684" y="4688104"/>
            <a:ext cx="391848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ctr">
            <a:spAutoFit/>
          </a:bodyPr>
          <a:lstStyle/>
          <a:p>
            <a:pPr defTabSz="829452" hangingPunct="1"/>
            <a:r>
              <a:rPr lang="en-AU" sz="1451" b="0" kern="1200" spc="-1">
                <a:solidFill>
                  <a:srgbClr val="0089CF"/>
                </a:solidFill>
                <a:latin typeface="Arial"/>
              </a:rPr>
              <a:t>of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23" name="TextShape 6"/>
          <p:cNvSpPr txBox="1"/>
          <p:nvPr/>
        </p:nvSpPr>
        <p:spPr>
          <a:xfrm>
            <a:off x="4310485" y="4581531"/>
            <a:ext cx="2612318" cy="528964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ctr">
            <a:spAutoFit/>
          </a:bodyPr>
          <a:lstStyle/>
          <a:p>
            <a:pPr defTabSz="829452" hangingPunct="1"/>
            <a:r>
              <a:rPr lang="en-AU" sz="1451" b="0" kern="1200" spc="-1">
                <a:solidFill>
                  <a:srgbClr val="E6223D"/>
                </a:solidFill>
                <a:latin typeface="Arial"/>
              </a:rPr>
              <a:t>GWADW 2023-05-24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  <a:p>
            <a:pPr defTabSz="829452" hangingPunct="1"/>
            <a:r>
              <a:rPr lang="en-AU" sz="1451" b="0" kern="1200" spc="-1">
                <a:solidFill>
                  <a:srgbClr val="E6223D"/>
                </a:solidFill>
                <a:latin typeface="Arial"/>
              </a:rPr>
              <a:t>N. A. Holland, et. al.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24" name="TextShape 7"/>
          <p:cNvSpPr txBox="1"/>
          <p:nvPr/>
        </p:nvSpPr>
        <p:spPr>
          <a:xfrm>
            <a:off x="1479092" y="804652"/>
            <a:ext cx="2613475" cy="698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>
            <a:normAutofit/>
          </a:bodyPr>
          <a:lstStyle/>
          <a:p>
            <a:pPr defTabSz="829452" hangingPunct="1"/>
            <a:r>
              <a:rPr lang="en-AU" sz="1814" kern="1200" spc="-1" dirty="0">
                <a:solidFill>
                  <a:srgbClr val="6B7C85"/>
                </a:solidFill>
                <a:latin typeface="Arial"/>
              </a:rPr>
              <a:t>ET-LF sensitivity</a:t>
            </a:r>
            <a:r>
              <a:rPr lang="en-AU" sz="1814" kern="1200" spc="-1" dirty="0">
                <a:solidFill>
                  <a:srgbClr val="0089CF"/>
                </a:solidFill>
                <a:latin typeface="Arial"/>
              </a:rPr>
              <a:t>    </a:t>
            </a:r>
          </a:p>
          <a:p>
            <a:pPr defTabSz="829452" hangingPunct="1"/>
            <a:r>
              <a:rPr lang="en-AU" sz="1814" kern="1200" spc="-1" dirty="0">
                <a:latin typeface="Arial"/>
              </a:rPr>
              <a:t>Total actuation noise</a:t>
            </a:r>
            <a:endParaRPr lang="en-AU" sz="1814" b="0" kern="12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6" name="TextShape 9"/>
          <p:cNvSpPr txBox="1"/>
          <p:nvPr/>
        </p:nvSpPr>
        <p:spPr>
          <a:xfrm>
            <a:off x="3214585" y="2348159"/>
            <a:ext cx="1044927" cy="585005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txBody>
          <a:bodyPr wrap="square" lIns="81635" tIns="40817" rIns="81635" bIns="40817">
            <a:spAutoFit/>
          </a:bodyPr>
          <a:lstStyle/>
          <a:p>
            <a:pPr defTabSz="829452" hangingPunct="1"/>
            <a:r>
              <a:rPr lang="en-AU" sz="1633" kern="1200" spc="-1" dirty="0">
                <a:solidFill>
                  <a:prstClr val="black"/>
                </a:solidFill>
                <a:latin typeface="Arial"/>
              </a:rPr>
              <a:t>8⨉</a:t>
            </a:r>
          </a:p>
          <a:p>
            <a:pPr defTabSz="829452" hangingPunct="1"/>
            <a:r>
              <a:rPr lang="en-AU" sz="1633" kern="1200" spc="-1" dirty="0">
                <a:solidFill>
                  <a:prstClr val="black"/>
                </a:solidFill>
                <a:latin typeface="Arial"/>
              </a:rPr>
              <a:t>too high</a:t>
            </a:r>
          </a:p>
        </p:txBody>
      </p:sp>
      <p:sp>
        <p:nvSpPr>
          <p:cNvPr id="227" name="TextShape 10"/>
          <p:cNvSpPr txBox="1"/>
          <p:nvPr/>
        </p:nvSpPr>
        <p:spPr>
          <a:xfrm>
            <a:off x="1698167" y="4683177"/>
            <a:ext cx="2612318" cy="305697"/>
          </a:xfrm>
          <a:prstGeom prst="rect">
            <a:avLst/>
          </a:prstGeom>
          <a:noFill/>
          <a:ln>
            <a:noFill/>
          </a:ln>
        </p:spPr>
        <p:txBody>
          <a:bodyPr lIns="81635" tIns="40817" rIns="81635" bIns="40817" anchor="b">
            <a:spAutoFit/>
          </a:bodyPr>
          <a:lstStyle/>
          <a:p>
            <a:pPr defTabSz="829452" hangingPunct="1"/>
            <a:r>
              <a:rPr lang="en-AU" sz="1451" b="0" kern="1200" spc="-1">
                <a:solidFill>
                  <a:srgbClr val="0089CF"/>
                </a:solidFill>
                <a:latin typeface="Arial"/>
                <a:hlinkClick r:id="rId5"/>
              </a:rPr>
              <a:t>ET-0198A-23</a:t>
            </a:r>
            <a:endParaRPr lang="en-AU" sz="1451" b="0" kern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5B5F9B-36DB-E009-9252-03147ECFAC1D}"/>
              </a:ext>
            </a:extLst>
          </p:cNvPr>
          <p:cNvSpPr/>
          <p:nvPr/>
        </p:nvSpPr>
        <p:spPr>
          <a:xfrm>
            <a:off x="7023051" y="1070960"/>
            <a:ext cx="674353" cy="256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9452" hangingPunct="1"/>
            <a:endParaRPr lang="en-AU" sz="1633" b="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B6F2EA4-6758-8447-7DAD-C8458C996459}"/>
              </a:ext>
            </a:extLst>
          </p:cNvPr>
          <p:cNvSpPr txBox="1">
            <a:spLocks/>
          </p:cNvSpPr>
          <p:nvPr/>
        </p:nvSpPr>
        <p:spPr>
          <a:xfrm>
            <a:off x="4790915" y="1228048"/>
            <a:ext cx="3850977" cy="3446906"/>
          </a:xfrm>
          <a:prstGeom prst="rect">
            <a:avLst/>
          </a:prstGeom>
        </p:spPr>
        <p:txBody>
          <a:bodyPr>
            <a:normAutofit/>
          </a:bodyPr>
          <a:lstStyle>
            <a:lvl1pPr marL="391867" indent="-293900" algn="l" defTabSz="829452" rtl="0" eaLnBrk="1" latinLnBrk="0" hangingPunct="1">
              <a:lnSpc>
                <a:spcPct val="90000"/>
              </a:lnSpc>
              <a:spcBef>
                <a:spcPts val="1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2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089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815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541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268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/>
              <a:t>Actuation noise is 8 times higher than the design curve</a:t>
            </a:r>
            <a:endParaRPr lang="en-AU" sz="2000" b="0" dirty="0"/>
          </a:p>
          <a:p>
            <a:r>
              <a:rPr lang="en-AU" sz="2000" b="0" dirty="0"/>
              <a:t>With a safety margin and realistic statistics, this more like 300x too large.</a:t>
            </a:r>
          </a:p>
          <a:p>
            <a:endParaRPr lang="en-AU" sz="2000" b="0" dirty="0"/>
          </a:p>
          <a:p>
            <a:r>
              <a:rPr lang="en-AU" sz="2000" b="0" dirty="0"/>
              <a:t>These models are already aggressive and optimistic.</a:t>
            </a:r>
            <a:endParaRPr lang="en-US" sz="2000" b="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EA794F-4848-40DC-749C-91F11033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go from here?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41176-73D0-31FC-644C-CC6445AF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727" y="816253"/>
            <a:ext cx="7804547" cy="3450947"/>
          </a:xfrm>
        </p:spPr>
        <p:txBody>
          <a:bodyPr>
            <a:normAutofit/>
          </a:bodyPr>
          <a:lstStyle/>
          <a:p>
            <a:r>
              <a:rPr lang="en-US" dirty="0"/>
              <a:t>We projected design solutions into noise, we need to reflect them back into design requirements</a:t>
            </a:r>
          </a:p>
          <a:p>
            <a:r>
              <a:rPr lang="en-US" dirty="0"/>
              <a:t>Low-frequency motion in real underground laboratories requires further study (different locations, history, statistics)</a:t>
            </a:r>
            <a:endParaRPr lang="en-AU" dirty="0"/>
          </a:p>
          <a:p>
            <a:r>
              <a:rPr lang="en-US" dirty="0"/>
              <a:t>We need more detailed mechanical models that more accurately reflect real motion</a:t>
            </a:r>
          </a:p>
          <a:p>
            <a:endParaRPr lang="en-US" dirty="0"/>
          </a:p>
          <a:p>
            <a:r>
              <a:rPr lang="en-US" dirty="0"/>
              <a:t>It is clear we need better instrumentation and controls distributed through the </a:t>
            </a:r>
          </a:p>
        </p:txBody>
      </p:sp>
    </p:spTree>
    <p:extLst>
      <p:ext uri="{BB962C8B-B14F-4D97-AF65-F5344CB8AC3E}">
        <p14:creationId xmlns:p14="http://schemas.microsoft.com/office/powerpoint/2010/main" val="178829958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93879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9727" y="285483"/>
            <a:ext cx="7804548" cy="654100"/>
          </a:xfrm>
        </p:spPr>
        <p:txBody>
          <a:bodyPr>
            <a:normAutofit/>
          </a:bodyPr>
          <a:lstStyle/>
          <a:p>
            <a:r>
              <a:rPr lang="en-GB" dirty="0"/>
              <a:t>ET requirements?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99" y="939583"/>
            <a:ext cx="5620134" cy="408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80166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ET Pathfinder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20" y="994652"/>
            <a:ext cx="6143584" cy="414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3699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FE4576-063D-4DA2-A9BF-085DA6D43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4B44D5-40CA-4E82-B42B-F51BDBB29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0C732-C990-450B-9C9E-56E2EB312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555"/>
            <a:ext cx="9144000" cy="490894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580FE7-5660-4601-AE93-2C3F9970BC22}"/>
              </a:ext>
            </a:extLst>
          </p:cNvPr>
          <p:cNvCxnSpPr>
            <a:cxnSpLocks/>
          </p:cNvCxnSpPr>
          <p:nvPr/>
        </p:nvCxnSpPr>
        <p:spPr>
          <a:xfrm>
            <a:off x="5824586" y="1339311"/>
            <a:ext cx="0" cy="265737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216442-A10C-4D58-83EA-17AEEE84120C}"/>
              </a:ext>
            </a:extLst>
          </p:cNvPr>
          <p:cNvSpPr txBox="1"/>
          <p:nvPr/>
        </p:nvSpPr>
        <p:spPr>
          <a:xfrm>
            <a:off x="5648404" y="2410167"/>
            <a:ext cx="1735431" cy="3231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Factor of 10</a:t>
            </a:r>
            <a:r>
              <a:rPr lang="en-US" b="1" baseline="30000" dirty="0"/>
              <a:t>10</a:t>
            </a:r>
            <a:r>
              <a:rPr lang="en-US" b="1" dirty="0"/>
              <a:t>!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058764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96" y="483835"/>
            <a:ext cx="6761810" cy="45845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A929CB-4066-2A3C-5737-A46DFF12F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31" y="81733"/>
            <a:ext cx="5325253" cy="491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61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9000" decel="7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23457E-7 L -0.12813 0.0151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A1DE09-5A71-4C2D-9E3B-23D03AF1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keep something still?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D8141-969B-4ADD-8B3D-F1405E4AD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examples… </a:t>
            </a:r>
          </a:p>
          <a:p>
            <a:pPr lvl="1"/>
            <a:r>
              <a:rPr lang="en-US" dirty="0"/>
              <a:t>Seismometers (funny that we isolate them)</a:t>
            </a:r>
          </a:p>
          <a:p>
            <a:pPr lvl="1"/>
            <a:r>
              <a:rPr lang="en-US" dirty="0"/>
              <a:t>Heavy machinery</a:t>
            </a:r>
          </a:p>
          <a:p>
            <a:pPr lvl="1"/>
            <a:r>
              <a:rPr lang="en-US" dirty="0"/>
              <a:t>Cars (or trains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Optical lab experiments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E5FB6B-C603-4C6C-AB87-367F1C0BE618}"/>
              </a:ext>
            </a:extLst>
          </p:cNvPr>
          <p:cNvSpPr txBox="1"/>
          <p:nvPr/>
        </p:nvSpPr>
        <p:spPr>
          <a:xfrm>
            <a:off x="3383280" y="3649980"/>
            <a:ext cx="386644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indent="0" algn="l" defTabSz="584200"/>
            <a:r>
              <a:rPr lang="en-US" sz="2000" dirty="0">
                <a:latin typeface="Open Sans"/>
                <a:sym typeface="Wingdings" panose="05000000000000000000" pitchFamily="2" charset="2"/>
              </a:rPr>
              <a:t></a:t>
            </a:r>
            <a:r>
              <a:rPr lang="en-US" sz="2000" b="0" dirty="0">
                <a:latin typeface="Open Sans"/>
                <a:sym typeface="Wingdings" panose="05000000000000000000" pitchFamily="2" charset="2"/>
              </a:rPr>
              <a:t> 	</a:t>
            </a:r>
            <a:r>
              <a:rPr lang="en-US" sz="2000" dirty="0">
                <a:latin typeface="Open Sans"/>
              </a:rPr>
              <a:t>Common-mode rejection</a:t>
            </a:r>
          </a:p>
          <a:p>
            <a:pPr indent="0" algn="l" defTabSz="584200"/>
            <a:r>
              <a:rPr lang="en-US" sz="2000" b="0" dirty="0">
                <a:latin typeface="Open Sans"/>
              </a:rPr>
              <a:t>	(big slabs of granite)</a:t>
            </a:r>
            <a:endParaRPr lang="en-AU" sz="2000" b="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65463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C4B3CD-C555-469C-BD20-9390C3C8EE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1" cy="667909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FB5E32A-3E18-4F1A-A954-A2C9D3537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70">
            <a:off x="1405228" y="-442031"/>
            <a:ext cx="5873571" cy="532638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EF96B2-39D4-4E84-B7D3-081F83FFBF19}"/>
              </a:ext>
            </a:extLst>
          </p:cNvPr>
          <p:cNvSpPr txBox="1"/>
          <p:nvPr/>
        </p:nvSpPr>
        <p:spPr>
          <a:xfrm>
            <a:off x="3496316" y="4748718"/>
            <a:ext cx="564609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Images: LIGO Laboratory and Google Maps</a:t>
            </a:r>
          </a:p>
        </p:txBody>
      </p:sp>
    </p:spTree>
    <p:extLst>
      <p:ext uri="{BB962C8B-B14F-4D97-AF65-F5344CB8AC3E}">
        <p14:creationId xmlns:p14="http://schemas.microsoft.com/office/powerpoint/2010/main" val="362379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CB58-9567-456C-BFA7-24944E97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 detectors are big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5E3F0-2CEF-4BBD-8F83-0924AA5C2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356" y="1145414"/>
            <a:ext cx="3422211" cy="3233663"/>
          </a:xfrm>
        </p:spPr>
        <p:txBody>
          <a:bodyPr/>
          <a:lstStyle/>
          <a:p>
            <a:r>
              <a:rPr lang="en-US" dirty="0"/>
              <a:t>The ground is not rigid enough!</a:t>
            </a:r>
          </a:p>
          <a:p>
            <a:r>
              <a:rPr lang="en-US" dirty="0"/>
              <a:t>Granite might have been stiff enough for LIGO… but next gen detectors will be longer.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2F4A91-3AF8-4985-84F1-FC33A132B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316" y="1030267"/>
            <a:ext cx="5110684" cy="411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812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C05C9-9A07-4107-8937-4EB5DD8E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Time-scale conspiracy #1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512BF-B6B0-498D-B345-3E4CAB65E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2" marR="0" lvl="0" indent="-171442" algn="l" defTabSz="6857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Detectors are ~3-4km and wave-speed means seismic waves at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f&gt;0.1Hz are differential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…</a:t>
            </a:r>
          </a:p>
          <a:p>
            <a:endParaRPr lang="en-US" dirty="0"/>
          </a:p>
          <a:p>
            <a:pPr marL="171442" marR="0" lvl="0" indent="-171442" algn="l" defTabSz="6857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And</a:t>
            </a:r>
            <a:r>
              <a:rPr lang="en-US" dirty="0"/>
              <a:t> </a:t>
            </a:r>
            <a:r>
              <a:rPr lang="en-US" sz="2100" kern="1200" dirty="0">
                <a:solidFill>
                  <a:prstClr val="black"/>
                </a:solidFill>
              </a:rPr>
              <a:t>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he dominant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RMS comes at ~0.1-0.3Hz</a:t>
            </a:r>
            <a:r>
              <a:rPr lang="en-US" sz="2100" kern="1200" dirty="0">
                <a:solidFill>
                  <a:prstClr val="black"/>
                </a:solidFill>
              </a:rPr>
              <a:t>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613046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indent="0" algn="l" defTabSz="584200">
          <a:defRPr sz="2000" b="0" dirty="0" smtClean="0">
            <a:latin typeface="Open San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indent="0" algn="l" defTabSz="584200">
          <a:defRPr sz="2000" b="0" dirty="0" smtClean="0">
            <a:latin typeface="Open San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</Words>
  <Application>Microsoft Office PowerPoint</Application>
  <PresentationFormat>On-screen Show (16:9)</PresentationFormat>
  <Paragraphs>164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Century Gothic</vt:lpstr>
      <vt:lpstr>Helvetica Neue</vt:lpstr>
      <vt:lpstr>Helvetica Neue Light</vt:lpstr>
      <vt:lpstr>Helvetica Neue Medium</vt:lpstr>
      <vt:lpstr>Helvetica Neue Thin</vt:lpstr>
      <vt:lpstr>Open Sans</vt:lpstr>
      <vt:lpstr>Symbol</vt:lpstr>
      <vt:lpstr>Times New Roman</vt:lpstr>
      <vt:lpstr>Wingdings</vt:lpstr>
      <vt:lpstr>White</vt:lpstr>
      <vt:lpstr>Office Theme</vt:lpstr>
      <vt:lpstr>1_White</vt:lpstr>
      <vt:lpstr>1_Office Theme</vt:lpstr>
      <vt:lpstr>Seismic Isolation for ET-LF</vt:lpstr>
      <vt:lpstr>ET-LF isolation at CDR</vt:lpstr>
      <vt:lpstr>PowerPoint Presentation</vt:lpstr>
      <vt:lpstr>PowerPoint Presentation</vt:lpstr>
      <vt:lpstr>PowerPoint Presentation</vt:lpstr>
      <vt:lpstr>How do we keep something still?</vt:lpstr>
      <vt:lpstr>PowerPoint Presentation</vt:lpstr>
      <vt:lpstr>GW detectors are big</vt:lpstr>
      <vt:lpstr>Time-scale conspiracy #1</vt:lpstr>
      <vt:lpstr>PowerPoint Presentation</vt:lpstr>
      <vt:lpstr>PowerPoint Presentation</vt:lpstr>
      <vt:lpstr>PowerPoint Presentation</vt:lpstr>
      <vt:lpstr>Time-scale conspiracy #2</vt:lpstr>
      <vt:lpstr>PowerPoint Presentation</vt:lpstr>
      <vt:lpstr>PowerPoint Presentation</vt:lpstr>
      <vt:lpstr>PowerPoint Presentation</vt:lpstr>
      <vt:lpstr>PowerPoint Presentation</vt:lpstr>
      <vt:lpstr>Estimating true tilt and translation (LNGS)</vt:lpstr>
      <vt:lpstr>Time-scale conspiracy #3</vt:lpstr>
      <vt:lpstr>The bridge from 10mHz to 10Hz</vt:lpstr>
      <vt:lpstr>Blending filters</vt:lpstr>
      <vt:lpstr>Conclusion: the axioms of isolation</vt:lpstr>
      <vt:lpstr>… but isn’t ET’s underground site awesome?</vt:lpstr>
      <vt:lpstr>PowerPoint Presentation</vt:lpstr>
      <vt:lpstr>… but isn’t ET’s underground site awesome?</vt:lpstr>
      <vt:lpstr>PowerPoint Presentation</vt:lpstr>
      <vt:lpstr>ET-LF isolation requirements</vt:lpstr>
      <vt:lpstr>First target: actuation noise</vt:lpstr>
      <vt:lpstr>PowerPoint Presentation</vt:lpstr>
      <vt:lpstr>PowerPoint Presentation</vt:lpstr>
      <vt:lpstr>PowerPoint Presentation</vt:lpstr>
      <vt:lpstr>Where do we go from here?</vt:lpstr>
      <vt:lpstr>PowerPoint Presentation</vt:lpstr>
      <vt:lpstr>ET requirements?</vt:lpstr>
      <vt:lpstr>ET Pathfinder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Example</dc:title>
  <dc:creator>Conor</dc:creator>
  <cp:lastModifiedBy>Conor Mow-Lowry</cp:lastModifiedBy>
  <cp:revision>73</cp:revision>
  <dcterms:modified xsi:type="dcterms:W3CDTF">2023-05-31T10:04:44Z</dcterms:modified>
</cp:coreProperties>
</file>