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8"/>
  </p:notesMasterIdLst>
  <p:sldIdLst>
    <p:sldId id="270" r:id="rId2"/>
    <p:sldId id="257" r:id="rId3"/>
    <p:sldId id="282" r:id="rId4"/>
    <p:sldId id="274" r:id="rId5"/>
    <p:sldId id="285" r:id="rId6"/>
    <p:sldId id="286" r:id="rId7"/>
    <p:sldId id="275" r:id="rId8"/>
    <p:sldId id="281" r:id="rId9"/>
    <p:sldId id="278" r:id="rId10"/>
    <p:sldId id="279" r:id="rId11"/>
    <p:sldId id="280" r:id="rId12"/>
    <p:sldId id="261" r:id="rId13"/>
    <p:sldId id="263" r:id="rId14"/>
    <p:sldId id="262" r:id="rId15"/>
    <p:sldId id="265" r:id="rId16"/>
    <p:sldId id="260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123A0"/>
    <a:srgbClr val="CC7EA6"/>
    <a:srgbClr val="812A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5884"/>
  </p:normalViewPr>
  <p:slideViewPr>
    <p:cSldViewPr snapToGrid="0">
      <p:cViewPr varScale="1">
        <p:scale>
          <a:sx n="113" d="100"/>
          <a:sy n="113" d="100"/>
        </p:scale>
        <p:origin x="52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NL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A60C0A-A78E-D649-8F32-DDADAFCD07D2}" type="datetimeFigureOut">
              <a:rPr lang="it-NL" smtClean="0"/>
              <a:t>24-10-2023</a:t>
            </a:fld>
            <a:endParaRPr lang="it-NL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NL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NL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NL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FD3395-241F-464A-AE72-E1322C9397E2}" type="slidenum">
              <a:rPr lang="it-NL" smtClean="0"/>
              <a:t>‹N›</a:t>
            </a:fld>
            <a:endParaRPr lang="it-NL"/>
          </a:p>
        </p:txBody>
      </p:sp>
    </p:spTree>
    <p:extLst>
      <p:ext uri="{BB962C8B-B14F-4D97-AF65-F5344CB8AC3E}">
        <p14:creationId xmlns:p14="http://schemas.microsoft.com/office/powerpoint/2010/main" val="25258069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41CD3-021A-1E4F-95CB-BF5DB6A1A715}" type="datetimeFigureOut">
              <a:rPr lang="it-NL" smtClean="0"/>
              <a:t>24-10-2023</a:t>
            </a:fld>
            <a:endParaRPr lang="it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14E2E-738C-F749-AC3E-65DE020FD412}" type="slidenum">
              <a:rPr lang="it-NL" smtClean="0"/>
              <a:t>‹N›</a:t>
            </a:fld>
            <a:endParaRPr lang="it-NL"/>
          </a:p>
        </p:txBody>
      </p:sp>
    </p:spTree>
    <p:extLst>
      <p:ext uri="{BB962C8B-B14F-4D97-AF65-F5344CB8AC3E}">
        <p14:creationId xmlns:p14="http://schemas.microsoft.com/office/powerpoint/2010/main" val="39427701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41CD3-021A-1E4F-95CB-BF5DB6A1A715}" type="datetimeFigureOut">
              <a:rPr lang="it-NL" smtClean="0"/>
              <a:t>24-10-2023</a:t>
            </a:fld>
            <a:endParaRPr lang="it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14E2E-738C-F749-AC3E-65DE020FD412}" type="slidenum">
              <a:rPr lang="it-NL" smtClean="0"/>
              <a:t>‹N›</a:t>
            </a:fld>
            <a:endParaRPr lang="it-NL"/>
          </a:p>
        </p:txBody>
      </p:sp>
    </p:spTree>
    <p:extLst>
      <p:ext uri="{BB962C8B-B14F-4D97-AF65-F5344CB8AC3E}">
        <p14:creationId xmlns:p14="http://schemas.microsoft.com/office/powerpoint/2010/main" val="19037387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41CD3-021A-1E4F-95CB-BF5DB6A1A715}" type="datetimeFigureOut">
              <a:rPr lang="it-NL" smtClean="0"/>
              <a:t>24-10-2023</a:t>
            </a:fld>
            <a:endParaRPr lang="it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14E2E-738C-F749-AC3E-65DE020FD412}" type="slidenum">
              <a:rPr lang="it-NL" smtClean="0"/>
              <a:t>‹N›</a:t>
            </a:fld>
            <a:endParaRPr lang="it-NL"/>
          </a:p>
        </p:txBody>
      </p:sp>
    </p:spTree>
    <p:extLst>
      <p:ext uri="{BB962C8B-B14F-4D97-AF65-F5344CB8AC3E}">
        <p14:creationId xmlns:p14="http://schemas.microsoft.com/office/powerpoint/2010/main" val="281012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41CD3-021A-1E4F-95CB-BF5DB6A1A715}" type="datetimeFigureOut">
              <a:rPr lang="it-NL" smtClean="0"/>
              <a:t>24-10-2023</a:t>
            </a:fld>
            <a:endParaRPr lang="it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14E2E-738C-F749-AC3E-65DE020FD412}" type="slidenum">
              <a:rPr lang="it-NL" smtClean="0"/>
              <a:t>‹N›</a:t>
            </a:fld>
            <a:endParaRPr lang="it-NL"/>
          </a:p>
        </p:txBody>
      </p:sp>
    </p:spTree>
    <p:extLst>
      <p:ext uri="{BB962C8B-B14F-4D97-AF65-F5344CB8AC3E}">
        <p14:creationId xmlns:p14="http://schemas.microsoft.com/office/powerpoint/2010/main" val="39332109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41CD3-021A-1E4F-95CB-BF5DB6A1A715}" type="datetimeFigureOut">
              <a:rPr lang="it-NL" smtClean="0"/>
              <a:t>24-10-2023</a:t>
            </a:fld>
            <a:endParaRPr lang="it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14E2E-738C-F749-AC3E-65DE020FD412}" type="slidenum">
              <a:rPr lang="it-NL" smtClean="0"/>
              <a:t>‹N›</a:t>
            </a:fld>
            <a:endParaRPr lang="it-NL"/>
          </a:p>
        </p:txBody>
      </p:sp>
    </p:spTree>
    <p:extLst>
      <p:ext uri="{BB962C8B-B14F-4D97-AF65-F5344CB8AC3E}">
        <p14:creationId xmlns:p14="http://schemas.microsoft.com/office/powerpoint/2010/main" val="6240532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41CD3-021A-1E4F-95CB-BF5DB6A1A715}" type="datetimeFigureOut">
              <a:rPr lang="it-NL" smtClean="0"/>
              <a:t>24-10-2023</a:t>
            </a:fld>
            <a:endParaRPr lang="it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14E2E-738C-F749-AC3E-65DE020FD412}" type="slidenum">
              <a:rPr lang="it-NL" smtClean="0"/>
              <a:t>‹N›</a:t>
            </a:fld>
            <a:endParaRPr lang="it-NL"/>
          </a:p>
        </p:txBody>
      </p:sp>
    </p:spTree>
    <p:extLst>
      <p:ext uri="{BB962C8B-B14F-4D97-AF65-F5344CB8AC3E}">
        <p14:creationId xmlns:p14="http://schemas.microsoft.com/office/powerpoint/2010/main" val="40710151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41CD3-021A-1E4F-95CB-BF5DB6A1A715}" type="datetimeFigureOut">
              <a:rPr lang="it-NL" smtClean="0"/>
              <a:t>24-10-2023</a:t>
            </a:fld>
            <a:endParaRPr lang="it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14E2E-738C-F749-AC3E-65DE020FD412}" type="slidenum">
              <a:rPr lang="it-NL" smtClean="0"/>
              <a:t>‹N›</a:t>
            </a:fld>
            <a:endParaRPr lang="it-NL"/>
          </a:p>
        </p:txBody>
      </p:sp>
    </p:spTree>
    <p:extLst>
      <p:ext uri="{BB962C8B-B14F-4D97-AF65-F5344CB8AC3E}">
        <p14:creationId xmlns:p14="http://schemas.microsoft.com/office/powerpoint/2010/main" val="11602042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41CD3-021A-1E4F-95CB-BF5DB6A1A715}" type="datetimeFigureOut">
              <a:rPr lang="it-NL" smtClean="0"/>
              <a:t>24-10-2023</a:t>
            </a:fld>
            <a:endParaRPr lang="it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14E2E-738C-F749-AC3E-65DE020FD412}" type="slidenum">
              <a:rPr lang="it-NL" smtClean="0"/>
              <a:t>‹N›</a:t>
            </a:fld>
            <a:endParaRPr lang="it-NL"/>
          </a:p>
        </p:txBody>
      </p:sp>
    </p:spTree>
    <p:extLst>
      <p:ext uri="{BB962C8B-B14F-4D97-AF65-F5344CB8AC3E}">
        <p14:creationId xmlns:p14="http://schemas.microsoft.com/office/powerpoint/2010/main" val="25382825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41CD3-021A-1E4F-95CB-BF5DB6A1A715}" type="datetimeFigureOut">
              <a:rPr lang="it-NL" smtClean="0"/>
              <a:t>24-10-2023</a:t>
            </a:fld>
            <a:endParaRPr lang="it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14E2E-738C-F749-AC3E-65DE020FD412}" type="slidenum">
              <a:rPr lang="it-NL" smtClean="0"/>
              <a:t>‹N›</a:t>
            </a:fld>
            <a:endParaRPr lang="it-NL"/>
          </a:p>
        </p:txBody>
      </p:sp>
    </p:spTree>
    <p:extLst>
      <p:ext uri="{BB962C8B-B14F-4D97-AF65-F5344CB8AC3E}">
        <p14:creationId xmlns:p14="http://schemas.microsoft.com/office/powerpoint/2010/main" val="2645109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41CD3-021A-1E4F-95CB-BF5DB6A1A715}" type="datetimeFigureOut">
              <a:rPr lang="it-NL" smtClean="0"/>
              <a:t>24-10-2023</a:t>
            </a:fld>
            <a:endParaRPr lang="it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14E2E-738C-F749-AC3E-65DE020FD412}" type="slidenum">
              <a:rPr lang="it-NL" smtClean="0"/>
              <a:t>‹N›</a:t>
            </a:fld>
            <a:endParaRPr lang="it-NL"/>
          </a:p>
        </p:txBody>
      </p:sp>
    </p:spTree>
    <p:extLst>
      <p:ext uri="{BB962C8B-B14F-4D97-AF65-F5344CB8AC3E}">
        <p14:creationId xmlns:p14="http://schemas.microsoft.com/office/powerpoint/2010/main" val="5560473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41CD3-021A-1E4F-95CB-BF5DB6A1A715}" type="datetimeFigureOut">
              <a:rPr lang="it-NL" smtClean="0"/>
              <a:t>24-10-2023</a:t>
            </a:fld>
            <a:endParaRPr lang="it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14E2E-738C-F749-AC3E-65DE020FD412}" type="slidenum">
              <a:rPr lang="it-NL" smtClean="0"/>
              <a:t>‹N›</a:t>
            </a:fld>
            <a:endParaRPr lang="it-NL"/>
          </a:p>
        </p:txBody>
      </p:sp>
    </p:spTree>
    <p:extLst>
      <p:ext uri="{BB962C8B-B14F-4D97-AF65-F5344CB8AC3E}">
        <p14:creationId xmlns:p14="http://schemas.microsoft.com/office/powerpoint/2010/main" val="9009039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941CD3-021A-1E4F-95CB-BF5DB6A1A715}" type="datetimeFigureOut">
              <a:rPr lang="it-NL" smtClean="0"/>
              <a:t>24-10-2023</a:t>
            </a:fld>
            <a:endParaRPr lang="it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D14E2E-738C-F749-AC3E-65DE020FD412}" type="slidenum">
              <a:rPr lang="it-NL" smtClean="0"/>
              <a:t>‹N›</a:t>
            </a:fld>
            <a:endParaRPr lang="it-NL"/>
          </a:p>
        </p:txBody>
      </p:sp>
    </p:spTree>
    <p:extLst>
      <p:ext uri="{BB962C8B-B14F-4D97-AF65-F5344CB8AC3E}">
        <p14:creationId xmlns:p14="http://schemas.microsoft.com/office/powerpoint/2010/main" val="275058714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3.png"/><Relationship Id="rId7" Type="http://schemas.openxmlformats.org/officeDocument/2006/relationships/image" Target="../media/image14.png"/><Relationship Id="rId12" Type="http://schemas.openxmlformats.org/officeDocument/2006/relationships/image" Target="../media/image1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11" Type="http://schemas.openxmlformats.org/officeDocument/2006/relationships/image" Target="../media/image11.png"/><Relationship Id="rId5" Type="http://schemas.openxmlformats.org/officeDocument/2006/relationships/image" Target="../media/image19.png"/><Relationship Id="rId10" Type="http://schemas.openxmlformats.org/officeDocument/2006/relationships/image" Target="../media/image20.png"/><Relationship Id="rId4" Type="http://schemas.openxmlformats.org/officeDocument/2006/relationships/image" Target="../media/image15.png"/><Relationship Id="rId9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Supermassive Black Holes Transport Matter into Cosmic Voids, Astronomers  Say | Sci.News">
            <a:extLst>
              <a:ext uri="{FF2B5EF4-FFF2-40B4-BE49-F238E27FC236}">
                <a16:creationId xmlns:a16="http://schemas.microsoft.com/office/drawing/2014/main" id="{CDAC70CB-7D82-8DE6-0E54-8218E5A8A2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5" t="8902" b="6308"/>
          <a:stretch/>
        </p:blipFill>
        <p:spPr bwMode="auto">
          <a:xfrm>
            <a:off x="0" y="1"/>
            <a:ext cx="7444013" cy="6858000"/>
          </a:xfrm>
          <a:custGeom>
            <a:avLst/>
            <a:gdLst>
              <a:gd name="connsiteX0" fmla="*/ 0 w 8008787"/>
              <a:gd name="connsiteY0" fmla="*/ 0 h 6858000"/>
              <a:gd name="connsiteX1" fmla="*/ 7763679 w 8008787"/>
              <a:gd name="connsiteY1" fmla="*/ 0 h 6858000"/>
              <a:gd name="connsiteX2" fmla="*/ 7811333 w 8008787"/>
              <a:gd name="connsiteY2" fmla="*/ 173461 h 6858000"/>
              <a:gd name="connsiteX3" fmla="*/ 8008787 w 8008787"/>
              <a:gd name="connsiteY3" fmla="*/ 1793629 h 6858000"/>
              <a:gd name="connsiteX4" fmla="*/ 5726418 w 8008787"/>
              <a:gd name="connsiteY4" fmla="*/ 6796121 h 6858000"/>
              <a:gd name="connsiteX5" fmla="*/ 5650238 w 8008787"/>
              <a:gd name="connsiteY5" fmla="*/ 6858000 h 6858000"/>
              <a:gd name="connsiteX6" fmla="*/ 0 w 800878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008787" h="6858000">
                <a:moveTo>
                  <a:pt x="0" y="0"/>
                </a:moveTo>
                <a:lnTo>
                  <a:pt x="7763679" y="0"/>
                </a:lnTo>
                <a:lnTo>
                  <a:pt x="7811333" y="173461"/>
                </a:lnTo>
                <a:cubicBezTo>
                  <a:pt x="7940233" y="691309"/>
                  <a:pt x="8008787" y="1234194"/>
                  <a:pt x="8008787" y="1793629"/>
                </a:cubicBezTo>
                <a:cubicBezTo>
                  <a:pt x="8008787" y="3807596"/>
                  <a:pt x="7120318" y="5607068"/>
                  <a:pt x="5726418" y="6796121"/>
                </a:cubicBezTo>
                <a:lnTo>
                  <a:pt x="5650238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1629E0C1-3CC7-5F0F-9519-B728508EF6D3}"/>
              </a:ext>
            </a:extLst>
          </p:cNvPr>
          <p:cNvSpPr txBox="1"/>
          <p:nvPr/>
        </p:nvSpPr>
        <p:spPr>
          <a:xfrm>
            <a:off x="6898685" y="304601"/>
            <a:ext cx="4802625" cy="2089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nl-NL" sz="30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Number</a:t>
            </a:r>
            <a:r>
              <a:rPr lang="nl-NL" sz="3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  <a:r>
              <a:rPr lang="nl-NL" sz="30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counts</a:t>
            </a:r>
            <a:r>
              <a:rPr lang="nl-NL" sz="3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of GW</a:t>
            </a:r>
          </a:p>
          <a:p>
            <a:pPr algn="r">
              <a:lnSpc>
                <a:spcPct val="150000"/>
              </a:lnSpc>
            </a:pPr>
            <a:r>
              <a:rPr lang="nl-NL" sz="3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in </a:t>
            </a:r>
            <a:r>
              <a:rPr lang="nl-NL" sz="3000" dirty="0">
                <a:latin typeface="Symbol" pitchFamily="2" charset="2"/>
                <a:cs typeface="Futura Medium" panose="020B0602020204020303" pitchFamily="34" charset="-79"/>
              </a:rPr>
              <a:t>L</a:t>
            </a:r>
            <a:r>
              <a:rPr lang="nl-NL" sz="3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CDM </a:t>
            </a:r>
            <a:r>
              <a:rPr lang="nl-NL" sz="30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and</a:t>
            </a:r>
            <a:endParaRPr lang="nl-NL" sz="3000" dirty="0">
              <a:latin typeface="Futura Medium" panose="020B0602020204020303" pitchFamily="34" charset="-79"/>
              <a:cs typeface="Futura Medium" panose="020B0602020204020303" pitchFamily="34" charset="-79"/>
            </a:endParaRPr>
          </a:p>
          <a:p>
            <a:pPr algn="r">
              <a:lnSpc>
                <a:spcPct val="150000"/>
              </a:lnSpc>
            </a:pPr>
            <a:r>
              <a:rPr lang="nl-NL" sz="30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Scalar</a:t>
            </a:r>
            <a:r>
              <a:rPr lang="nl-NL" sz="3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-Tensor </a:t>
            </a:r>
            <a:r>
              <a:rPr lang="nl-NL" sz="30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Theories</a:t>
            </a:r>
            <a:endParaRPr lang="it-NL" sz="3000" dirty="0">
              <a:latin typeface="Futura Medium" panose="020B0602020204020303" pitchFamily="34" charset="-79"/>
              <a:cs typeface="Futura Medium" panose="020B0602020204020303" pitchFamily="34" charset="-79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BFCC3487-4D2D-15DD-2987-E5DC27C6E907}"/>
              </a:ext>
            </a:extLst>
          </p:cNvPr>
          <p:cNvSpPr txBox="1"/>
          <p:nvPr/>
        </p:nvSpPr>
        <p:spPr>
          <a:xfrm>
            <a:off x="6898685" y="2707738"/>
            <a:ext cx="4652158" cy="6655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NL" b="1" dirty="0">
                <a:latin typeface="Avenir Book" panose="02000503020000020003" pitchFamily="2" charset="0"/>
                <a:cs typeface="Shree Devanagari 714" panose="02000600000000000000" pitchFamily="2" charset="0"/>
              </a:rPr>
              <a:t>Anna Balaudo</a:t>
            </a:r>
            <a:endParaRPr lang="it-NL" dirty="0"/>
          </a:p>
          <a:p>
            <a:pPr algn="r">
              <a:lnSpc>
                <a:spcPct val="150000"/>
              </a:lnSpc>
            </a:pPr>
            <a:r>
              <a:rPr lang="it-NL" sz="1400" dirty="0">
                <a:latin typeface="Shree Devanagari 714" panose="02000600000000000000" pitchFamily="2" charset="0"/>
                <a:cs typeface="Shree Devanagari 714" panose="02000600000000000000" pitchFamily="2" charset="0"/>
              </a:rPr>
              <a:t>In collaboration with:</a:t>
            </a:r>
          </a:p>
        </p:txBody>
      </p:sp>
      <p:pic>
        <p:nvPicPr>
          <p:cNvPr id="7" name="Immagine 6" descr="Immagine che contiene testo&#10;&#10;Descrizione generata automaticamente">
            <a:extLst>
              <a:ext uri="{FF2B5EF4-FFF2-40B4-BE49-F238E27FC236}">
                <a16:creationId xmlns:a16="http://schemas.microsoft.com/office/drawing/2014/main" id="{6581D8F8-16E5-B811-C31A-ACC3B5EDB2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5541" y="5186474"/>
            <a:ext cx="2602281" cy="1301141"/>
          </a:xfrm>
          <a:prstGeom prst="rect">
            <a:avLst/>
          </a:prstGeom>
        </p:spPr>
      </p:pic>
      <p:pic>
        <p:nvPicPr>
          <p:cNvPr id="8" name="Picture 2" descr="STRW Logos">
            <a:extLst>
              <a:ext uri="{FF2B5EF4-FFF2-40B4-BE49-F238E27FC236}">
                <a16:creationId xmlns:a16="http://schemas.microsoft.com/office/drawing/2014/main" id="{AFDC57A2-1087-82A9-F1E4-6034B1815A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0339" y="5329017"/>
            <a:ext cx="1023646" cy="1019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DCCA28B9-7319-2E0F-6BF0-BF3508134B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4593" y="3473632"/>
            <a:ext cx="1077209" cy="1346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Mattia Pantiri, Autore a Fuori Traiettoria">
            <a:extLst>
              <a:ext uri="{FF2B5EF4-FFF2-40B4-BE49-F238E27FC236}">
                <a16:creationId xmlns:a16="http://schemas.microsoft.com/office/drawing/2014/main" id="{0BA8DBDB-54A2-5475-3033-9B104650F1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8399" y="3479327"/>
            <a:ext cx="1077209" cy="1340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9CF92352-E3C3-357F-3462-8326427FDA0B}"/>
              </a:ext>
            </a:extLst>
          </p:cNvPr>
          <p:cNvSpPr txBox="1"/>
          <p:nvPr/>
        </p:nvSpPr>
        <p:spPr>
          <a:xfrm>
            <a:off x="8535679" y="4837845"/>
            <a:ext cx="12426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NL" sz="1400" dirty="0">
                <a:latin typeface="Avenir Book" panose="02000503020000020003" pitchFamily="2" charset="0"/>
              </a:rPr>
              <a:t>Mattia Pantiri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9974B07D-DBD4-5884-6CCF-F0055624A0BC}"/>
              </a:ext>
            </a:extLst>
          </p:cNvPr>
          <p:cNvSpPr txBox="1"/>
          <p:nvPr/>
        </p:nvSpPr>
        <p:spPr>
          <a:xfrm>
            <a:off x="9853827" y="4837845"/>
            <a:ext cx="17187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NL" sz="1400" dirty="0">
                <a:latin typeface="Avenir Book" panose="02000503020000020003" pitchFamily="2" charset="0"/>
              </a:rPr>
              <a:t>Alessandra Silvestri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182C1532-E209-179C-72D9-752E4520A0E7}"/>
              </a:ext>
            </a:extLst>
          </p:cNvPr>
          <p:cNvSpPr txBox="1"/>
          <p:nvPr/>
        </p:nvSpPr>
        <p:spPr>
          <a:xfrm>
            <a:off x="118286" y="6487615"/>
            <a:ext cx="275107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 dirty="0">
                <a:latin typeface="Avenir Book" panose="02000503020000020003" pitchFamily="2" charset="0"/>
              </a:rPr>
              <a:t>C</a:t>
            </a:r>
            <a:r>
              <a:rPr lang="it-IT" sz="1000" b="0" i="0" u="none" strike="noStrike" dirty="0">
                <a:effectLst/>
                <a:latin typeface="Avenir Book" panose="02000503020000020003" pitchFamily="2" charset="0"/>
              </a:rPr>
              <a:t>redit: Markus Haider, </a:t>
            </a:r>
            <a:r>
              <a:rPr lang="it-IT" sz="1000" b="0" i="0" u="none" strike="noStrike" dirty="0" err="1">
                <a:effectLst/>
                <a:latin typeface="Avenir Book" panose="02000503020000020003" pitchFamily="2" charset="0"/>
              </a:rPr>
              <a:t>Illustris</a:t>
            </a:r>
            <a:r>
              <a:rPr lang="it-IT" sz="1000" b="0" i="0" u="none" strike="noStrike" dirty="0">
                <a:effectLst/>
                <a:latin typeface="Avenir Book" panose="02000503020000020003" pitchFamily="2" charset="0"/>
              </a:rPr>
              <a:t> Collaboration.</a:t>
            </a:r>
            <a:endParaRPr lang="it-NL" sz="1000" dirty="0">
              <a:latin typeface="Avenir Book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45885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99615417-D980-54FF-6D9F-38C64939A6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090" y="1808167"/>
            <a:ext cx="6423471" cy="302518"/>
          </a:xfrm>
          <a:prstGeom prst="rect">
            <a:avLst/>
          </a:prstGeom>
        </p:spPr>
      </p:pic>
      <p:sp>
        <p:nvSpPr>
          <p:cNvPr id="32" name="Rettangolo 31">
            <a:extLst>
              <a:ext uri="{FF2B5EF4-FFF2-40B4-BE49-F238E27FC236}">
                <a16:creationId xmlns:a16="http://schemas.microsoft.com/office/drawing/2014/main" id="{F0C1E3F7-152E-637C-4A57-8DF00F107641}"/>
              </a:ext>
            </a:extLst>
          </p:cNvPr>
          <p:cNvSpPr/>
          <p:nvPr/>
        </p:nvSpPr>
        <p:spPr>
          <a:xfrm>
            <a:off x="7002517" y="1808167"/>
            <a:ext cx="280023" cy="3163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NL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EF97FF44-97E9-463E-0B89-0B615A65DE3A}"/>
              </a:ext>
            </a:extLst>
          </p:cNvPr>
          <p:cNvSpPr txBox="1"/>
          <p:nvPr/>
        </p:nvSpPr>
        <p:spPr>
          <a:xfrm>
            <a:off x="1681444" y="465431"/>
            <a:ext cx="91715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NL" sz="28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GW number counts in Scalar-Tensor theories of Gravity</a:t>
            </a:r>
          </a:p>
        </p:txBody>
      </p:sp>
      <p:sp>
        <p:nvSpPr>
          <p:cNvPr id="6" name="Rettangolo con angoli arrotondati 5">
            <a:extLst>
              <a:ext uri="{FF2B5EF4-FFF2-40B4-BE49-F238E27FC236}">
                <a16:creationId xmlns:a16="http://schemas.microsoft.com/office/drawing/2014/main" id="{6F4CC1CF-8164-61CA-83CB-C19EE22F67B6}"/>
              </a:ext>
            </a:extLst>
          </p:cNvPr>
          <p:cNvSpPr/>
          <p:nvPr/>
        </p:nvSpPr>
        <p:spPr>
          <a:xfrm>
            <a:off x="2605329" y="1668969"/>
            <a:ext cx="4468708" cy="833070"/>
          </a:xfrm>
          <a:prstGeom prst="roundRect">
            <a:avLst/>
          </a:prstGeom>
          <a:noFill/>
          <a:ln w="1905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NL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8E97A402-FBA9-8F47-443F-6E3DF02E1F3F}"/>
              </a:ext>
            </a:extLst>
          </p:cNvPr>
          <p:cNvSpPr txBox="1"/>
          <p:nvPr/>
        </p:nvSpPr>
        <p:spPr>
          <a:xfrm>
            <a:off x="3163010" y="2124486"/>
            <a:ext cx="8435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NL" sz="1400" dirty="0">
                <a:solidFill>
                  <a:srgbClr val="00B0F0"/>
                </a:solidFill>
                <a:latin typeface="Avenir Book" panose="02000503020000020003" pitchFamily="2" charset="0"/>
              </a:rPr>
              <a:t>Doppler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C0683248-5961-3308-72E2-CF5B941DF451}"/>
              </a:ext>
            </a:extLst>
          </p:cNvPr>
          <p:cNvSpPr txBox="1"/>
          <p:nvPr/>
        </p:nvSpPr>
        <p:spPr>
          <a:xfrm>
            <a:off x="4512733" y="2124485"/>
            <a:ext cx="24897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NL" sz="1400" dirty="0">
                <a:solidFill>
                  <a:srgbClr val="00B0F0"/>
                </a:solidFill>
                <a:latin typeface="Avenir Book" panose="02000503020000020003" pitchFamily="2" charset="0"/>
              </a:rPr>
              <a:t>Luminosity Space Distortions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B4F8C43A-65FA-B711-8487-D6254869F0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3378" y="2670638"/>
            <a:ext cx="9404604" cy="540385"/>
          </a:xfrm>
          <a:prstGeom prst="rect">
            <a:avLst/>
          </a:prstGeom>
        </p:spPr>
      </p:pic>
      <p:sp>
        <p:nvSpPr>
          <p:cNvPr id="10" name="Rettangolo con angoli arrotondati 9">
            <a:extLst>
              <a:ext uri="{FF2B5EF4-FFF2-40B4-BE49-F238E27FC236}">
                <a16:creationId xmlns:a16="http://schemas.microsoft.com/office/drawing/2014/main" id="{BB970932-B6D9-908D-5598-292A9D33A11F}"/>
              </a:ext>
            </a:extLst>
          </p:cNvPr>
          <p:cNvSpPr/>
          <p:nvPr/>
        </p:nvSpPr>
        <p:spPr>
          <a:xfrm>
            <a:off x="2148292" y="2631188"/>
            <a:ext cx="9326924" cy="905832"/>
          </a:xfrm>
          <a:prstGeom prst="roundRect">
            <a:avLst/>
          </a:prstGeom>
          <a:noFill/>
          <a:ln w="19050"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NL"/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C8B7742F-442A-33B5-3D93-6B092C2BA4C2}"/>
              </a:ext>
            </a:extLst>
          </p:cNvPr>
          <p:cNvSpPr txBox="1"/>
          <p:nvPr/>
        </p:nvSpPr>
        <p:spPr>
          <a:xfrm>
            <a:off x="3602078" y="3201607"/>
            <a:ext cx="8018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NL" sz="1400" dirty="0">
                <a:solidFill>
                  <a:srgbClr val="92D050"/>
                </a:solidFill>
                <a:latin typeface="Avenir Book" panose="02000503020000020003" pitchFamily="2" charset="0"/>
              </a:rPr>
              <a:t>Lensing</a:t>
            </a:r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08B0C609-B880-A6EA-9D18-7218A05662BE}"/>
              </a:ext>
            </a:extLst>
          </p:cNvPr>
          <p:cNvSpPr txBox="1"/>
          <p:nvPr/>
        </p:nvSpPr>
        <p:spPr>
          <a:xfrm>
            <a:off x="6511170" y="3204400"/>
            <a:ext cx="10618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NL" sz="1400" dirty="0">
                <a:solidFill>
                  <a:srgbClr val="92D050"/>
                </a:solidFill>
                <a:latin typeface="Avenir Book" panose="02000503020000020003" pitchFamily="2" charset="0"/>
              </a:rPr>
              <a:t>Time delay</a:t>
            </a:r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8D004F0F-D5D7-B428-3B6C-A3DC34DC5BB5}"/>
              </a:ext>
            </a:extLst>
          </p:cNvPr>
          <p:cNvSpPr txBox="1"/>
          <p:nvPr/>
        </p:nvSpPr>
        <p:spPr>
          <a:xfrm>
            <a:off x="9055078" y="3209593"/>
            <a:ext cx="20521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NL" sz="1400" dirty="0">
                <a:solidFill>
                  <a:srgbClr val="92D050"/>
                </a:solidFill>
                <a:latin typeface="Avenir Book" panose="02000503020000020003" pitchFamily="2" charset="0"/>
              </a:rPr>
              <a:t>Integrated Sachs-Wölfe</a:t>
            </a:r>
          </a:p>
        </p:txBody>
      </p:sp>
      <p:pic>
        <p:nvPicPr>
          <p:cNvPr id="26" name="Immagine 25">
            <a:extLst>
              <a:ext uri="{FF2B5EF4-FFF2-40B4-BE49-F238E27FC236}">
                <a16:creationId xmlns:a16="http://schemas.microsoft.com/office/drawing/2014/main" id="{D0427895-5B83-0293-4C06-B63CD8E08C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53378" y="3781353"/>
            <a:ext cx="7065818" cy="315620"/>
          </a:xfrm>
          <a:prstGeom prst="rect">
            <a:avLst/>
          </a:prstGeom>
        </p:spPr>
      </p:pic>
      <p:sp>
        <p:nvSpPr>
          <p:cNvPr id="27" name="Rettangolo con angoli arrotondati 26">
            <a:extLst>
              <a:ext uri="{FF2B5EF4-FFF2-40B4-BE49-F238E27FC236}">
                <a16:creationId xmlns:a16="http://schemas.microsoft.com/office/drawing/2014/main" id="{92A0BC79-E68A-C180-7C53-537BF2082D3B}"/>
              </a:ext>
            </a:extLst>
          </p:cNvPr>
          <p:cNvSpPr/>
          <p:nvPr/>
        </p:nvSpPr>
        <p:spPr>
          <a:xfrm>
            <a:off x="2148292" y="3666168"/>
            <a:ext cx="6984820" cy="829631"/>
          </a:xfrm>
          <a:prstGeom prst="roundRect">
            <a:avLst/>
          </a:prstGeom>
          <a:noFill/>
          <a:ln w="1905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NL"/>
          </a:p>
        </p:txBody>
      </p:sp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E4BFE72F-2ED9-6027-336E-91AD71059C17}"/>
              </a:ext>
            </a:extLst>
          </p:cNvPr>
          <p:cNvSpPr txBox="1"/>
          <p:nvPr/>
        </p:nvSpPr>
        <p:spPr>
          <a:xfrm>
            <a:off x="4791225" y="4154759"/>
            <a:ext cx="14414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NL" sz="1400" dirty="0">
                <a:solidFill>
                  <a:srgbClr val="FFC000"/>
                </a:solidFill>
                <a:latin typeface="Avenir Book" panose="02000503020000020003" pitchFamily="2" charset="0"/>
              </a:rPr>
              <a:t>Local potentials</a:t>
            </a:r>
          </a:p>
        </p:txBody>
      </p:sp>
      <p:sp>
        <p:nvSpPr>
          <p:cNvPr id="33" name="CasellaDiTesto 32">
            <a:extLst>
              <a:ext uri="{FF2B5EF4-FFF2-40B4-BE49-F238E27FC236}">
                <a16:creationId xmlns:a16="http://schemas.microsoft.com/office/drawing/2014/main" id="{38092B17-5FC5-4A76-250B-B02BD35CFA61}"/>
              </a:ext>
            </a:extLst>
          </p:cNvPr>
          <p:cNvSpPr txBox="1"/>
          <p:nvPr/>
        </p:nvSpPr>
        <p:spPr>
          <a:xfrm>
            <a:off x="7707082" y="4887686"/>
            <a:ext cx="4033057" cy="1033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t-NL" sz="1400" dirty="0">
                <a:latin typeface="Avenir Book" panose="02000503020000020003" pitchFamily="2" charset="0"/>
              </a:rPr>
              <a:t>Peculiar velocity effects</a:t>
            </a:r>
          </a:p>
          <a:p>
            <a:pPr>
              <a:lnSpc>
                <a:spcPct val="150000"/>
              </a:lnSpc>
            </a:pPr>
            <a:r>
              <a:rPr lang="it-NL" sz="1400" dirty="0">
                <a:latin typeface="Avenir Book" panose="02000503020000020003" pitchFamily="2" charset="0"/>
              </a:rPr>
              <a:t>Integrated relativistic effects during propagation</a:t>
            </a:r>
          </a:p>
          <a:p>
            <a:pPr>
              <a:lnSpc>
                <a:spcPct val="150000"/>
              </a:lnSpc>
            </a:pPr>
            <a:r>
              <a:rPr lang="it-NL" sz="1400" dirty="0">
                <a:latin typeface="Avenir Book" panose="02000503020000020003" pitchFamily="2" charset="0"/>
              </a:rPr>
              <a:t>Local potentials at the wave emission</a:t>
            </a:r>
          </a:p>
        </p:txBody>
      </p:sp>
      <p:cxnSp>
        <p:nvCxnSpPr>
          <p:cNvPr id="35" name="Connettore 1 34">
            <a:extLst>
              <a:ext uri="{FF2B5EF4-FFF2-40B4-BE49-F238E27FC236}">
                <a16:creationId xmlns:a16="http://schemas.microsoft.com/office/drawing/2014/main" id="{A63540A6-A1A4-2542-A563-CC275098AF6B}"/>
              </a:ext>
            </a:extLst>
          </p:cNvPr>
          <p:cNvCxnSpPr/>
          <p:nvPr/>
        </p:nvCxnSpPr>
        <p:spPr>
          <a:xfrm>
            <a:off x="7173682" y="5105400"/>
            <a:ext cx="446315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ttore 1 35">
            <a:extLst>
              <a:ext uri="{FF2B5EF4-FFF2-40B4-BE49-F238E27FC236}">
                <a16:creationId xmlns:a16="http://schemas.microsoft.com/office/drawing/2014/main" id="{D8168EC4-1BFD-A31B-39F0-AF9857BB004D}"/>
              </a:ext>
            </a:extLst>
          </p:cNvPr>
          <p:cNvCxnSpPr/>
          <p:nvPr/>
        </p:nvCxnSpPr>
        <p:spPr>
          <a:xfrm>
            <a:off x="7173682" y="5418109"/>
            <a:ext cx="446315" cy="0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ttore 1 36">
            <a:extLst>
              <a:ext uri="{FF2B5EF4-FFF2-40B4-BE49-F238E27FC236}">
                <a16:creationId xmlns:a16="http://schemas.microsoft.com/office/drawing/2014/main" id="{D273C0DF-8C71-D697-9662-2FBFDD6E88C0}"/>
              </a:ext>
            </a:extLst>
          </p:cNvPr>
          <p:cNvCxnSpPr/>
          <p:nvPr/>
        </p:nvCxnSpPr>
        <p:spPr>
          <a:xfrm>
            <a:off x="7173682" y="5747658"/>
            <a:ext cx="446315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30512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99615417-D980-54FF-6D9F-38C64939A6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090" y="1808167"/>
            <a:ext cx="6423471" cy="302518"/>
          </a:xfrm>
          <a:prstGeom prst="rect">
            <a:avLst/>
          </a:prstGeom>
        </p:spPr>
      </p:pic>
      <p:sp>
        <p:nvSpPr>
          <p:cNvPr id="32" name="Rettangolo 31">
            <a:extLst>
              <a:ext uri="{FF2B5EF4-FFF2-40B4-BE49-F238E27FC236}">
                <a16:creationId xmlns:a16="http://schemas.microsoft.com/office/drawing/2014/main" id="{F0C1E3F7-152E-637C-4A57-8DF00F107641}"/>
              </a:ext>
            </a:extLst>
          </p:cNvPr>
          <p:cNvSpPr/>
          <p:nvPr/>
        </p:nvSpPr>
        <p:spPr>
          <a:xfrm>
            <a:off x="7002517" y="1808167"/>
            <a:ext cx="280023" cy="3163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NL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EF97FF44-97E9-463E-0B89-0B615A65DE3A}"/>
              </a:ext>
            </a:extLst>
          </p:cNvPr>
          <p:cNvSpPr txBox="1"/>
          <p:nvPr/>
        </p:nvSpPr>
        <p:spPr>
          <a:xfrm>
            <a:off x="1681444" y="465431"/>
            <a:ext cx="91715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NL" sz="28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GW number counts in Scalar-Tensor theories of Gravity</a:t>
            </a:r>
          </a:p>
        </p:txBody>
      </p:sp>
      <p:sp>
        <p:nvSpPr>
          <p:cNvPr id="6" name="Rettangolo con angoli arrotondati 5">
            <a:extLst>
              <a:ext uri="{FF2B5EF4-FFF2-40B4-BE49-F238E27FC236}">
                <a16:creationId xmlns:a16="http://schemas.microsoft.com/office/drawing/2014/main" id="{6F4CC1CF-8164-61CA-83CB-C19EE22F67B6}"/>
              </a:ext>
            </a:extLst>
          </p:cNvPr>
          <p:cNvSpPr/>
          <p:nvPr/>
        </p:nvSpPr>
        <p:spPr>
          <a:xfrm>
            <a:off x="2605329" y="1668969"/>
            <a:ext cx="4468708" cy="833070"/>
          </a:xfrm>
          <a:prstGeom prst="roundRect">
            <a:avLst/>
          </a:prstGeom>
          <a:noFill/>
          <a:ln w="1905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NL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8E97A402-FBA9-8F47-443F-6E3DF02E1F3F}"/>
              </a:ext>
            </a:extLst>
          </p:cNvPr>
          <p:cNvSpPr txBox="1"/>
          <p:nvPr/>
        </p:nvSpPr>
        <p:spPr>
          <a:xfrm>
            <a:off x="3163010" y="2124486"/>
            <a:ext cx="8435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NL" sz="1400" dirty="0">
                <a:solidFill>
                  <a:srgbClr val="00B0F0"/>
                </a:solidFill>
                <a:latin typeface="Avenir Book" panose="02000503020000020003" pitchFamily="2" charset="0"/>
              </a:rPr>
              <a:t>Doppler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C0683248-5961-3308-72E2-CF5B941DF451}"/>
              </a:ext>
            </a:extLst>
          </p:cNvPr>
          <p:cNvSpPr txBox="1"/>
          <p:nvPr/>
        </p:nvSpPr>
        <p:spPr>
          <a:xfrm>
            <a:off x="4512733" y="2124485"/>
            <a:ext cx="24897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NL" sz="1400" dirty="0">
                <a:solidFill>
                  <a:srgbClr val="00B0F0"/>
                </a:solidFill>
                <a:latin typeface="Avenir Book" panose="02000503020000020003" pitchFamily="2" charset="0"/>
              </a:rPr>
              <a:t>Luminosity Space Distortions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B4F8C43A-65FA-B711-8487-D6254869F0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3378" y="2670638"/>
            <a:ext cx="9404604" cy="540385"/>
          </a:xfrm>
          <a:prstGeom prst="rect">
            <a:avLst/>
          </a:prstGeom>
        </p:spPr>
      </p:pic>
      <p:sp>
        <p:nvSpPr>
          <p:cNvPr id="10" name="Rettangolo con angoli arrotondati 9">
            <a:extLst>
              <a:ext uri="{FF2B5EF4-FFF2-40B4-BE49-F238E27FC236}">
                <a16:creationId xmlns:a16="http://schemas.microsoft.com/office/drawing/2014/main" id="{BB970932-B6D9-908D-5598-292A9D33A11F}"/>
              </a:ext>
            </a:extLst>
          </p:cNvPr>
          <p:cNvSpPr/>
          <p:nvPr/>
        </p:nvSpPr>
        <p:spPr>
          <a:xfrm>
            <a:off x="2148292" y="2631188"/>
            <a:ext cx="9326924" cy="905832"/>
          </a:xfrm>
          <a:prstGeom prst="roundRect">
            <a:avLst/>
          </a:prstGeom>
          <a:noFill/>
          <a:ln w="19050"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NL"/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C8B7742F-442A-33B5-3D93-6B092C2BA4C2}"/>
              </a:ext>
            </a:extLst>
          </p:cNvPr>
          <p:cNvSpPr txBox="1"/>
          <p:nvPr/>
        </p:nvSpPr>
        <p:spPr>
          <a:xfrm>
            <a:off x="3602078" y="3201607"/>
            <a:ext cx="8018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NL" sz="1400" dirty="0">
                <a:solidFill>
                  <a:srgbClr val="92D050"/>
                </a:solidFill>
                <a:latin typeface="Avenir Book" panose="02000503020000020003" pitchFamily="2" charset="0"/>
              </a:rPr>
              <a:t>Lensing</a:t>
            </a:r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08B0C609-B880-A6EA-9D18-7218A05662BE}"/>
              </a:ext>
            </a:extLst>
          </p:cNvPr>
          <p:cNvSpPr txBox="1"/>
          <p:nvPr/>
        </p:nvSpPr>
        <p:spPr>
          <a:xfrm>
            <a:off x="6511170" y="3204400"/>
            <a:ext cx="10618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NL" sz="1400" dirty="0">
                <a:solidFill>
                  <a:srgbClr val="92D050"/>
                </a:solidFill>
                <a:latin typeface="Avenir Book" panose="02000503020000020003" pitchFamily="2" charset="0"/>
              </a:rPr>
              <a:t>Time delay</a:t>
            </a:r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8D004F0F-D5D7-B428-3B6C-A3DC34DC5BB5}"/>
              </a:ext>
            </a:extLst>
          </p:cNvPr>
          <p:cNvSpPr txBox="1"/>
          <p:nvPr/>
        </p:nvSpPr>
        <p:spPr>
          <a:xfrm>
            <a:off x="9055078" y="3209593"/>
            <a:ext cx="20521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NL" sz="1400" dirty="0">
                <a:solidFill>
                  <a:srgbClr val="92D050"/>
                </a:solidFill>
                <a:latin typeface="Avenir Book" panose="02000503020000020003" pitchFamily="2" charset="0"/>
              </a:rPr>
              <a:t>Integrated Sachs-Wölfe</a:t>
            </a:r>
          </a:p>
        </p:txBody>
      </p:sp>
      <p:pic>
        <p:nvPicPr>
          <p:cNvPr id="26" name="Immagine 25">
            <a:extLst>
              <a:ext uri="{FF2B5EF4-FFF2-40B4-BE49-F238E27FC236}">
                <a16:creationId xmlns:a16="http://schemas.microsoft.com/office/drawing/2014/main" id="{D0427895-5B83-0293-4C06-B63CD8E08C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53378" y="3781353"/>
            <a:ext cx="7065818" cy="315620"/>
          </a:xfrm>
          <a:prstGeom prst="rect">
            <a:avLst/>
          </a:prstGeom>
        </p:spPr>
      </p:pic>
      <p:sp>
        <p:nvSpPr>
          <p:cNvPr id="27" name="Rettangolo con angoli arrotondati 26">
            <a:extLst>
              <a:ext uri="{FF2B5EF4-FFF2-40B4-BE49-F238E27FC236}">
                <a16:creationId xmlns:a16="http://schemas.microsoft.com/office/drawing/2014/main" id="{92A0BC79-E68A-C180-7C53-537BF2082D3B}"/>
              </a:ext>
            </a:extLst>
          </p:cNvPr>
          <p:cNvSpPr/>
          <p:nvPr/>
        </p:nvSpPr>
        <p:spPr>
          <a:xfrm>
            <a:off x="2148292" y="3666168"/>
            <a:ext cx="6984820" cy="829631"/>
          </a:xfrm>
          <a:prstGeom prst="roundRect">
            <a:avLst/>
          </a:prstGeom>
          <a:noFill/>
          <a:ln w="1905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NL"/>
          </a:p>
        </p:txBody>
      </p:sp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E4BFE72F-2ED9-6027-336E-91AD71059C17}"/>
              </a:ext>
            </a:extLst>
          </p:cNvPr>
          <p:cNvSpPr txBox="1"/>
          <p:nvPr/>
        </p:nvSpPr>
        <p:spPr>
          <a:xfrm>
            <a:off x="4791225" y="4154759"/>
            <a:ext cx="14414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NL" sz="1400" dirty="0">
                <a:solidFill>
                  <a:srgbClr val="FFC000"/>
                </a:solidFill>
                <a:latin typeface="Avenir Book" panose="02000503020000020003" pitchFamily="2" charset="0"/>
              </a:rPr>
              <a:t>Local potentials</a:t>
            </a:r>
          </a:p>
        </p:txBody>
      </p:sp>
      <p:pic>
        <p:nvPicPr>
          <p:cNvPr id="29" name="Immagine 28">
            <a:extLst>
              <a:ext uri="{FF2B5EF4-FFF2-40B4-BE49-F238E27FC236}">
                <a16:creationId xmlns:a16="http://schemas.microsoft.com/office/drawing/2014/main" id="{5C18EFE0-444F-78DE-6A7D-7D2B4F8254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53378" y="4689433"/>
            <a:ext cx="4124876" cy="661240"/>
          </a:xfrm>
          <a:prstGeom prst="rect">
            <a:avLst/>
          </a:prstGeom>
        </p:spPr>
      </p:pic>
      <p:sp>
        <p:nvSpPr>
          <p:cNvPr id="30" name="Rettangolo con angoli arrotondati 29">
            <a:extLst>
              <a:ext uri="{FF2B5EF4-FFF2-40B4-BE49-F238E27FC236}">
                <a16:creationId xmlns:a16="http://schemas.microsoft.com/office/drawing/2014/main" id="{0C51EA5B-0BCE-8E65-7F59-2533D4CD1CD0}"/>
              </a:ext>
            </a:extLst>
          </p:cNvPr>
          <p:cNvSpPr/>
          <p:nvPr/>
        </p:nvSpPr>
        <p:spPr>
          <a:xfrm>
            <a:off x="2148292" y="4633524"/>
            <a:ext cx="4033057" cy="1092362"/>
          </a:xfrm>
          <a:prstGeom prst="round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NL"/>
          </a:p>
        </p:txBody>
      </p:sp>
      <p:sp>
        <p:nvSpPr>
          <p:cNvPr id="31" name="CasellaDiTesto 30">
            <a:extLst>
              <a:ext uri="{FF2B5EF4-FFF2-40B4-BE49-F238E27FC236}">
                <a16:creationId xmlns:a16="http://schemas.microsoft.com/office/drawing/2014/main" id="{2FD7A72C-CAE6-91E1-4ECA-88896408A112}"/>
              </a:ext>
            </a:extLst>
          </p:cNvPr>
          <p:cNvSpPr txBox="1"/>
          <p:nvPr/>
        </p:nvSpPr>
        <p:spPr>
          <a:xfrm>
            <a:off x="3636470" y="5396337"/>
            <a:ext cx="10567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NL" sz="1400" dirty="0">
                <a:solidFill>
                  <a:srgbClr val="812AA0"/>
                </a:solidFill>
                <a:latin typeface="Avenir Book" panose="02000503020000020003" pitchFamily="2" charset="0"/>
              </a:rPr>
              <a:t>Scalar field</a:t>
            </a:r>
          </a:p>
        </p:txBody>
      </p:sp>
      <p:sp>
        <p:nvSpPr>
          <p:cNvPr id="33" name="CasellaDiTesto 32">
            <a:extLst>
              <a:ext uri="{FF2B5EF4-FFF2-40B4-BE49-F238E27FC236}">
                <a16:creationId xmlns:a16="http://schemas.microsoft.com/office/drawing/2014/main" id="{38092B17-5FC5-4A76-250B-B02BD35CFA61}"/>
              </a:ext>
            </a:extLst>
          </p:cNvPr>
          <p:cNvSpPr txBox="1"/>
          <p:nvPr/>
        </p:nvSpPr>
        <p:spPr>
          <a:xfrm>
            <a:off x="7707082" y="4887686"/>
            <a:ext cx="4033057" cy="13570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t-NL" sz="1400" dirty="0">
                <a:latin typeface="Avenir Book" panose="02000503020000020003" pitchFamily="2" charset="0"/>
              </a:rPr>
              <a:t>Peculiar velocity effects</a:t>
            </a:r>
          </a:p>
          <a:p>
            <a:pPr>
              <a:lnSpc>
                <a:spcPct val="150000"/>
              </a:lnSpc>
            </a:pPr>
            <a:r>
              <a:rPr lang="it-NL" sz="1400" dirty="0">
                <a:latin typeface="Avenir Book" panose="02000503020000020003" pitchFamily="2" charset="0"/>
              </a:rPr>
              <a:t>Integrated relativistic effects during propagation</a:t>
            </a:r>
          </a:p>
          <a:p>
            <a:pPr>
              <a:lnSpc>
                <a:spcPct val="150000"/>
              </a:lnSpc>
            </a:pPr>
            <a:r>
              <a:rPr lang="it-NL" sz="1400" dirty="0">
                <a:latin typeface="Avenir Book" panose="02000503020000020003" pitchFamily="2" charset="0"/>
              </a:rPr>
              <a:t>Local potentials at the wave emission</a:t>
            </a:r>
          </a:p>
          <a:p>
            <a:pPr>
              <a:lnSpc>
                <a:spcPct val="150000"/>
              </a:lnSpc>
            </a:pPr>
            <a:r>
              <a:rPr lang="it-NL" sz="1400" dirty="0">
                <a:latin typeface="Avenir Book" panose="02000503020000020003" pitchFamily="2" charset="0"/>
              </a:rPr>
              <a:t>Interaction of the GW with the DE scalar field</a:t>
            </a:r>
          </a:p>
        </p:txBody>
      </p:sp>
      <p:cxnSp>
        <p:nvCxnSpPr>
          <p:cNvPr id="35" name="Connettore 1 34">
            <a:extLst>
              <a:ext uri="{FF2B5EF4-FFF2-40B4-BE49-F238E27FC236}">
                <a16:creationId xmlns:a16="http://schemas.microsoft.com/office/drawing/2014/main" id="{A63540A6-A1A4-2542-A563-CC275098AF6B}"/>
              </a:ext>
            </a:extLst>
          </p:cNvPr>
          <p:cNvCxnSpPr/>
          <p:nvPr/>
        </p:nvCxnSpPr>
        <p:spPr>
          <a:xfrm>
            <a:off x="7173682" y="5105400"/>
            <a:ext cx="446315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ttore 1 35">
            <a:extLst>
              <a:ext uri="{FF2B5EF4-FFF2-40B4-BE49-F238E27FC236}">
                <a16:creationId xmlns:a16="http://schemas.microsoft.com/office/drawing/2014/main" id="{D8168EC4-1BFD-A31B-39F0-AF9857BB004D}"/>
              </a:ext>
            </a:extLst>
          </p:cNvPr>
          <p:cNvCxnSpPr/>
          <p:nvPr/>
        </p:nvCxnSpPr>
        <p:spPr>
          <a:xfrm>
            <a:off x="7173682" y="5418109"/>
            <a:ext cx="446315" cy="0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ttore 1 36">
            <a:extLst>
              <a:ext uri="{FF2B5EF4-FFF2-40B4-BE49-F238E27FC236}">
                <a16:creationId xmlns:a16="http://schemas.microsoft.com/office/drawing/2014/main" id="{D273C0DF-8C71-D697-9662-2FBFDD6E88C0}"/>
              </a:ext>
            </a:extLst>
          </p:cNvPr>
          <p:cNvCxnSpPr/>
          <p:nvPr/>
        </p:nvCxnSpPr>
        <p:spPr>
          <a:xfrm>
            <a:off x="7173682" y="5747658"/>
            <a:ext cx="446315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ttore 1 37">
            <a:extLst>
              <a:ext uri="{FF2B5EF4-FFF2-40B4-BE49-F238E27FC236}">
                <a16:creationId xmlns:a16="http://schemas.microsoft.com/office/drawing/2014/main" id="{FA77C89E-EA83-99B6-F3E4-8673918330C5}"/>
              </a:ext>
            </a:extLst>
          </p:cNvPr>
          <p:cNvCxnSpPr/>
          <p:nvPr/>
        </p:nvCxnSpPr>
        <p:spPr>
          <a:xfrm>
            <a:off x="7173682" y="6063343"/>
            <a:ext cx="446315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5068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8CDF8926-8978-1A5A-D09C-AE59EFD9D4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7734" y="1526973"/>
            <a:ext cx="9736531" cy="4259732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65DA5BFA-AE46-3632-8040-868CCD2E5A24}"/>
              </a:ext>
            </a:extLst>
          </p:cNvPr>
          <p:cNvSpPr txBox="1"/>
          <p:nvPr/>
        </p:nvSpPr>
        <p:spPr>
          <a:xfrm>
            <a:off x="2950779" y="548075"/>
            <a:ext cx="62904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NL" sz="28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Number counts signal in standard GR</a:t>
            </a:r>
          </a:p>
        </p:txBody>
      </p:sp>
    </p:spTree>
    <p:extLst>
      <p:ext uri="{BB962C8B-B14F-4D97-AF65-F5344CB8AC3E}">
        <p14:creationId xmlns:p14="http://schemas.microsoft.com/office/powerpoint/2010/main" val="40690631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id="{72BDA47E-C738-15B6-098A-1427F587F68D}"/>
              </a:ext>
            </a:extLst>
          </p:cNvPr>
          <p:cNvSpPr txBox="1"/>
          <p:nvPr/>
        </p:nvSpPr>
        <p:spPr>
          <a:xfrm>
            <a:off x="4904969" y="581332"/>
            <a:ext cx="23820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NL" sz="28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Observability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1B86DF06-D14D-966E-EA65-EAD3F34EE1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025" y="3185260"/>
            <a:ext cx="2810177" cy="487479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A3EC0AE3-70B7-1591-DBA9-C8F973FA23E9}"/>
              </a:ext>
            </a:extLst>
          </p:cNvPr>
          <p:cNvSpPr txBox="1"/>
          <p:nvPr/>
        </p:nvSpPr>
        <p:spPr>
          <a:xfrm>
            <a:off x="759824" y="2471192"/>
            <a:ext cx="20585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400" dirty="0" err="1">
                <a:latin typeface="Avenir Book" panose="02000503020000020003" pitchFamily="2" charset="0"/>
              </a:rPr>
              <a:t>W</a:t>
            </a:r>
            <a:r>
              <a:rPr lang="it-NL" sz="1400" dirty="0">
                <a:latin typeface="Avenir Book" panose="02000503020000020003" pitchFamily="2" charset="0"/>
              </a:rPr>
              <a:t>e define a cumulative</a:t>
            </a:r>
          </a:p>
          <a:p>
            <a:pPr algn="ctr"/>
            <a:r>
              <a:rPr lang="it-NL" sz="1400" dirty="0">
                <a:latin typeface="Avenir Book" panose="02000503020000020003" pitchFamily="2" charset="0"/>
              </a:rPr>
              <a:t>signal to noise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E2BDE87D-2CF3-25DA-2DB8-E3B295502162}"/>
              </a:ext>
            </a:extLst>
          </p:cNvPr>
          <p:cNvSpPr txBox="1"/>
          <p:nvPr/>
        </p:nvSpPr>
        <p:spPr>
          <a:xfrm>
            <a:off x="5219398" y="5655048"/>
            <a:ext cx="45528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NL" dirty="0">
                <a:latin typeface="Avenir Book" panose="02000503020000020003" pitchFamily="2" charset="0"/>
              </a:rPr>
              <a:t>The signal is observable in both detectors!</a:t>
            </a: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5496BAF2-2826-8A46-8F4C-ED0583AA24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2462" y="1668779"/>
            <a:ext cx="8046720" cy="352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9247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02EBE060-B782-9AAD-CE70-13B81FDB98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7735" y="1524914"/>
            <a:ext cx="9742629" cy="4262400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D5505014-DC61-CE60-9326-0CC9B8E8D01C}"/>
              </a:ext>
            </a:extLst>
          </p:cNvPr>
          <p:cNvSpPr txBox="1"/>
          <p:nvPr/>
        </p:nvSpPr>
        <p:spPr>
          <a:xfrm>
            <a:off x="2730815" y="547466"/>
            <a:ext cx="67303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NL" sz="28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Number counts in Scalar-Tensor theories</a:t>
            </a:r>
          </a:p>
        </p:txBody>
      </p:sp>
      <p:cxnSp>
        <p:nvCxnSpPr>
          <p:cNvPr id="7" name="Connettore 2 6">
            <a:extLst>
              <a:ext uri="{FF2B5EF4-FFF2-40B4-BE49-F238E27FC236}">
                <a16:creationId xmlns:a16="http://schemas.microsoft.com/office/drawing/2014/main" id="{3E228641-FA4A-2BB1-07ED-43E4FDDD09EB}"/>
              </a:ext>
            </a:extLst>
          </p:cNvPr>
          <p:cNvCxnSpPr>
            <a:cxnSpLocks/>
          </p:cNvCxnSpPr>
          <p:nvPr/>
        </p:nvCxnSpPr>
        <p:spPr>
          <a:xfrm>
            <a:off x="5136444" y="5068711"/>
            <a:ext cx="0" cy="406400"/>
          </a:xfrm>
          <a:prstGeom prst="straightConnector1">
            <a:avLst/>
          </a:prstGeom>
          <a:ln>
            <a:headEnd type="triangle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Connettore 2 9">
            <a:extLst>
              <a:ext uri="{FF2B5EF4-FFF2-40B4-BE49-F238E27FC236}">
                <a16:creationId xmlns:a16="http://schemas.microsoft.com/office/drawing/2014/main" id="{0997A31F-7462-5CC7-9878-2BA5E8350CCD}"/>
              </a:ext>
            </a:extLst>
          </p:cNvPr>
          <p:cNvCxnSpPr>
            <a:cxnSpLocks/>
          </p:cNvCxnSpPr>
          <p:nvPr/>
        </p:nvCxnSpPr>
        <p:spPr>
          <a:xfrm>
            <a:off x="5683955" y="5074355"/>
            <a:ext cx="0" cy="406400"/>
          </a:xfrm>
          <a:prstGeom prst="straightConnector1">
            <a:avLst/>
          </a:prstGeom>
          <a:ln>
            <a:headEnd type="triangle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8C21026E-81E1-D331-0748-C455BF152B1F}"/>
              </a:ext>
            </a:extLst>
          </p:cNvPr>
          <p:cNvSpPr txBox="1"/>
          <p:nvPr/>
        </p:nvSpPr>
        <p:spPr>
          <a:xfrm>
            <a:off x="5442543" y="5467639"/>
            <a:ext cx="4828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NL" sz="1400" dirty="0">
                <a:solidFill>
                  <a:schemeClr val="bg1"/>
                </a:solidFill>
                <a:latin typeface="Avenir Book" panose="02000503020000020003" pitchFamily="2" charset="0"/>
              </a:rPr>
              <a:t>400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CC7A895E-80AD-F604-A9F8-F9D00C3A96B8}"/>
              </a:ext>
            </a:extLst>
          </p:cNvPr>
          <p:cNvSpPr txBox="1"/>
          <p:nvPr/>
        </p:nvSpPr>
        <p:spPr>
          <a:xfrm>
            <a:off x="4895032" y="5468248"/>
            <a:ext cx="4828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NL" sz="1400" dirty="0">
                <a:solidFill>
                  <a:schemeClr val="bg1"/>
                </a:solidFill>
                <a:latin typeface="Avenir Book" panose="02000503020000020003" pitchFamily="2" charset="0"/>
              </a:rPr>
              <a:t>200</a:t>
            </a:r>
          </a:p>
        </p:txBody>
      </p:sp>
      <p:cxnSp>
        <p:nvCxnSpPr>
          <p:cNvPr id="14" name="Connettore 2 13">
            <a:extLst>
              <a:ext uri="{FF2B5EF4-FFF2-40B4-BE49-F238E27FC236}">
                <a16:creationId xmlns:a16="http://schemas.microsoft.com/office/drawing/2014/main" id="{8885FB3E-274A-AF13-AA50-F7DB8E02D3C8}"/>
              </a:ext>
            </a:extLst>
          </p:cNvPr>
          <p:cNvCxnSpPr>
            <a:cxnSpLocks/>
          </p:cNvCxnSpPr>
          <p:nvPr/>
        </p:nvCxnSpPr>
        <p:spPr>
          <a:xfrm>
            <a:off x="10295467" y="5074355"/>
            <a:ext cx="0" cy="406400"/>
          </a:xfrm>
          <a:prstGeom prst="straightConnector1">
            <a:avLst/>
          </a:prstGeom>
          <a:ln>
            <a:headEnd type="triangle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647A744F-83F2-F93C-AAA7-BE608A1CDD2E}"/>
              </a:ext>
            </a:extLst>
          </p:cNvPr>
          <p:cNvSpPr txBox="1"/>
          <p:nvPr/>
        </p:nvSpPr>
        <p:spPr>
          <a:xfrm>
            <a:off x="9825626" y="5478928"/>
            <a:ext cx="9396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NL" sz="1400" dirty="0">
                <a:solidFill>
                  <a:schemeClr val="bg1"/>
                </a:solidFill>
                <a:latin typeface="Avenir Book" panose="02000503020000020003" pitchFamily="2" charset="0"/>
              </a:rPr>
              <a:t>600 - 700</a:t>
            </a:r>
          </a:p>
        </p:txBody>
      </p:sp>
    </p:spTree>
    <p:extLst>
      <p:ext uri="{BB962C8B-B14F-4D97-AF65-F5344CB8AC3E}">
        <p14:creationId xmlns:p14="http://schemas.microsoft.com/office/powerpoint/2010/main" val="6271459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06CD02AC-4121-42B2-74BF-565469B30F4E}"/>
              </a:ext>
            </a:extLst>
          </p:cNvPr>
          <p:cNvSpPr txBox="1"/>
          <p:nvPr/>
        </p:nvSpPr>
        <p:spPr>
          <a:xfrm>
            <a:off x="3548743" y="1596773"/>
            <a:ext cx="50945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NL" sz="2800" i="1" dirty="0">
                <a:latin typeface="Futura Medium" panose="020B0602020204020303" pitchFamily="34" charset="-79"/>
                <a:cs typeface="Futura Medium" panose="020B0602020204020303" pitchFamily="34" charset="-79"/>
              </a:rPr>
              <a:t>Key</a:t>
            </a:r>
          </a:p>
          <a:p>
            <a:pPr algn="ctr"/>
            <a:r>
              <a:rPr lang="it-NL" sz="2800" i="1" dirty="0">
                <a:latin typeface="Futura Medium" panose="020B0602020204020303" pitchFamily="34" charset="-79"/>
                <a:cs typeface="Futura Medium" panose="020B0602020204020303" pitchFamily="34" charset="-79"/>
              </a:rPr>
              <a:t>Takeaways</a:t>
            </a:r>
          </a:p>
        </p:txBody>
      </p:sp>
      <p:grpSp>
        <p:nvGrpSpPr>
          <p:cNvPr id="18" name="Gruppo 17">
            <a:extLst>
              <a:ext uri="{FF2B5EF4-FFF2-40B4-BE49-F238E27FC236}">
                <a16:creationId xmlns:a16="http://schemas.microsoft.com/office/drawing/2014/main" id="{F42CEB37-7309-C563-E113-F129B213813A}"/>
              </a:ext>
            </a:extLst>
          </p:cNvPr>
          <p:cNvGrpSpPr/>
          <p:nvPr/>
        </p:nvGrpSpPr>
        <p:grpSpPr>
          <a:xfrm>
            <a:off x="675624" y="543675"/>
            <a:ext cx="3412520" cy="2005623"/>
            <a:chOff x="522514" y="938148"/>
            <a:chExt cx="3412520" cy="2005623"/>
          </a:xfrm>
        </p:grpSpPr>
        <p:sp>
          <p:nvSpPr>
            <p:cNvPr id="19" name="Ovale 18">
              <a:extLst>
                <a:ext uri="{FF2B5EF4-FFF2-40B4-BE49-F238E27FC236}">
                  <a16:creationId xmlns:a16="http://schemas.microsoft.com/office/drawing/2014/main" id="{EE0E12DC-0EAC-0819-5A3E-EA52D5F56052}"/>
                </a:ext>
              </a:extLst>
            </p:cNvPr>
            <p:cNvSpPr/>
            <p:nvPr/>
          </p:nvSpPr>
          <p:spPr>
            <a:xfrm>
              <a:off x="522514" y="938148"/>
              <a:ext cx="3412520" cy="2005623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 w="38100">
              <a:solidFill>
                <a:srgbClr val="37D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NL" dirty="0"/>
            </a:p>
          </p:txBody>
        </p:sp>
        <p:sp>
          <p:nvSpPr>
            <p:cNvPr id="20" name="CasellaDiTesto 19">
              <a:extLst>
                <a:ext uri="{FF2B5EF4-FFF2-40B4-BE49-F238E27FC236}">
                  <a16:creationId xmlns:a16="http://schemas.microsoft.com/office/drawing/2014/main" id="{0B4C5CE4-F778-C3FB-238D-BCFD016A7F56}"/>
                </a:ext>
              </a:extLst>
            </p:cNvPr>
            <p:cNvSpPr txBox="1"/>
            <p:nvPr/>
          </p:nvSpPr>
          <p:spPr>
            <a:xfrm>
              <a:off x="716684" y="1399344"/>
              <a:ext cx="2987169" cy="11011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it-NL" sz="1500" dirty="0">
                  <a:latin typeface="Avenir Book" panose="02000503020000020003" pitchFamily="2" charset="0"/>
                  <a:cs typeface="Shree Devanagari 714" panose="02000600000000000000" pitchFamily="2" charset="0"/>
                </a:rPr>
                <a:t>GW number counts is</a:t>
              </a:r>
            </a:p>
            <a:p>
              <a:pPr algn="ctr">
                <a:lnSpc>
                  <a:spcPct val="150000"/>
                </a:lnSpc>
              </a:pPr>
              <a:r>
                <a:rPr lang="it-NL" sz="1500" dirty="0">
                  <a:latin typeface="Avenir Book" panose="02000503020000020003" pitchFamily="2" charset="0"/>
                  <a:cs typeface="Shree Devanagari 714" panose="02000600000000000000" pitchFamily="2" charset="0"/>
                </a:rPr>
                <a:t>potentially observable by next generation detectors</a:t>
              </a:r>
            </a:p>
          </p:txBody>
        </p:sp>
      </p:grpSp>
      <p:grpSp>
        <p:nvGrpSpPr>
          <p:cNvPr id="21" name="Gruppo 20">
            <a:extLst>
              <a:ext uri="{FF2B5EF4-FFF2-40B4-BE49-F238E27FC236}">
                <a16:creationId xmlns:a16="http://schemas.microsoft.com/office/drawing/2014/main" id="{2D051D8D-9F2E-D76C-9D5F-0E53CCFF4C83}"/>
              </a:ext>
            </a:extLst>
          </p:cNvPr>
          <p:cNvGrpSpPr/>
          <p:nvPr/>
        </p:nvGrpSpPr>
        <p:grpSpPr>
          <a:xfrm>
            <a:off x="2485359" y="2806033"/>
            <a:ext cx="3412520" cy="2005623"/>
            <a:chOff x="2772114" y="3095726"/>
            <a:chExt cx="3412520" cy="2005623"/>
          </a:xfrm>
        </p:grpSpPr>
        <p:sp>
          <p:nvSpPr>
            <p:cNvPr id="22" name="Ovale 21">
              <a:extLst>
                <a:ext uri="{FF2B5EF4-FFF2-40B4-BE49-F238E27FC236}">
                  <a16:creationId xmlns:a16="http://schemas.microsoft.com/office/drawing/2014/main" id="{55E03636-8360-9CA9-673A-C120CFE8E0F4}"/>
                </a:ext>
              </a:extLst>
            </p:cNvPr>
            <p:cNvSpPr/>
            <p:nvPr/>
          </p:nvSpPr>
          <p:spPr>
            <a:xfrm>
              <a:off x="2772114" y="3095726"/>
              <a:ext cx="3412520" cy="2005623"/>
            </a:xfrm>
            <a:prstGeom prst="ellipse">
              <a:avLst/>
            </a:prstGeom>
            <a:solidFill>
              <a:schemeClr val="bg1">
                <a:alpha val="70439"/>
              </a:schemeClr>
            </a:solidFill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NL" dirty="0"/>
            </a:p>
          </p:txBody>
        </p:sp>
        <p:sp>
          <p:nvSpPr>
            <p:cNvPr id="23" name="CasellaDiTesto 22">
              <a:extLst>
                <a:ext uri="{FF2B5EF4-FFF2-40B4-BE49-F238E27FC236}">
                  <a16:creationId xmlns:a16="http://schemas.microsoft.com/office/drawing/2014/main" id="{58490DD4-34FC-3128-A7D1-3D25C5278402}"/>
                </a:ext>
              </a:extLst>
            </p:cNvPr>
            <p:cNvSpPr txBox="1"/>
            <p:nvPr/>
          </p:nvSpPr>
          <p:spPr>
            <a:xfrm>
              <a:off x="3110838" y="3556875"/>
              <a:ext cx="2759033" cy="11011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it-NL" sz="1500" dirty="0">
                  <a:latin typeface="Avenir Book" panose="02000503020000020003" pitchFamily="2" charset="0"/>
                  <a:cs typeface="Shree Devanagari 714" panose="02000600000000000000" pitchFamily="2" charset="0"/>
                </a:rPr>
                <a:t>Deviations from </a:t>
              </a:r>
              <a:r>
                <a:rPr lang="it-NL" sz="1500" dirty="0">
                  <a:latin typeface="Symbol" pitchFamily="2" charset="2"/>
                  <a:cs typeface="Shree Devanagari 714" panose="02000600000000000000" pitchFamily="2" charset="0"/>
                </a:rPr>
                <a:t>L</a:t>
              </a:r>
              <a:r>
                <a:rPr lang="it-NL" sz="1500" dirty="0">
                  <a:latin typeface="Avenir Book" panose="02000503020000020003" pitchFamily="2" charset="0"/>
                  <a:cs typeface="Shree Devanagari 714" panose="02000600000000000000" pitchFamily="2" charset="0"/>
                </a:rPr>
                <a:t>CDM can only be measured effectively probing the smallest scales.</a:t>
              </a:r>
            </a:p>
          </p:txBody>
        </p:sp>
      </p:grpSp>
      <p:grpSp>
        <p:nvGrpSpPr>
          <p:cNvPr id="24" name="Gruppo 23">
            <a:extLst>
              <a:ext uri="{FF2B5EF4-FFF2-40B4-BE49-F238E27FC236}">
                <a16:creationId xmlns:a16="http://schemas.microsoft.com/office/drawing/2014/main" id="{EB0B09AB-2320-59AA-AC7A-BB6EE34AB922}"/>
              </a:ext>
            </a:extLst>
          </p:cNvPr>
          <p:cNvGrpSpPr/>
          <p:nvPr/>
        </p:nvGrpSpPr>
        <p:grpSpPr>
          <a:xfrm>
            <a:off x="8103856" y="607624"/>
            <a:ext cx="3412520" cy="2005623"/>
            <a:chOff x="5835063" y="934576"/>
            <a:chExt cx="3412520" cy="2005623"/>
          </a:xfrm>
        </p:grpSpPr>
        <p:sp>
          <p:nvSpPr>
            <p:cNvPr id="25" name="Ovale 24">
              <a:extLst>
                <a:ext uri="{FF2B5EF4-FFF2-40B4-BE49-F238E27FC236}">
                  <a16:creationId xmlns:a16="http://schemas.microsoft.com/office/drawing/2014/main" id="{5C8BB50C-C48F-4A3A-6C4F-DE2037B5FD77}"/>
                </a:ext>
              </a:extLst>
            </p:cNvPr>
            <p:cNvSpPr/>
            <p:nvPr/>
          </p:nvSpPr>
          <p:spPr>
            <a:xfrm>
              <a:off x="5835063" y="934576"/>
              <a:ext cx="3412520" cy="2005623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 w="38100">
              <a:solidFill>
                <a:srgbClr val="6E8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NL" dirty="0"/>
            </a:p>
          </p:txBody>
        </p:sp>
        <p:sp>
          <p:nvSpPr>
            <p:cNvPr id="26" name="CasellaDiTesto 25">
              <a:extLst>
                <a:ext uri="{FF2B5EF4-FFF2-40B4-BE49-F238E27FC236}">
                  <a16:creationId xmlns:a16="http://schemas.microsoft.com/office/drawing/2014/main" id="{9060BFDB-F0C5-1DEB-726F-82D0CD91A7E6}"/>
                </a:ext>
              </a:extLst>
            </p:cNvPr>
            <p:cNvSpPr txBox="1"/>
            <p:nvPr/>
          </p:nvSpPr>
          <p:spPr>
            <a:xfrm>
              <a:off x="6161806" y="1387159"/>
              <a:ext cx="2759033" cy="11011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it-NL" sz="1500" dirty="0">
                  <a:latin typeface="Avenir Book" panose="02000503020000020003" pitchFamily="2" charset="0"/>
                  <a:cs typeface="Shree Devanagari 714" panose="02000600000000000000" pitchFamily="2" charset="0"/>
                </a:rPr>
                <a:t>The GW signal can be cross-correlated with LSS to give even more information.</a:t>
              </a:r>
            </a:p>
          </p:txBody>
        </p:sp>
      </p:grpSp>
      <p:grpSp>
        <p:nvGrpSpPr>
          <p:cNvPr id="27" name="Gruppo 26">
            <a:extLst>
              <a:ext uri="{FF2B5EF4-FFF2-40B4-BE49-F238E27FC236}">
                <a16:creationId xmlns:a16="http://schemas.microsoft.com/office/drawing/2014/main" id="{E1F2CC22-97C8-FDFE-0A94-1113EDF16A96}"/>
              </a:ext>
            </a:extLst>
          </p:cNvPr>
          <p:cNvGrpSpPr/>
          <p:nvPr/>
        </p:nvGrpSpPr>
        <p:grpSpPr>
          <a:xfrm>
            <a:off x="6294123" y="2806033"/>
            <a:ext cx="3412520" cy="2005623"/>
            <a:chOff x="8669075" y="2885115"/>
            <a:chExt cx="3412520" cy="2005623"/>
          </a:xfrm>
        </p:grpSpPr>
        <p:sp>
          <p:nvSpPr>
            <p:cNvPr id="28" name="Ovale 27">
              <a:extLst>
                <a:ext uri="{FF2B5EF4-FFF2-40B4-BE49-F238E27FC236}">
                  <a16:creationId xmlns:a16="http://schemas.microsoft.com/office/drawing/2014/main" id="{220A8B5E-E682-6698-482A-85673FECE02B}"/>
                </a:ext>
              </a:extLst>
            </p:cNvPr>
            <p:cNvSpPr/>
            <p:nvPr/>
          </p:nvSpPr>
          <p:spPr>
            <a:xfrm>
              <a:off x="8669075" y="2885115"/>
              <a:ext cx="3412520" cy="2005623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 w="38100">
              <a:solidFill>
                <a:srgbClr val="60D82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NL" dirty="0"/>
            </a:p>
          </p:txBody>
        </p:sp>
        <p:sp>
          <p:nvSpPr>
            <p:cNvPr id="29" name="CasellaDiTesto 28">
              <a:extLst>
                <a:ext uri="{FF2B5EF4-FFF2-40B4-BE49-F238E27FC236}">
                  <a16:creationId xmlns:a16="http://schemas.microsoft.com/office/drawing/2014/main" id="{C7A20524-267D-A27A-6ECE-E9F90AF9AA9F}"/>
                </a:ext>
              </a:extLst>
            </p:cNvPr>
            <p:cNvSpPr txBox="1"/>
            <p:nvPr/>
          </p:nvSpPr>
          <p:spPr>
            <a:xfrm>
              <a:off x="8981207" y="3360559"/>
              <a:ext cx="2759033" cy="11011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it-NL" sz="1500" dirty="0">
                  <a:latin typeface="Avenir Book" panose="02000503020000020003" pitchFamily="2" charset="0"/>
                  <a:cs typeface="Shree Devanagari 714" panose="02000600000000000000" pitchFamily="2" charset="0"/>
                </a:rPr>
                <a:t>Crucial improvement needed is accuracy on the measure of D</a:t>
              </a:r>
              <a:r>
                <a:rPr lang="it-NL" sz="1500" baseline="-25000" dirty="0">
                  <a:latin typeface="Avenir Book" panose="02000503020000020003" pitchFamily="2" charset="0"/>
                  <a:cs typeface="Shree Devanagari 714" panose="02000600000000000000" pitchFamily="2" charset="0"/>
                </a:rPr>
                <a:t>L</a:t>
              </a:r>
              <a:r>
                <a:rPr lang="it-NL" sz="1500" dirty="0">
                  <a:latin typeface="Avenir Book" panose="02000503020000020003" pitchFamily="2" charset="0"/>
                  <a:cs typeface="Shree Devanagari 714" panose="02000600000000000000" pitchFamily="2" charset="0"/>
                </a:rPr>
                <a:t> and on sky-locations</a:t>
              </a:r>
            </a:p>
          </p:txBody>
        </p:sp>
      </p:grpSp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B54AAAB6-29E5-C111-D76F-989589A1560F}"/>
              </a:ext>
            </a:extLst>
          </p:cNvPr>
          <p:cNvSpPr txBox="1"/>
          <p:nvPr/>
        </p:nvSpPr>
        <p:spPr>
          <a:xfrm>
            <a:off x="952467" y="5274956"/>
            <a:ext cx="10287064" cy="983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t-IT" sz="2400" dirty="0">
                <a:latin typeface="Avenir Book" panose="02000503020000020003" pitchFamily="2" charset="0"/>
                <a:cs typeface="Shree Devanagari 714" panose="02000600000000000000" pitchFamily="2" charset="0"/>
              </a:rPr>
              <a:t>T</a:t>
            </a:r>
            <a:r>
              <a:rPr lang="it-NL" sz="2400" dirty="0">
                <a:latin typeface="Avenir Book" panose="02000503020000020003" pitchFamily="2" charset="0"/>
                <a:cs typeface="Shree Devanagari 714" panose="02000600000000000000" pitchFamily="2" charset="0"/>
              </a:rPr>
              <a:t>hank you!</a:t>
            </a:r>
            <a:br>
              <a:rPr lang="it-NL" sz="2400" dirty="0">
                <a:latin typeface="Avenir Book" panose="02000503020000020003" pitchFamily="2" charset="0"/>
                <a:cs typeface="Shree Devanagari 714" panose="02000600000000000000" pitchFamily="2" charset="0"/>
              </a:rPr>
            </a:br>
            <a:r>
              <a:rPr lang="it-IT" sz="1600" dirty="0">
                <a:latin typeface="Avenir Book" panose="02000503020000020003" pitchFamily="2" charset="0"/>
                <a:cs typeface="Shree Devanagari 714" panose="02000600000000000000" pitchFamily="2" charset="0"/>
              </a:rPr>
              <a:t>A</a:t>
            </a:r>
            <a:r>
              <a:rPr lang="it-NL" sz="1600" dirty="0">
                <a:latin typeface="Avenir Book" panose="02000503020000020003" pitchFamily="2" charset="0"/>
                <a:cs typeface="Shree Devanagari 714" panose="02000600000000000000" pitchFamily="2" charset="0"/>
              </a:rPr>
              <a:t>nd thanks to </a:t>
            </a:r>
            <a:r>
              <a:rPr lang="it-NL" sz="1600" b="1" i="1" dirty="0">
                <a:latin typeface="Avenir Black Oblique" panose="02000503020000020003" pitchFamily="2" charset="0"/>
                <a:cs typeface="Shree Devanagari 714" panose="02000600000000000000" pitchFamily="2" charset="0"/>
              </a:rPr>
              <a:t>Mattia Pantiri</a:t>
            </a:r>
            <a:r>
              <a:rPr lang="it-NL" sz="1600" dirty="0">
                <a:latin typeface="Avenir Book" panose="02000503020000020003" pitchFamily="2" charset="0"/>
                <a:cs typeface="Shree Devanagari 714" panose="02000600000000000000" pitchFamily="2" charset="0"/>
              </a:rPr>
              <a:t> and </a:t>
            </a:r>
            <a:r>
              <a:rPr lang="it-NL" sz="1600" b="1" i="1" dirty="0">
                <a:latin typeface="Avenir Black Oblique" panose="02000503020000020003" pitchFamily="2" charset="0"/>
                <a:cs typeface="Shree Devanagari 714" panose="02000600000000000000" pitchFamily="2" charset="0"/>
              </a:rPr>
              <a:t>Alessandra Silvestri</a:t>
            </a:r>
          </a:p>
        </p:txBody>
      </p:sp>
    </p:spTree>
    <p:extLst>
      <p:ext uri="{BB962C8B-B14F-4D97-AF65-F5344CB8AC3E}">
        <p14:creationId xmlns:p14="http://schemas.microsoft.com/office/powerpoint/2010/main" val="17504072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10">
            <a:extLst>
              <a:ext uri="{FF2B5EF4-FFF2-40B4-BE49-F238E27FC236}">
                <a16:creationId xmlns:a16="http://schemas.microsoft.com/office/drawing/2014/main" id="{E5E426EF-2FE3-7354-35FC-A3CFD399FB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3698" y="1482879"/>
            <a:ext cx="9411754" cy="3895200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EF97FF44-97E9-463E-0B89-0B615A65DE3A}"/>
              </a:ext>
            </a:extLst>
          </p:cNvPr>
          <p:cNvSpPr txBox="1"/>
          <p:nvPr/>
        </p:nvSpPr>
        <p:spPr>
          <a:xfrm>
            <a:off x="1681444" y="465431"/>
            <a:ext cx="91715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NL" sz="28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GW number counts in Scalar-Tensor theories of Gravity</a:t>
            </a:r>
          </a:p>
        </p:txBody>
      </p:sp>
    </p:spTree>
    <p:extLst>
      <p:ext uri="{BB962C8B-B14F-4D97-AF65-F5344CB8AC3E}">
        <p14:creationId xmlns:p14="http://schemas.microsoft.com/office/powerpoint/2010/main" val="16322300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Plot of sky coordinates vs. distance for galaxies in the Sloan Digital Sky Survey showing redshift">
            <a:extLst>
              <a:ext uri="{FF2B5EF4-FFF2-40B4-BE49-F238E27FC236}">
                <a16:creationId xmlns:a16="http://schemas.microsoft.com/office/drawing/2014/main" id="{04A95D68-158E-095B-50E7-CEFF1EC891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6637" y="385729"/>
            <a:ext cx="6121765" cy="6086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e 3">
            <a:extLst>
              <a:ext uri="{FF2B5EF4-FFF2-40B4-BE49-F238E27FC236}">
                <a16:creationId xmlns:a16="http://schemas.microsoft.com/office/drawing/2014/main" id="{60FF7C3F-467F-F42D-7C8D-538F870D05FC}"/>
              </a:ext>
            </a:extLst>
          </p:cNvPr>
          <p:cNvSpPr/>
          <p:nvPr/>
        </p:nvSpPr>
        <p:spPr>
          <a:xfrm>
            <a:off x="7196267" y="1208314"/>
            <a:ext cx="1001485" cy="96882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NL"/>
          </a:p>
        </p:txBody>
      </p:sp>
      <p:sp>
        <p:nvSpPr>
          <p:cNvPr id="5" name="Ovale 4">
            <a:extLst>
              <a:ext uri="{FF2B5EF4-FFF2-40B4-BE49-F238E27FC236}">
                <a16:creationId xmlns:a16="http://schemas.microsoft.com/office/drawing/2014/main" id="{A1C40D5A-94A7-796B-B378-6D3743A1B709}"/>
              </a:ext>
            </a:extLst>
          </p:cNvPr>
          <p:cNvSpPr/>
          <p:nvPr/>
        </p:nvSpPr>
        <p:spPr>
          <a:xfrm>
            <a:off x="9507490" y="1466195"/>
            <a:ext cx="1001485" cy="96882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NL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0FC61BE9-08F4-6FAC-C0EF-70FFA952DD5A}"/>
              </a:ext>
            </a:extLst>
          </p:cNvPr>
          <p:cNvSpPr txBox="1"/>
          <p:nvPr/>
        </p:nvSpPr>
        <p:spPr>
          <a:xfrm>
            <a:off x="360644" y="273802"/>
            <a:ext cx="495706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NL" sz="28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Is the Universe homogeneous</a:t>
            </a:r>
          </a:p>
          <a:p>
            <a:r>
              <a:rPr lang="it-NL" sz="28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and isotropic?</a:t>
            </a:r>
          </a:p>
        </p:txBody>
      </p:sp>
    </p:spTree>
    <p:extLst>
      <p:ext uri="{BB962C8B-B14F-4D97-AF65-F5344CB8AC3E}">
        <p14:creationId xmlns:p14="http://schemas.microsoft.com/office/powerpoint/2010/main" val="5086483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Plot of sky coordinates vs. distance for galaxies in the Sloan Digital Sky Survey showing redshift">
            <a:extLst>
              <a:ext uri="{FF2B5EF4-FFF2-40B4-BE49-F238E27FC236}">
                <a16:creationId xmlns:a16="http://schemas.microsoft.com/office/drawing/2014/main" id="{04A95D68-158E-095B-50E7-CEFF1EC891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6637" y="385729"/>
            <a:ext cx="6121765" cy="6086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0FC61BE9-08F4-6FAC-C0EF-70FFA952DD5A}"/>
              </a:ext>
            </a:extLst>
          </p:cNvPr>
          <p:cNvSpPr txBox="1"/>
          <p:nvPr/>
        </p:nvSpPr>
        <p:spPr>
          <a:xfrm>
            <a:off x="360644" y="273802"/>
            <a:ext cx="495706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NL" sz="28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Is the Universe homogeneous</a:t>
            </a:r>
          </a:p>
          <a:p>
            <a:r>
              <a:rPr lang="it-NL" sz="28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and isotropic?</a:t>
            </a:r>
          </a:p>
        </p:txBody>
      </p:sp>
      <p:sp>
        <p:nvSpPr>
          <p:cNvPr id="2" name="Ovale 1">
            <a:extLst>
              <a:ext uri="{FF2B5EF4-FFF2-40B4-BE49-F238E27FC236}">
                <a16:creationId xmlns:a16="http://schemas.microsoft.com/office/drawing/2014/main" id="{9E884EBF-791D-6E46-7396-F0AC348D0889}"/>
              </a:ext>
            </a:extLst>
          </p:cNvPr>
          <p:cNvSpPr/>
          <p:nvPr/>
        </p:nvSpPr>
        <p:spPr>
          <a:xfrm>
            <a:off x="7213601" y="1411111"/>
            <a:ext cx="360000" cy="360000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NL"/>
          </a:p>
        </p:txBody>
      </p:sp>
      <p:sp>
        <p:nvSpPr>
          <p:cNvPr id="3" name="Ovale 2">
            <a:extLst>
              <a:ext uri="{FF2B5EF4-FFF2-40B4-BE49-F238E27FC236}">
                <a16:creationId xmlns:a16="http://schemas.microsoft.com/office/drawing/2014/main" id="{8950F279-CAAB-57AD-B495-AB18AFB85481}"/>
              </a:ext>
            </a:extLst>
          </p:cNvPr>
          <p:cNvSpPr/>
          <p:nvPr/>
        </p:nvSpPr>
        <p:spPr>
          <a:xfrm>
            <a:off x="8517468" y="1026934"/>
            <a:ext cx="360000" cy="360000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NL"/>
          </a:p>
        </p:txBody>
      </p:sp>
    </p:spTree>
    <p:extLst>
      <p:ext uri="{BB962C8B-B14F-4D97-AF65-F5344CB8AC3E}">
        <p14:creationId xmlns:p14="http://schemas.microsoft.com/office/powerpoint/2010/main" val="13708760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Immagine 46">
            <a:extLst>
              <a:ext uri="{FF2B5EF4-FFF2-40B4-BE49-F238E27FC236}">
                <a16:creationId xmlns:a16="http://schemas.microsoft.com/office/drawing/2014/main" id="{343E5972-C440-ADC0-5936-17DE56B65F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2156" y="5475299"/>
            <a:ext cx="2519008" cy="562960"/>
          </a:xfrm>
          <a:prstGeom prst="rect">
            <a:avLst/>
          </a:prstGeom>
        </p:spPr>
      </p:pic>
      <p:pic>
        <p:nvPicPr>
          <p:cNvPr id="1026" name="Picture 2" descr="Plot of sky coordinates vs. distance for galaxies in the Sloan Digital Sky Survey showing redshift">
            <a:extLst>
              <a:ext uri="{FF2B5EF4-FFF2-40B4-BE49-F238E27FC236}">
                <a16:creationId xmlns:a16="http://schemas.microsoft.com/office/drawing/2014/main" id="{44328532-1E3B-D184-FB67-FA79E52B43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6637" y="385729"/>
            <a:ext cx="6121765" cy="6086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068B85D5-2006-C572-E0D6-6882510E152B}"/>
              </a:ext>
            </a:extLst>
          </p:cNvPr>
          <p:cNvSpPr txBox="1"/>
          <p:nvPr/>
        </p:nvSpPr>
        <p:spPr>
          <a:xfrm>
            <a:off x="2657629" y="5108597"/>
            <a:ext cx="6158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NL" sz="1600" dirty="0">
                <a:solidFill>
                  <a:srgbClr val="FFC000"/>
                </a:solidFill>
                <a:latin typeface="Avenir Book" panose="02000503020000020003" pitchFamily="2" charset="0"/>
              </a:rPr>
              <a:t>Data</a:t>
            </a:r>
          </a:p>
        </p:txBody>
      </p:sp>
      <p:sp>
        <p:nvSpPr>
          <p:cNvPr id="6" name="Ovale 5">
            <a:extLst>
              <a:ext uri="{FF2B5EF4-FFF2-40B4-BE49-F238E27FC236}">
                <a16:creationId xmlns:a16="http://schemas.microsoft.com/office/drawing/2014/main" id="{6B0E27D1-51BD-1360-1A97-865180DAB048}"/>
              </a:ext>
            </a:extLst>
          </p:cNvPr>
          <p:cNvSpPr/>
          <p:nvPr/>
        </p:nvSpPr>
        <p:spPr>
          <a:xfrm>
            <a:off x="7213601" y="1411111"/>
            <a:ext cx="360000" cy="360000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NL"/>
          </a:p>
        </p:txBody>
      </p:sp>
      <p:sp>
        <p:nvSpPr>
          <p:cNvPr id="7" name="Ovale 6">
            <a:extLst>
              <a:ext uri="{FF2B5EF4-FFF2-40B4-BE49-F238E27FC236}">
                <a16:creationId xmlns:a16="http://schemas.microsoft.com/office/drawing/2014/main" id="{C7C1CC06-EA63-BEB8-88D0-E28AB5F5D6CD}"/>
              </a:ext>
            </a:extLst>
          </p:cNvPr>
          <p:cNvSpPr/>
          <p:nvPr/>
        </p:nvSpPr>
        <p:spPr>
          <a:xfrm>
            <a:off x="8517468" y="1026934"/>
            <a:ext cx="360000" cy="360000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NL"/>
          </a:p>
        </p:txBody>
      </p:sp>
      <p:sp>
        <p:nvSpPr>
          <p:cNvPr id="8" name="Arco 7">
            <a:extLst>
              <a:ext uri="{FF2B5EF4-FFF2-40B4-BE49-F238E27FC236}">
                <a16:creationId xmlns:a16="http://schemas.microsoft.com/office/drawing/2014/main" id="{8243A7FE-F460-C531-3629-12FD5E8E48E4}"/>
              </a:ext>
            </a:extLst>
          </p:cNvPr>
          <p:cNvSpPr/>
          <p:nvPr/>
        </p:nvSpPr>
        <p:spPr>
          <a:xfrm>
            <a:off x="6471756" y="1162131"/>
            <a:ext cx="4451423" cy="4461796"/>
          </a:xfrm>
          <a:prstGeom prst="arc">
            <a:avLst>
              <a:gd name="adj1" fmla="val 14496243"/>
              <a:gd name="adj2" fmla="val 15808649"/>
            </a:avLst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NL"/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5B0F022C-91B3-70F4-180F-C64655FD0EB1}"/>
              </a:ext>
            </a:extLst>
          </p:cNvPr>
          <p:cNvSpPr txBox="1"/>
          <p:nvPr/>
        </p:nvSpPr>
        <p:spPr>
          <a:xfrm>
            <a:off x="360644" y="273802"/>
            <a:ext cx="495706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NL" sz="28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Is the Universe homogeneous</a:t>
            </a:r>
          </a:p>
          <a:p>
            <a:r>
              <a:rPr lang="it-NL" sz="28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and isotropic?</a:t>
            </a:r>
          </a:p>
        </p:txBody>
      </p:sp>
      <p:sp>
        <p:nvSpPr>
          <p:cNvPr id="15" name="Rettangolo con angoli arrotondati 14">
            <a:extLst>
              <a:ext uri="{FF2B5EF4-FFF2-40B4-BE49-F238E27FC236}">
                <a16:creationId xmlns:a16="http://schemas.microsoft.com/office/drawing/2014/main" id="{21278B54-40CD-30D2-24E6-AD35D328987C}"/>
              </a:ext>
            </a:extLst>
          </p:cNvPr>
          <p:cNvSpPr/>
          <p:nvPr/>
        </p:nvSpPr>
        <p:spPr>
          <a:xfrm>
            <a:off x="1268821" y="5023589"/>
            <a:ext cx="3393489" cy="1163922"/>
          </a:xfrm>
          <a:prstGeom prst="roundRect">
            <a:avLst/>
          </a:prstGeom>
          <a:noFill/>
          <a:ln w="1905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NL"/>
          </a:p>
        </p:txBody>
      </p:sp>
      <p:cxnSp>
        <p:nvCxnSpPr>
          <p:cNvPr id="37" name="Connettore 2 36">
            <a:extLst>
              <a:ext uri="{FF2B5EF4-FFF2-40B4-BE49-F238E27FC236}">
                <a16:creationId xmlns:a16="http://schemas.microsoft.com/office/drawing/2014/main" id="{923A6690-FB7C-275A-5185-3D78173BDF91}"/>
              </a:ext>
            </a:extLst>
          </p:cNvPr>
          <p:cNvCxnSpPr>
            <a:cxnSpLocks/>
            <a:endCxn id="15" idx="3"/>
          </p:cNvCxnSpPr>
          <p:nvPr/>
        </p:nvCxnSpPr>
        <p:spPr>
          <a:xfrm flipH="1">
            <a:off x="4662310" y="5108597"/>
            <a:ext cx="1655523" cy="496953"/>
          </a:xfrm>
          <a:prstGeom prst="straightConnector1">
            <a:avLst/>
          </a:prstGeom>
          <a:ln w="1905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92507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lot of sky coordinates vs. distance for galaxies in the Sloan Digital Sky Survey showing redshift">
            <a:extLst>
              <a:ext uri="{FF2B5EF4-FFF2-40B4-BE49-F238E27FC236}">
                <a16:creationId xmlns:a16="http://schemas.microsoft.com/office/drawing/2014/main" id="{44328532-1E3B-D184-FB67-FA79E52B43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6637" y="385729"/>
            <a:ext cx="6121765" cy="6086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068B85D5-2006-C572-E0D6-6882510E152B}"/>
              </a:ext>
            </a:extLst>
          </p:cNvPr>
          <p:cNvSpPr txBox="1"/>
          <p:nvPr/>
        </p:nvSpPr>
        <p:spPr>
          <a:xfrm>
            <a:off x="2657629" y="5108597"/>
            <a:ext cx="6158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NL" sz="1600" dirty="0">
                <a:solidFill>
                  <a:srgbClr val="FFC000"/>
                </a:solidFill>
                <a:latin typeface="Avenir Book" panose="02000503020000020003" pitchFamily="2" charset="0"/>
              </a:rPr>
              <a:t>Data</a:t>
            </a:r>
          </a:p>
        </p:txBody>
      </p:sp>
      <p:sp>
        <p:nvSpPr>
          <p:cNvPr id="6" name="Ovale 5">
            <a:extLst>
              <a:ext uri="{FF2B5EF4-FFF2-40B4-BE49-F238E27FC236}">
                <a16:creationId xmlns:a16="http://schemas.microsoft.com/office/drawing/2014/main" id="{6B0E27D1-51BD-1360-1A97-865180DAB048}"/>
              </a:ext>
            </a:extLst>
          </p:cNvPr>
          <p:cNvSpPr/>
          <p:nvPr/>
        </p:nvSpPr>
        <p:spPr>
          <a:xfrm>
            <a:off x="7213601" y="1411111"/>
            <a:ext cx="360000" cy="360000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NL"/>
          </a:p>
        </p:txBody>
      </p:sp>
      <p:sp>
        <p:nvSpPr>
          <p:cNvPr id="7" name="Ovale 6">
            <a:extLst>
              <a:ext uri="{FF2B5EF4-FFF2-40B4-BE49-F238E27FC236}">
                <a16:creationId xmlns:a16="http://schemas.microsoft.com/office/drawing/2014/main" id="{C7C1CC06-EA63-BEB8-88D0-E28AB5F5D6CD}"/>
              </a:ext>
            </a:extLst>
          </p:cNvPr>
          <p:cNvSpPr/>
          <p:nvPr/>
        </p:nvSpPr>
        <p:spPr>
          <a:xfrm>
            <a:off x="8517468" y="1026934"/>
            <a:ext cx="360000" cy="360000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NL"/>
          </a:p>
        </p:txBody>
      </p:sp>
      <p:sp>
        <p:nvSpPr>
          <p:cNvPr id="8" name="Arco 7">
            <a:extLst>
              <a:ext uri="{FF2B5EF4-FFF2-40B4-BE49-F238E27FC236}">
                <a16:creationId xmlns:a16="http://schemas.microsoft.com/office/drawing/2014/main" id="{8243A7FE-F460-C531-3629-12FD5E8E48E4}"/>
              </a:ext>
            </a:extLst>
          </p:cNvPr>
          <p:cNvSpPr/>
          <p:nvPr/>
        </p:nvSpPr>
        <p:spPr>
          <a:xfrm>
            <a:off x="6471756" y="1162131"/>
            <a:ext cx="4451423" cy="4461796"/>
          </a:xfrm>
          <a:prstGeom prst="arc">
            <a:avLst>
              <a:gd name="adj1" fmla="val 14496243"/>
              <a:gd name="adj2" fmla="val 15808649"/>
            </a:avLst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NL"/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5B0F022C-91B3-70F4-180F-C64655FD0EB1}"/>
              </a:ext>
            </a:extLst>
          </p:cNvPr>
          <p:cNvSpPr txBox="1"/>
          <p:nvPr/>
        </p:nvSpPr>
        <p:spPr>
          <a:xfrm>
            <a:off x="360644" y="273802"/>
            <a:ext cx="495706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NL" sz="28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Is the Universe homogeneous</a:t>
            </a:r>
          </a:p>
          <a:p>
            <a:r>
              <a:rPr lang="it-NL" sz="28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and isotropic?</a:t>
            </a:r>
          </a:p>
        </p:txBody>
      </p:sp>
      <p:sp>
        <p:nvSpPr>
          <p:cNvPr id="15" name="Rettangolo con angoli arrotondati 14">
            <a:extLst>
              <a:ext uri="{FF2B5EF4-FFF2-40B4-BE49-F238E27FC236}">
                <a16:creationId xmlns:a16="http://schemas.microsoft.com/office/drawing/2014/main" id="{21278B54-40CD-30D2-24E6-AD35D328987C}"/>
              </a:ext>
            </a:extLst>
          </p:cNvPr>
          <p:cNvSpPr/>
          <p:nvPr/>
        </p:nvSpPr>
        <p:spPr>
          <a:xfrm>
            <a:off x="1268821" y="5023589"/>
            <a:ext cx="3393489" cy="1163922"/>
          </a:xfrm>
          <a:prstGeom prst="roundRect">
            <a:avLst/>
          </a:prstGeom>
          <a:noFill/>
          <a:ln w="1905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NL"/>
          </a:p>
        </p:txBody>
      </p:sp>
      <p:sp>
        <p:nvSpPr>
          <p:cNvPr id="18" name="Rettangolo con angoli arrotondati 17">
            <a:extLst>
              <a:ext uri="{FF2B5EF4-FFF2-40B4-BE49-F238E27FC236}">
                <a16:creationId xmlns:a16="http://schemas.microsoft.com/office/drawing/2014/main" id="{106037DE-20F2-DBE4-0E8B-298FE95799A0}"/>
              </a:ext>
            </a:extLst>
          </p:cNvPr>
          <p:cNvSpPr/>
          <p:nvPr/>
        </p:nvSpPr>
        <p:spPr>
          <a:xfrm>
            <a:off x="1963020" y="3946543"/>
            <a:ext cx="1988094" cy="580654"/>
          </a:xfrm>
          <a:prstGeom prst="roundRect">
            <a:avLst/>
          </a:prstGeom>
          <a:noFill/>
          <a:ln w="19050"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NL"/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757002D6-B1B8-840C-3E61-3D4DC201AE99}"/>
              </a:ext>
            </a:extLst>
          </p:cNvPr>
          <p:cNvSpPr txBox="1"/>
          <p:nvPr/>
        </p:nvSpPr>
        <p:spPr>
          <a:xfrm>
            <a:off x="2548140" y="4067593"/>
            <a:ext cx="9749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NL" sz="1600" dirty="0">
                <a:solidFill>
                  <a:srgbClr val="92D050"/>
                </a:solidFill>
                <a:latin typeface="Avenir Book" panose="02000503020000020003" pitchFamily="2" charset="0"/>
              </a:rPr>
              <a:t>Theory ?</a:t>
            </a:r>
          </a:p>
        </p:txBody>
      </p:sp>
      <p:cxnSp>
        <p:nvCxnSpPr>
          <p:cNvPr id="20" name="Connettore 2 19">
            <a:extLst>
              <a:ext uri="{FF2B5EF4-FFF2-40B4-BE49-F238E27FC236}">
                <a16:creationId xmlns:a16="http://schemas.microsoft.com/office/drawing/2014/main" id="{F0C7DD31-2BD0-9786-0A4A-404F9EF55B7D}"/>
              </a:ext>
            </a:extLst>
          </p:cNvPr>
          <p:cNvCxnSpPr>
            <a:cxnSpLocks/>
            <a:endCxn id="15" idx="0"/>
          </p:cNvCxnSpPr>
          <p:nvPr/>
        </p:nvCxnSpPr>
        <p:spPr>
          <a:xfrm flipH="1">
            <a:off x="2965566" y="4527197"/>
            <a:ext cx="11996" cy="496392"/>
          </a:xfrm>
          <a:prstGeom prst="straightConnector1">
            <a:avLst/>
          </a:prstGeom>
          <a:ln w="1905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Immagine 22">
            <a:extLst>
              <a:ext uri="{FF2B5EF4-FFF2-40B4-BE49-F238E27FC236}">
                <a16:creationId xmlns:a16="http://schemas.microsoft.com/office/drawing/2014/main" id="{5CC1B1BB-3464-A7AD-9853-C3A329FB09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8787" y="5469696"/>
            <a:ext cx="2757550" cy="562960"/>
          </a:xfrm>
          <a:prstGeom prst="rect">
            <a:avLst/>
          </a:prstGeom>
        </p:spPr>
      </p:pic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8BD966D8-2385-B673-9993-719482333E2C}"/>
              </a:ext>
            </a:extLst>
          </p:cNvPr>
          <p:cNvSpPr txBox="1"/>
          <p:nvPr/>
        </p:nvSpPr>
        <p:spPr>
          <a:xfrm>
            <a:off x="911260" y="1665147"/>
            <a:ext cx="21766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NL" sz="1400" dirty="0">
                <a:latin typeface="Avenir Book" panose="02000503020000020003" pitchFamily="2" charset="0"/>
              </a:rPr>
              <a:t>Primordial perturbations</a:t>
            </a:r>
          </a:p>
        </p:txBody>
      </p:sp>
      <p:cxnSp>
        <p:nvCxnSpPr>
          <p:cNvPr id="26" name="Connettore 2 25">
            <a:extLst>
              <a:ext uri="{FF2B5EF4-FFF2-40B4-BE49-F238E27FC236}">
                <a16:creationId xmlns:a16="http://schemas.microsoft.com/office/drawing/2014/main" id="{F04C0193-8E69-41E3-88EC-714234C11B96}"/>
              </a:ext>
            </a:extLst>
          </p:cNvPr>
          <p:cNvCxnSpPr>
            <a:cxnSpLocks/>
          </p:cNvCxnSpPr>
          <p:nvPr/>
        </p:nvCxnSpPr>
        <p:spPr>
          <a:xfrm>
            <a:off x="3723373" y="2711442"/>
            <a:ext cx="1588040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Immagine 34" descr="Immagine che contiene astronomia&#10;&#10;Descrizione generata automaticamente">
            <a:extLst>
              <a:ext uri="{FF2B5EF4-FFF2-40B4-BE49-F238E27FC236}">
                <a16:creationId xmlns:a16="http://schemas.microsoft.com/office/drawing/2014/main" id="{ED76711D-21CC-C05D-C5B9-AA62BD5C969A}"/>
              </a:ext>
            </a:extLst>
          </p:cNvPr>
          <p:cNvPicPr>
            <a:picLocks/>
          </p:cNvPicPr>
          <p:nvPr/>
        </p:nvPicPr>
        <p:blipFill>
          <a:blip r:embed="rId4"/>
          <a:srcRect l="30080" t="17303" r="30761" b="25397"/>
          <a:stretch>
            <a:fillRect/>
          </a:stretch>
        </p:blipFill>
        <p:spPr>
          <a:xfrm>
            <a:off x="911260" y="2095280"/>
            <a:ext cx="2242218" cy="1232325"/>
          </a:xfrm>
          <a:custGeom>
            <a:avLst/>
            <a:gdLst>
              <a:gd name="connsiteX0" fmla="*/ 1492196 w 2984392"/>
              <a:gd name="connsiteY0" fmla="*/ 0 h 2183138"/>
              <a:gd name="connsiteX1" fmla="*/ 2984392 w 2984392"/>
              <a:gd name="connsiteY1" fmla="*/ 1091569 h 2183138"/>
              <a:gd name="connsiteX2" fmla="*/ 1492196 w 2984392"/>
              <a:gd name="connsiteY2" fmla="*/ 2183138 h 2183138"/>
              <a:gd name="connsiteX3" fmla="*/ 0 w 2984392"/>
              <a:gd name="connsiteY3" fmla="*/ 1091569 h 2183138"/>
              <a:gd name="connsiteX4" fmla="*/ 1492196 w 2984392"/>
              <a:gd name="connsiteY4" fmla="*/ 0 h 2183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84392" h="2183138">
                <a:moveTo>
                  <a:pt x="1492196" y="0"/>
                </a:moveTo>
                <a:cubicBezTo>
                  <a:pt x="2316313" y="0"/>
                  <a:pt x="2984392" y="488712"/>
                  <a:pt x="2984392" y="1091569"/>
                </a:cubicBezTo>
                <a:cubicBezTo>
                  <a:pt x="2984392" y="1694426"/>
                  <a:pt x="2316313" y="2183138"/>
                  <a:pt x="1492196" y="2183138"/>
                </a:cubicBezTo>
                <a:cubicBezTo>
                  <a:pt x="668079" y="2183138"/>
                  <a:pt x="0" y="1694426"/>
                  <a:pt x="0" y="1091569"/>
                </a:cubicBezTo>
                <a:cubicBezTo>
                  <a:pt x="0" y="488712"/>
                  <a:pt x="668079" y="0"/>
                  <a:pt x="1492196" y="0"/>
                </a:cubicBezTo>
                <a:close/>
              </a:path>
            </a:pathLst>
          </a:custGeom>
        </p:spPr>
      </p:pic>
      <p:sp>
        <p:nvSpPr>
          <p:cNvPr id="36" name="CasellaDiTesto 35">
            <a:extLst>
              <a:ext uri="{FF2B5EF4-FFF2-40B4-BE49-F238E27FC236}">
                <a16:creationId xmlns:a16="http://schemas.microsoft.com/office/drawing/2014/main" id="{5DB69540-FB38-8C22-1382-1207A31CD366}"/>
              </a:ext>
            </a:extLst>
          </p:cNvPr>
          <p:cNvSpPr txBox="1"/>
          <p:nvPr/>
        </p:nvSpPr>
        <p:spPr>
          <a:xfrm>
            <a:off x="3429077" y="2176621"/>
            <a:ext cx="21766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NL" sz="1400" dirty="0">
                <a:latin typeface="Avenir Book" panose="02000503020000020003" pitchFamily="2" charset="0"/>
              </a:rPr>
              <a:t>Cosmological model</a:t>
            </a:r>
          </a:p>
        </p:txBody>
      </p:sp>
      <p:cxnSp>
        <p:nvCxnSpPr>
          <p:cNvPr id="37" name="Connettore 2 36">
            <a:extLst>
              <a:ext uri="{FF2B5EF4-FFF2-40B4-BE49-F238E27FC236}">
                <a16:creationId xmlns:a16="http://schemas.microsoft.com/office/drawing/2014/main" id="{923A6690-FB7C-275A-5185-3D78173BDF91}"/>
              </a:ext>
            </a:extLst>
          </p:cNvPr>
          <p:cNvCxnSpPr>
            <a:cxnSpLocks/>
            <a:endCxn id="15" idx="3"/>
          </p:cNvCxnSpPr>
          <p:nvPr/>
        </p:nvCxnSpPr>
        <p:spPr>
          <a:xfrm flipH="1">
            <a:off x="4662310" y="5108597"/>
            <a:ext cx="1655523" cy="496953"/>
          </a:xfrm>
          <a:prstGeom prst="straightConnector1">
            <a:avLst/>
          </a:prstGeom>
          <a:ln w="1905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ttangolo con angoli arrotondati 41">
            <a:extLst>
              <a:ext uri="{FF2B5EF4-FFF2-40B4-BE49-F238E27FC236}">
                <a16:creationId xmlns:a16="http://schemas.microsoft.com/office/drawing/2014/main" id="{5A0A4D02-0303-2D86-B8DA-E78C7E775AEE}"/>
              </a:ext>
            </a:extLst>
          </p:cNvPr>
          <p:cNvSpPr/>
          <p:nvPr/>
        </p:nvSpPr>
        <p:spPr>
          <a:xfrm>
            <a:off x="669534" y="1537771"/>
            <a:ext cx="4839443" cy="2087291"/>
          </a:xfrm>
          <a:prstGeom prst="roundRect">
            <a:avLst/>
          </a:prstGeom>
          <a:noFill/>
          <a:ln w="19050"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NL"/>
          </a:p>
        </p:txBody>
      </p:sp>
      <p:cxnSp>
        <p:nvCxnSpPr>
          <p:cNvPr id="43" name="Connettore 2 42">
            <a:extLst>
              <a:ext uri="{FF2B5EF4-FFF2-40B4-BE49-F238E27FC236}">
                <a16:creationId xmlns:a16="http://schemas.microsoft.com/office/drawing/2014/main" id="{1E9D2130-4DE1-B874-5525-12B64649D029}"/>
              </a:ext>
            </a:extLst>
          </p:cNvPr>
          <p:cNvCxnSpPr>
            <a:cxnSpLocks/>
          </p:cNvCxnSpPr>
          <p:nvPr/>
        </p:nvCxnSpPr>
        <p:spPr>
          <a:xfrm>
            <a:off x="2971564" y="3625061"/>
            <a:ext cx="0" cy="331200"/>
          </a:xfrm>
          <a:prstGeom prst="straightConnector1">
            <a:avLst/>
          </a:prstGeom>
          <a:ln w="19050">
            <a:solidFill>
              <a:srgbClr val="92D05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6893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065D927F-4495-394C-08A9-26ADA2DFFA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7" t="67673" r="79012" b="16115"/>
          <a:stretch/>
        </p:blipFill>
        <p:spPr bwMode="auto">
          <a:xfrm>
            <a:off x="1225043" y="2395226"/>
            <a:ext cx="1897205" cy="1111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E02957AC-E947-A472-D88A-E0F2F2CA6A0E}"/>
              </a:ext>
            </a:extLst>
          </p:cNvPr>
          <p:cNvSpPr txBox="1"/>
          <p:nvPr/>
        </p:nvSpPr>
        <p:spPr>
          <a:xfrm>
            <a:off x="972162" y="744212"/>
            <a:ext cx="5327038" cy="2018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Blip>
                <a:blip r:embed="rId3"/>
              </a:buBlip>
            </a:pPr>
            <a:r>
              <a:rPr lang="it-NL" sz="2000" dirty="0">
                <a:latin typeface="Avenir Book" panose="02000503020000020003" pitchFamily="2" charset="0"/>
              </a:rPr>
              <a:t> </a:t>
            </a:r>
            <a:r>
              <a:rPr lang="it-NL" sz="1400" dirty="0">
                <a:latin typeface="Avenir Book" panose="02000503020000020003" pitchFamily="2" charset="0"/>
              </a:rPr>
              <a:t>GW propagate in an expanding FRW Universe following</a:t>
            </a:r>
          </a:p>
          <a:p>
            <a:pPr marL="285750" indent="-285750">
              <a:lnSpc>
                <a:spcPct val="150000"/>
              </a:lnSpc>
              <a:buBlip>
                <a:blip r:embed="rId3"/>
              </a:buBlip>
            </a:pPr>
            <a:endParaRPr lang="it-NL" sz="1400" dirty="0">
              <a:latin typeface="Avenir Book" panose="02000503020000020003" pitchFamily="2" charset="0"/>
            </a:endParaRPr>
          </a:p>
          <a:p>
            <a:pPr marL="285750" indent="-285750">
              <a:lnSpc>
                <a:spcPct val="150000"/>
              </a:lnSpc>
              <a:buBlip>
                <a:blip r:embed="rId3"/>
              </a:buBlip>
            </a:pPr>
            <a:endParaRPr lang="it-NL" sz="1400" dirty="0">
              <a:latin typeface="Avenir Book" panose="02000503020000020003" pitchFamily="2" charset="0"/>
            </a:endParaRPr>
          </a:p>
          <a:p>
            <a:pPr marL="285750" indent="-285750">
              <a:buBlip>
                <a:blip r:embed="rId3"/>
              </a:buBlip>
            </a:pPr>
            <a:r>
              <a:rPr lang="it-NL" sz="2000" dirty="0">
                <a:latin typeface="Avenir Book" panose="02000503020000020003" pitchFamily="2" charset="0"/>
              </a:rPr>
              <a:t> </a:t>
            </a:r>
            <a:r>
              <a:rPr lang="it-NL" sz="1400" dirty="0">
                <a:latin typeface="Avenir Book" panose="02000503020000020003" pitchFamily="2" charset="0"/>
              </a:rPr>
              <a:t>From the strain, we can measure the luminosity distance of the binary</a:t>
            </a:r>
          </a:p>
          <a:p>
            <a:pPr marL="285750" indent="-285750">
              <a:lnSpc>
                <a:spcPct val="150000"/>
              </a:lnSpc>
              <a:buBlip>
                <a:blip r:embed="rId3"/>
              </a:buBlip>
            </a:pPr>
            <a:endParaRPr lang="it-NL" sz="1400" dirty="0">
              <a:latin typeface="Avenir Book" panose="02000503020000020003" pitchFamily="2" charset="0"/>
            </a:endParaRP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F30F5F41-CC23-E7B8-38EA-7141467D0F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24915" y="1427945"/>
            <a:ext cx="1803381" cy="276709"/>
          </a:xfrm>
          <a:prstGeom prst="rect">
            <a:avLst/>
          </a:prstGeom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E80E0510-CD2D-BD67-1941-79BFA0087CE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11765" y="816280"/>
            <a:ext cx="4848350" cy="36468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DB7D9C6C-87C6-10C5-6E37-B748F40C6C2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93817" y="2806992"/>
            <a:ext cx="2411448" cy="225532"/>
          </a:xfrm>
          <a:prstGeom prst="rect">
            <a:avLst/>
          </a:prstGeom>
        </p:spPr>
      </p:pic>
      <p:cxnSp>
        <p:nvCxnSpPr>
          <p:cNvPr id="13" name="Connettore 2 12">
            <a:extLst>
              <a:ext uri="{FF2B5EF4-FFF2-40B4-BE49-F238E27FC236}">
                <a16:creationId xmlns:a16="http://schemas.microsoft.com/office/drawing/2014/main" id="{FEDD2E32-9182-BF5A-899A-868ADD48C72E}"/>
              </a:ext>
            </a:extLst>
          </p:cNvPr>
          <p:cNvCxnSpPr/>
          <p:nvPr/>
        </p:nvCxnSpPr>
        <p:spPr>
          <a:xfrm>
            <a:off x="3248015" y="2919758"/>
            <a:ext cx="311614" cy="0"/>
          </a:xfrm>
          <a:prstGeom prst="straightConnector1">
            <a:avLst/>
          </a:prstGeom>
          <a:ln w="19050">
            <a:solidFill>
              <a:srgbClr val="CC7EA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2 13">
            <a:extLst>
              <a:ext uri="{FF2B5EF4-FFF2-40B4-BE49-F238E27FC236}">
                <a16:creationId xmlns:a16="http://schemas.microsoft.com/office/drawing/2014/main" id="{642034C1-B59B-E380-07E7-2348695B4E53}"/>
              </a:ext>
            </a:extLst>
          </p:cNvPr>
          <p:cNvCxnSpPr>
            <a:cxnSpLocks/>
          </p:cNvCxnSpPr>
          <p:nvPr/>
        </p:nvCxnSpPr>
        <p:spPr>
          <a:xfrm flipH="1">
            <a:off x="4086578" y="3068305"/>
            <a:ext cx="845819" cy="631631"/>
          </a:xfrm>
          <a:prstGeom prst="straightConnector1">
            <a:avLst/>
          </a:prstGeom>
          <a:ln w="190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2 17">
            <a:extLst>
              <a:ext uri="{FF2B5EF4-FFF2-40B4-BE49-F238E27FC236}">
                <a16:creationId xmlns:a16="http://schemas.microsoft.com/office/drawing/2014/main" id="{16AF8719-538F-F6AA-E664-21C672988DA6}"/>
              </a:ext>
            </a:extLst>
          </p:cNvPr>
          <p:cNvCxnSpPr>
            <a:cxnSpLocks/>
          </p:cNvCxnSpPr>
          <p:nvPr/>
        </p:nvCxnSpPr>
        <p:spPr>
          <a:xfrm>
            <a:off x="5769427" y="3068305"/>
            <a:ext cx="0" cy="438672"/>
          </a:xfrm>
          <a:prstGeom prst="straightConnector1">
            <a:avLst/>
          </a:prstGeom>
          <a:ln w="1905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AB7CE225-D8C1-1FA7-4678-61C23C6ED6F2}"/>
              </a:ext>
            </a:extLst>
          </p:cNvPr>
          <p:cNvSpPr txBox="1"/>
          <p:nvPr/>
        </p:nvSpPr>
        <p:spPr>
          <a:xfrm>
            <a:off x="4524992" y="3542603"/>
            <a:ext cx="18723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NL" sz="1400" dirty="0">
                <a:solidFill>
                  <a:srgbClr val="FFC000"/>
                </a:solidFill>
                <a:latin typeface="Avenir Book" panose="02000503020000020003" pitchFamily="2" charset="0"/>
              </a:rPr>
              <a:t>Perturbations:</a:t>
            </a:r>
          </a:p>
          <a:p>
            <a:r>
              <a:rPr lang="it-NL" sz="1400" dirty="0">
                <a:solidFill>
                  <a:srgbClr val="FFC000"/>
                </a:solidFill>
                <a:latin typeface="Avenir Book" panose="02000503020000020003" pitchFamily="2" charset="0"/>
              </a:rPr>
              <a:t>Bertacca et al. (2019)</a:t>
            </a:r>
          </a:p>
        </p:txBody>
      </p:sp>
      <p:cxnSp>
        <p:nvCxnSpPr>
          <p:cNvPr id="26" name="Connettore 1 25">
            <a:extLst>
              <a:ext uri="{FF2B5EF4-FFF2-40B4-BE49-F238E27FC236}">
                <a16:creationId xmlns:a16="http://schemas.microsoft.com/office/drawing/2014/main" id="{6E30D012-32E1-7837-E0CE-7984DECC3A33}"/>
              </a:ext>
            </a:extLst>
          </p:cNvPr>
          <p:cNvCxnSpPr>
            <a:cxnSpLocks/>
          </p:cNvCxnSpPr>
          <p:nvPr/>
        </p:nvCxnSpPr>
        <p:spPr>
          <a:xfrm>
            <a:off x="4670364" y="3061300"/>
            <a:ext cx="502295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ttore 1 31">
            <a:extLst>
              <a:ext uri="{FF2B5EF4-FFF2-40B4-BE49-F238E27FC236}">
                <a16:creationId xmlns:a16="http://schemas.microsoft.com/office/drawing/2014/main" id="{9F4DDF12-A11A-760D-FE1B-14257B753A2E}"/>
              </a:ext>
            </a:extLst>
          </p:cNvPr>
          <p:cNvCxnSpPr>
            <a:cxnSpLocks/>
          </p:cNvCxnSpPr>
          <p:nvPr/>
        </p:nvCxnSpPr>
        <p:spPr>
          <a:xfrm>
            <a:off x="5354995" y="3061300"/>
            <a:ext cx="850270" cy="7005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CasellaDiTesto 36">
            <a:extLst>
              <a:ext uri="{FF2B5EF4-FFF2-40B4-BE49-F238E27FC236}">
                <a16:creationId xmlns:a16="http://schemas.microsoft.com/office/drawing/2014/main" id="{00ACDD0C-3CBF-C8DB-3909-9D5AC40043D6}"/>
              </a:ext>
            </a:extLst>
          </p:cNvPr>
          <p:cNvSpPr txBox="1"/>
          <p:nvPr/>
        </p:nvSpPr>
        <p:spPr>
          <a:xfrm>
            <a:off x="8501743" y="439783"/>
            <a:ext cx="30633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NL" sz="1200" dirty="0">
                <a:latin typeface="Avenir Book" panose="02000503020000020003" pitchFamily="2" charset="0"/>
                <a:cs typeface="Shree Devanagari 714" panose="02000600000000000000" pitchFamily="2" charset="0"/>
              </a:rPr>
              <a:t>Mpetha, Congedo and Taylor (2022)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2F369886-3739-0015-D6FB-BAE9197DFD1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81567" y="1425165"/>
            <a:ext cx="1020962" cy="276709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D703AF84-D260-FF34-9D2B-A15AC6642540}"/>
              </a:ext>
            </a:extLst>
          </p:cNvPr>
          <p:cNvSpPr txBox="1"/>
          <p:nvPr/>
        </p:nvSpPr>
        <p:spPr>
          <a:xfrm>
            <a:off x="2178787" y="3591203"/>
            <a:ext cx="18972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NL" sz="1400" dirty="0">
                <a:solidFill>
                  <a:srgbClr val="00B0F0"/>
                </a:solidFill>
                <a:latin typeface="Avenir Book" panose="02000503020000020003" pitchFamily="2" charset="0"/>
              </a:rPr>
              <a:t>Background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EA489855-7B6D-765A-455C-B4BE92CAB1B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05256" y="5021322"/>
            <a:ext cx="6381487" cy="629752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A16664F8-2496-A88D-7B52-D60B250B27ED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prstClr val="black"/>
              <a:schemeClr val="accent4">
                <a:lumMod val="75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028733" y="5223621"/>
            <a:ext cx="398843" cy="178430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A645743B-7E03-DD92-C994-8033A7DB4848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prstClr val="black"/>
              <a:schemeClr val="accent4">
                <a:lumMod val="75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887900" y="5223621"/>
            <a:ext cx="398843" cy="178430"/>
          </a:xfrm>
          <a:prstGeom prst="rect">
            <a:avLst/>
          </a:prstGeom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DA680A45-E6EA-F68D-DA0D-B6F67AEE196B}"/>
              </a:ext>
            </a:extLst>
          </p:cNvPr>
          <p:cNvSpPr txBox="1"/>
          <p:nvPr/>
        </p:nvSpPr>
        <p:spPr>
          <a:xfrm>
            <a:off x="4390072" y="5716746"/>
            <a:ext cx="7825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NL" sz="1400" dirty="0">
                <a:latin typeface="Avenir Book" panose="02000503020000020003" pitchFamily="2" charset="0"/>
              </a:rPr>
              <a:t>Density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42C926ED-C5D6-3CAD-22C1-FAA629C0A429}"/>
              </a:ext>
            </a:extLst>
          </p:cNvPr>
          <p:cNvSpPr txBox="1"/>
          <p:nvPr/>
        </p:nvSpPr>
        <p:spPr>
          <a:xfrm>
            <a:off x="7242506" y="5733943"/>
            <a:ext cx="7839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NL" sz="1400" dirty="0">
                <a:latin typeface="Avenir Book" panose="02000503020000020003" pitchFamily="2" charset="0"/>
              </a:rPr>
              <a:t>Volume</a:t>
            </a:r>
          </a:p>
        </p:txBody>
      </p:sp>
      <p:sp>
        <p:nvSpPr>
          <p:cNvPr id="16" name="Rettangolo con angoli arrotondati 15">
            <a:extLst>
              <a:ext uri="{FF2B5EF4-FFF2-40B4-BE49-F238E27FC236}">
                <a16:creationId xmlns:a16="http://schemas.microsoft.com/office/drawing/2014/main" id="{EA8503EA-C167-A644-9036-B479F6CB90CE}"/>
              </a:ext>
            </a:extLst>
          </p:cNvPr>
          <p:cNvSpPr/>
          <p:nvPr/>
        </p:nvSpPr>
        <p:spPr>
          <a:xfrm>
            <a:off x="2679759" y="4662139"/>
            <a:ext cx="6633574" cy="154675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NL" dirty="0"/>
          </a:p>
        </p:txBody>
      </p:sp>
      <p:grpSp>
        <p:nvGrpSpPr>
          <p:cNvPr id="17" name="Gruppo 16">
            <a:extLst>
              <a:ext uri="{FF2B5EF4-FFF2-40B4-BE49-F238E27FC236}">
                <a16:creationId xmlns:a16="http://schemas.microsoft.com/office/drawing/2014/main" id="{F7C84906-454A-51C1-6C16-41709C689A2E}"/>
              </a:ext>
            </a:extLst>
          </p:cNvPr>
          <p:cNvGrpSpPr/>
          <p:nvPr/>
        </p:nvGrpSpPr>
        <p:grpSpPr>
          <a:xfrm>
            <a:off x="2925073" y="5112256"/>
            <a:ext cx="6310867" cy="662934"/>
            <a:chOff x="2463229" y="5114313"/>
            <a:chExt cx="6310867" cy="662934"/>
          </a:xfrm>
        </p:grpSpPr>
        <p:pic>
          <p:nvPicPr>
            <p:cNvPr id="19" name="Immagine 18">
              <a:extLst>
                <a:ext uri="{FF2B5EF4-FFF2-40B4-BE49-F238E27FC236}">
                  <a16:creationId xmlns:a16="http://schemas.microsoft.com/office/drawing/2014/main" id="{008F4187-1D4D-99FF-C46B-480275E6B3C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2463229" y="5157991"/>
              <a:ext cx="3306198" cy="619256"/>
            </a:xfrm>
            <a:prstGeom prst="rect">
              <a:avLst/>
            </a:prstGeom>
          </p:spPr>
        </p:pic>
        <p:sp>
          <p:nvSpPr>
            <p:cNvPr id="21" name="CasellaDiTesto 20">
              <a:extLst>
                <a:ext uri="{FF2B5EF4-FFF2-40B4-BE49-F238E27FC236}">
                  <a16:creationId xmlns:a16="http://schemas.microsoft.com/office/drawing/2014/main" id="{4BBE95A6-91E8-76F7-E646-193C9886AAAD}"/>
                </a:ext>
              </a:extLst>
            </p:cNvPr>
            <p:cNvSpPr txBox="1"/>
            <p:nvPr/>
          </p:nvSpPr>
          <p:spPr>
            <a:xfrm>
              <a:off x="5910527" y="5175231"/>
              <a:ext cx="129394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t-NL" sz="1600" dirty="0">
                  <a:latin typeface="Avenir Book" panose="02000503020000020003" pitchFamily="2" charset="0"/>
                </a:rPr>
                <a:t>density</a:t>
              </a:r>
            </a:p>
            <a:p>
              <a:pPr algn="ctr"/>
              <a:r>
                <a:rPr lang="it-NL" sz="1600" dirty="0">
                  <a:latin typeface="Avenir Book" panose="02000503020000020003" pitchFamily="2" charset="0"/>
                </a:rPr>
                <a:t>fluctuations </a:t>
              </a:r>
            </a:p>
          </p:txBody>
        </p:sp>
        <p:sp>
          <p:nvSpPr>
            <p:cNvPr id="24" name="CasellaDiTesto 23">
              <a:extLst>
                <a:ext uri="{FF2B5EF4-FFF2-40B4-BE49-F238E27FC236}">
                  <a16:creationId xmlns:a16="http://schemas.microsoft.com/office/drawing/2014/main" id="{BBC4A7B6-FA3C-98BC-895D-51EC526C214C}"/>
                </a:ext>
              </a:extLst>
            </p:cNvPr>
            <p:cNvSpPr txBox="1"/>
            <p:nvPr/>
          </p:nvSpPr>
          <p:spPr>
            <a:xfrm>
              <a:off x="7685849" y="5114313"/>
              <a:ext cx="108824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t-IT" sz="1600" dirty="0">
                  <a:latin typeface="Avenir Book" panose="02000503020000020003" pitchFamily="2" charset="0"/>
                </a:rPr>
                <a:t>r</a:t>
              </a:r>
              <a:r>
                <a:rPr lang="it-NL" sz="1600" dirty="0">
                  <a:latin typeface="Avenir Book" panose="02000503020000020003" pitchFamily="2" charset="0"/>
                </a:rPr>
                <a:t>elativistic</a:t>
              </a:r>
            </a:p>
            <a:p>
              <a:pPr algn="ctr"/>
              <a:r>
                <a:rPr lang="it-NL" sz="1600" dirty="0">
                  <a:latin typeface="Avenir Book" panose="02000503020000020003" pitchFamily="2" charset="0"/>
                </a:rPr>
                <a:t>effects</a:t>
              </a:r>
            </a:p>
          </p:txBody>
        </p:sp>
      </p:grp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191BF4FA-C29E-1F5E-1BDB-3F48E6FCF937}"/>
              </a:ext>
            </a:extLst>
          </p:cNvPr>
          <p:cNvSpPr txBox="1"/>
          <p:nvPr/>
        </p:nvSpPr>
        <p:spPr>
          <a:xfrm>
            <a:off x="7706397" y="5270187"/>
            <a:ext cx="3209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NL" sz="1600" dirty="0">
                <a:latin typeface="Avenir Book" panose="02000503020000020003" pitchFamily="2" charset="0"/>
              </a:rPr>
              <a:t>+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9559C46C-ECCA-765F-A532-84404934A469}"/>
              </a:ext>
            </a:extLst>
          </p:cNvPr>
          <p:cNvSpPr txBox="1"/>
          <p:nvPr/>
        </p:nvSpPr>
        <p:spPr>
          <a:xfrm>
            <a:off x="6945376" y="4752388"/>
            <a:ext cx="17464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NL" sz="1200" dirty="0">
                <a:latin typeface="Avenir Book" panose="02000503020000020003" pitchFamily="2" charset="0"/>
              </a:rPr>
              <a:t>Bonvin &amp; Durrer (2009)</a:t>
            </a:r>
          </a:p>
        </p:txBody>
      </p:sp>
    </p:spTree>
    <p:extLst>
      <p:ext uri="{BB962C8B-B14F-4D97-AF65-F5344CB8AC3E}">
        <p14:creationId xmlns:p14="http://schemas.microsoft.com/office/powerpoint/2010/main" val="7484525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id="{F30F5F41-CC23-E7B8-38EA-7141467D0F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7320" y="1427945"/>
            <a:ext cx="1803381" cy="276709"/>
          </a:xfrm>
          <a:prstGeom prst="rect">
            <a:avLst/>
          </a:prstGeom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E80E0510-CD2D-BD67-1941-79BFA0087C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1765" y="816280"/>
            <a:ext cx="4848350" cy="36468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2F369886-3739-0015-D6FB-BAE9197DFD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1567" y="1425165"/>
            <a:ext cx="1020962" cy="276709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C2E972C6-3140-A485-DF37-7EAAEC47459E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760940" y="1438410"/>
            <a:ext cx="1345379" cy="276709"/>
          </a:xfrm>
          <a:prstGeom prst="rect">
            <a:avLst/>
          </a:prstGeom>
        </p:spPr>
      </p:pic>
      <p:pic>
        <p:nvPicPr>
          <p:cNvPr id="25" name="Picture 2">
            <a:extLst>
              <a:ext uri="{FF2B5EF4-FFF2-40B4-BE49-F238E27FC236}">
                <a16:creationId xmlns:a16="http://schemas.microsoft.com/office/drawing/2014/main" id="{FEF81C8F-6106-1719-085A-A6F5D09BC07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7" t="67673" r="79012" b="16115"/>
          <a:stretch/>
        </p:blipFill>
        <p:spPr bwMode="auto">
          <a:xfrm>
            <a:off x="1225043" y="2395226"/>
            <a:ext cx="1897205" cy="1111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Immagine 26">
            <a:extLst>
              <a:ext uri="{FF2B5EF4-FFF2-40B4-BE49-F238E27FC236}">
                <a16:creationId xmlns:a16="http://schemas.microsoft.com/office/drawing/2014/main" id="{3FAE1223-FE49-7B33-035D-A53618321AC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93817" y="2806992"/>
            <a:ext cx="2411448" cy="225532"/>
          </a:xfrm>
          <a:prstGeom prst="rect">
            <a:avLst/>
          </a:prstGeom>
        </p:spPr>
      </p:pic>
      <p:cxnSp>
        <p:nvCxnSpPr>
          <p:cNvPr id="28" name="Connettore 2 27">
            <a:extLst>
              <a:ext uri="{FF2B5EF4-FFF2-40B4-BE49-F238E27FC236}">
                <a16:creationId xmlns:a16="http://schemas.microsoft.com/office/drawing/2014/main" id="{A6C4F122-5726-4541-D4B7-C66105362AEB}"/>
              </a:ext>
            </a:extLst>
          </p:cNvPr>
          <p:cNvCxnSpPr/>
          <p:nvPr/>
        </p:nvCxnSpPr>
        <p:spPr>
          <a:xfrm>
            <a:off x="3248015" y="2919758"/>
            <a:ext cx="311614" cy="0"/>
          </a:xfrm>
          <a:prstGeom prst="straightConnector1">
            <a:avLst/>
          </a:prstGeom>
          <a:ln w="19050">
            <a:solidFill>
              <a:srgbClr val="CC7EA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Immagine 40">
            <a:extLst>
              <a:ext uri="{FF2B5EF4-FFF2-40B4-BE49-F238E27FC236}">
                <a16:creationId xmlns:a16="http://schemas.microsoft.com/office/drawing/2014/main" id="{41B52A52-5854-C20E-69F7-0503A90B730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05256" y="5021322"/>
            <a:ext cx="6381487" cy="629752"/>
          </a:xfrm>
          <a:prstGeom prst="rect">
            <a:avLst/>
          </a:prstGeom>
        </p:spPr>
      </p:pic>
      <p:pic>
        <p:nvPicPr>
          <p:cNvPr id="43" name="Immagine 42">
            <a:extLst>
              <a:ext uri="{FF2B5EF4-FFF2-40B4-BE49-F238E27FC236}">
                <a16:creationId xmlns:a16="http://schemas.microsoft.com/office/drawing/2014/main" id="{4205B58F-B59F-7085-E6B8-71836963BFF3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prstClr val="black"/>
              <a:schemeClr val="accent4">
                <a:lumMod val="75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028733" y="5223621"/>
            <a:ext cx="398843" cy="178430"/>
          </a:xfrm>
          <a:prstGeom prst="rect">
            <a:avLst/>
          </a:prstGeom>
        </p:spPr>
      </p:pic>
      <p:pic>
        <p:nvPicPr>
          <p:cNvPr id="44" name="Immagine 43">
            <a:extLst>
              <a:ext uri="{FF2B5EF4-FFF2-40B4-BE49-F238E27FC236}">
                <a16:creationId xmlns:a16="http://schemas.microsoft.com/office/drawing/2014/main" id="{A3858B0B-CC37-4466-C9AB-A49C9212C32F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prstClr val="black"/>
              <a:schemeClr val="accent4">
                <a:lumMod val="75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887900" y="5223621"/>
            <a:ext cx="398843" cy="178430"/>
          </a:xfrm>
          <a:prstGeom prst="rect">
            <a:avLst/>
          </a:prstGeom>
        </p:spPr>
      </p:pic>
      <p:sp>
        <p:nvSpPr>
          <p:cNvPr id="45" name="CasellaDiTesto 44">
            <a:extLst>
              <a:ext uri="{FF2B5EF4-FFF2-40B4-BE49-F238E27FC236}">
                <a16:creationId xmlns:a16="http://schemas.microsoft.com/office/drawing/2014/main" id="{4C03571E-85DD-006D-2EEB-33295FEF5BC4}"/>
              </a:ext>
            </a:extLst>
          </p:cNvPr>
          <p:cNvSpPr txBox="1"/>
          <p:nvPr/>
        </p:nvSpPr>
        <p:spPr>
          <a:xfrm>
            <a:off x="4390072" y="5716746"/>
            <a:ext cx="7825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NL" sz="1400" dirty="0">
                <a:latin typeface="Avenir Book" panose="02000503020000020003" pitchFamily="2" charset="0"/>
              </a:rPr>
              <a:t>Density</a:t>
            </a:r>
          </a:p>
        </p:txBody>
      </p:sp>
      <p:sp>
        <p:nvSpPr>
          <p:cNvPr id="46" name="CasellaDiTesto 45">
            <a:extLst>
              <a:ext uri="{FF2B5EF4-FFF2-40B4-BE49-F238E27FC236}">
                <a16:creationId xmlns:a16="http://schemas.microsoft.com/office/drawing/2014/main" id="{20FCBE04-7D3D-9BB2-0326-9F3B043EB27C}"/>
              </a:ext>
            </a:extLst>
          </p:cNvPr>
          <p:cNvSpPr txBox="1"/>
          <p:nvPr/>
        </p:nvSpPr>
        <p:spPr>
          <a:xfrm>
            <a:off x="7242506" y="5733943"/>
            <a:ext cx="7839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NL" sz="1400" dirty="0">
                <a:latin typeface="Avenir Book" panose="02000503020000020003" pitchFamily="2" charset="0"/>
              </a:rPr>
              <a:t>Volume</a:t>
            </a:r>
          </a:p>
        </p:txBody>
      </p:sp>
      <p:cxnSp>
        <p:nvCxnSpPr>
          <p:cNvPr id="48" name="Connettore 2 47">
            <a:extLst>
              <a:ext uri="{FF2B5EF4-FFF2-40B4-BE49-F238E27FC236}">
                <a16:creationId xmlns:a16="http://schemas.microsoft.com/office/drawing/2014/main" id="{6BE2C3D3-4593-AF34-74F8-9421547CF671}"/>
              </a:ext>
            </a:extLst>
          </p:cNvPr>
          <p:cNvCxnSpPr>
            <a:cxnSpLocks/>
          </p:cNvCxnSpPr>
          <p:nvPr/>
        </p:nvCxnSpPr>
        <p:spPr>
          <a:xfrm flipH="1">
            <a:off x="4086578" y="3068305"/>
            <a:ext cx="845819" cy="631631"/>
          </a:xfrm>
          <a:prstGeom prst="straightConnector1">
            <a:avLst/>
          </a:prstGeom>
          <a:ln w="190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ttore 2 48">
            <a:extLst>
              <a:ext uri="{FF2B5EF4-FFF2-40B4-BE49-F238E27FC236}">
                <a16:creationId xmlns:a16="http://schemas.microsoft.com/office/drawing/2014/main" id="{6A359739-E0A3-45A8-8371-8CFCBB906DFB}"/>
              </a:ext>
            </a:extLst>
          </p:cNvPr>
          <p:cNvCxnSpPr>
            <a:cxnSpLocks/>
          </p:cNvCxnSpPr>
          <p:nvPr/>
        </p:nvCxnSpPr>
        <p:spPr>
          <a:xfrm>
            <a:off x="5769427" y="3068305"/>
            <a:ext cx="0" cy="438672"/>
          </a:xfrm>
          <a:prstGeom prst="straightConnector1">
            <a:avLst/>
          </a:prstGeom>
          <a:ln w="1905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CasellaDiTesto 49">
            <a:extLst>
              <a:ext uri="{FF2B5EF4-FFF2-40B4-BE49-F238E27FC236}">
                <a16:creationId xmlns:a16="http://schemas.microsoft.com/office/drawing/2014/main" id="{F50DE156-0C1A-3F58-4054-E6175B424D72}"/>
              </a:ext>
            </a:extLst>
          </p:cNvPr>
          <p:cNvSpPr txBox="1"/>
          <p:nvPr/>
        </p:nvSpPr>
        <p:spPr>
          <a:xfrm>
            <a:off x="4524991" y="3542603"/>
            <a:ext cx="21956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NL" sz="1400" dirty="0">
                <a:solidFill>
                  <a:srgbClr val="FFC000"/>
                </a:solidFill>
                <a:latin typeface="Avenir Book" panose="02000503020000020003" pitchFamily="2" charset="0"/>
              </a:rPr>
              <a:t>Perturbations                 :</a:t>
            </a:r>
          </a:p>
          <a:p>
            <a:pPr algn="ctr"/>
            <a:r>
              <a:rPr lang="it-NL" sz="1400" dirty="0">
                <a:solidFill>
                  <a:srgbClr val="FFC000"/>
                </a:solidFill>
                <a:latin typeface="Avenir Book" panose="02000503020000020003" pitchFamily="2" charset="0"/>
              </a:rPr>
              <a:t>Garoffolo et al. (2020)</a:t>
            </a:r>
          </a:p>
        </p:txBody>
      </p:sp>
      <p:cxnSp>
        <p:nvCxnSpPr>
          <p:cNvPr id="51" name="Connettore 1 50">
            <a:extLst>
              <a:ext uri="{FF2B5EF4-FFF2-40B4-BE49-F238E27FC236}">
                <a16:creationId xmlns:a16="http://schemas.microsoft.com/office/drawing/2014/main" id="{8B7C8F53-C968-3745-89B8-CB232F83D4A8}"/>
              </a:ext>
            </a:extLst>
          </p:cNvPr>
          <p:cNvCxnSpPr>
            <a:cxnSpLocks/>
          </p:cNvCxnSpPr>
          <p:nvPr/>
        </p:nvCxnSpPr>
        <p:spPr>
          <a:xfrm>
            <a:off x="4670364" y="3061300"/>
            <a:ext cx="502295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nettore 1 51">
            <a:extLst>
              <a:ext uri="{FF2B5EF4-FFF2-40B4-BE49-F238E27FC236}">
                <a16:creationId xmlns:a16="http://schemas.microsoft.com/office/drawing/2014/main" id="{9F11750F-E27F-C185-2A54-38F29BD24FFB}"/>
              </a:ext>
            </a:extLst>
          </p:cNvPr>
          <p:cNvCxnSpPr>
            <a:cxnSpLocks/>
          </p:cNvCxnSpPr>
          <p:nvPr/>
        </p:nvCxnSpPr>
        <p:spPr>
          <a:xfrm>
            <a:off x="5354995" y="3061300"/>
            <a:ext cx="850270" cy="7005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CasellaDiTesto 52">
            <a:extLst>
              <a:ext uri="{FF2B5EF4-FFF2-40B4-BE49-F238E27FC236}">
                <a16:creationId xmlns:a16="http://schemas.microsoft.com/office/drawing/2014/main" id="{A78109D0-90FB-734D-CA2F-538AEE54EC10}"/>
              </a:ext>
            </a:extLst>
          </p:cNvPr>
          <p:cNvSpPr txBox="1"/>
          <p:nvPr/>
        </p:nvSpPr>
        <p:spPr>
          <a:xfrm>
            <a:off x="1399850" y="3591203"/>
            <a:ext cx="18972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NL" sz="1400" dirty="0">
                <a:solidFill>
                  <a:srgbClr val="00B0F0"/>
                </a:solidFill>
                <a:latin typeface="Avenir Book" panose="02000503020000020003" pitchFamily="2" charset="0"/>
              </a:rPr>
              <a:t>Background</a:t>
            </a:r>
          </a:p>
        </p:txBody>
      </p:sp>
      <p:sp>
        <p:nvSpPr>
          <p:cNvPr id="54" name="CasellaDiTesto 53">
            <a:extLst>
              <a:ext uri="{FF2B5EF4-FFF2-40B4-BE49-F238E27FC236}">
                <a16:creationId xmlns:a16="http://schemas.microsoft.com/office/drawing/2014/main" id="{A872E3FA-A8DE-3995-FFAA-FEE212C11596}"/>
              </a:ext>
            </a:extLst>
          </p:cNvPr>
          <p:cNvSpPr txBox="1"/>
          <p:nvPr/>
        </p:nvSpPr>
        <p:spPr>
          <a:xfrm>
            <a:off x="1706831" y="4105208"/>
            <a:ext cx="39714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NL" dirty="0">
                <a:solidFill>
                  <a:srgbClr val="92D050"/>
                </a:solidFill>
                <a:latin typeface="Avenir Book" panose="02000503020000020003" pitchFamily="2" charset="0"/>
              </a:rPr>
              <a:t>MG models: ST Horndeski with c</a:t>
            </a:r>
            <a:r>
              <a:rPr lang="it-NL" baseline="-25000" dirty="0">
                <a:solidFill>
                  <a:srgbClr val="92D050"/>
                </a:solidFill>
                <a:latin typeface="Avenir Book" panose="02000503020000020003" pitchFamily="2" charset="0"/>
              </a:rPr>
              <a:t>T</a:t>
            </a:r>
            <a:r>
              <a:rPr lang="it-NL" dirty="0">
                <a:solidFill>
                  <a:srgbClr val="92D050"/>
                </a:solidFill>
                <a:latin typeface="Avenir Book" panose="02000503020000020003" pitchFamily="2" charset="0"/>
              </a:rPr>
              <a:t> =1</a:t>
            </a:r>
          </a:p>
        </p:txBody>
      </p:sp>
      <p:pic>
        <p:nvPicPr>
          <p:cNvPr id="55" name="Immagine 54">
            <a:extLst>
              <a:ext uri="{FF2B5EF4-FFF2-40B4-BE49-F238E27FC236}">
                <a16:creationId xmlns:a16="http://schemas.microsoft.com/office/drawing/2014/main" id="{C76B683F-91B1-B972-34AC-449968692BDC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263188" y="3637423"/>
            <a:ext cx="767064" cy="207895"/>
          </a:xfrm>
          <a:prstGeom prst="rect">
            <a:avLst/>
          </a:prstGeom>
        </p:spPr>
      </p:pic>
      <p:pic>
        <p:nvPicPr>
          <p:cNvPr id="56" name="Immagine 55">
            <a:extLst>
              <a:ext uri="{FF2B5EF4-FFF2-40B4-BE49-F238E27FC236}">
                <a16:creationId xmlns:a16="http://schemas.microsoft.com/office/drawing/2014/main" id="{7C0078F4-9B82-9349-9FA2-B05CE5F0BC0E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744914" y="3575721"/>
            <a:ext cx="767064" cy="207895"/>
          </a:xfrm>
          <a:prstGeom prst="rect">
            <a:avLst/>
          </a:prstGeom>
        </p:spPr>
      </p:pic>
      <p:sp>
        <p:nvSpPr>
          <p:cNvPr id="57" name="CasellaDiTesto 56">
            <a:extLst>
              <a:ext uri="{FF2B5EF4-FFF2-40B4-BE49-F238E27FC236}">
                <a16:creationId xmlns:a16="http://schemas.microsoft.com/office/drawing/2014/main" id="{8C6B96E0-26BA-0EF1-7A99-179081B669CC}"/>
              </a:ext>
            </a:extLst>
          </p:cNvPr>
          <p:cNvSpPr txBox="1"/>
          <p:nvPr/>
        </p:nvSpPr>
        <p:spPr>
          <a:xfrm>
            <a:off x="972162" y="744212"/>
            <a:ext cx="5327038" cy="2018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Blip>
                <a:blip r:embed="rId11"/>
              </a:buBlip>
            </a:pPr>
            <a:r>
              <a:rPr lang="it-NL" sz="2000" dirty="0">
                <a:latin typeface="Avenir Book" panose="02000503020000020003" pitchFamily="2" charset="0"/>
              </a:rPr>
              <a:t> </a:t>
            </a:r>
            <a:r>
              <a:rPr lang="it-NL" sz="1400" dirty="0">
                <a:latin typeface="Avenir Book" panose="02000503020000020003" pitchFamily="2" charset="0"/>
              </a:rPr>
              <a:t>GW propagate in an expanding FRW Universe following</a:t>
            </a:r>
          </a:p>
          <a:p>
            <a:pPr marL="285750" indent="-285750">
              <a:lnSpc>
                <a:spcPct val="150000"/>
              </a:lnSpc>
              <a:buBlip>
                <a:blip r:embed="rId11"/>
              </a:buBlip>
            </a:pPr>
            <a:endParaRPr lang="it-NL" sz="1400" dirty="0">
              <a:latin typeface="Avenir Book" panose="02000503020000020003" pitchFamily="2" charset="0"/>
            </a:endParaRPr>
          </a:p>
          <a:p>
            <a:pPr marL="285750" indent="-285750">
              <a:lnSpc>
                <a:spcPct val="150000"/>
              </a:lnSpc>
              <a:buBlip>
                <a:blip r:embed="rId11"/>
              </a:buBlip>
            </a:pPr>
            <a:endParaRPr lang="it-NL" sz="1400" dirty="0">
              <a:latin typeface="Avenir Book" panose="02000503020000020003" pitchFamily="2" charset="0"/>
            </a:endParaRPr>
          </a:p>
          <a:p>
            <a:pPr marL="285750" indent="-285750">
              <a:buBlip>
                <a:blip r:embed="rId11"/>
              </a:buBlip>
            </a:pPr>
            <a:r>
              <a:rPr lang="it-NL" sz="2000" dirty="0">
                <a:latin typeface="Avenir Book" panose="02000503020000020003" pitchFamily="2" charset="0"/>
              </a:rPr>
              <a:t> </a:t>
            </a:r>
            <a:r>
              <a:rPr lang="it-NL" sz="1400" dirty="0">
                <a:latin typeface="Avenir Book" panose="02000503020000020003" pitchFamily="2" charset="0"/>
              </a:rPr>
              <a:t>From the strain, we can measure the luminosity distance of the binary</a:t>
            </a:r>
          </a:p>
          <a:p>
            <a:pPr marL="285750" indent="-285750">
              <a:lnSpc>
                <a:spcPct val="150000"/>
              </a:lnSpc>
              <a:buBlip>
                <a:blip r:embed="rId11"/>
              </a:buBlip>
            </a:pPr>
            <a:endParaRPr lang="it-NL" sz="1400" dirty="0">
              <a:latin typeface="Avenir Book" panose="02000503020000020003" pitchFamily="2" charset="0"/>
            </a:endParaRPr>
          </a:p>
        </p:txBody>
      </p:sp>
      <p:sp>
        <p:nvSpPr>
          <p:cNvPr id="58" name="Rettangolo con angoli arrotondati 57">
            <a:extLst>
              <a:ext uri="{FF2B5EF4-FFF2-40B4-BE49-F238E27FC236}">
                <a16:creationId xmlns:a16="http://schemas.microsoft.com/office/drawing/2014/main" id="{806820F1-CAD5-EF48-42B8-EBC7DD41A12D}"/>
              </a:ext>
            </a:extLst>
          </p:cNvPr>
          <p:cNvSpPr/>
          <p:nvPr/>
        </p:nvSpPr>
        <p:spPr>
          <a:xfrm>
            <a:off x="2679759" y="4662139"/>
            <a:ext cx="6633574" cy="154675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NL" dirty="0"/>
          </a:p>
        </p:txBody>
      </p:sp>
      <p:grpSp>
        <p:nvGrpSpPr>
          <p:cNvPr id="59" name="Gruppo 58">
            <a:extLst>
              <a:ext uri="{FF2B5EF4-FFF2-40B4-BE49-F238E27FC236}">
                <a16:creationId xmlns:a16="http://schemas.microsoft.com/office/drawing/2014/main" id="{9EC7D5CB-3FE8-25C3-8BC8-272AEC8449AD}"/>
              </a:ext>
            </a:extLst>
          </p:cNvPr>
          <p:cNvGrpSpPr/>
          <p:nvPr/>
        </p:nvGrpSpPr>
        <p:grpSpPr>
          <a:xfrm>
            <a:off x="2925073" y="5112256"/>
            <a:ext cx="6310867" cy="662934"/>
            <a:chOff x="2463229" y="5114313"/>
            <a:chExt cx="6310867" cy="662934"/>
          </a:xfrm>
        </p:grpSpPr>
        <p:pic>
          <p:nvPicPr>
            <p:cNvPr id="60" name="Immagine 59">
              <a:extLst>
                <a:ext uri="{FF2B5EF4-FFF2-40B4-BE49-F238E27FC236}">
                  <a16:creationId xmlns:a16="http://schemas.microsoft.com/office/drawing/2014/main" id="{66176C9C-3008-C786-AAEB-C9E2232BE86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2463229" y="5157991"/>
              <a:ext cx="3306198" cy="619256"/>
            </a:xfrm>
            <a:prstGeom prst="rect">
              <a:avLst/>
            </a:prstGeom>
          </p:spPr>
        </p:pic>
        <p:sp>
          <p:nvSpPr>
            <p:cNvPr id="61" name="CasellaDiTesto 60">
              <a:extLst>
                <a:ext uri="{FF2B5EF4-FFF2-40B4-BE49-F238E27FC236}">
                  <a16:creationId xmlns:a16="http://schemas.microsoft.com/office/drawing/2014/main" id="{8F053CA1-2B34-97D3-FB05-5366CD86274D}"/>
                </a:ext>
              </a:extLst>
            </p:cNvPr>
            <p:cNvSpPr txBox="1"/>
            <p:nvPr/>
          </p:nvSpPr>
          <p:spPr>
            <a:xfrm>
              <a:off x="5910527" y="5175231"/>
              <a:ext cx="129394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t-NL" sz="1600" dirty="0">
                  <a:latin typeface="Avenir Book" panose="02000503020000020003" pitchFamily="2" charset="0"/>
                </a:rPr>
                <a:t>density</a:t>
              </a:r>
            </a:p>
            <a:p>
              <a:pPr algn="ctr"/>
              <a:r>
                <a:rPr lang="it-NL" sz="1600" dirty="0">
                  <a:latin typeface="Avenir Book" panose="02000503020000020003" pitchFamily="2" charset="0"/>
                </a:rPr>
                <a:t>fluctuations </a:t>
              </a:r>
            </a:p>
          </p:txBody>
        </p:sp>
        <p:sp>
          <p:nvSpPr>
            <p:cNvPr id="62" name="CasellaDiTesto 61">
              <a:extLst>
                <a:ext uri="{FF2B5EF4-FFF2-40B4-BE49-F238E27FC236}">
                  <a16:creationId xmlns:a16="http://schemas.microsoft.com/office/drawing/2014/main" id="{C88B2178-321B-57F8-7FED-B7AA8E0D7E42}"/>
                </a:ext>
              </a:extLst>
            </p:cNvPr>
            <p:cNvSpPr txBox="1"/>
            <p:nvPr/>
          </p:nvSpPr>
          <p:spPr>
            <a:xfrm>
              <a:off x="7685849" y="5114313"/>
              <a:ext cx="108824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t-IT" sz="1600" dirty="0">
                  <a:latin typeface="Avenir Book" panose="02000503020000020003" pitchFamily="2" charset="0"/>
                </a:rPr>
                <a:t>r</a:t>
              </a:r>
              <a:r>
                <a:rPr lang="it-NL" sz="1600" dirty="0">
                  <a:latin typeface="Avenir Book" panose="02000503020000020003" pitchFamily="2" charset="0"/>
                </a:rPr>
                <a:t>elativistic</a:t>
              </a:r>
            </a:p>
            <a:p>
              <a:pPr algn="ctr"/>
              <a:r>
                <a:rPr lang="it-NL" sz="1600" dirty="0">
                  <a:latin typeface="Avenir Book" panose="02000503020000020003" pitchFamily="2" charset="0"/>
                </a:rPr>
                <a:t>effects</a:t>
              </a:r>
            </a:p>
          </p:txBody>
        </p:sp>
      </p:grpSp>
      <p:sp>
        <p:nvSpPr>
          <p:cNvPr id="63" name="CasellaDiTesto 62">
            <a:extLst>
              <a:ext uri="{FF2B5EF4-FFF2-40B4-BE49-F238E27FC236}">
                <a16:creationId xmlns:a16="http://schemas.microsoft.com/office/drawing/2014/main" id="{EC7B443E-70F0-872B-63EF-8057062002D9}"/>
              </a:ext>
            </a:extLst>
          </p:cNvPr>
          <p:cNvSpPr txBox="1"/>
          <p:nvPr/>
        </p:nvSpPr>
        <p:spPr>
          <a:xfrm>
            <a:off x="7706397" y="5270187"/>
            <a:ext cx="3209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NL" sz="1600" dirty="0">
                <a:latin typeface="Avenir Book" panose="02000503020000020003" pitchFamily="2" charset="0"/>
              </a:rPr>
              <a:t>+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2286B78A-743F-6D95-CBEF-57F5080CF671}"/>
              </a:ext>
            </a:extLst>
          </p:cNvPr>
          <p:cNvSpPr txBox="1"/>
          <p:nvPr/>
        </p:nvSpPr>
        <p:spPr>
          <a:xfrm>
            <a:off x="8501743" y="439783"/>
            <a:ext cx="30633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NL" sz="1200" dirty="0">
                <a:latin typeface="Avenir Book" panose="02000503020000020003" pitchFamily="2" charset="0"/>
                <a:cs typeface="Shree Devanagari 714" panose="02000600000000000000" pitchFamily="2" charset="0"/>
              </a:rPr>
              <a:t>Mpetha, Congedo and Taylor (2022)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D3515029-7E2D-98DC-DD51-2B088D756DA3}"/>
              </a:ext>
            </a:extLst>
          </p:cNvPr>
          <p:cNvSpPr txBox="1"/>
          <p:nvPr/>
        </p:nvSpPr>
        <p:spPr>
          <a:xfrm>
            <a:off x="6945376" y="4752388"/>
            <a:ext cx="17464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NL" sz="1200" dirty="0">
                <a:latin typeface="Avenir Book" panose="02000503020000020003" pitchFamily="2" charset="0"/>
              </a:rPr>
              <a:t>Bonvin &amp; Durrer (2009)</a:t>
            </a:r>
          </a:p>
        </p:txBody>
      </p:sp>
    </p:spTree>
    <p:extLst>
      <p:ext uri="{BB962C8B-B14F-4D97-AF65-F5344CB8AC3E}">
        <p14:creationId xmlns:p14="http://schemas.microsoft.com/office/powerpoint/2010/main" val="3694478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99615417-D980-54FF-6D9F-38C64939A6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090" y="1808167"/>
            <a:ext cx="6423471" cy="302518"/>
          </a:xfrm>
          <a:prstGeom prst="rect">
            <a:avLst/>
          </a:prstGeom>
        </p:spPr>
      </p:pic>
      <p:sp>
        <p:nvSpPr>
          <p:cNvPr id="32" name="Rettangolo 31">
            <a:extLst>
              <a:ext uri="{FF2B5EF4-FFF2-40B4-BE49-F238E27FC236}">
                <a16:creationId xmlns:a16="http://schemas.microsoft.com/office/drawing/2014/main" id="{F0C1E3F7-152E-637C-4A57-8DF00F107641}"/>
              </a:ext>
            </a:extLst>
          </p:cNvPr>
          <p:cNvSpPr/>
          <p:nvPr/>
        </p:nvSpPr>
        <p:spPr>
          <a:xfrm>
            <a:off x="7002517" y="1808167"/>
            <a:ext cx="280023" cy="3163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NL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EF97FF44-97E9-463E-0B89-0B615A65DE3A}"/>
              </a:ext>
            </a:extLst>
          </p:cNvPr>
          <p:cNvSpPr txBox="1"/>
          <p:nvPr/>
        </p:nvSpPr>
        <p:spPr>
          <a:xfrm>
            <a:off x="1681444" y="465431"/>
            <a:ext cx="91715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NL" sz="28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GW number counts in Scalar-Tensor theories of Gravity</a:t>
            </a:r>
          </a:p>
        </p:txBody>
      </p:sp>
      <p:sp>
        <p:nvSpPr>
          <p:cNvPr id="6" name="Rettangolo con angoli arrotondati 5">
            <a:extLst>
              <a:ext uri="{FF2B5EF4-FFF2-40B4-BE49-F238E27FC236}">
                <a16:creationId xmlns:a16="http://schemas.microsoft.com/office/drawing/2014/main" id="{6F4CC1CF-8164-61CA-83CB-C19EE22F67B6}"/>
              </a:ext>
            </a:extLst>
          </p:cNvPr>
          <p:cNvSpPr/>
          <p:nvPr/>
        </p:nvSpPr>
        <p:spPr>
          <a:xfrm>
            <a:off x="2605329" y="1668969"/>
            <a:ext cx="4468708" cy="833070"/>
          </a:xfrm>
          <a:prstGeom prst="roundRect">
            <a:avLst/>
          </a:prstGeom>
          <a:noFill/>
          <a:ln w="1905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NL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8E97A402-FBA9-8F47-443F-6E3DF02E1F3F}"/>
              </a:ext>
            </a:extLst>
          </p:cNvPr>
          <p:cNvSpPr txBox="1"/>
          <p:nvPr/>
        </p:nvSpPr>
        <p:spPr>
          <a:xfrm>
            <a:off x="3163010" y="2124486"/>
            <a:ext cx="8435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NL" sz="1400" dirty="0">
                <a:solidFill>
                  <a:srgbClr val="00B0F0"/>
                </a:solidFill>
                <a:latin typeface="Avenir Book" panose="02000503020000020003" pitchFamily="2" charset="0"/>
              </a:rPr>
              <a:t>Doppler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C0683248-5961-3308-72E2-CF5B941DF451}"/>
              </a:ext>
            </a:extLst>
          </p:cNvPr>
          <p:cNvSpPr txBox="1"/>
          <p:nvPr/>
        </p:nvSpPr>
        <p:spPr>
          <a:xfrm>
            <a:off x="4512733" y="2124485"/>
            <a:ext cx="24897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NL" sz="1400" dirty="0">
                <a:solidFill>
                  <a:srgbClr val="00B0F0"/>
                </a:solidFill>
                <a:latin typeface="Avenir Book" panose="02000503020000020003" pitchFamily="2" charset="0"/>
              </a:rPr>
              <a:t>Luminosity Space Distortions</a:t>
            </a:r>
          </a:p>
        </p:txBody>
      </p:sp>
      <p:sp>
        <p:nvSpPr>
          <p:cNvPr id="33" name="CasellaDiTesto 32">
            <a:extLst>
              <a:ext uri="{FF2B5EF4-FFF2-40B4-BE49-F238E27FC236}">
                <a16:creationId xmlns:a16="http://schemas.microsoft.com/office/drawing/2014/main" id="{38092B17-5FC5-4A76-250B-B02BD35CFA61}"/>
              </a:ext>
            </a:extLst>
          </p:cNvPr>
          <p:cNvSpPr txBox="1"/>
          <p:nvPr/>
        </p:nvSpPr>
        <p:spPr>
          <a:xfrm>
            <a:off x="7707082" y="4887686"/>
            <a:ext cx="4033057" cy="387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t-NL" sz="1400" dirty="0">
                <a:latin typeface="Avenir Book" panose="02000503020000020003" pitchFamily="2" charset="0"/>
              </a:rPr>
              <a:t>Peculiar velocity effects</a:t>
            </a:r>
          </a:p>
        </p:txBody>
      </p:sp>
      <p:cxnSp>
        <p:nvCxnSpPr>
          <p:cNvPr id="35" name="Connettore 1 34">
            <a:extLst>
              <a:ext uri="{FF2B5EF4-FFF2-40B4-BE49-F238E27FC236}">
                <a16:creationId xmlns:a16="http://schemas.microsoft.com/office/drawing/2014/main" id="{A63540A6-A1A4-2542-A563-CC275098AF6B}"/>
              </a:ext>
            </a:extLst>
          </p:cNvPr>
          <p:cNvCxnSpPr/>
          <p:nvPr/>
        </p:nvCxnSpPr>
        <p:spPr>
          <a:xfrm>
            <a:off x="7173682" y="5105400"/>
            <a:ext cx="446315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14441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99615417-D980-54FF-6D9F-38C64939A6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090" y="1808167"/>
            <a:ext cx="6423471" cy="302518"/>
          </a:xfrm>
          <a:prstGeom prst="rect">
            <a:avLst/>
          </a:prstGeom>
        </p:spPr>
      </p:pic>
      <p:sp>
        <p:nvSpPr>
          <p:cNvPr id="32" name="Rettangolo 31">
            <a:extLst>
              <a:ext uri="{FF2B5EF4-FFF2-40B4-BE49-F238E27FC236}">
                <a16:creationId xmlns:a16="http://schemas.microsoft.com/office/drawing/2014/main" id="{F0C1E3F7-152E-637C-4A57-8DF00F107641}"/>
              </a:ext>
            </a:extLst>
          </p:cNvPr>
          <p:cNvSpPr/>
          <p:nvPr/>
        </p:nvSpPr>
        <p:spPr>
          <a:xfrm>
            <a:off x="7002517" y="1808167"/>
            <a:ext cx="280023" cy="3163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NL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EF97FF44-97E9-463E-0B89-0B615A65DE3A}"/>
              </a:ext>
            </a:extLst>
          </p:cNvPr>
          <p:cNvSpPr txBox="1"/>
          <p:nvPr/>
        </p:nvSpPr>
        <p:spPr>
          <a:xfrm>
            <a:off x="1681444" y="465431"/>
            <a:ext cx="91715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NL" sz="28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GW number counts in Scalar-Tensor theories of Gravity</a:t>
            </a:r>
          </a:p>
        </p:txBody>
      </p:sp>
      <p:sp>
        <p:nvSpPr>
          <p:cNvPr id="6" name="Rettangolo con angoli arrotondati 5">
            <a:extLst>
              <a:ext uri="{FF2B5EF4-FFF2-40B4-BE49-F238E27FC236}">
                <a16:creationId xmlns:a16="http://schemas.microsoft.com/office/drawing/2014/main" id="{6F4CC1CF-8164-61CA-83CB-C19EE22F67B6}"/>
              </a:ext>
            </a:extLst>
          </p:cNvPr>
          <p:cNvSpPr/>
          <p:nvPr/>
        </p:nvSpPr>
        <p:spPr>
          <a:xfrm>
            <a:off x="2605329" y="1668969"/>
            <a:ext cx="4468708" cy="833070"/>
          </a:xfrm>
          <a:prstGeom prst="roundRect">
            <a:avLst/>
          </a:prstGeom>
          <a:noFill/>
          <a:ln w="1905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NL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8E97A402-FBA9-8F47-443F-6E3DF02E1F3F}"/>
              </a:ext>
            </a:extLst>
          </p:cNvPr>
          <p:cNvSpPr txBox="1"/>
          <p:nvPr/>
        </p:nvSpPr>
        <p:spPr>
          <a:xfrm>
            <a:off x="3163010" y="2124486"/>
            <a:ext cx="8435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NL" sz="1400" dirty="0">
                <a:solidFill>
                  <a:srgbClr val="00B0F0"/>
                </a:solidFill>
                <a:latin typeface="Avenir Book" panose="02000503020000020003" pitchFamily="2" charset="0"/>
              </a:rPr>
              <a:t>Doppler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C0683248-5961-3308-72E2-CF5B941DF451}"/>
              </a:ext>
            </a:extLst>
          </p:cNvPr>
          <p:cNvSpPr txBox="1"/>
          <p:nvPr/>
        </p:nvSpPr>
        <p:spPr>
          <a:xfrm>
            <a:off x="4512733" y="2124485"/>
            <a:ext cx="24897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NL" sz="1400" dirty="0">
                <a:solidFill>
                  <a:srgbClr val="00B0F0"/>
                </a:solidFill>
                <a:latin typeface="Avenir Book" panose="02000503020000020003" pitchFamily="2" charset="0"/>
              </a:rPr>
              <a:t>Luminosity Space Distortions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B4F8C43A-65FA-B711-8487-D6254869F0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3378" y="2670638"/>
            <a:ext cx="9404604" cy="540385"/>
          </a:xfrm>
          <a:prstGeom prst="rect">
            <a:avLst/>
          </a:prstGeom>
        </p:spPr>
      </p:pic>
      <p:sp>
        <p:nvSpPr>
          <p:cNvPr id="10" name="Rettangolo con angoli arrotondati 9">
            <a:extLst>
              <a:ext uri="{FF2B5EF4-FFF2-40B4-BE49-F238E27FC236}">
                <a16:creationId xmlns:a16="http://schemas.microsoft.com/office/drawing/2014/main" id="{BB970932-B6D9-908D-5598-292A9D33A11F}"/>
              </a:ext>
            </a:extLst>
          </p:cNvPr>
          <p:cNvSpPr/>
          <p:nvPr/>
        </p:nvSpPr>
        <p:spPr>
          <a:xfrm>
            <a:off x="2148292" y="2631188"/>
            <a:ext cx="9326924" cy="905832"/>
          </a:xfrm>
          <a:prstGeom prst="roundRect">
            <a:avLst/>
          </a:prstGeom>
          <a:noFill/>
          <a:ln w="19050"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NL"/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C8B7742F-442A-33B5-3D93-6B092C2BA4C2}"/>
              </a:ext>
            </a:extLst>
          </p:cNvPr>
          <p:cNvSpPr txBox="1"/>
          <p:nvPr/>
        </p:nvSpPr>
        <p:spPr>
          <a:xfrm>
            <a:off x="3602078" y="3201607"/>
            <a:ext cx="8018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NL" sz="1400" dirty="0">
                <a:solidFill>
                  <a:srgbClr val="92D050"/>
                </a:solidFill>
                <a:latin typeface="Avenir Book" panose="02000503020000020003" pitchFamily="2" charset="0"/>
              </a:rPr>
              <a:t>Lensing</a:t>
            </a:r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08B0C609-B880-A6EA-9D18-7218A05662BE}"/>
              </a:ext>
            </a:extLst>
          </p:cNvPr>
          <p:cNvSpPr txBox="1"/>
          <p:nvPr/>
        </p:nvSpPr>
        <p:spPr>
          <a:xfrm>
            <a:off x="6511170" y="3204400"/>
            <a:ext cx="10618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NL" sz="1400" dirty="0">
                <a:solidFill>
                  <a:srgbClr val="92D050"/>
                </a:solidFill>
                <a:latin typeface="Avenir Book" panose="02000503020000020003" pitchFamily="2" charset="0"/>
              </a:rPr>
              <a:t>Time delay</a:t>
            </a:r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8D004F0F-D5D7-B428-3B6C-A3DC34DC5BB5}"/>
              </a:ext>
            </a:extLst>
          </p:cNvPr>
          <p:cNvSpPr txBox="1"/>
          <p:nvPr/>
        </p:nvSpPr>
        <p:spPr>
          <a:xfrm>
            <a:off x="9055078" y="3209593"/>
            <a:ext cx="20521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NL" sz="1400" dirty="0">
                <a:solidFill>
                  <a:srgbClr val="92D050"/>
                </a:solidFill>
                <a:latin typeface="Avenir Book" panose="02000503020000020003" pitchFamily="2" charset="0"/>
              </a:rPr>
              <a:t>Integrated Sachs-Wölfe</a:t>
            </a:r>
          </a:p>
        </p:txBody>
      </p:sp>
      <p:sp>
        <p:nvSpPr>
          <p:cNvPr id="33" name="CasellaDiTesto 32">
            <a:extLst>
              <a:ext uri="{FF2B5EF4-FFF2-40B4-BE49-F238E27FC236}">
                <a16:creationId xmlns:a16="http://schemas.microsoft.com/office/drawing/2014/main" id="{38092B17-5FC5-4A76-250B-B02BD35CFA61}"/>
              </a:ext>
            </a:extLst>
          </p:cNvPr>
          <p:cNvSpPr txBox="1"/>
          <p:nvPr/>
        </p:nvSpPr>
        <p:spPr>
          <a:xfrm>
            <a:off x="7707082" y="4887686"/>
            <a:ext cx="4033057" cy="7107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t-NL" sz="1400" dirty="0">
                <a:latin typeface="Avenir Book" panose="02000503020000020003" pitchFamily="2" charset="0"/>
              </a:rPr>
              <a:t>Peculiar velocity effects</a:t>
            </a:r>
          </a:p>
          <a:p>
            <a:pPr>
              <a:lnSpc>
                <a:spcPct val="150000"/>
              </a:lnSpc>
            </a:pPr>
            <a:r>
              <a:rPr lang="it-NL" sz="1400" dirty="0">
                <a:latin typeface="Avenir Book" panose="02000503020000020003" pitchFamily="2" charset="0"/>
              </a:rPr>
              <a:t>Integrated relativistic effects during propagation</a:t>
            </a:r>
          </a:p>
        </p:txBody>
      </p:sp>
      <p:cxnSp>
        <p:nvCxnSpPr>
          <p:cNvPr id="35" name="Connettore 1 34">
            <a:extLst>
              <a:ext uri="{FF2B5EF4-FFF2-40B4-BE49-F238E27FC236}">
                <a16:creationId xmlns:a16="http://schemas.microsoft.com/office/drawing/2014/main" id="{A63540A6-A1A4-2542-A563-CC275098AF6B}"/>
              </a:ext>
            </a:extLst>
          </p:cNvPr>
          <p:cNvCxnSpPr/>
          <p:nvPr/>
        </p:nvCxnSpPr>
        <p:spPr>
          <a:xfrm>
            <a:off x="7173682" y="5105400"/>
            <a:ext cx="446315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ttore 1 35">
            <a:extLst>
              <a:ext uri="{FF2B5EF4-FFF2-40B4-BE49-F238E27FC236}">
                <a16:creationId xmlns:a16="http://schemas.microsoft.com/office/drawing/2014/main" id="{D8168EC4-1BFD-A31B-39F0-AF9857BB004D}"/>
              </a:ext>
            </a:extLst>
          </p:cNvPr>
          <p:cNvCxnSpPr/>
          <p:nvPr/>
        </p:nvCxnSpPr>
        <p:spPr>
          <a:xfrm>
            <a:off x="7173682" y="5418109"/>
            <a:ext cx="446315" cy="0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926173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F46216B-77A9-411A-B9D3-5023FCB70208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2299</TotalTime>
  <Words>406</Words>
  <Application>Microsoft Macintosh PowerPoint</Application>
  <PresentationFormat>Widescreen</PresentationFormat>
  <Paragraphs>106</Paragraphs>
  <Slides>16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16</vt:i4>
      </vt:variant>
    </vt:vector>
  </HeadingPairs>
  <TitlesOfParts>
    <vt:vector size="25" baseType="lpstr">
      <vt:lpstr>Arial</vt:lpstr>
      <vt:lpstr>Avenir Black Oblique</vt:lpstr>
      <vt:lpstr>Avenir Book</vt:lpstr>
      <vt:lpstr>Calibri</vt:lpstr>
      <vt:lpstr>Calibri Light</vt:lpstr>
      <vt:lpstr>Futura Medium</vt:lpstr>
      <vt:lpstr>Shree Devanagari 714</vt:lpstr>
      <vt:lpstr>Symbol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Anna Balaudo</dc:creator>
  <cp:lastModifiedBy>Anna Balaudo</cp:lastModifiedBy>
  <cp:revision>16</cp:revision>
  <dcterms:created xsi:type="dcterms:W3CDTF">2023-10-22T07:42:16Z</dcterms:created>
  <dcterms:modified xsi:type="dcterms:W3CDTF">2023-10-24T06:10:47Z</dcterms:modified>
</cp:coreProperties>
</file>