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68" r:id="rId4"/>
    <p:sldId id="259" r:id="rId5"/>
    <p:sldId id="260" r:id="rId6"/>
    <p:sldId id="296" r:id="rId7"/>
    <p:sldId id="297" r:id="rId8"/>
    <p:sldId id="257" r:id="rId9"/>
    <p:sldId id="261" r:id="rId10"/>
    <p:sldId id="263" r:id="rId11"/>
    <p:sldId id="262" r:id="rId12"/>
    <p:sldId id="264" r:id="rId13"/>
    <p:sldId id="266" r:id="rId14"/>
    <p:sldId id="291" r:id="rId15"/>
    <p:sldId id="298" r:id="rId16"/>
    <p:sldId id="304" r:id="rId17"/>
    <p:sldId id="275" r:id="rId18"/>
    <p:sldId id="280" r:id="rId19"/>
    <p:sldId id="281" r:id="rId20"/>
    <p:sldId id="282" r:id="rId21"/>
    <p:sldId id="283" r:id="rId22"/>
    <p:sldId id="284" r:id="rId23"/>
    <p:sldId id="299" r:id="rId24"/>
    <p:sldId id="286" r:id="rId25"/>
    <p:sldId id="288" r:id="rId26"/>
    <p:sldId id="289" r:id="rId27"/>
    <p:sldId id="287" r:id="rId28"/>
    <p:sldId id="300" r:id="rId29"/>
    <p:sldId id="301" r:id="rId30"/>
    <p:sldId id="267" r:id="rId31"/>
    <p:sldId id="294" r:id="rId32"/>
    <p:sldId id="269" r:id="rId33"/>
    <p:sldId id="270" r:id="rId34"/>
    <p:sldId id="306" r:id="rId35"/>
    <p:sldId id="295" r:id="rId36"/>
    <p:sldId id="302" r:id="rId37"/>
    <p:sldId id="303" r:id="rId38"/>
    <p:sldId id="272" r:id="rId39"/>
    <p:sldId id="305" r:id="rId40"/>
    <p:sldId id="277"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DC2C6-3091-FDB1-DB19-3E386118A253}" v="3" dt="2023-10-23T12:21:55.503"/>
    <p1510:client id="{0D698763-6EEF-D469-EEA6-7BC4C87926CF}" v="470" dt="2023-10-23T16:24:56.801"/>
    <p1510:client id="{115166A1-F5FD-8809-1C09-8FA87CD1552B}" v="127" dt="2023-10-20T09:56:47.194"/>
    <p1510:client id="{2B13C525-DB2A-2682-84F5-218C6335B693}" v="14" dt="2023-10-24T06:52:45.160"/>
    <p1510:client id="{2EFC5A55-3B35-1A32-9621-751CE20B3F2C}" v="563" dt="2023-10-23T15:20:24.404"/>
    <p1510:client id="{40591272-6B04-31C6-0535-6904CE66E1B4}" v="251" dt="2023-10-21T19:35:18.291"/>
    <p1510:client id="{71745496-DE3A-99B8-DB5C-3CFF06FFDC11}" v="1554" dt="2023-10-20T11:39:12.374"/>
    <p1510:client id="{7EE8AE45-8967-43F1-A34E-B560A2F4A5F3}" v="84" dt="2023-10-21T08:15:11.946"/>
    <p1510:client id="{8CE64D8D-2F06-CF20-2D4B-8872778C564A}" v="684" dt="2023-10-23T15:14:26.248"/>
    <p1510:client id="{93A996E8-E1FF-3EFA-FC33-2BD99D456720}" v="7" dt="2023-10-20T15:41:02.790"/>
    <p1510:client id="{A6A329E0-FA68-A5EC-F491-99F60EE22627}" v="62" dt="2023-10-20T14:35:03.035"/>
    <p1510:client id="{B76D61CC-F16F-3675-3F87-64F7FA48C383}" v="527" dt="2023-10-23T14:01:16.605"/>
    <p1510:client id="{BD4D3A32-E3B6-80D1-EAE8-122CC0A7B370}" v="178" dt="2023-10-21T13:50:55.114"/>
    <p1510:client id="{EAABAB4D-67E9-40B4-A134-A3A31C6B16A2}" v="151" dt="2023-10-20T14:24:00.084"/>
    <p1510:client id="{FE1F519F-FEDD-70E7-88F9-A05E7BA8C1DE}" v="154" dt="2023-10-22T14:34:53.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4"/>
  </p:normalViewPr>
  <p:slideViewPr>
    <p:cSldViewPr snapToGrid="0">
      <p:cViewPr varScale="1">
        <p:scale>
          <a:sx n="124" d="100"/>
          <a:sy n="124" d="100"/>
        </p:scale>
        <p:origin x="3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2EE1-0ABD-46C7-8254-083FE16FDAAC}" type="datetimeFigureOut">
              <a:rPr lang="nl-NL" smtClean="0"/>
              <a:t>24-10-2023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67403-FBF0-4C6B-8BD4-BE8775D6F65A}" type="slidenum">
              <a:rPr lang="nl-NL" smtClean="0"/>
              <a:t>‹#›</a:t>
            </a:fld>
            <a:endParaRPr lang="nl-NL"/>
          </a:p>
        </p:txBody>
      </p:sp>
    </p:spTree>
    <p:extLst>
      <p:ext uri="{BB962C8B-B14F-4D97-AF65-F5344CB8AC3E}">
        <p14:creationId xmlns:p14="http://schemas.microsoft.com/office/powerpoint/2010/main" val="169411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CEF67403-FBF0-4C6B-8BD4-BE8775D6F65A}" type="slidenum">
              <a:rPr lang="nl-NL" smtClean="0"/>
              <a:t>8</a:t>
            </a:fld>
            <a:endParaRPr lang="nl-NL"/>
          </a:p>
        </p:txBody>
      </p:sp>
    </p:spTree>
    <p:extLst>
      <p:ext uri="{BB962C8B-B14F-4D97-AF65-F5344CB8AC3E}">
        <p14:creationId xmlns:p14="http://schemas.microsoft.com/office/powerpoint/2010/main" val="156796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CEF67403-FBF0-4C6B-8BD4-BE8775D6F65A}" type="slidenum">
              <a:rPr lang="nl-NL" smtClean="0"/>
              <a:t>9</a:t>
            </a:fld>
            <a:endParaRPr lang="nl-NL"/>
          </a:p>
        </p:txBody>
      </p:sp>
    </p:spTree>
    <p:extLst>
      <p:ext uri="{BB962C8B-B14F-4D97-AF65-F5344CB8AC3E}">
        <p14:creationId xmlns:p14="http://schemas.microsoft.com/office/powerpoint/2010/main" val="389494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81D428E-0B17-4AEB-9B70-B1E75D336387}" type="slidenum">
              <a:rPr lang="nl-NL" smtClean="0"/>
              <a:t>11</a:t>
            </a:fld>
            <a:endParaRPr lang="nl-NL"/>
          </a:p>
        </p:txBody>
      </p:sp>
    </p:spTree>
    <p:extLst>
      <p:ext uri="{BB962C8B-B14F-4D97-AF65-F5344CB8AC3E}">
        <p14:creationId xmlns:p14="http://schemas.microsoft.com/office/powerpoint/2010/main" val="383764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81D428E-0B17-4AEB-9B70-B1E75D336387}" type="slidenum">
              <a:rPr lang="nl-NL" smtClean="0"/>
              <a:t>12</a:t>
            </a:fld>
            <a:endParaRPr lang="nl-NL"/>
          </a:p>
        </p:txBody>
      </p:sp>
    </p:spTree>
    <p:extLst>
      <p:ext uri="{BB962C8B-B14F-4D97-AF65-F5344CB8AC3E}">
        <p14:creationId xmlns:p14="http://schemas.microsoft.com/office/powerpoint/2010/main" val="109729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CEF67403-FBF0-4C6B-8BD4-BE8775D6F65A}" type="slidenum">
              <a:rPr lang="nl-NL" smtClean="0"/>
              <a:t>13</a:t>
            </a:fld>
            <a:endParaRPr lang="nl-NL"/>
          </a:p>
        </p:txBody>
      </p:sp>
    </p:spTree>
    <p:extLst>
      <p:ext uri="{BB962C8B-B14F-4D97-AF65-F5344CB8AC3E}">
        <p14:creationId xmlns:p14="http://schemas.microsoft.com/office/powerpoint/2010/main" val="211956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CEF67403-FBF0-4C6B-8BD4-BE8775D6F65A}" type="slidenum">
              <a:rPr lang="nl-NL" smtClean="0"/>
              <a:t>40</a:t>
            </a:fld>
            <a:endParaRPr lang="nl-NL"/>
          </a:p>
        </p:txBody>
      </p:sp>
    </p:spTree>
    <p:extLst>
      <p:ext uri="{BB962C8B-B14F-4D97-AF65-F5344CB8AC3E}">
        <p14:creationId xmlns:p14="http://schemas.microsoft.com/office/powerpoint/2010/main" val="222849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3CA6-F93E-496E-3379-A748EE300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19F50EE0-5B85-94BD-6B2E-19FBCD06F2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591AF0F3-12DD-2DB0-4553-6508A0460C82}"/>
              </a:ext>
            </a:extLst>
          </p:cNvPr>
          <p:cNvSpPr>
            <a:spLocks noGrp="1"/>
          </p:cNvSpPr>
          <p:nvPr>
            <p:ph type="dt" sz="half" idx="10"/>
          </p:nvPr>
        </p:nvSpPr>
        <p:spPr/>
        <p:txBody>
          <a:bodyPr/>
          <a:lstStyle/>
          <a:p>
            <a:fld id="{EB0ACDBC-B339-4EAC-A5F7-B6E37E667419}" type="datetime1">
              <a:rPr lang="nl-NL" smtClean="0"/>
              <a:t>24-10-2023</a:t>
            </a:fld>
            <a:endParaRPr lang="nl-NL"/>
          </a:p>
        </p:txBody>
      </p:sp>
      <p:sp>
        <p:nvSpPr>
          <p:cNvPr id="5" name="Footer Placeholder 4">
            <a:extLst>
              <a:ext uri="{FF2B5EF4-FFF2-40B4-BE49-F238E27FC236}">
                <a16:creationId xmlns:a16="http://schemas.microsoft.com/office/drawing/2014/main" id="{BE5BBE50-3501-53DD-C294-10EF5BC5953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1B1DE33-8EB9-0C88-AA66-1173E415A2F7}"/>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6865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E5CC-EC45-8DEF-C60A-2D7DD1087F92}"/>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897B877-39C8-4E37-79FA-33E3BC115E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4D21425-250C-141F-B2CE-3FF324F510E0}"/>
              </a:ext>
            </a:extLst>
          </p:cNvPr>
          <p:cNvSpPr>
            <a:spLocks noGrp="1"/>
          </p:cNvSpPr>
          <p:nvPr>
            <p:ph type="dt" sz="half" idx="10"/>
          </p:nvPr>
        </p:nvSpPr>
        <p:spPr/>
        <p:txBody>
          <a:bodyPr/>
          <a:lstStyle/>
          <a:p>
            <a:fld id="{52E62FF0-85C6-4EBA-8D02-276A44818A9B}" type="datetime1">
              <a:rPr lang="nl-NL" smtClean="0"/>
              <a:t>24-10-2023</a:t>
            </a:fld>
            <a:endParaRPr lang="nl-NL"/>
          </a:p>
        </p:txBody>
      </p:sp>
      <p:sp>
        <p:nvSpPr>
          <p:cNvPr id="5" name="Footer Placeholder 4">
            <a:extLst>
              <a:ext uri="{FF2B5EF4-FFF2-40B4-BE49-F238E27FC236}">
                <a16:creationId xmlns:a16="http://schemas.microsoft.com/office/drawing/2014/main" id="{F5F2FF11-2E9F-5E18-7570-E7FC1272E85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5EB0938-4976-8E83-16BF-E6FA043C9DC9}"/>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292703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EB3D3-B0CF-60AF-D2C7-2039E38C39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5D0E954F-04ED-A7F6-210B-40E2AC1F0D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21FB3C4-89B8-0497-D5C1-92BF292DE71D}"/>
              </a:ext>
            </a:extLst>
          </p:cNvPr>
          <p:cNvSpPr>
            <a:spLocks noGrp="1"/>
          </p:cNvSpPr>
          <p:nvPr>
            <p:ph type="dt" sz="half" idx="10"/>
          </p:nvPr>
        </p:nvSpPr>
        <p:spPr/>
        <p:txBody>
          <a:bodyPr/>
          <a:lstStyle/>
          <a:p>
            <a:fld id="{D2742E36-4AEC-42D1-B69D-8AE320FBB8D0}" type="datetime1">
              <a:rPr lang="nl-NL" smtClean="0"/>
              <a:t>24-10-2023</a:t>
            </a:fld>
            <a:endParaRPr lang="nl-NL"/>
          </a:p>
        </p:txBody>
      </p:sp>
      <p:sp>
        <p:nvSpPr>
          <p:cNvPr id="5" name="Footer Placeholder 4">
            <a:extLst>
              <a:ext uri="{FF2B5EF4-FFF2-40B4-BE49-F238E27FC236}">
                <a16:creationId xmlns:a16="http://schemas.microsoft.com/office/drawing/2014/main" id="{DB5C188F-EC23-67C1-EA8B-3BE8FCD56DE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FE22548-59DE-138D-1D21-5CB35946E863}"/>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421285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2020-DFB6-FD2D-171E-0E6FA64198E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9437C9A1-72E1-3C7D-D888-B6EDCF3EB3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482C2C3-3916-361E-6E14-C54131049A51}"/>
              </a:ext>
            </a:extLst>
          </p:cNvPr>
          <p:cNvSpPr>
            <a:spLocks noGrp="1"/>
          </p:cNvSpPr>
          <p:nvPr>
            <p:ph type="dt" sz="half" idx="10"/>
          </p:nvPr>
        </p:nvSpPr>
        <p:spPr/>
        <p:txBody>
          <a:bodyPr/>
          <a:lstStyle/>
          <a:p>
            <a:fld id="{CC73F3F4-9A7A-4BD6-A392-3709D47E4160}" type="datetime1">
              <a:rPr lang="nl-NL" smtClean="0"/>
              <a:t>24-10-2023</a:t>
            </a:fld>
            <a:endParaRPr lang="nl-NL"/>
          </a:p>
        </p:txBody>
      </p:sp>
      <p:sp>
        <p:nvSpPr>
          <p:cNvPr id="5" name="Footer Placeholder 4">
            <a:extLst>
              <a:ext uri="{FF2B5EF4-FFF2-40B4-BE49-F238E27FC236}">
                <a16:creationId xmlns:a16="http://schemas.microsoft.com/office/drawing/2014/main" id="{D65340B2-5F16-D528-46F8-5CEBBBAAC48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8DCBF1D-E2D5-1827-67D9-E6D5CA1D5C0A}"/>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360531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E510-491D-09A8-64C3-B12648953B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3E351DF3-4A9F-1A1E-8C46-D176ABAD16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FCB1C-3FF6-00C6-8BF0-A8C24DD131C7}"/>
              </a:ext>
            </a:extLst>
          </p:cNvPr>
          <p:cNvSpPr>
            <a:spLocks noGrp="1"/>
          </p:cNvSpPr>
          <p:nvPr>
            <p:ph type="dt" sz="half" idx="10"/>
          </p:nvPr>
        </p:nvSpPr>
        <p:spPr/>
        <p:txBody>
          <a:bodyPr/>
          <a:lstStyle/>
          <a:p>
            <a:fld id="{7E332126-8E06-4D13-83B1-A72B84E6CAA8}" type="datetime1">
              <a:rPr lang="nl-NL" smtClean="0"/>
              <a:t>24-10-2023</a:t>
            </a:fld>
            <a:endParaRPr lang="nl-NL"/>
          </a:p>
        </p:txBody>
      </p:sp>
      <p:sp>
        <p:nvSpPr>
          <p:cNvPr id="5" name="Footer Placeholder 4">
            <a:extLst>
              <a:ext uri="{FF2B5EF4-FFF2-40B4-BE49-F238E27FC236}">
                <a16:creationId xmlns:a16="http://schemas.microsoft.com/office/drawing/2014/main" id="{43E47332-1D72-8D95-4A94-6B77C830CA8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053E868-0F73-39EC-AB21-297B9D6FF980}"/>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282828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0F9D-F3D3-ED56-BC8A-B4F0548D3E33}"/>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3DFCC04-CD05-F335-F72A-5312B488E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89CF4138-C88B-353A-9462-1EA6B42999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A0EECFF9-F120-CC5E-3CD0-45A79C6E97F9}"/>
              </a:ext>
            </a:extLst>
          </p:cNvPr>
          <p:cNvSpPr>
            <a:spLocks noGrp="1"/>
          </p:cNvSpPr>
          <p:nvPr>
            <p:ph type="dt" sz="half" idx="10"/>
          </p:nvPr>
        </p:nvSpPr>
        <p:spPr/>
        <p:txBody>
          <a:bodyPr/>
          <a:lstStyle/>
          <a:p>
            <a:fld id="{1921150A-8A82-40CC-9F93-306DF0980402}" type="datetime1">
              <a:rPr lang="nl-NL" smtClean="0"/>
              <a:t>24-10-2023</a:t>
            </a:fld>
            <a:endParaRPr lang="nl-NL"/>
          </a:p>
        </p:txBody>
      </p:sp>
      <p:sp>
        <p:nvSpPr>
          <p:cNvPr id="6" name="Footer Placeholder 5">
            <a:extLst>
              <a:ext uri="{FF2B5EF4-FFF2-40B4-BE49-F238E27FC236}">
                <a16:creationId xmlns:a16="http://schemas.microsoft.com/office/drawing/2014/main" id="{E57F7AFD-B190-4758-1517-16928485D38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E5AE649-FCC2-D716-5B76-83E0CEDF8108}"/>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60706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FC74-A586-213A-FE2B-463D00BADC97}"/>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615439E8-E99A-EFB4-3EB8-F3BE55E64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5EFBA7-40DB-00A9-F50F-3516910D7B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90E6B3DE-9006-C01C-F9F6-FD52B34AD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1DF49-5BFA-CD4E-23ED-AE63C5595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FB6D1316-3DEA-5485-E46D-E92DD8FD60AE}"/>
              </a:ext>
            </a:extLst>
          </p:cNvPr>
          <p:cNvSpPr>
            <a:spLocks noGrp="1"/>
          </p:cNvSpPr>
          <p:nvPr>
            <p:ph type="dt" sz="half" idx="10"/>
          </p:nvPr>
        </p:nvSpPr>
        <p:spPr/>
        <p:txBody>
          <a:bodyPr/>
          <a:lstStyle/>
          <a:p>
            <a:fld id="{D8C5FF53-82F9-4666-8EB6-3B5952633183}" type="datetime1">
              <a:rPr lang="nl-NL" smtClean="0"/>
              <a:t>24-10-2023</a:t>
            </a:fld>
            <a:endParaRPr lang="nl-NL"/>
          </a:p>
        </p:txBody>
      </p:sp>
      <p:sp>
        <p:nvSpPr>
          <p:cNvPr id="8" name="Footer Placeholder 7">
            <a:extLst>
              <a:ext uri="{FF2B5EF4-FFF2-40B4-BE49-F238E27FC236}">
                <a16:creationId xmlns:a16="http://schemas.microsoft.com/office/drawing/2014/main" id="{059A1AB5-E3DC-FC20-788F-0252039CBB8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518F3C73-B958-62E2-C251-DE6412000E37}"/>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53873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5434-04FF-B2F7-F896-97DC2B6ED6B2}"/>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23BF3666-5450-8F55-E1EC-55154D63577B}"/>
              </a:ext>
            </a:extLst>
          </p:cNvPr>
          <p:cNvSpPr>
            <a:spLocks noGrp="1"/>
          </p:cNvSpPr>
          <p:nvPr>
            <p:ph type="dt" sz="half" idx="10"/>
          </p:nvPr>
        </p:nvSpPr>
        <p:spPr/>
        <p:txBody>
          <a:bodyPr/>
          <a:lstStyle/>
          <a:p>
            <a:fld id="{7908A657-E8C1-4BAB-9DFB-A0E6E90DEA11}" type="datetime1">
              <a:rPr lang="nl-NL" smtClean="0"/>
              <a:t>24-10-2023</a:t>
            </a:fld>
            <a:endParaRPr lang="nl-NL"/>
          </a:p>
        </p:txBody>
      </p:sp>
      <p:sp>
        <p:nvSpPr>
          <p:cNvPr id="4" name="Footer Placeholder 3">
            <a:extLst>
              <a:ext uri="{FF2B5EF4-FFF2-40B4-BE49-F238E27FC236}">
                <a16:creationId xmlns:a16="http://schemas.microsoft.com/office/drawing/2014/main" id="{5B930162-01A6-37D0-D8DE-249691279FD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91E5D352-853E-340D-5CAF-49D501B62ADF}"/>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277707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38095-D709-70D9-3168-FB56CBFE7296}"/>
              </a:ext>
            </a:extLst>
          </p:cNvPr>
          <p:cNvSpPr>
            <a:spLocks noGrp="1"/>
          </p:cNvSpPr>
          <p:nvPr>
            <p:ph type="dt" sz="half" idx="10"/>
          </p:nvPr>
        </p:nvSpPr>
        <p:spPr/>
        <p:txBody>
          <a:bodyPr/>
          <a:lstStyle/>
          <a:p>
            <a:fld id="{5A6C8015-1AB9-477B-B683-F772A5CF802D}" type="datetime1">
              <a:rPr lang="nl-NL" smtClean="0"/>
              <a:t>24-10-2023</a:t>
            </a:fld>
            <a:endParaRPr lang="nl-NL"/>
          </a:p>
        </p:txBody>
      </p:sp>
      <p:sp>
        <p:nvSpPr>
          <p:cNvPr id="3" name="Footer Placeholder 2">
            <a:extLst>
              <a:ext uri="{FF2B5EF4-FFF2-40B4-BE49-F238E27FC236}">
                <a16:creationId xmlns:a16="http://schemas.microsoft.com/office/drawing/2014/main" id="{8316D898-9B9D-DF28-7506-6AAC3E1F1727}"/>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EFB0F213-7C25-0FC5-F872-719280D9DD17}"/>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135437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F25B-9B4F-77AB-487B-09033101E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978E3E1-69A6-725E-2874-E5D132946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F0951C6E-37B3-F7CA-3DB9-D2C053818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6BCE4-47C1-C8A9-FDFF-78CF4B7F018D}"/>
              </a:ext>
            </a:extLst>
          </p:cNvPr>
          <p:cNvSpPr>
            <a:spLocks noGrp="1"/>
          </p:cNvSpPr>
          <p:nvPr>
            <p:ph type="dt" sz="half" idx="10"/>
          </p:nvPr>
        </p:nvSpPr>
        <p:spPr/>
        <p:txBody>
          <a:bodyPr/>
          <a:lstStyle/>
          <a:p>
            <a:fld id="{CE96DF5F-F64A-4250-A33D-B83F17C5AC62}" type="datetime1">
              <a:rPr lang="nl-NL" smtClean="0"/>
              <a:t>24-10-2023</a:t>
            </a:fld>
            <a:endParaRPr lang="nl-NL"/>
          </a:p>
        </p:txBody>
      </p:sp>
      <p:sp>
        <p:nvSpPr>
          <p:cNvPr id="6" name="Footer Placeholder 5">
            <a:extLst>
              <a:ext uri="{FF2B5EF4-FFF2-40B4-BE49-F238E27FC236}">
                <a16:creationId xmlns:a16="http://schemas.microsoft.com/office/drawing/2014/main" id="{3436706F-AD73-7AC7-530C-E9118EF702A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A4BD640-A279-4255-8315-5A008915B028}"/>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185209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6CCE-8FF4-272A-AF89-C87C53A3C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75D2636D-1969-EA1B-60B7-41D5A74AB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CDB219E9-4365-4C4D-410E-CB924B7A4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48CEF-31F2-E04E-8B98-B2B90A61D583}"/>
              </a:ext>
            </a:extLst>
          </p:cNvPr>
          <p:cNvSpPr>
            <a:spLocks noGrp="1"/>
          </p:cNvSpPr>
          <p:nvPr>
            <p:ph type="dt" sz="half" idx="10"/>
          </p:nvPr>
        </p:nvSpPr>
        <p:spPr/>
        <p:txBody>
          <a:bodyPr/>
          <a:lstStyle/>
          <a:p>
            <a:fld id="{608B7DD5-DEFC-4ED1-A873-0C4EC3EBC84B}" type="datetime1">
              <a:rPr lang="nl-NL" smtClean="0"/>
              <a:t>24-10-2023</a:t>
            </a:fld>
            <a:endParaRPr lang="nl-NL"/>
          </a:p>
        </p:txBody>
      </p:sp>
      <p:sp>
        <p:nvSpPr>
          <p:cNvPr id="6" name="Footer Placeholder 5">
            <a:extLst>
              <a:ext uri="{FF2B5EF4-FFF2-40B4-BE49-F238E27FC236}">
                <a16:creationId xmlns:a16="http://schemas.microsoft.com/office/drawing/2014/main" id="{73896E11-5DCC-7305-1C8E-13B3A5F20C3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618A647-DAC1-981D-3F40-9A0D15650730}"/>
              </a:ext>
            </a:extLst>
          </p:cNvPr>
          <p:cNvSpPr>
            <a:spLocks noGrp="1"/>
          </p:cNvSpPr>
          <p:nvPr>
            <p:ph type="sldNum" sz="quarter" idx="12"/>
          </p:nvPr>
        </p:nvSpPr>
        <p:spPr/>
        <p:txBody>
          <a:bodyPr/>
          <a:lstStyle/>
          <a:p>
            <a:fld id="{1211B697-1A32-4DEE-8BF5-11EE32737DD0}" type="slidenum">
              <a:rPr lang="nl-NL" smtClean="0"/>
              <a:t>‹#›</a:t>
            </a:fld>
            <a:endParaRPr lang="nl-NL"/>
          </a:p>
        </p:txBody>
      </p:sp>
    </p:spTree>
    <p:extLst>
      <p:ext uri="{BB962C8B-B14F-4D97-AF65-F5344CB8AC3E}">
        <p14:creationId xmlns:p14="http://schemas.microsoft.com/office/powerpoint/2010/main" val="188726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83B64-A594-4DFA-196A-AC816750B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FF0A898-1217-349B-5F03-67A698AE0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3AF297A-E06F-872E-6D93-04B302EBC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A8FF1-137F-489A-96E0-224A7EA0788A}" type="datetime1">
              <a:rPr lang="nl-NL" smtClean="0"/>
              <a:t>24-10-2023</a:t>
            </a:fld>
            <a:endParaRPr lang="nl-NL"/>
          </a:p>
        </p:txBody>
      </p:sp>
      <p:sp>
        <p:nvSpPr>
          <p:cNvPr id="5" name="Footer Placeholder 4">
            <a:extLst>
              <a:ext uri="{FF2B5EF4-FFF2-40B4-BE49-F238E27FC236}">
                <a16:creationId xmlns:a16="http://schemas.microsoft.com/office/drawing/2014/main" id="{D0F91C4C-EDC2-0C23-3AA0-F69C03D3D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5CF6928F-C2B4-F650-B023-78C47FD17153}"/>
              </a:ext>
            </a:extLst>
          </p:cNvPr>
          <p:cNvSpPr>
            <a:spLocks noGrp="1"/>
          </p:cNvSpPr>
          <p:nvPr>
            <p:ph type="sldNum" sz="quarter" idx="4"/>
          </p:nvPr>
        </p:nvSpPr>
        <p:spPr>
          <a:xfrm>
            <a:off x="11215076" y="6356350"/>
            <a:ext cx="615461" cy="365125"/>
          </a:xfrm>
          <a:prstGeom prst="rect">
            <a:avLst/>
          </a:prstGeom>
        </p:spPr>
        <p:txBody>
          <a:bodyPr vert="horz" lIns="91440" tIns="45720" rIns="91440" bIns="45720" rtlCol="0" anchor="ctr"/>
          <a:lstStyle>
            <a:lvl1pPr algn="r">
              <a:defRPr sz="1600">
                <a:solidFill>
                  <a:schemeClr val="tx1"/>
                </a:solidFill>
              </a:defRPr>
            </a:lvl1pPr>
          </a:lstStyle>
          <a:p>
            <a:fld id="{1211B697-1A32-4DEE-8BF5-11EE32737DD0}" type="slidenum">
              <a:rPr lang="nl-NL" smtClean="0"/>
              <a:pPr/>
              <a:t>‹#›</a:t>
            </a:fld>
            <a:endParaRPr lang="nl-NL"/>
          </a:p>
        </p:txBody>
      </p:sp>
    </p:spTree>
    <p:extLst>
      <p:ext uri="{BB962C8B-B14F-4D97-AF65-F5344CB8AC3E}">
        <p14:creationId xmlns:p14="http://schemas.microsoft.com/office/powerpoint/2010/main" val="27415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bhc.n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sv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66.e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ADD3-85A3-8918-0ED8-2F3BAE88222D}"/>
              </a:ext>
            </a:extLst>
          </p:cNvPr>
          <p:cNvSpPr>
            <a:spLocks noGrp="1"/>
          </p:cNvSpPr>
          <p:nvPr>
            <p:ph type="ctrTitle"/>
          </p:nvPr>
        </p:nvSpPr>
        <p:spPr>
          <a:xfrm>
            <a:off x="1524000" y="953030"/>
            <a:ext cx="9144000" cy="2387600"/>
          </a:xfrm>
        </p:spPr>
        <p:txBody>
          <a:bodyPr>
            <a:normAutofit/>
          </a:bodyPr>
          <a:lstStyle/>
          <a:p>
            <a:r>
              <a:rPr lang="en-US">
                <a:cs typeface="Calibri Light"/>
              </a:rPr>
              <a:t>Cryogenic Coating Thermal Noise direct measurement </a:t>
            </a:r>
            <a:endParaRPr lang="en-US"/>
          </a:p>
        </p:txBody>
      </p:sp>
      <p:sp>
        <p:nvSpPr>
          <p:cNvPr id="3" name="Subtitle 2">
            <a:extLst>
              <a:ext uri="{FF2B5EF4-FFF2-40B4-BE49-F238E27FC236}">
                <a16:creationId xmlns:a16="http://schemas.microsoft.com/office/drawing/2014/main" id="{C51C6207-7C95-322B-3B3E-344BA8F027C5}"/>
              </a:ext>
            </a:extLst>
          </p:cNvPr>
          <p:cNvSpPr>
            <a:spLocks noGrp="1"/>
          </p:cNvSpPr>
          <p:nvPr>
            <p:ph type="subTitle" idx="1"/>
          </p:nvPr>
        </p:nvSpPr>
        <p:spPr>
          <a:xfrm>
            <a:off x="1751542" y="3602038"/>
            <a:ext cx="8688917" cy="1655762"/>
          </a:xfrm>
        </p:spPr>
        <p:txBody>
          <a:bodyPr vert="horz" lIns="91440" tIns="45720" rIns="91440" bIns="45720" rtlCol="0" anchor="t">
            <a:normAutofit/>
          </a:bodyPr>
          <a:lstStyle/>
          <a:p>
            <a:r>
              <a:rPr lang="nl-NL">
                <a:ea typeface="+mn-lt"/>
                <a:cs typeface="+mn-lt"/>
              </a:rPr>
              <a:t>Koen </a:t>
            </a:r>
            <a:r>
              <a:rPr lang="nl-NL" err="1">
                <a:ea typeface="+mn-lt"/>
                <a:cs typeface="+mn-lt"/>
              </a:rPr>
              <a:t>Lotze</a:t>
            </a:r>
            <a:r>
              <a:rPr lang="nl-NL">
                <a:ea typeface="+mn-lt"/>
                <a:cs typeface="+mn-lt"/>
              </a:rPr>
              <a:t>, </a:t>
            </a:r>
            <a:r>
              <a:rPr lang="nl-NL" err="1">
                <a:ea typeface="+mn-lt"/>
                <a:cs typeface="+mn-lt"/>
              </a:rPr>
              <a:t>Enrico</a:t>
            </a:r>
            <a:r>
              <a:rPr lang="nl-NL">
                <a:ea typeface="+mn-lt"/>
                <a:cs typeface="+mn-lt"/>
              </a:rPr>
              <a:t> </a:t>
            </a:r>
            <a:r>
              <a:rPr lang="nl-NL" err="1">
                <a:ea typeface="+mn-lt"/>
                <a:cs typeface="+mn-lt"/>
              </a:rPr>
              <a:t>Porcelli</a:t>
            </a:r>
            <a:r>
              <a:rPr lang="nl-NL">
                <a:ea typeface="+mn-lt"/>
                <a:cs typeface="+mn-lt"/>
              </a:rPr>
              <a:t>, </a:t>
            </a:r>
            <a:r>
              <a:rPr lang="nl-NL" err="1">
                <a:ea typeface="+mn-lt"/>
                <a:cs typeface="+mn-lt"/>
              </a:rPr>
              <a:t>Enzo</a:t>
            </a:r>
            <a:r>
              <a:rPr lang="nl-NL">
                <a:ea typeface="+mn-lt"/>
                <a:cs typeface="+mn-lt"/>
              </a:rPr>
              <a:t> N. </a:t>
            </a:r>
            <a:r>
              <a:rPr lang="nl-NL" err="1">
                <a:ea typeface="+mn-lt"/>
                <a:cs typeface="+mn-lt"/>
              </a:rPr>
              <a:t>Tapia</a:t>
            </a:r>
            <a:r>
              <a:rPr lang="nl-NL">
                <a:ea typeface="+mn-lt"/>
                <a:cs typeface="+mn-lt"/>
              </a:rPr>
              <a:t> S. Martin,</a:t>
            </a:r>
            <a:endParaRPr lang="en-US" err="1">
              <a:ea typeface="+mn-lt"/>
              <a:cs typeface="+mn-lt"/>
            </a:endParaRPr>
          </a:p>
          <a:p>
            <a:r>
              <a:rPr lang="nl-NL">
                <a:ea typeface="+mn-lt"/>
                <a:cs typeface="+mn-lt"/>
              </a:rPr>
              <a:t> Alessandro </a:t>
            </a:r>
            <a:r>
              <a:rPr lang="nl-NL" err="1">
                <a:ea typeface="+mn-lt"/>
                <a:cs typeface="+mn-lt"/>
              </a:rPr>
              <a:t>Bertolini</a:t>
            </a:r>
            <a:r>
              <a:rPr lang="nl-NL">
                <a:ea typeface="+mn-lt"/>
                <a:cs typeface="+mn-lt"/>
              </a:rPr>
              <a:t>, Marcel ter </a:t>
            </a:r>
            <a:r>
              <a:rPr lang="nl-NL" err="1">
                <a:ea typeface="+mn-lt"/>
                <a:cs typeface="+mn-lt"/>
              </a:rPr>
              <a:t>Brake</a:t>
            </a:r>
            <a:r>
              <a:rPr lang="nl-NL">
                <a:ea typeface="+mn-lt"/>
                <a:cs typeface="+mn-lt"/>
              </a:rPr>
              <a:t>, Rogier </a:t>
            </a:r>
            <a:r>
              <a:rPr lang="nl-NL" err="1">
                <a:ea typeface="+mn-lt"/>
                <a:cs typeface="+mn-lt"/>
              </a:rPr>
              <a:t>Elsinga</a:t>
            </a:r>
            <a:r>
              <a:rPr lang="nl-NL">
                <a:ea typeface="+mn-lt"/>
                <a:cs typeface="+mn-lt"/>
              </a:rPr>
              <a:t>, Eric Hennes, Stefan Hild,  Michiel van </a:t>
            </a:r>
            <a:r>
              <a:rPr lang="nl-NL" err="1">
                <a:ea typeface="+mn-lt"/>
                <a:cs typeface="+mn-lt"/>
              </a:rPr>
              <a:t>Limbeek</a:t>
            </a:r>
            <a:r>
              <a:rPr lang="nl-NL">
                <a:ea typeface="+mn-lt"/>
                <a:cs typeface="+mn-lt"/>
              </a:rPr>
              <a:t>, Fabian </a:t>
            </a:r>
            <a:r>
              <a:rPr lang="nl-NL" err="1">
                <a:ea typeface="+mn-lt"/>
                <a:cs typeface="+mn-lt"/>
              </a:rPr>
              <a:t>Meylahn</a:t>
            </a:r>
            <a:r>
              <a:rPr lang="nl-NL">
                <a:ea typeface="+mn-lt"/>
                <a:cs typeface="+mn-lt"/>
              </a:rPr>
              <a:t>, Matteo </a:t>
            </a:r>
            <a:r>
              <a:rPr lang="nl-NL" err="1">
                <a:ea typeface="+mn-lt"/>
                <a:cs typeface="+mn-lt"/>
              </a:rPr>
              <a:t>Tacca</a:t>
            </a:r>
            <a:r>
              <a:rPr lang="nl-NL">
                <a:ea typeface="+mn-lt"/>
                <a:cs typeface="+mn-lt"/>
              </a:rPr>
              <a:t>, Cris Vermeer, Benno Wilke</a:t>
            </a:r>
            <a:endParaRPr lang="en-US">
              <a:cs typeface="Calibri"/>
            </a:endParaRPr>
          </a:p>
        </p:txBody>
      </p:sp>
      <p:pic>
        <p:nvPicPr>
          <p:cNvPr id="5" name="Afbeelding 8" descr="A blue and red logo&#10;&#10;Description automatically generated">
            <a:extLst>
              <a:ext uri="{FF2B5EF4-FFF2-40B4-BE49-F238E27FC236}">
                <a16:creationId xmlns:a16="http://schemas.microsoft.com/office/drawing/2014/main" id="{758675FC-3E91-7400-A0D5-4D5FFFF83F60}"/>
              </a:ext>
            </a:extLst>
          </p:cNvPr>
          <p:cNvPicPr>
            <a:picLocks noChangeAspect="1"/>
          </p:cNvPicPr>
          <p:nvPr/>
        </p:nvPicPr>
        <p:blipFill rotWithShape="1">
          <a:blip r:embed="rId2"/>
          <a:srcRect t="16176" b="14310"/>
          <a:stretch/>
        </p:blipFill>
        <p:spPr>
          <a:xfrm>
            <a:off x="9125965" y="6198909"/>
            <a:ext cx="1208175" cy="4105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F14C42D-6A06-72F5-4A82-76F0B62D01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6"/>
          <a:stretch/>
        </p:blipFill>
        <p:spPr>
          <a:xfrm>
            <a:off x="6142891" y="6217656"/>
            <a:ext cx="2291013" cy="37807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EA612A42-312D-FB9B-81C3-BB12FB90D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67" y="6197107"/>
            <a:ext cx="2416084" cy="416104"/>
          </a:xfrm>
          <a:prstGeom prst="rect">
            <a:avLst/>
          </a:prstGeom>
        </p:spPr>
      </p:pic>
      <p:pic>
        <p:nvPicPr>
          <p:cNvPr id="11" name="Picture 10" descr="A red and black logo&#10;&#10;Description automatically generated">
            <a:extLst>
              <a:ext uri="{FF2B5EF4-FFF2-40B4-BE49-F238E27FC236}">
                <a16:creationId xmlns:a16="http://schemas.microsoft.com/office/drawing/2014/main" id="{4713D5CA-5A04-B805-3444-194E9059045B}"/>
              </a:ext>
            </a:extLst>
          </p:cNvPr>
          <p:cNvPicPr>
            <a:picLocks noChangeAspect="1"/>
          </p:cNvPicPr>
          <p:nvPr/>
        </p:nvPicPr>
        <p:blipFill>
          <a:blip r:embed="rId5"/>
          <a:stretch>
            <a:fillRect/>
          </a:stretch>
        </p:blipFill>
        <p:spPr>
          <a:xfrm>
            <a:off x="3235022" y="6199745"/>
            <a:ext cx="1017936" cy="404395"/>
          </a:xfrm>
          <a:prstGeom prst="rect">
            <a:avLst/>
          </a:prstGeom>
        </p:spPr>
      </p:pic>
      <p:pic>
        <p:nvPicPr>
          <p:cNvPr id="13" name="Picture 12" descr="A blue triangle with white letters&#10;&#10;Description automatically generated">
            <a:extLst>
              <a:ext uri="{FF2B5EF4-FFF2-40B4-BE49-F238E27FC236}">
                <a16:creationId xmlns:a16="http://schemas.microsoft.com/office/drawing/2014/main" id="{9F494B8C-8017-74AD-C62F-F7C3D6FB763B}"/>
              </a:ext>
            </a:extLst>
          </p:cNvPr>
          <p:cNvPicPr>
            <a:picLocks noChangeAspect="1"/>
          </p:cNvPicPr>
          <p:nvPr/>
        </p:nvPicPr>
        <p:blipFill rotWithShape="1">
          <a:blip r:embed="rId6"/>
          <a:srcRect l="15441" r="14338" b="493"/>
          <a:stretch/>
        </p:blipFill>
        <p:spPr>
          <a:xfrm>
            <a:off x="4914988" y="6199934"/>
            <a:ext cx="384353" cy="412554"/>
          </a:xfrm>
          <a:prstGeom prst="rect">
            <a:avLst/>
          </a:prstGeom>
        </p:spPr>
      </p:pic>
      <p:pic>
        <p:nvPicPr>
          <p:cNvPr id="4" name="Picture 3" descr="A red and black logo&#10;&#10;Description automatically generated">
            <a:extLst>
              <a:ext uri="{FF2B5EF4-FFF2-40B4-BE49-F238E27FC236}">
                <a16:creationId xmlns:a16="http://schemas.microsoft.com/office/drawing/2014/main" id="{F2E5EBB0-F9A1-CDA7-DC2F-3736860B5A85}"/>
              </a:ext>
            </a:extLst>
          </p:cNvPr>
          <p:cNvPicPr>
            <a:picLocks noChangeAspect="1"/>
          </p:cNvPicPr>
          <p:nvPr/>
        </p:nvPicPr>
        <p:blipFill>
          <a:blip r:embed="rId7"/>
          <a:stretch>
            <a:fillRect/>
          </a:stretch>
        </p:blipFill>
        <p:spPr>
          <a:xfrm>
            <a:off x="11209563" y="6191929"/>
            <a:ext cx="386444" cy="420462"/>
          </a:xfrm>
          <a:prstGeom prst="rect">
            <a:avLst/>
          </a:prstGeom>
        </p:spPr>
      </p:pic>
    </p:spTree>
    <p:extLst>
      <p:ext uri="{BB962C8B-B14F-4D97-AF65-F5344CB8AC3E}">
        <p14:creationId xmlns:p14="http://schemas.microsoft.com/office/powerpoint/2010/main" val="395954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03DB-AEE0-8D91-4A95-2849B50B478A}"/>
              </a:ext>
            </a:extLst>
          </p:cNvPr>
          <p:cNvSpPr>
            <a:spLocks noGrp="1"/>
          </p:cNvSpPr>
          <p:nvPr>
            <p:ph type="title"/>
          </p:nvPr>
        </p:nvSpPr>
        <p:spPr/>
        <p:txBody>
          <a:bodyPr/>
          <a:lstStyle/>
          <a:p>
            <a:r>
              <a:rPr lang="en-US"/>
              <a:t>Operation</a:t>
            </a:r>
            <a:endParaRPr lang="nl-NL"/>
          </a:p>
        </p:txBody>
      </p:sp>
      <p:sp>
        <p:nvSpPr>
          <p:cNvPr id="148" name="TextBox 147">
            <a:extLst>
              <a:ext uri="{FF2B5EF4-FFF2-40B4-BE49-F238E27FC236}">
                <a16:creationId xmlns:a16="http://schemas.microsoft.com/office/drawing/2014/main" id="{FCB450C6-FD45-664F-B3B2-6ACA6FB8DD76}"/>
              </a:ext>
            </a:extLst>
          </p:cNvPr>
          <p:cNvSpPr txBox="1"/>
          <p:nvPr/>
        </p:nvSpPr>
        <p:spPr>
          <a:xfrm>
            <a:off x="2737067" y="5410200"/>
            <a:ext cx="1726242" cy="369332"/>
          </a:xfrm>
          <a:prstGeom prst="rect">
            <a:avLst/>
          </a:prstGeom>
          <a:noFill/>
        </p:spPr>
        <p:txBody>
          <a:bodyPr wrap="none" rtlCol="0">
            <a:spAutoFit/>
          </a:bodyPr>
          <a:lstStyle/>
          <a:p>
            <a:pPr algn="ctr"/>
            <a:r>
              <a:rPr lang="nl-NL" err="1"/>
              <a:t>Conducting</a:t>
            </a:r>
            <a:r>
              <a:rPr lang="nl-NL"/>
              <a:t> links</a:t>
            </a:r>
          </a:p>
        </p:txBody>
      </p:sp>
      <p:cxnSp>
        <p:nvCxnSpPr>
          <p:cNvPr id="18" name="Rechte verbindingslijn 39">
            <a:extLst>
              <a:ext uri="{FF2B5EF4-FFF2-40B4-BE49-F238E27FC236}">
                <a16:creationId xmlns:a16="http://schemas.microsoft.com/office/drawing/2014/main" id="{A7FF6E52-D1BD-6CA7-B1D9-252A53552558}"/>
              </a:ext>
            </a:extLst>
          </p:cNvPr>
          <p:cNvCxnSpPr>
            <a:cxnSpLocks/>
            <a:stCxn id="15" idx="2"/>
            <a:endCxn id="13" idx="0"/>
          </p:cNvCxnSpPr>
          <p:nvPr/>
        </p:nvCxnSpPr>
        <p:spPr>
          <a:xfrm>
            <a:off x="3605486" y="2894506"/>
            <a:ext cx="1" cy="560730"/>
          </a:xfrm>
          <a:prstGeom prst="line">
            <a:avLst/>
          </a:prstGeom>
          <a:ln>
            <a:solidFill>
              <a:srgbClr val="C80C30"/>
            </a:solidFill>
          </a:ln>
        </p:spPr>
        <p:style>
          <a:lnRef idx="2">
            <a:schemeClr val="dk1"/>
          </a:lnRef>
          <a:fillRef idx="0">
            <a:schemeClr val="dk1"/>
          </a:fillRef>
          <a:effectRef idx="1">
            <a:schemeClr val="dk1"/>
          </a:effectRef>
          <a:fontRef idx="minor">
            <a:schemeClr val="tx1"/>
          </a:fontRef>
        </p:style>
      </p:cxnSp>
      <p:sp>
        <p:nvSpPr>
          <p:cNvPr id="13" name="Rechthoek 26">
            <a:extLst>
              <a:ext uri="{FF2B5EF4-FFF2-40B4-BE49-F238E27FC236}">
                <a16:creationId xmlns:a16="http://schemas.microsoft.com/office/drawing/2014/main" id="{2D0641BF-1BEA-65B2-FE12-875D92804755}"/>
              </a:ext>
            </a:extLst>
          </p:cNvPr>
          <p:cNvSpPr/>
          <p:nvPr/>
        </p:nvSpPr>
        <p:spPr>
          <a:xfrm>
            <a:off x="2911845" y="3455236"/>
            <a:ext cx="1387284" cy="44424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err="1">
                <a:solidFill>
                  <a:schemeClr val="tx1"/>
                </a:solidFill>
              </a:rPr>
              <a:t>Cold</a:t>
            </a:r>
            <a:r>
              <a:rPr lang="nl-NL" sz="1600">
                <a:solidFill>
                  <a:schemeClr val="tx1"/>
                </a:solidFill>
              </a:rPr>
              <a:t> storage</a:t>
            </a:r>
          </a:p>
        </p:txBody>
      </p:sp>
      <p:sp>
        <p:nvSpPr>
          <p:cNvPr id="14" name="Rechthoek 29">
            <a:extLst>
              <a:ext uri="{FF2B5EF4-FFF2-40B4-BE49-F238E27FC236}">
                <a16:creationId xmlns:a16="http://schemas.microsoft.com/office/drawing/2014/main" id="{BDF896E6-8A04-61A2-9646-499A63854F2B}"/>
              </a:ext>
            </a:extLst>
          </p:cNvPr>
          <p:cNvSpPr/>
          <p:nvPr/>
        </p:nvSpPr>
        <p:spPr>
          <a:xfrm>
            <a:off x="2911844" y="4470769"/>
            <a:ext cx="1387284" cy="44424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tx1"/>
                </a:solidFill>
              </a:rPr>
              <a:t>Optical </a:t>
            </a:r>
            <a:r>
              <a:rPr lang="nl-NL" sz="1600" err="1">
                <a:solidFill>
                  <a:schemeClr val="tx1"/>
                </a:solidFill>
              </a:rPr>
              <a:t>bench</a:t>
            </a:r>
            <a:endParaRPr lang="nl-NL" sz="1600">
              <a:solidFill>
                <a:schemeClr val="tx1"/>
              </a:solidFill>
            </a:endParaRPr>
          </a:p>
        </p:txBody>
      </p:sp>
      <p:sp>
        <p:nvSpPr>
          <p:cNvPr id="15" name="Rechthoek 30">
            <a:extLst>
              <a:ext uri="{FF2B5EF4-FFF2-40B4-BE49-F238E27FC236}">
                <a16:creationId xmlns:a16="http://schemas.microsoft.com/office/drawing/2014/main" id="{077098AA-2BB9-BB98-4C18-BF9E89389088}"/>
              </a:ext>
            </a:extLst>
          </p:cNvPr>
          <p:cNvSpPr/>
          <p:nvPr/>
        </p:nvSpPr>
        <p:spPr>
          <a:xfrm>
            <a:off x="2911844" y="2450258"/>
            <a:ext cx="1387284" cy="44424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err="1">
                <a:solidFill>
                  <a:schemeClr val="tx1"/>
                </a:solidFill>
              </a:rPr>
              <a:t>Cryocooler</a:t>
            </a:r>
            <a:br>
              <a:rPr lang="nl-NL" sz="1600">
                <a:solidFill>
                  <a:schemeClr val="tx1"/>
                </a:solidFill>
              </a:rPr>
            </a:br>
            <a:r>
              <a:rPr lang="nl-NL" sz="1600" err="1">
                <a:solidFill>
                  <a:schemeClr val="tx1"/>
                </a:solidFill>
              </a:rPr>
              <a:t>cold</a:t>
            </a:r>
            <a:r>
              <a:rPr lang="nl-NL" sz="1600">
                <a:solidFill>
                  <a:schemeClr val="tx1"/>
                </a:solidFill>
              </a:rPr>
              <a:t> tip</a:t>
            </a:r>
          </a:p>
        </p:txBody>
      </p:sp>
      <p:cxnSp>
        <p:nvCxnSpPr>
          <p:cNvPr id="60" name="Rechte verbindingslijn 39">
            <a:extLst>
              <a:ext uri="{FF2B5EF4-FFF2-40B4-BE49-F238E27FC236}">
                <a16:creationId xmlns:a16="http://schemas.microsoft.com/office/drawing/2014/main" id="{F0246AC6-99CF-ABBE-0951-7C345CDC540A}"/>
              </a:ext>
            </a:extLst>
          </p:cNvPr>
          <p:cNvCxnSpPr>
            <a:cxnSpLocks/>
            <a:stCxn id="13" idx="2"/>
            <a:endCxn id="14" idx="0"/>
          </p:cNvCxnSpPr>
          <p:nvPr/>
        </p:nvCxnSpPr>
        <p:spPr>
          <a:xfrm flipH="1">
            <a:off x="3605486" y="3899484"/>
            <a:ext cx="1" cy="571285"/>
          </a:xfrm>
          <a:prstGeom prst="line">
            <a:avLst/>
          </a:prstGeom>
          <a:ln>
            <a:solidFill>
              <a:srgbClr val="C80C30"/>
            </a:solidFill>
          </a:ln>
        </p:spPr>
        <p:style>
          <a:lnRef idx="2">
            <a:schemeClr val="dk1"/>
          </a:lnRef>
          <a:fillRef idx="0">
            <a:schemeClr val="dk1"/>
          </a:fillRef>
          <a:effectRef idx="1">
            <a:schemeClr val="dk1"/>
          </a:effectRef>
          <a:fontRef idx="minor">
            <a:schemeClr val="tx1"/>
          </a:fontRef>
        </p:style>
      </p:cxnSp>
      <p:grpSp>
        <p:nvGrpSpPr>
          <p:cNvPr id="3" name="Group 2">
            <a:extLst>
              <a:ext uri="{FF2B5EF4-FFF2-40B4-BE49-F238E27FC236}">
                <a16:creationId xmlns:a16="http://schemas.microsoft.com/office/drawing/2014/main" id="{C1954B09-363A-BD4D-960B-030E16A8AFE6}"/>
              </a:ext>
            </a:extLst>
          </p:cNvPr>
          <p:cNvGrpSpPr/>
          <p:nvPr/>
        </p:nvGrpSpPr>
        <p:grpSpPr>
          <a:xfrm>
            <a:off x="729672" y="2967249"/>
            <a:ext cx="2454459" cy="1431007"/>
            <a:chOff x="729672" y="2967249"/>
            <a:chExt cx="2454459" cy="1431007"/>
          </a:xfrm>
        </p:grpSpPr>
        <p:sp>
          <p:nvSpPr>
            <p:cNvPr id="11" name="Tekstvak 10">
              <a:extLst>
                <a:ext uri="{FF2B5EF4-FFF2-40B4-BE49-F238E27FC236}">
                  <a16:creationId xmlns:a16="http://schemas.microsoft.com/office/drawing/2014/main" id="{B0741BD9-A30C-B267-E6ED-E06F434EC5AA}"/>
                </a:ext>
              </a:extLst>
            </p:cNvPr>
            <p:cNvSpPr txBox="1"/>
            <p:nvPr/>
          </p:nvSpPr>
          <p:spPr>
            <a:xfrm>
              <a:off x="729672" y="3527488"/>
              <a:ext cx="2182171" cy="307777"/>
            </a:xfrm>
            <a:prstGeom prst="rect">
              <a:avLst/>
            </a:prstGeom>
            <a:noFill/>
          </p:spPr>
          <p:txBody>
            <a:bodyPr wrap="square" rtlCol="0">
              <a:spAutoFit/>
            </a:bodyPr>
            <a:lstStyle/>
            <a:p>
              <a:pPr algn="r"/>
              <a:r>
                <a:rPr lang="en-US" sz="1400" i="1">
                  <a:latin typeface="Calibri Light" panose="020F0302020204030204" pitchFamily="34" charset="0"/>
                  <a:cs typeface="Calibri Light" panose="020F0302020204030204" pitchFamily="34" charset="0"/>
                </a:rPr>
                <a:t>Heat flows during cooldown</a:t>
              </a:r>
            </a:p>
          </p:txBody>
        </p:sp>
        <p:cxnSp>
          <p:nvCxnSpPr>
            <p:cNvPr id="64" name="Straight Arrow Connector 63">
              <a:extLst>
                <a:ext uri="{FF2B5EF4-FFF2-40B4-BE49-F238E27FC236}">
                  <a16:creationId xmlns:a16="http://schemas.microsoft.com/office/drawing/2014/main" id="{EAD1BA9B-AD82-63AB-881B-5AE732224167}"/>
                </a:ext>
              </a:extLst>
            </p:cNvPr>
            <p:cNvCxnSpPr>
              <a:cxnSpLocks/>
            </p:cNvCxnSpPr>
            <p:nvPr/>
          </p:nvCxnSpPr>
          <p:spPr>
            <a:xfrm flipV="1">
              <a:off x="3184131" y="3976657"/>
              <a:ext cx="0" cy="4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5E608EB1-63FC-31A2-DB08-4129C3BDFE2E}"/>
                </a:ext>
              </a:extLst>
            </p:cNvPr>
            <p:cNvCxnSpPr>
              <a:cxnSpLocks/>
            </p:cNvCxnSpPr>
            <p:nvPr/>
          </p:nvCxnSpPr>
          <p:spPr>
            <a:xfrm flipV="1">
              <a:off x="3184131" y="2967249"/>
              <a:ext cx="0" cy="4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D54DA6F3-F290-DC94-22A0-C8673EFA8B28}"/>
                </a:ext>
              </a:extLst>
            </p:cNvPr>
            <p:cNvCxnSpPr>
              <a:cxnSpLocks/>
            </p:cNvCxnSpPr>
            <p:nvPr/>
          </p:nvCxnSpPr>
          <p:spPr>
            <a:xfrm flipV="1">
              <a:off x="2191184" y="3191679"/>
              <a:ext cx="719649" cy="2625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3D4D1F-A2F8-24AF-B0C3-0EC4F23A9819}"/>
                </a:ext>
              </a:extLst>
            </p:cNvPr>
            <p:cNvCxnSpPr>
              <a:cxnSpLocks/>
            </p:cNvCxnSpPr>
            <p:nvPr/>
          </p:nvCxnSpPr>
          <p:spPr>
            <a:xfrm>
              <a:off x="2192195" y="3902882"/>
              <a:ext cx="719649" cy="2625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9664CD0F-A001-1FCE-5DCE-F13EED1EB18A}"/>
              </a:ext>
            </a:extLst>
          </p:cNvPr>
          <p:cNvGrpSpPr/>
          <p:nvPr/>
        </p:nvGrpSpPr>
        <p:grpSpPr>
          <a:xfrm>
            <a:off x="729672" y="2967249"/>
            <a:ext cx="6090045" cy="2117045"/>
            <a:chOff x="729672" y="2967249"/>
            <a:chExt cx="6090045" cy="2117045"/>
          </a:xfrm>
        </p:grpSpPr>
        <p:sp>
          <p:nvSpPr>
            <p:cNvPr id="82" name="Tekstvak 10">
              <a:extLst>
                <a:ext uri="{FF2B5EF4-FFF2-40B4-BE49-F238E27FC236}">
                  <a16:creationId xmlns:a16="http://schemas.microsoft.com/office/drawing/2014/main" id="{A62B5331-4500-8857-81D8-5B822C35164A}"/>
                </a:ext>
              </a:extLst>
            </p:cNvPr>
            <p:cNvSpPr txBox="1"/>
            <p:nvPr/>
          </p:nvSpPr>
          <p:spPr>
            <a:xfrm>
              <a:off x="4299128" y="3538860"/>
              <a:ext cx="2520589" cy="307777"/>
            </a:xfrm>
            <a:prstGeom prst="rect">
              <a:avLst/>
            </a:prstGeom>
            <a:noFill/>
          </p:spPr>
          <p:txBody>
            <a:bodyPr wrap="square" rtlCol="0">
              <a:spAutoFit/>
            </a:bodyPr>
            <a:lstStyle/>
            <a:p>
              <a:r>
                <a:rPr lang="en-US" sz="1400" i="1">
                  <a:latin typeface="Calibri Light" panose="020F0302020204030204" pitchFamily="34" charset="0"/>
                  <a:cs typeface="Calibri Light" panose="020F0302020204030204" pitchFamily="34" charset="0"/>
                </a:rPr>
                <a:t>Heat flows during measurement</a:t>
              </a:r>
            </a:p>
          </p:txBody>
        </p:sp>
        <p:cxnSp>
          <p:nvCxnSpPr>
            <p:cNvPr id="83" name="Straight Arrow Connector 82">
              <a:extLst>
                <a:ext uri="{FF2B5EF4-FFF2-40B4-BE49-F238E27FC236}">
                  <a16:creationId xmlns:a16="http://schemas.microsoft.com/office/drawing/2014/main" id="{C2DB4CDB-BF30-CE67-EFA8-FA2ECC6B4BE0}"/>
                </a:ext>
              </a:extLst>
            </p:cNvPr>
            <p:cNvCxnSpPr>
              <a:cxnSpLocks/>
            </p:cNvCxnSpPr>
            <p:nvPr/>
          </p:nvCxnSpPr>
          <p:spPr>
            <a:xfrm>
              <a:off x="4020426" y="2967249"/>
              <a:ext cx="0" cy="4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6EF444A5-A398-9492-6FB6-A9445605DA53}"/>
                </a:ext>
              </a:extLst>
            </p:cNvPr>
            <p:cNvCxnSpPr>
              <a:cxnSpLocks/>
            </p:cNvCxnSpPr>
            <p:nvPr/>
          </p:nvCxnSpPr>
          <p:spPr>
            <a:xfrm flipV="1">
              <a:off x="4020426" y="3976657"/>
              <a:ext cx="0" cy="4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B79E803D-081E-3469-DDCB-001A65334952}"/>
                </a:ext>
              </a:extLst>
            </p:cNvPr>
            <p:cNvCxnSpPr>
              <a:cxnSpLocks/>
            </p:cNvCxnSpPr>
            <p:nvPr/>
          </p:nvCxnSpPr>
          <p:spPr>
            <a:xfrm>
              <a:off x="4299128" y="3178150"/>
              <a:ext cx="719649" cy="2625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885C9BA-3A1C-DE31-FB72-120E237607A1}"/>
                </a:ext>
              </a:extLst>
            </p:cNvPr>
            <p:cNvCxnSpPr>
              <a:cxnSpLocks/>
            </p:cNvCxnSpPr>
            <p:nvPr/>
          </p:nvCxnSpPr>
          <p:spPr>
            <a:xfrm flipV="1">
              <a:off x="4299128" y="3902881"/>
              <a:ext cx="719649" cy="2625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kstvak 10">
              <a:extLst>
                <a:ext uri="{FF2B5EF4-FFF2-40B4-BE49-F238E27FC236}">
                  <a16:creationId xmlns:a16="http://schemas.microsoft.com/office/drawing/2014/main" id="{0A0D1EC9-A0DC-BF03-6CBF-2369476123E4}"/>
                </a:ext>
              </a:extLst>
            </p:cNvPr>
            <p:cNvSpPr txBox="1"/>
            <p:nvPr/>
          </p:nvSpPr>
          <p:spPr>
            <a:xfrm>
              <a:off x="729672" y="4776517"/>
              <a:ext cx="2182172" cy="307777"/>
            </a:xfrm>
            <a:prstGeom prst="rect">
              <a:avLst/>
            </a:prstGeom>
            <a:noFill/>
          </p:spPr>
          <p:txBody>
            <a:bodyPr wrap="square" rtlCol="0">
              <a:spAutoFit/>
            </a:bodyPr>
            <a:lstStyle/>
            <a:p>
              <a:pPr algn="r"/>
              <a:r>
                <a:rPr lang="en-US" sz="1400" i="1">
                  <a:latin typeface="Calibri Light" panose="020F0302020204030204" pitchFamily="34" charset="0"/>
                  <a:cs typeface="Calibri Light" panose="020F0302020204030204" pitchFamily="34" charset="0"/>
                </a:rPr>
                <a:t>Temperature control heater</a:t>
              </a:r>
            </a:p>
          </p:txBody>
        </p:sp>
        <p:cxnSp>
          <p:nvCxnSpPr>
            <p:cNvPr id="7" name="Straight Arrow Connector 6">
              <a:extLst>
                <a:ext uri="{FF2B5EF4-FFF2-40B4-BE49-F238E27FC236}">
                  <a16:creationId xmlns:a16="http://schemas.microsoft.com/office/drawing/2014/main" id="{9051C936-6765-A26B-BE37-2DA94C4811F6}"/>
                </a:ext>
              </a:extLst>
            </p:cNvPr>
            <p:cNvCxnSpPr>
              <a:cxnSpLocks/>
            </p:cNvCxnSpPr>
            <p:nvPr/>
          </p:nvCxnSpPr>
          <p:spPr>
            <a:xfrm rot="5400000" flipV="1">
              <a:off x="2551008" y="4482094"/>
              <a:ext cx="0" cy="4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hthoek 9">
              <a:extLst>
                <a:ext uri="{FF2B5EF4-FFF2-40B4-BE49-F238E27FC236}">
                  <a16:creationId xmlns:a16="http://schemas.microsoft.com/office/drawing/2014/main" id="{765D8ED4-531B-E703-FB75-D2FF3CA0D247}"/>
                </a:ext>
              </a:extLst>
            </p:cNvPr>
            <p:cNvSpPr/>
            <p:nvPr/>
          </p:nvSpPr>
          <p:spPr>
            <a:xfrm>
              <a:off x="1681268" y="4614085"/>
              <a:ext cx="491547" cy="14808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grpSp>
      <p:grpSp>
        <p:nvGrpSpPr>
          <p:cNvPr id="6" name="Group 5">
            <a:extLst>
              <a:ext uri="{FF2B5EF4-FFF2-40B4-BE49-F238E27FC236}">
                <a16:creationId xmlns:a16="http://schemas.microsoft.com/office/drawing/2014/main" id="{76E9C347-10A4-E81D-22FA-C91028F1C496}"/>
              </a:ext>
            </a:extLst>
          </p:cNvPr>
          <p:cNvGrpSpPr/>
          <p:nvPr/>
        </p:nvGrpSpPr>
        <p:grpSpPr>
          <a:xfrm>
            <a:off x="5202337" y="2450258"/>
            <a:ext cx="5707017" cy="3329274"/>
            <a:chOff x="5202337" y="2450258"/>
            <a:chExt cx="5707017" cy="3329274"/>
          </a:xfrm>
        </p:grpSpPr>
        <p:grpSp>
          <p:nvGrpSpPr>
            <p:cNvPr id="93" name="Group 92">
              <a:extLst>
                <a:ext uri="{FF2B5EF4-FFF2-40B4-BE49-F238E27FC236}">
                  <a16:creationId xmlns:a16="http://schemas.microsoft.com/office/drawing/2014/main" id="{CA13792C-9371-058A-6C40-0F7D9FE77D4C}"/>
                </a:ext>
              </a:extLst>
            </p:cNvPr>
            <p:cNvGrpSpPr/>
            <p:nvPr/>
          </p:nvGrpSpPr>
          <p:grpSpPr>
            <a:xfrm>
              <a:off x="7656017" y="2450258"/>
              <a:ext cx="1387285" cy="2464759"/>
              <a:chOff x="3580295" y="2756985"/>
              <a:chExt cx="1387285" cy="2464759"/>
            </a:xfrm>
          </p:grpSpPr>
          <p:sp>
            <p:nvSpPr>
              <p:cNvPr id="95" name="Rechthoek 26">
                <a:extLst>
                  <a:ext uri="{FF2B5EF4-FFF2-40B4-BE49-F238E27FC236}">
                    <a16:creationId xmlns:a16="http://schemas.microsoft.com/office/drawing/2014/main" id="{8987D64F-4E77-1321-8408-BA73A2FC5046}"/>
                  </a:ext>
                </a:extLst>
              </p:cNvPr>
              <p:cNvSpPr/>
              <p:nvPr/>
            </p:nvSpPr>
            <p:spPr>
              <a:xfrm>
                <a:off x="3580296" y="3761963"/>
                <a:ext cx="1387284" cy="44424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err="1">
                    <a:solidFill>
                      <a:schemeClr val="tx1"/>
                    </a:solidFill>
                  </a:rPr>
                  <a:t>Cold</a:t>
                </a:r>
                <a:r>
                  <a:rPr lang="nl-NL" sz="1600">
                    <a:solidFill>
                      <a:schemeClr val="tx1"/>
                    </a:solidFill>
                  </a:rPr>
                  <a:t> storage</a:t>
                </a:r>
              </a:p>
            </p:txBody>
          </p:sp>
          <p:sp>
            <p:nvSpPr>
              <p:cNvPr id="96" name="Rechthoek 29">
                <a:extLst>
                  <a:ext uri="{FF2B5EF4-FFF2-40B4-BE49-F238E27FC236}">
                    <a16:creationId xmlns:a16="http://schemas.microsoft.com/office/drawing/2014/main" id="{14E231E0-064F-5F04-5606-B30CFA223B13}"/>
                  </a:ext>
                </a:extLst>
              </p:cNvPr>
              <p:cNvSpPr/>
              <p:nvPr/>
            </p:nvSpPr>
            <p:spPr>
              <a:xfrm>
                <a:off x="3580295" y="4777496"/>
                <a:ext cx="1387284" cy="44424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tx1"/>
                    </a:solidFill>
                  </a:rPr>
                  <a:t>Optical </a:t>
                </a:r>
                <a:r>
                  <a:rPr lang="nl-NL" sz="1600" err="1">
                    <a:solidFill>
                      <a:schemeClr val="tx1"/>
                    </a:solidFill>
                  </a:rPr>
                  <a:t>bench</a:t>
                </a:r>
                <a:endParaRPr lang="nl-NL" sz="1600">
                  <a:solidFill>
                    <a:schemeClr val="tx1"/>
                  </a:solidFill>
                </a:endParaRPr>
              </a:p>
            </p:txBody>
          </p:sp>
          <p:sp>
            <p:nvSpPr>
              <p:cNvPr id="97" name="Rechthoek 30">
                <a:extLst>
                  <a:ext uri="{FF2B5EF4-FFF2-40B4-BE49-F238E27FC236}">
                    <a16:creationId xmlns:a16="http://schemas.microsoft.com/office/drawing/2014/main" id="{7FE62C7E-88F8-55BD-2FD4-B5ABD308A0AC}"/>
                  </a:ext>
                </a:extLst>
              </p:cNvPr>
              <p:cNvSpPr/>
              <p:nvPr/>
            </p:nvSpPr>
            <p:spPr>
              <a:xfrm>
                <a:off x="3580295" y="2756985"/>
                <a:ext cx="1387284" cy="44424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err="1">
                    <a:solidFill>
                      <a:schemeClr val="tx1"/>
                    </a:solidFill>
                  </a:rPr>
                  <a:t>Cryocooler</a:t>
                </a:r>
                <a:br>
                  <a:rPr lang="nl-NL" sz="1600">
                    <a:solidFill>
                      <a:schemeClr val="tx1"/>
                    </a:solidFill>
                  </a:rPr>
                </a:br>
                <a:r>
                  <a:rPr lang="nl-NL" sz="1600" err="1">
                    <a:solidFill>
                      <a:schemeClr val="tx1"/>
                    </a:solidFill>
                  </a:rPr>
                  <a:t>cold</a:t>
                </a:r>
                <a:r>
                  <a:rPr lang="nl-NL" sz="1600">
                    <a:solidFill>
                      <a:schemeClr val="tx1"/>
                    </a:solidFill>
                  </a:rPr>
                  <a:t> tip</a:t>
                </a:r>
              </a:p>
            </p:txBody>
          </p:sp>
          <p:cxnSp>
            <p:nvCxnSpPr>
              <p:cNvPr id="100" name="Straight Arrow Connector 99">
                <a:extLst>
                  <a:ext uri="{FF2B5EF4-FFF2-40B4-BE49-F238E27FC236}">
                    <a16:creationId xmlns:a16="http://schemas.microsoft.com/office/drawing/2014/main" id="{23282080-91B1-72EF-9183-045A10BA7F02}"/>
                  </a:ext>
                </a:extLst>
              </p:cNvPr>
              <p:cNvCxnSpPr>
                <a:cxnSpLocks/>
              </p:cNvCxnSpPr>
              <p:nvPr/>
            </p:nvCxnSpPr>
            <p:spPr>
              <a:xfrm flipV="1">
                <a:off x="3852582" y="4283384"/>
                <a:ext cx="0" cy="4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9C53FE19-81DA-5748-8959-C417A13C7BE6}"/>
                  </a:ext>
                </a:extLst>
              </p:cNvPr>
              <p:cNvCxnSpPr>
                <a:cxnSpLocks/>
              </p:cNvCxnSpPr>
              <p:nvPr/>
            </p:nvCxnSpPr>
            <p:spPr>
              <a:xfrm flipV="1">
                <a:off x="3852582" y="3273976"/>
                <a:ext cx="0" cy="4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B7B8AA95-97D5-8787-6AA6-F54F010C3B05}"/>
                  </a:ext>
                </a:extLst>
              </p:cNvPr>
              <p:cNvCxnSpPr>
                <a:cxnSpLocks/>
              </p:cNvCxnSpPr>
              <p:nvPr/>
            </p:nvCxnSpPr>
            <p:spPr>
              <a:xfrm>
                <a:off x="4688877" y="3273976"/>
                <a:ext cx="0" cy="42159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C24C0DB3-F0C1-2C07-71D6-F0D693D989FB}"/>
                  </a:ext>
                </a:extLst>
              </p:cNvPr>
              <p:cNvCxnSpPr>
                <a:cxnSpLocks/>
              </p:cNvCxnSpPr>
              <p:nvPr/>
            </p:nvCxnSpPr>
            <p:spPr>
              <a:xfrm flipV="1">
                <a:off x="4688877" y="4283384"/>
                <a:ext cx="0" cy="4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125" name="Straight Connector 124">
              <a:extLst>
                <a:ext uri="{FF2B5EF4-FFF2-40B4-BE49-F238E27FC236}">
                  <a16:creationId xmlns:a16="http://schemas.microsoft.com/office/drawing/2014/main" id="{26BAD863-C0FA-E509-6F61-CF65330CF977}"/>
                </a:ext>
              </a:extLst>
            </p:cNvPr>
            <p:cNvCxnSpPr>
              <a:cxnSpLocks/>
              <a:stCxn id="97" idx="2"/>
            </p:cNvCxnSpPr>
            <p:nvPr/>
          </p:nvCxnSpPr>
          <p:spPr>
            <a:xfrm>
              <a:off x="8349659" y="2894506"/>
              <a:ext cx="0" cy="72743"/>
            </a:xfrm>
            <a:prstGeom prst="line">
              <a:avLst/>
            </a:prstGeom>
            <a:ln w="12700">
              <a:solidFill>
                <a:srgbClr val="C80C3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24B3D66-7A02-E170-B6BD-AD7A1F11A340}"/>
                </a:ext>
              </a:extLst>
            </p:cNvPr>
            <p:cNvCxnSpPr>
              <a:cxnSpLocks/>
              <a:stCxn id="95" idx="0"/>
            </p:cNvCxnSpPr>
            <p:nvPr/>
          </p:nvCxnSpPr>
          <p:spPr>
            <a:xfrm flipV="1">
              <a:off x="8349660" y="3388848"/>
              <a:ext cx="0" cy="66388"/>
            </a:xfrm>
            <a:prstGeom prst="line">
              <a:avLst/>
            </a:prstGeom>
            <a:ln w="12700">
              <a:solidFill>
                <a:srgbClr val="C80C3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3" name="Rechte verbindingslijn 32">
              <a:extLst>
                <a:ext uri="{FF2B5EF4-FFF2-40B4-BE49-F238E27FC236}">
                  <a16:creationId xmlns:a16="http://schemas.microsoft.com/office/drawing/2014/main" id="{19CF0AC0-9281-1A20-2B0C-338E656E0090}"/>
                </a:ext>
              </a:extLst>
            </p:cNvPr>
            <p:cNvCxnSpPr>
              <a:cxnSpLocks/>
            </p:cNvCxnSpPr>
            <p:nvPr/>
          </p:nvCxnSpPr>
          <p:spPr>
            <a:xfrm rot="5400000" flipV="1">
              <a:off x="8265441" y="3052374"/>
              <a:ext cx="384436" cy="216000"/>
            </a:xfrm>
            <a:prstGeom prst="line">
              <a:avLst/>
            </a:prstGeom>
            <a:ln w="12700">
              <a:solidFill>
                <a:srgbClr val="C80C30"/>
              </a:solidFill>
            </a:ln>
          </p:spPr>
          <p:style>
            <a:lnRef idx="3">
              <a:schemeClr val="dk1"/>
            </a:lnRef>
            <a:fillRef idx="0">
              <a:schemeClr val="dk1"/>
            </a:fillRef>
            <a:effectRef idx="2">
              <a:schemeClr val="dk1"/>
            </a:effectRef>
            <a:fontRef idx="minor">
              <a:schemeClr val="tx1"/>
            </a:fontRef>
          </p:style>
        </p:cxnSp>
        <p:cxnSp>
          <p:nvCxnSpPr>
            <p:cNvPr id="134" name="Straight Connector 133">
              <a:extLst>
                <a:ext uri="{FF2B5EF4-FFF2-40B4-BE49-F238E27FC236}">
                  <a16:creationId xmlns:a16="http://schemas.microsoft.com/office/drawing/2014/main" id="{9E71A2DE-E162-16F3-178B-EBDB12F67941}"/>
                </a:ext>
              </a:extLst>
            </p:cNvPr>
            <p:cNvCxnSpPr>
              <a:cxnSpLocks/>
              <a:stCxn id="95" idx="2"/>
            </p:cNvCxnSpPr>
            <p:nvPr/>
          </p:nvCxnSpPr>
          <p:spPr>
            <a:xfrm flipH="1">
              <a:off x="8349659" y="3899484"/>
              <a:ext cx="1" cy="79301"/>
            </a:xfrm>
            <a:prstGeom prst="line">
              <a:avLst/>
            </a:prstGeom>
            <a:ln w="12700">
              <a:solidFill>
                <a:srgbClr val="C80C3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693122D-4651-1A43-A764-C0E79F8CA444}"/>
                </a:ext>
              </a:extLst>
            </p:cNvPr>
            <p:cNvCxnSpPr>
              <a:cxnSpLocks/>
              <a:stCxn id="96" idx="0"/>
            </p:cNvCxnSpPr>
            <p:nvPr/>
          </p:nvCxnSpPr>
          <p:spPr>
            <a:xfrm flipV="1">
              <a:off x="8349659" y="4400384"/>
              <a:ext cx="1" cy="70385"/>
            </a:xfrm>
            <a:prstGeom prst="line">
              <a:avLst/>
            </a:prstGeom>
            <a:ln w="12700">
              <a:solidFill>
                <a:srgbClr val="C80C3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9" name="Rechte verbindingslijn 51">
              <a:extLst>
                <a:ext uri="{FF2B5EF4-FFF2-40B4-BE49-F238E27FC236}">
                  <a16:creationId xmlns:a16="http://schemas.microsoft.com/office/drawing/2014/main" id="{CF2B7260-EBBD-E140-8DEA-F9B608BAA0D4}"/>
                </a:ext>
              </a:extLst>
            </p:cNvPr>
            <p:cNvCxnSpPr>
              <a:cxnSpLocks/>
            </p:cNvCxnSpPr>
            <p:nvPr/>
          </p:nvCxnSpPr>
          <p:spPr>
            <a:xfrm flipH="1">
              <a:off x="8220263" y="4009173"/>
              <a:ext cx="258791" cy="363072"/>
            </a:xfrm>
            <a:prstGeom prst="line">
              <a:avLst/>
            </a:prstGeom>
            <a:ln w="12700">
              <a:solidFill>
                <a:srgbClr val="C80C30"/>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40" name="Rechthoek 9">
              <a:extLst>
                <a:ext uri="{FF2B5EF4-FFF2-40B4-BE49-F238E27FC236}">
                  <a16:creationId xmlns:a16="http://schemas.microsoft.com/office/drawing/2014/main" id="{669CD71F-1CA8-0301-7DAC-984A4F822763}"/>
                </a:ext>
              </a:extLst>
            </p:cNvPr>
            <p:cNvSpPr/>
            <p:nvPr/>
          </p:nvSpPr>
          <p:spPr>
            <a:xfrm>
              <a:off x="8302297" y="3981033"/>
              <a:ext cx="99486" cy="419517"/>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cxnSp>
          <p:nvCxnSpPr>
            <p:cNvPr id="143" name="Rechte verbindingslijn met pijl 43">
              <a:extLst>
                <a:ext uri="{FF2B5EF4-FFF2-40B4-BE49-F238E27FC236}">
                  <a16:creationId xmlns:a16="http://schemas.microsoft.com/office/drawing/2014/main" id="{F599FE3B-0BAF-14BD-3745-2F8E17046CCF}"/>
                </a:ext>
              </a:extLst>
            </p:cNvPr>
            <p:cNvCxnSpPr>
              <a:cxnSpLocks/>
            </p:cNvCxnSpPr>
            <p:nvPr/>
          </p:nvCxnSpPr>
          <p:spPr>
            <a:xfrm flipH="1" flipV="1">
              <a:off x="8884464" y="3179248"/>
              <a:ext cx="831122" cy="27511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Rechte verbindingslijn met pijl 44">
              <a:extLst>
                <a:ext uri="{FF2B5EF4-FFF2-40B4-BE49-F238E27FC236}">
                  <a16:creationId xmlns:a16="http://schemas.microsoft.com/office/drawing/2014/main" id="{F9F6ABDE-BE04-4BD4-FBC1-CD84BEBAA314}"/>
                </a:ext>
              </a:extLst>
            </p:cNvPr>
            <p:cNvCxnSpPr>
              <a:cxnSpLocks/>
            </p:cNvCxnSpPr>
            <p:nvPr/>
          </p:nvCxnSpPr>
          <p:spPr>
            <a:xfrm flipH="1">
              <a:off x="8880738" y="3898698"/>
              <a:ext cx="834848" cy="28260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Rechthoek 45">
              <a:extLst>
                <a:ext uri="{FF2B5EF4-FFF2-40B4-BE49-F238E27FC236}">
                  <a16:creationId xmlns:a16="http://schemas.microsoft.com/office/drawing/2014/main" id="{81017674-FDC5-8A80-4DDD-54E1A557AF13}"/>
                </a:ext>
              </a:extLst>
            </p:cNvPr>
            <p:cNvSpPr/>
            <p:nvPr/>
          </p:nvSpPr>
          <p:spPr>
            <a:xfrm>
              <a:off x="9715587" y="3429000"/>
              <a:ext cx="1193767" cy="495055"/>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tx1"/>
                  </a:solidFill>
                </a:rPr>
                <a:t>Heat switches</a:t>
              </a:r>
            </a:p>
          </p:txBody>
        </p:sp>
        <p:sp>
          <p:nvSpPr>
            <p:cNvPr id="149" name="TextBox 148">
              <a:extLst>
                <a:ext uri="{FF2B5EF4-FFF2-40B4-BE49-F238E27FC236}">
                  <a16:creationId xmlns:a16="http://schemas.microsoft.com/office/drawing/2014/main" id="{BDE58278-D5E8-88FB-9709-7353A18B9FE6}"/>
                </a:ext>
              </a:extLst>
            </p:cNvPr>
            <p:cNvSpPr txBox="1"/>
            <p:nvPr/>
          </p:nvSpPr>
          <p:spPr>
            <a:xfrm>
              <a:off x="7605544" y="5410200"/>
              <a:ext cx="1488228" cy="369332"/>
            </a:xfrm>
            <a:prstGeom prst="rect">
              <a:avLst/>
            </a:prstGeom>
            <a:noFill/>
          </p:spPr>
          <p:txBody>
            <a:bodyPr wrap="none" rtlCol="0">
              <a:spAutoFit/>
            </a:bodyPr>
            <a:lstStyle/>
            <a:p>
              <a:pPr algn="ctr"/>
              <a:r>
                <a:rPr lang="nl-NL"/>
                <a:t>Heat switches</a:t>
              </a:r>
            </a:p>
          </p:txBody>
        </p:sp>
        <p:sp>
          <p:nvSpPr>
            <p:cNvPr id="10" name="Tekstvak 10">
              <a:extLst>
                <a:ext uri="{FF2B5EF4-FFF2-40B4-BE49-F238E27FC236}">
                  <a16:creationId xmlns:a16="http://schemas.microsoft.com/office/drawing/2014/main" id="{0F0599CA-4219-66B8-27E8-FD9FFEB8A4FE}"/>
                </a:ext>
              </a:extLst>
            </p:cNvPr>
            <p:cNvSpPr txBox="1"/>
            <p:nvPr/>
          </p:nvSpPr>
          <p:spPr>
            <a:xfrm>
              <a:off x="5202337" y="4776518"/>
              <a:ext cx="2453681" cy="523220"/>
            </a:xfrm>
            <a:prstGeom prst="rect">
              <a:avLst/>
            </a:prstGeom>
            <a:noFill/>
          </p:spPr>
          <p:txBody>
            <a:bodyPr wrap="square" rtlCol="0">
              <a:spAutoFit/>
            </a:bodyPr>
            <a:lstStyle/>
            <a:p>
              <a:pPr algn="r"/>
              <a:r>
                <a:rPr lang="en-US" sz="1400" i="1">
                  <a:latin typeface="Calibri Light" panose="020F0302020204030204" pitchFamily="34" charset="0"/>
                  <a:cs typeface="Calibri Light" panose="020F0302020204030204" pitchFamily="34" charset="0"/>
                </a:rPr>
                <a:t>Temperature control heater</a:t>
              </a:r>
            </a:p>
            <a:p>
              <a:pPr algn="r"/>
              <a:r>
                <a:rPr lang="en-US" sz="1400" i="1">
                  <a:latin typeface="Calibri Light" panose="020F0302020204030204" pitchFamily="34" charset="0"/>
                  <a:cs typeface="Calibri Light" panose="020F0302020204030204" pitchFamily="34" charset="0"/>
                </a:rPr>
                <a:t>(fine tuning)</a:t>
              </a:r>
            </a:p>
          </p:txBody>
        </p:sp>
        <p:cxnSp>
          <p:nvCxnSpPr>
            <p:cNvPr id="12" name="Straight Arrow Connector 11">
              <a:extLst>
                <a:ext uri="{FF2B5EF4-FFF2-40B4-BE49-F238E27FC236}">
                  <a16:creationId xmlns:a16="http://schemas.microsoft.com/office/drawing/2014/main" id="{21C19786-E01B-7F80-C373-9C8D8AD1A307}"/>
                </a:ext>
              </a:extLst>
            </p:cNvPr>
            <p:cNvCxnSpPr>
              <a:cxnSpLocks/>
            </p:cNvCxnSpPr>
            <p:nvPr/>
          </p:nvCxnSpPr>
          <p:spPr>
            <a:xfrm rot="5400000" flipV="1">
              <a:off x="7295182" y="4482095"/>
              <a:ext cx="0" cy="4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hthoek 9">
              <a:extLst>
                <a:ext uri="{FF2B5EF4-FFF2-40B4-BE49-F238E27FC236}">
                  <a16:creationId xmlns:a16="http://schemas.microsoft.com/office/drawing/2014/main" id="{39F49F15-8636-D1E3-F9CE-55293960C2B7}"/>
                </a:ext>
              </a:extLst>
            </p:cNvPr>
            <p:cNvSpPr/>
            <p:nvPr/>
          </p:nvSpPr>
          <p:spPr>
            <a:xfrm>
              <a:off x="6425442" y="4614086"/>
              <a:ext cx="491547" cy="14808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grpSp>
      <p:sp>
        <p:nvSpPr>
          <p:cNvPr id="21" name="TextBox 20">
            <a:extLst>
              <a:ext uri="{FF2B5EF4-FFF2-40B4-BE49-F238E27FC236}">
                <a16:creationId xmlns:a16="http://schemas.microsoft.com/office/drawing/2014/main" id="{DB377576-C18E-6A4E-8AF6-EB8EE4F172BA}"/>
              </a:ext>
            </a:extLst>
          </p:cNvPr>
          <p:cNvSpPr txBox="1"/>
          <p:nvPr/>
        </p:nvSpPr>
        <p:spPr>
          <a:xfrm>
            <a:off x="0" y="1802261"/>
            <a:ext cx="12192000" cy="338554"/>
          </a:xfrm>
          <a:prstGeom prst="rect">
            <a:avLst/>
          </a:prstGeom>
          <a:noFill/>
        </p:spPr>
        <p:txBody>
          <a:bodyPr wrap="square" rtlCol="0">
            <a:spAutoFit/>
          </a:bodyPr>
          <a:lstStyle/>
          <a:p>
            <a:pPr marL="0" indent="0" algn="ctr">
              <a:buNone/>
            </a:pPr>
            <a:r>
              <a:rPr lang="nl-NL" sz="1600" i="1" err="1">
                <a:latin typeface="+mj-lt"/>
              </a:rPr>
              <a:t>Other</a:t>
            </a:r>
            <a:r>
              <a:rPr lang="nl-NL" sz="1600" i="1">
                <a:latin typeface="+mj-lt"/>
              </a:rPr>
              <a:t> heat loads (</a:t>
            </a:r>
            <a:r>
              <a:rPr lang="nl-NL" sz="1600" i="1" err="1">
                <a:latin typeface="+mj-lt"/>
              </a:rPr>
              <a:t>radiative</a:t>
            </a:r>
            <a:r>
              <a:rPr lang="nl-NL" sz="1600" i="1">
                <a:latin typeface="+mj-lt"/>
              </a:rPr>
              <a:t>, supports/suspension) </a:t>
            </a:r>
            <a:r>
              <a:rPr lang="nl-NL" sz="1600" i="1" err="1">
                <a:latin typeface="+mj-lt"/>
              </a:rPr>
              <a:t>not</a:t>
            </a:r>
            <a:r>
              <a:rPr lang="nl-NL" sz="1600" i="1">
                <a:latin typeface="+mj-lt"/>
              </a:rPr>
              <a:t> </a:t>
            </a:r>
            <a:r>
              <a:rPr lang="nl-NL" sz="1600" i="1" err="1">
                <a:latin typeface="+mj-lt"/>
              </a:rPr>
              <a:t>drawn</a:t>
            </a:r>
            <a:endParaRPr lang="nl-NL" sz="1600" i="1">
              <a:latin typeface="+mj-lt"/>
            </a:endParaRPr>
          </a:p>
        </p:txBody>
      </p:sp>
      <p:sp>
        <p:nvSpPr>
          <p:cNvPr id="9" name="Slide Number Placeholder 8">
            <a:extLst>
              <a:ext uri="{FF2B5EF4-FFF2-40B4-BE49-F238E27FC236}">
                <a16:creationId xmlns:a16="http://schemas.microsoft.com/office/drawing/2014/main" id="{EA353D4A-2608-8F5A-F406-F682F9E1AF46}"/>
              </a:ext>
            </a:extLst>
          </p:cNvPr>
          <p:cNvSpPr>
            <a:spLocks noGrp="1"/>
          </p:cNvSpPr>
          <p:nvPr>
            <p:ph type="sldNum" sz="quarter" idx="12"/>
          </p:nvPr>
        </p:nvSpPr>
        <p:spPr/>
        <p:txBody>
          <a:bodyPr/>
          <a:lstStyle/>
          <a:p>
            <a:fld id="{1211B697-1A32-4DEE-8BF5-11EE32737DD0}" type="slidenum">
              <a:rPr lang="nl-NL" smtClean="0"/>
              <a:t>10</a:t>
            </a:fld>
            <a:endParaRPr lang="nl-NL"/>
          </a:p>
        </p:txBody>
      </p:sp>
      <p:sp>
        <p:nvSpPr>
          <p:cNvPr id="19" name="Tekstvak 10">
            <a:extLst>
              <a:ext uri="{FF2B5EF4-FFF2-40B4-BE49-F238E27FC236}">
                <a16:creationId xmlns:a16="http://schemas.microsoft.com/office/drawing/2014/main" id="{06162AB4-43AE-DA57-9514-A0FD11560A3A}"/>
              </a:ext>
            </a:extLst>
          </p:cNvPr>
          <p:cNvSpPr txBox="1"/>
          <p:nvPr/>
        </p:nvSpPr>
        <p:spPr>
          <a:xfrm>
            <a:off x="9689586" y="3996116"/>
            <a:ext cx="2520589" cy="523220"/>
          </a:xfrm>
          <a:prstGeom prst="rect">
            <a:avLst/>
          </a:prstGeom>
          <a:noFill/>
        </p:spPr>
        <p:txBody>
          <a:bodyPr wrap="square" rtlCol="0">
            <a:spAutoFit/>
          </a:bodyPr>
          <a:lstStyle/>
          <a:p>
            <a:pPr defTabSz="576000"/>
            <a:r>
              <a:rPr lang="en-US" sz="1400" i="1">
                <a:latin typeface="Calibri Light" panose="020F0302020204030204" pitchFamily="34" charset="0"/>
                <a:cs typeface="Calibri Light" panose="020F0302020204030204" pitchFamily="34" charset="0"/>
              </a:rPr>
              <a:t>Cooldown: 	on</a:t>
            </a:r>
          </a:p>
          <a:p>
            <a:pPr defTabSz="576000"/>
            <a:r>
              <a:rPr lang="en-US" sz="1400" i="1">
                <a:latin typeface="Calibri Light" panose="020F0302020204030204" pitchFamily="34" charset="0"/>
                <a:cs typeface="Calibri Light" panose="020F0302020204030204" pitchFamily="34" charset="0"/>
              </a:rPr>
              <a:t>Measurement: 	off</a:t>
            </a:r>
          </a:p>
        </p:txBody>
      </p:sp>
    </p:spTree>
    <p:extLst>
      <p:ext uri="{BB962C8B-B14F-4D97-AF65-F5344CB8AC3E}">
        <p14:creationId xmlns:p14="http://schemas.microsoft.com/office/powerpoint/2010/main" val="203782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54E4-A7C4-320F-9C92-F685425BD7BA}"/>
              </a:ext>
            </a:extLst>
          </p:cNvPr>
          <p:cNvSpPr>
            <a:spLocks noGrp="1"/>
          </p:cNvSpPr>
          <p:nvPr>
            <p:ph type="title"/>
          </p:nvPr>
        </p:nvSpPr>
        <p:spPr/>
        <p:txBody>
          <a:bodyPr/>
          <a:lstStyle/>
          <a:p>
            <a:r>
              <a:rPr lang="nl-NL"/>
              <a:t>Cold storage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64103F-DEB3-73DE-8737-081B7D7A5AD3}"/>
                  </a:ext>
                </a:extLst>
              </p:cNvPr>
              <p:cNvSpPr>
                <a:spLocks noGrp="1"/>
              </p:cNvSpPr>
              <p:nvPr>
                <p:ph idx="1"/>
              </p:nvPr>
            </p:nvSpPr>
            <p:spPr/>
            <p:txBody>
              <a:bodyPr/>
              <a:lstStyle/>
              <a:p>
                <a:pPr marL="0" indent="0">
                  <a:buNone/>
                </a:pPr>
                <a:r>
                  <a:rPr lang="nl-NL"/>
                  <a:t>High heat capacity at </a:t>
                </a:r>
                <a14:m>
                  <m:oMath xmlns:m="http://schemas.openxmlformats.org/officeDocument/2006/math">
                    <m:r>
                      <a:rPr lang="nl-NL" b="0" i="1" smtClean="0">
                        <a:latin typeface="Cambria Math" panose="02040503050406030204" pitchFamily="18" charset="0"/>
                      </a:rPr>
                      <m:t>𝑇</m:t>
                    </m:r>
                    <m:r>
                      <a:rPr lang="nl-NL" b="0" i="1" smtClean="0">
                        <a:latin typeface="Cambria Math" panose="02040503050406030204" pitchFamily="18" charset="0"/>
                      </a:rPr>
                      <m:t>&lt;10 </m:t>
                    </m:r>
                  </m:oMath>
                </a14:m>
                <a:r>
                  <a:rPr lang="nl-NL"/>
                  <a:t>K</a:t>
                </a:r>
              </a:p>
              <a:p>
                <a:r>
                  <a:rPr lang="nl-NL"/>
                  <a:t>Phase change material: </a:t>
                </a:r>
                <a:br>
                  <a:rPr lang="nl-NL"/>
                </a:br>
                <a:r>
                  <a:rPr lang="nl-NL"/>
                  <a:t>latent heat</a:t>
                </a:r>
              </a:p>
              <a:p>
                <a:pPr lvl="1"/>
                <a:r>
                  <a:rPr lang="nl-NL"/>
                  <a:t>Helium (4.2 K, 1 bar)</a:t>
                </a:r>
              </a:p>
              <a:p>
                <a:pPr lvl="1"/>
                <a:r>
                  <a:rPr lang="nl-NL"/>
                  <a:t>Lanthanides (magnetic)</a:t>
                </a:r>
              </a:p>
              <a:p>
                <a:pPr lvl="1"/>
                <a:endParaRPr lang="nl-NL"/>
              </a:p>
              <a:p>
                <a:r>
                  <a:rPr lang="nl-NL"/>
                  <a:t>Ordinary heat capacity</a:t>
                </a:r>
              </a:p>
              <a:p>
                <a:pPr lvl="1"/>
                <a:r>
                  <a:rPr lang="nl-NL"/>
                  <a:t>Lead</a:t>
                </a:r>
              </a:p>
              <a:p>
                <a:pPr lvl="1"/>
                <a:r>
                  <a:rPr lang="nl-NL"/>
                  <a:t>Helium gas</a:t>
                </a:r>
              </a:p>
            </p:txBody>
          </p:sp>
        </mc:Choice>
        <mc:Fallback xmlns="">
          <p:sp>
            <p:nvSpPr>
              <p:cNvPr id="3" name="Content Placeholder 2">
                <a:extLst>
                  <a:ext uri="{FF2B5EF4-FFF2-40B4-BE49-F238E27FC236}">
                    <a16:creationId xmlns:a16="http://schemas.microsoft.com/office/drawing/2014/main" id="{F464103F-DEB3-73DE-8737-081B7D7A5AD3}"/>
                  </a:ext>
                </a:extLst>
              </p:cNvPr>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738AABE-3A83-19DA-892F-47969107F67F}"/>
              </a:ext>
            </a:extLst>
          </p:cNvPr>
          <p:cNvGrpSpPr/>
          <p:nvPr/>
        </p:nvGrpSpPr>
        <p:grpSpPr>
          <a:xfrm>
            <a:off x="5726545" y="2474540"/>
            <a:ext cx="5999161" cy="3881810"/>
            <a:chOff x="5726545" y="2845221"/>
            <a:chExt cx="5999161" cy="3881810"/>
          </a:xfrm>
        </p:grpSpPr>
        <p:pic>
          <p:nvPicPr>
            <p:cNvPr id="6" name="Picture 5">
              <a:extLst>
                <a:ext uri="{FF2B5EF4-FFF2-40B4-BE49-F238E27FC236}">
                  <a16:creationId xmlns:a16="http://schemas.microsoft.com/office/drawing/2014/main" id="{3F4F96D3-80DD-5531-5501-96965A167FEC}"/>
                </a:ext>
              </a:extLst>
            </p:cNvPr>
            <p:cNvPicPr>
              <a:picLocks noChangeAspect="1"/>
            </p:cNvPicPr>
            <p:nvPr/>
          </p:nvPicPr>
          <p:blipFill>
            <a:blip r:embed="rId4"/>
            <a:stretch>
              <a:fillRect/>
            </a:stretch>
          </p:blipFill>
          <p:spPr>
            <a:xfrm>
              <a:off x="5726545" y="2845221"/>
              <a:ext cx="5999161" cy="3881810"/>
            </a:xfrm>
            <a:prstGeom prst="rect">
              <a:avLst/>
            </a:prstGeom>
          </p:spPr>
        </p:pic>
        <p:cxnSp>
          <p:nvCxnSpPr>
            <p:cNvPr id="8" name="Straight Connector 7">
              <a:extLst>
                <a:ext uri="{FF2B5EF4-FFF2-40B4-BE49-F238E27FC236}">
                  <a16:creationId xmlns:a16="http://schemas.microsoft.com/office/drawing/2014/main" id="{4C756200-4AF5-4BEC-C9D5-D1C8A1B22150}"/>
                </a:ext>
              </a:extLst>
            </p:cNvPr>
            <p:cNvCxnSpPr>
              <a:cxnSpLocks/>
            </p:cNvCxnSpPr>
            <p:nvPr/>
          </p:nvCxnSpPr>
          <p:spPr>
            <a:xfrm>
              <a:off x="6048375" y="4510088"/>
              <a:ext cx="0" cy="352425"/>
            </a:xfrm>
            <a:prstGeom prst="line">
              <a:avLst/>
            </a:prstGeom>
            <a:ln w="12700">
              <a:solidFill>
                <a:srgbClr val="C80C30"/>
              </a:solidFill>
            </a:ln>
          </p:spPr>
          <p:style>
            <a:lnRef idx="1">
              <a:schemeClr val="dk1"/>
            </a:lnRef>
            <a:fillRef idx="0">
              <a:schemeClr val="dk1"/>
            </a:fillRef>
            <a:effectRef idx="0">
              <a:schemeClr val="dk1"/>
            </a:effectRef>
            <a:fontRef idx="minor">
              <a:schemeClr val="tx1"/>
            </a:fontRef>
          </p:style>
        </p:cxnSp>
      </p:grpSp>
      <p:sp>
        <p:nvSpPr>
          <p:cNvPr id="7" name="Slide Number Placeholder 6">
            <a:extLst>
              <a:ext uri="{FF2B5EF4-FFF2-40B4-BE49-F238E27FC236}">
                <a16:creationId xmlns:a16="http://schemas.microsoft.com/office/drawing/2014/main" id="{7B642CF8-0334-0247-E7AB-E787E3546395}"/>
              </a:ext>
            </a:extLst>
          </p:cNvPr>
          <p:cNvSpPr>
            <a:spLocks noGrp="1"/>
          </p:cNvSpPr>
          <p:nvPr>
            <p:ph type="sldNum" sz="quarter" idx="12"/>
          </p:nvPr>
        </p:nvSpPr>
        <p:spPr/>
        <p:txBody>
          <a:bodyPr/>
          <a:lstStyle/>
          <a:p>
            <a:fld id="{1211B697-1A32-4DEE-8BF5-11EE32737DD0}" type="slidenum">
              <a:rPr lang="nl-NL" smtClean="0"/>
              <a:t>11</a:t>
            </a:fld>
            <a:endParaRPr lang="nl-NL"/>
          </a:p>
        </p:txBody>
      </p:sp>
    </p:spTree>
    <p:extLst>
      <p:ext uri="{BB962C8B-B14F-4D97-AF65-F5344CB8AC3E}">
        <p14:creationId xmlns:p14="http://schemas.microsoft.com/office/powerpoint/2010/main" val="126715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8CE6-8B3A-C8F1-E95A-47F8773A12EF}"/>
              </a:ext>
            </a:extLst>
          </p:cNvPr>
          <p:cNvSpPr>
            <a:spLocks noGrp="1"/>
          </p:cNvSpPr>
          <p:nvPr>
            <p:ph type="title"/>
          </p:nvPr>
        </p:nvSpPr>
        <p:spPr/>
        <p:txBody>
          <a:bodyPr/>
          <a:lstStyle/>
          <a:p>
            <a:r>
              <a:rPr lang="en-US"/>
              <a:t>Heat switches</a:t>
            </a:r>
            <a:endParaRPr lang="nl-NL"/>
          </a:p>
        </p:txBody>
      </p:sp>
      <p:pic>
        <p:nvPicPr>
          <p:cNvPr id="4" name="Afbeelding 7">
            <a:extLst>
              <a:ext uri="{FF2B5EF4-FFF2-40B4-BE49-F238E27FC236}">
                <a16:creationId xmlns:a16="http://schemas.microsoft.com/office/drawing/2014/main" id="{8BE34F52-518B-A361-6AED-1A934781B882}"/>
              </a:ext>
            </a:extLst>
          </p:cNvPr>
          <p:cNvPicPr>
            <a:picLocks noChangeAspect="1"/>
          </p:cNvPicPr>
          <p:nvPr/>
        </p:nvPicPr>
        <p:blipFill>
          <a:blip r:embed="rId3"/>
          <a:stretch>
            <a:fillRect/>
          </a:stretch>
        </p:blipFill>
        <p:spPr>
          <a:xfrm>
            <a:off x="838200" y="2978260"/>
            <a:ext cx="4119554" cy="3138708"/>
          </a:xfrm>
          <a:prstGeom prst="rect">
            <a:avLst/>
          </a:prstGeom>
        </p:spPr>
      </p:pic>
      <p:sp>
        <p:nvSpPr>
          <p:cNvPr id="7" name="Tekstvak 41">
            <a:extLst>
              <a:ext uri="{FF2B5EF4-FFF2-40B4-BE49-F238E27FC236}">
                <a16:creationId xmlns:a16="http://schemas.microsoft.com/office/drawing/2014/main" id="{897970B2-4269-BADB-3BE5-48318AF37F28}"/>
              </a:ext>
            </a:extLst>
          </p:cNvPr>
          <p:cNvSpPr txBox="1"/>
          <p:nvPr/>
        </p:nvSpPr>
        <p:spPr>
          <a:xfrm>
            <a:off x="838200" y="6088618"/>
            <a:ext cx="4119554" cy="276999"/>
          </a:xfrm>
          <a:prstGeom prst="rect">
            <a:avLst/>
          </a:prstGeom>
          <a:noFill/>
        </p:spPr>
        <p:txBody>
          <a:bodyPr wrap="square" rtlCol="0">
            <a:spAutoFit/>
          </a:bodyPr>
          <a:lstStyle/>
          <a:p>
            <a:r>
              <a:rPr lang="en-GB" sz="1200" i="1">
                <a:latin typeface="Calibri Light" panose="020F0302020204030204" pitchFamily="34" charset="0"/>
                <a:cs typeface="Calibri Light" panose="020F0302020204030204" pitchFamily="34" charset="0"/>
              </a:rPr>
              <a:t>M.O. Kimball et al., NASA</a:t>
            </a:r>
            <a:endParaRPr lang="nl-NL" sz="1200" i="1">
              <a:latin typeface="Calibri Light" panose="020F0302020204030204" pitchFamily="34" charset="0"/>
              <a:cs typeface="Calibri Light" panose="020F0302020204030204" pitchFamily="34" charset="0"/>
            </a:endParaRPr>
          </a:p>
        </p:txBody>
      </p:sp>
      <p:grpSp>
        <p:nvGrpSpPr>
          <p:cNvPr id="3" name="Group 2">
            <a:extLst>
              <a:ext uri="{FF2B5EF4-FFF2-40B4-BE49-F238E27FC236}">
                <a16:creationId xmlns:a16="http://schemas.microsoft.com/office/drawing/2014/main" id="{69398F70-6502-5D8C-9EB5-E46CCC3E8A2C}"/>
              </a:ext>
            </a:extLst>
          </p:cNvPr>
          <p:cNvGrpSpPr/>
          <p:nvPr/>
        </p:nvGrpSpPr>
        <p:grpSpPr>
          <a:xfrm>
            <a:off x="6198179" y="2521370"/>
            <a:ext cx="5155621" cy="3668690"/>
            <a:chOff x="6198179" y="2521370"/>
            <a:chExt cx="5155621" cy="3668690"/>
          </a:xfrm>
        </p:grpSpPr>
        <p:sp>
          <p:nvSpPr>
            <p:cNvPr id="6" name="TextBox 5">
              <a:extLst>
                <a:ext uri="{FF2B5EF4-FFF2-40B4-BE49-F238E27FC236}">
                  <a16:creationId xmlns:a16="http://schemas.microsoft.com/office/drawing/2014/main" id="{0A38E53F-AB49-4229-F007-00C8D6DD6791}"/>
                </a:ext>
              </a:extLst>
            </p:cNvPr>
            <p:cNvSpPr txBox="1"/>
            <p:nvPr/>
          </p:nvSpPr>
          <p:spPr>
            <a:xfrm>
              <a:off x="7510303" y="5851506"/>
              <a:ext cx="2352673" cy="338554"/>
            </a:xfrm>
            <a:prstGeom prst="rect">
              <a:avLst/>
            </a:prstGeom>
            <a:noFill/>
          </p:spPr>
          <p:txBody>
            <a:bodyPr wrap="square" rtlCol="0">
              <a:spAutoFit/>
            </a:bodyPr>
            <a:lstStyle/>
            <a:p>
              <a:pPr algn="ctr"/>
              <a:r>
                <a:rPr lang="nl-NL" sz="1600" err="1">
                  <a:latin typeface="+mj-lt"/>
                </a:rPr>
                <a:t>transition</a:t>
              </a:r>
              <a:r>
                <a:rPr lang="nl-NL" sz="1600">
                  <a:latin typeface="+mj-lt"/>
                </a:rPr>
                <a:t> regime</a:t>
              </a:r>
            </a:p>
          </p:txBody>
        </p:sp>
        <p:pic>
          <p:nvPicPr>
            <p:cNvPr id="10" name="Picture 9">
              <a:extLst>
                <a:ext uri="{FF2B5EF4-FFF2-40B4-BE49-F238E27FC236}">
                  <a16:creationId xmlns:a16="http://schemas.microsoft.com/office/drawing/2014/main" id="{E1943E86-DBE9-74D7-B6AF-52C8FF68B169}"/>
                </a:ext>
              </a:extLst>
            </p:cNvPr>
            <p:cNvPicPr>
              <a:picLocks noChangeAspect="1"/>
            </p:cNvPicPr>
            <p:nvPr/>
          </p:nvPicPr>
          <p:blipFill>
            <a:blip r:embed="rId4"/>
            <a:stretch>
              <a:fillRect/>
            </a:stretch>
          </p:blipFill>
          <p:spPr>
            <a:xfrm>
              <a:off x="6198179" y="2521370"/>
              <a:ext cx="5155621" cy="3335990"/>
            </a:xfrm>
            <a:prstGeom prst="rect">
              <a:avLst/>
            </a:prstGeom>
          </p:spPr>
        </p:pic>
        <p:sp>
          <p:nvSpPr>
            <p:cNvPr id="11" name="TextBox 10">
              <a:extLst>
                <a:ext uri="{FF2B5EF4-FFF2-40B4-BE49-F238E27FC236}">
                  <a16:creationId xmlns:a16="http://schemas.microsoft.com/office/drawing/2014/main" id="{A99CC385-04F0-9243-8B30-8F147AB5C194}"/>
                </a:ext>
              </a:extLst>
            </p:cNvPr>
            <p:cNvSpPr txBox="1"/>
            <p:nvPr/>
          </p:nvSpPr>
          <p:spPr>
            <a:xfrm>
              <a:off x="6521956" y="5851506"/>
              <a:ext cx="988347" cy="338554"/>
            </a:xfrm>
            <a:prstGeom prst="rect">
              <a:avLst/>
            </a:prstGeom>
            <a:noFill/>
          </p:spPr>
          <p:txBody>
            <a:bodyPr wrap="square" rtlCol="0">
              <a:spAutoFit/>
            </a:bodyPr>
            <a:lstStyle/>
            <a:p>
              <a:pPr algn="r"/>
              <a:r>
                <a:rPr lang="nl-NL" sz="1600">
                  <a:latin typeface="+mj-lt"/>
                </a:rPr>
                <a:t>off state</a:t>
              </a:r>
            </a:p>
          </p:txBody>
        </p:sp>
        <p:sp>
          <p:nvSpPr>
            <p:cNvPr id="13" name="TextBox 12">
              <a:extLst>
                <a:ext uri="{FF2B5EF4-FFF2-40B4-BE49-F238E27FC236}">
                  <a16:creationId xmlns:a16="http://schemas.microsoft.com/office/drawing/2014/main" id="{ADB0D3D1-CCA7-9ECA-69B5-1F8FBA5E9568}"/>
                </a:ext>
              </a:extLst>
            </p:cNvPr>
            <p:cNvSpPr txBox="1"/>
            <p:nvPr/>
          </p:nvSpPr>
          <p:spPr>
            <a:xfrm>
              <a:off x="9862976" y="5851506"/>
              <a:ext cx="1019175" cy="338554"/>
            </a:xfrm>
            <a:prstGeom prst="rect">
              <a:avLst/>
            </a:prstGeom>
            <a:noFill/>
          </p:spPr>
          <p:txBody>
            <a:bodyPr wrap="square">
              <a:spAutoFit/>
            </a:bodyPr>
            <a:lstStyle/>
            <a:p>
              <a:pPr algn="ctr"/>
              <a:r>
                <a:rPr lang="nl-NL" sz="1600">
                  <a:latin typeface="+mj-lt"/>
                </a:rPr>
                <a:t>on state</a:t>
              </a:r>
            </a:p>
          </p:txBody>
        </p:sp>
        <p:cxnSp>
          <p:nvCxnSpPr>
            <p:cNvPr id="14" name="Straight Connector 13">
              <a:extLst>
                <a:ext uri="{FF2B5EF4-FFF2-40B4-BE49-F238E27FC236}">
                  <a16:creationId xmlns:a16="http://schemas.microsoft.com/office/drawing/2014/main" id="{C9CBC777-C749-35C2-E18A-1631203208AE}"/>
                </a:ext>
              </a:extLst>
            </p:cNvPr>
            <p:cNvCxnSpPr>
              <a:cxnSpLocks/>
            </p:cNvCxnSpPr>
            <p:nvPr/>
          </p:nvCxnSpPr>
          <p:spPr>
            <a:xfrm flipV="1">
              <a:off x="9862978" y="2868565"/>
              <a:ext cx="0" cy="25511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0CDB00-E92E-0C7B-E436-9C46A84700EB}"/>
                </a:ext>
              </a:extLst>
            </p:cNvPr>
            <p:cNvCxnSpPr>
              <a:cxnSpLocks/>
            </p:cNvCxnSpPr>
            <p:nvPr/>
          </p:nvCxnSpPr>
          <p:spPr>
            <a:xfrm flipV="1">
              <a:off x="7510303" y="4040140"/>
              <a:ext cx="0" cy="137953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1FC4E748-2AAE-9BD7-1ED6-C4C6269A1820}"/>
              </a:ext>
            </a:extLst>
          </p:cNvPr>
          <p:cNvSpPr>
            <a:spLocks noGrp="1"/>
          </p:cNvSpPr>
          <p:nvPr>
            <p:ph idx="1"/>
          </p:nvPr>
        </p:nvSpPr>
        <p:spPr>
          <a:xfrm>
            <a:off x="838200" y="1825625"/>
            <a:ext cx="5943600" cy="1325563"/>
          </a:xfrm>
        </p:spPr>
        <p:txBody>
          <a:bodyPr/>
          <a:lstStyle/>
          <a:p>
            <a:r>
              <a:rPr lang="nl-NL" err="1"/>
              <a:t>Mechanical</a:t>
            </a:r>
            <a:endParaRPr lang="nl-NL"/>
          </a:p>
          <a:p>
            <a:r>
              <a:rPr lang="nl-NL"/>
              <a:t>Gas-gap</a:t>
            </a:r>
          </a:p>
        </p:txBody>
      </p:sp>
      <p:sp>
        <p:nvSpPr>
          <p:cNvPr id="5" name="Slide Number Placeholder 4">
            <a:extLst>
              <a:ext uri="{FF2B5EF4-FFF2-40B4-BE49-F238E27FC236}">
                <a16:creationId xmlns:a16="http://schemas.microsoft.com/office/drawing/2014/main" id="{B5BE4F3A-AE26-B6E6-790C-78AEEDB4EF45}"/>
              </a:ext>
            </a:extLst>
          </p:cNvPr>
          <p:cNvSpPr>
            <a:spLocks noGrp="1"/>
          </p:cNvSpPr>
          <p:nvPr>
            <p:ph type="sldNum" sz="quarter" idx="12"/>
          </p:nvPr>
        </p:nvSpPr>
        <p:spPr/>
        <p:txBody>
          <a:bodyPr/>
          <a:lstStyle/>
          <a:p>
            <a:fld id="{1211B697-1A32-4DEE-8BF5-11EE32737DD0}" type="slidenum">
              <a:rPr lang="nl-NL" smtClean="0"/>
              <a:t>12</a:t>
            </a:fld>
            <a:endParaRPr lang="nl-NL"/>
          </a:p>
        </p:txBody>
      </p:sp>
    </p:spTree>
    <p:extLst>
      <p:ext uri="{BB962C8B-B14F-4D97-AF65-F5344CB8AC3E}">
        <p14:creationId xmlns:p14="http://schemas.microsoft.com/office/powerpoint/2010/main" val="37804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7859-6AFC-8B03-5555-E8170AACEB33}"/>
              </a:ext>
            </a:extLst>
          </p:cNvPr>
          <p:cNvSpPr>
            <a:spLocks noGrp="1"/>
          </p:cNvSpPr>
          <p:nvPr>
            <p:ph type="title"/>
          </p:nvPr>
        </p:nvSpPr>
        <p:spPr/>
        <p:txBody>
          <a:bodyPr/>
          <a:lstStyle/>
          <a:p>
            <a:r>
              <a:rPr lang="en-US"/>
              <a:t>Simulation: cyclic operation</a:t>
            </a:r>
            <a:endParaRPr lang="nl-NL"/>
          </a:p>
        </p:txBody>
      </p:sp>
      <p:sp>
        <p:nvSpPr>
          <p:cNvPr id="3" name="Content Placeholder 2">
            <a:extLst>
              <a:ext uri="{FF2B5EF4-FFF2-40B4-BE49-F238E27FC236}">
                <a16:creationId xmlns:a16="http://schemas.microsoft.com/office/drawing/2014/main" id="{BBEE7118-FD97-B7B1-5D95-A526843033F6}"/>
              </a:ext>
            </a:extLst>
          </p:cNvPr>
          <p:cNvSpPr>
            <a:spLocks noGrp="1"/>
          </p:cNvSpPr>
          <p:nvPr>
            <p:ph idx="1"/>
          </p:nvPr>
        </p:nvSpPr>
        <p:spPr/>
        <p:txBody>
          <a:bodyPr/>
          <a:lstStyle/>
          <a:p>
            <a:r>
              <a:rPr lang="en-US"/>
              <a:t>2 hours of regeneration (cooldown)</a:t>
            </a:r>
          </a:p>
          <a:p>
            <a:r>
              <a:rPr lang="en-US"/>
              <a:t>½ hour of measurement time</a:t>
            </a:r>
            <a:endParaRPr lang="nl-NL"/>
          </a:p>
        </p:txBody>
      </p:sp>
      <p:pic>
        <p:nvPicPr>
          <p:cNvPr id="9" name="Picture 8">
            <a:extLst>
              <a:ext uri="{FF2B5EF4-FFF2-40B4-BE49-F238E27FC236}">
                <a16:creationId xmlns:a16="http://schemas.microsoft.com/office/drawing/2014/main" id="{9C7F4102-282A-14D6-B800-2390E2DD6680}"/>
              </a:ext>
            </a:extLst>
          </p:cNvPr>
          <p:cNvPicPr>
            <a:picLocks noChangeAspect="1"/>
          </p:cNvPicPr>
          <p:nvPr/>
        </p:nvPicPr>
        <p:blipFill>
          <a:blip r:embed="rId3"/>
          <a:stretch>
            <a:fillRect/>
          </a:stretch>
        </p:blipFill>
        <p:spPr>
          <a:xfrm>
            <a:off x="5840151" y="1572053"/>
            <a:ext cx="5950478" cy="3850309"/>
          </a:xfrm>
          <a:prstGeom prst="rect">
            <a:avLst/>
          </a:prstGeom>
        </p:spPr>
      </p:pic>
      <p:grpSp>
        <p:nvGrpSpPr>
          <p:cNvPr id="20" name="Group 19">
            <a:extLst>
              <a:ext uri="{FF2B5EF4-FFF2-40B4-BE49-F238E27FC236}">
                <a16:creationId xmlns:a16="http://schemas.microsoft.com/office/drawing/2014/main" id="{66C376BD-8650-5A4F-D025-3986AE5A4D01}"/>
              </a:ext>
            </a:extLst>
          </p:cNvPr>
          <p:cNvGrpSpPr/>
          <p:nvPr/>
        </p:nvGrpSpPr>
        <p:grpSpPr>
          <a:xfrm>
            <a:off x="6647493" y="5404483"/>
            <a:ext cx="4564361" cy="294856"/>
            <a:chOff x="6647493" y="5422363"/>
            <a:chExt cx="4564361" cy="328262"/>
          </a:xfrm>
        </p:grpSpPr>
        <p:sp>
          <p:nvSpPr>
            <p:cNvPr id="16" name="Right Brace 15">
              <a:extLst>
                <a:ext uri="{FF2B5EF4-FFF2-40B4-BE49-F238E27FC236}">
                  <a16:creationId xmlns:a16="http://schemas.microsoft.com/office/drawing/2014/main" id="{7539D236-4BBB-A595-FF2C-D285C5AB7F60}"/>
                </a:ext>
              </a:extLst>
            </p:cNvPr>
            <p:cNvSpPr/>
            <p:nvPr/>
          </p:nvSpPr>
          <p:spPr>
            <a:xfrm rot="5400000">
              <a:off x="7374428" y="4695428"/>
              <a:ext cx="328261" cy="1782132"/>
            </a:xfrm>
            <a:prstGeom prst="rightBrace">
              <a:avLst>
                <a:gd name="adj1" fmla="val 38052"/>
                <a:gd name="adj2" fmla="val 50000"/>
              </a:avLst>
            </a:prstGeom>
            <a:ln>
              <a:solidFill>
                <a:srgbClr val="C80C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7" name="Right Brace 16">
              <a:extLst>
                <a:ext uri="{FF2B5EF4-FFF2-40B4-BE49-F238E27FC236}">
                  <a16:creationId xmlns:a16="http://schemas.microsoft.com/office/drawing/2014/main" id="{91C4E0F7-276B-6F80-AAF6-DE4DC5E82C98}"/>
                </a:ext>
              </a:extLst>
            </p:cNvPr>
            <p:cNvSpPr/>
            <p:nvPr/>
          </p:nvSpPr>
          <p:spPr>
            <a:xfrm rot="5400000">
              <a:off x="9671677" y="4695495"/>
              <a:ext cx="328261" cy="1782000"/>
            </a:xfrm>
            <a:prstGeom prst="rightBrace">
              <a:avLst>
                <a:gd name="adj1" fmla="val 38052"/>
                <a:gd name="adj2" fmla="val 50000"/>
              </a:avLst>
            </a:prstGeom>
            <a:ln>
              <a:solidFill>
                <a:srgbClr val="C80C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8" name="Right Brace 17">
              <a:extLst>
                <a:ext uri="{FF2B5EF4-FFF2-40B4-BE49-F238E27FC236}">
                  <a16:creationId xmlns:a16="http://schemas.microsoft.com/office/drawing/2014/main" id="{D1E1A65F-E0FD-4FCA-314B-C8412D87D55B}"/>
                </a:ext>
              </a:extLst>
            </p:cNvPr>
            <p:cNvSpPr/>
            <p:nvPr/>
          </p:nvSpPr>
          <p:spPr>
            <a:xfrm rot="5400000">
              <a:off x="8523086" y="5359695"/>
              <a:ext cx="328261" cy="453600"/>
            </a:xfrm>
            <a:prstGeom prst="rightBrace">
              <a:avLst>
                <a:gd name="adj1" fmla="val 38052"/>
                <a:gd name="adj2" fmla="val 50000"/>
              </a:avLst>
            </a:prstGeom>
            <a:ln>
              <a:solidFill>
                <a:srgbClr val="C80C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9" name="Right Brace 18">
              <a:extLst>
                <a:ext uri="{FF2B5EF4-FFF2-40B4-BE49-F238E27FC236}">
                  <a16:creationId xmlns:a16="http://schemas.microsoft.com/office/drawing/2014/main" id="{A4B352A6-92F0-2C67-C4F6-02425A29B3B7}"/>
                </a:ext>
              </a:extLst>
            </p:cNvPr>
            <p:cNvSpPr/>
            <p:nvPr/>
          </p:nvSpPr>
          <p:spPr>
            <a:xfrm rot="5400000">
              <a:off x="10820923" y="5359695"/>
              <a:ext cx="328261" cy="453600"/>
            </a:xfrm>
            <a:prstGeom prst="rightBrace">
              <a:avLst>
                <a:gd name="adj1" fmla="val 38052"/>
                <a:gd name="adj2" fmla="val 50000"/>
              </a:avLst>
            </a:prstGeom>
            <a:ln>
              <a:solidFill>
                <a:srgbClr val="C80C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cxnSp>
        <p:nvCxnSpPr>
          <p:cNvPr id="22" name="Straight Connector 21">
            <a:extLst>
              <a:ext uri="{FF2B5EF4-FFF2-40B4-BE49-F238E27FC236}">
                <a16:creationId xmlns:a16="http://schemas.microsoft.com/office/drawing/2014/main" id="{17FC9D8A-1159-D90C-F612-E32A45E49546}"/>
              </a:ext>
            </a:extLst>
          </p:cNvPr>
          <p:cNvCxnSpPr>
            <a:cxnSpLocks/>
          </p:cNvCxnSpPr>
          <p:nvPr/>
        </p:nvCxnSpPr>
        <p:spPr>
          <a:xfrm flipV="1">
            <a:off x="8462797" y="1812925"/>
            <a:ext cx="0" cy="32226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C2EE1F-C50C-EC81-C125-55163E4FE6A7}"/>
              </a:ext>
            </a:extLst>
          </p:cNvPr>
          <p:cNvCxnSpPr>
            <a:cxnSpLocks/>
          </p:cNvCxnSpPr>
          <p:nvPr/>
        </p:nvCxnSpPr>
        <p:spPr>
          <a:xfrm flipV="1">
            <a:off x="8924308" y="1812925"/>
            <a:ext cx="0" cy="32226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264425-D133-A529-CDB0-1068318A73A8}"/>
              </a:ext>
            </a:extLst>
          </p:cNvPr>
          <p:cNvCxnSpPr>
            <a:cxnSpLocks/>
          </p:cNvCxnSpPr>
          <p:nvPr/>
        </p:nvCxnSpPr>
        <p:spPr>
          <a:xfrm flipV="1">
            <a:off x="10763645" y="1812925"/>
            <a:ext cx="0" cy="32226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165C11-2EE9-BF96-5D23-85CA95BDFFAC}"/>
              </a:ext>
            </a:extLst>
          </p:cNvPr>
          <p:cNvSpPr txBox="1"/>
          <p:nvPr/>
        </p:nvSpPr>
        <p:spPr>
          <a:xfrm rot="20184590">
            <a:off x="6377753" y="5882640"/>
            <a:ext cx="1394356" cy="369332"/>
          </a:xfrm>
          <a:prstGeom prst="rect">
            <a:avLst/>
          </a:prstGeom>
          <a:noFill/>
        </p:spPr>
        <p:txBody>
          <a:bodyPr wrap="none" rtlCol="0">
            <a:spAutoFit/>
          </a:bodyPr>
          <a:lstStyle/>
          <a:p>
            <a:r>
              <a:rPr lang="nl-NL" err="1">
                <a:latin typeface="+mj-lt"/>
              </a:rPr>
              <a:t>regeneration</a:t>
            </a:r>
            <a:endParaRPr lang="nl-NL">
              <a:latin typeface="+mj-lt"/>
            </a:endParaRPr>
          </a:p>
        </p:txBody>
      </p:sp>
      <p:sp>
        <p:nvSpPr>
          <p:cNvPr id="29" name="TextBox 28">
            <a:extLst>
              <a:ext uri="{FF2B5EF4-FFF2-40B4-BE49-F238E27FC236}">
                <a16:creationId xmlns:a16="http://schemas.microsoft.com/office/drawing/2014/main" id="{5E866BDC-FB06-85B7-3745-4006F174B065}"/>
              </a:ext>
            </a:extLst>
          </p:cNvPr>
          <p:cNvSpPr txBox="1"/>
          <p:nvPr/>
        </p:nvSpPr>
        <p:spPr>
          <a:xfrm rot="20184590">
            <a:off x="8670439" y="5882640"/>
            <a:ext cx="1394356" cy="369332"/>
          </a:xfrm>
          <a:prstGeom prst="rect">
            <a:avLst/>
          </a:prstGeom>
          <a:noFill/>
        </p:spPr>
        <p:txBody>
          <a:bodyPr wrap="none" rtlCol="0">
            <a:spAutoFit/>
          </a:bodyPr>
          <a:lstStyle/>
          <a:p>
            <a:r>
              <a:rPr lang="nl-NL" err="1">
                <a:latin typeface="+mj-lt"/>
              </a:rPr>
              <a:t>regeneration</a:t>
            </a:r>
            <a:endParaRPr lang="nl-NL">
              <a:latin typeface="+mj-lt"/>
            </a:endParaRPr>
          </a:p>
        </p:txBody>
      </p:sp>
      <p:sp>
        <p:nvSpPr>
          <p:cNvPr id="30" name="TextBox 29">
            <a:extLst>
              <a:ext uri="{FF2B5EF4-FFF2-40B4-BE49-F238E27FC236}">
                <a16:creationId xmlns:a16="http://schemas.microsoft.com/office/drawing/2014/main" id="{0C097B39-CD81-6081-8C9F-8C96179D579F}"/>
              </a:ext>
            </a:extLst>
          </p:cNvPr>
          <p:cNvSpPr txBox="1"/>
          <p:nvPr/>
        </p:nvSpPr>
        <p:spPr>
          <a:xfrm rot="20184590">
            <a:off x="7407007" y="5882640"/>
            <a:ext cx="1495602" cy="369332"/>
          </a:xfrm>
          <a:prstGeom prst="rect">
            <a:avLst/>
          </a:prstGeom>
          <a:noFill/>
        </p:spPr>
        <p:txBody>
          <a:bodyPr wrap="none" rtlCol="0">
            <a:spAutoFit/>
          </a:bodyPr>
          <a:lstStyle/>
          <a:p>
            <a:r>
              <a:rPr lang="nl-NL" err="1">
                <a:latin typeface="+mj-lt"/>
              </a:rPr>
              <a:t>measurement</a:t>
            </a:r>
            <a:endParaRPr lang="nl-NL">
              <a:latin typeface="+mj-lt"/>
            </a:endParaRPr>
          </a:p>
        </p:txBody>
      </p:sp>
      <p:sp>
        <p:nvSpPr>
          <p:cNvPr id="31" name="TextBox 30">
            <a:extLst>
              <a:ext uri="{FF2B5EF4-FFF2-40B4-BE49-F238E27FC236}">
                <a16:creationId xmlns:a16="http://schemas.microsoft.com/office/drawing/2014/main" id="{3D98ACD9-1B96-743E-DDE0-53DC65FC82CB}"/>
              </a:ext>
            </a:extLst>
          </p:cNvPr>
          <p:cNvSpPr txBox="1"/>
          <p:nvPr/>
        </p:nvSpPr>
        <p:spPr>
          <a:xfrm rot="20184590">
            <a:off x="9635056" y="5882640"/>
            <a:ext cx="1495602" cy="369332"/>
          </a:xfrm>
          <a:prstGeom prst="rect">
            <a:avLst/>
          </a:prstGeom>
          <a:noFill/>
        </p:spPr>
        <p:txBody>
          <a:bodyPr wrap="none" rtlCol="0">
            <a:spAutoFit/>
          </a:bodyPr>
          <a:lstStyle/>
          <a:p>
            <a:r>
              <a:rPr lang="nl-NL" err="1">
                <a:latin typeface="+mj-lt"/>
              </a:rPr>
              <a:t>measurement</a:t>
            </a:r>
            <a:endParaRPr lang="nl-NL">
              <a:latin typeface="+mj-lt"/>
            </a:endParaRPr>
          </a:p>
        </p:txBody>
      </p:sp>
      <p:sp>
        <p:nvSpPr>
          <p:cNvPr id="4" name="Slide Number Placeholder 3">
            <a:extLst>
              <a:ext uri="{FF2B5EF4-FFF2-40B4-BE49-F238E27FC236}">
                <a16:creationId xmlns:a16="http://schemas.microsoft.com/office/drawing/2014/main" id="{FEE6A3A0-8448-04F6-DCF3-7E63E776F0FF}"/>
              </a:ext>
            </a:extLst>
          </p:cNvPr>
          <p:cNvSpPr>
            <a:spLocks noGrp="1"/>
          </p:cNvSpPr>
          <p:nvPr>
            <p:ph type="sldNum" sz="quarter" idx="12"/>
          </p:nvPr>
        </p:nvSpPr>
        <p:spPr/>
        <p:txBody>
          <a:bodyPr/>
          <a:lstStyle/>
          <a:p>
            <a:fld id="{1211B697-1A32-4DEE-8BF5-11EE32737DD0}" type="slidenum">
              <a:rPr lang="nl-NL" smtClean="0"/>
              <a:t>13</a:t>
            </a:fld>
            <a:endParaRPr lang="nl-NL"/>
          </a:p>
        </p:txBody>
      </p:sp>
    </p:spTree>
    <p:extLst>
      <p:ext uri="{BB962C8B-B14F-4D97-AF65-F5344CB8AC3E}">
        <p14:creationId xmlns:p14="http://schemas.microsoft.com/office/powerpoint/2010/main" val="193971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BFD988-7070-792A-B9F3-FB2B36636098}"/>
              </a:ext>
            </a:extLst>
          </p:cNvPr>
          <p:cNvPicPr>
            <a:picLocks noChangeAspect="1"/>
          </p:cNvPicPr>
          <p:nvPr/>
        </p:nvPicPr>
        <p:blipFill>
          <a:blip r:embed="rId2"/>
          <a:stretch>
            <a:fillRect/>
          </a:stretch>
        </p:blipFill>
        <p:spPr>
          <a:xfrm>
            <a:off x="6313569" y="228423"/>
            <a:ext cx="5470077" cy="6401154"/>
          </a:xfrm>
          <a:prstGeom prst="rect">
            <a:avLst/>
          </a:prstGeom>
        </p:spPr>
      </p:pic>
      <p:sp>
        <p:nvSpPr>
          <p:cNvPr id="2" name="Title 1">
            <a:extLst>
              <a:ext uri="{FF2B5EF4-FFF2-40B4-BE49-F238E27FC236}">
                <a16:creationId xmlns:a16="http://schemas.microsoft.com/office/drawing/2014/main" id="{313CAF94-3493-D05F-10ED-1E9CA3D18105}"/>
              </a:ext>
            </a:extLst>
          </p:cNvPr>
          <p:cNvSpPr>
            <a:spLocks noGrp="1"/>
          </p:cNvSpPr>
          <p:nvPr>
            <p:ph type="title"/>
          </p:nvPr>
        </p:nvSpPr>
        <p:spPr/>
        <p:txBody>
          <a:bodyPr/>
          <a:lstStyle/>
          <a:p>
            <a:r>
              <a:rPr lang="nl-NL" err="1"/>
              <a:t>Phased</a:t>
            </a:r>
            <a:r>
              <a:rPr lang="nl-NL"/>
              <a:t> approach</a:t>
            </a:r>
          </a:p>
        </p:txBody>
      </p:sp>
      <p:sp>
        <p:nvSpPr>
          <p:cNvPr id="3" name="Content Placeholder 2">
            <a:extLst>
              <a:ext uri="{FF2B5EF4-FFF2-40B4-BE49-F238E27FC236}">
                <a16:creationId xmlns:a16="http://schemas.microsoft.com/office/drawing/2014/main" id="{3E8F5528-F356-53A9-A25A-3FF97B5DA560}"/>
              </a:ext>
            </a:extLst>
          </p:cNvPr>
          <p:cNvSpPr>
            <a:spLocks noGrp="1"/>
          </p:cNvSpPr>
          <p:nvPr>
            <p:ph idx="1"/>
          </p:nvPr>
        </p:nvSpPr>
        <p:spPr/>
        <p:txBody>
          <a:bodyPr>
            <a:normAutofit/>
          </a:bodyPr>
          <a:lstStyle/>
          <a:p>
            <a:pPr marL="0" indent="0">
              <a:buNone/>
            </a:pPr>
            <a:r>
              <a:rPr lang="nl-NL"/>
              <a:t>Modular system, </a:t>
            </a:r>
            <a:r>
              <a:rPr lang="nl-NL" err="1"/>
              <a:t>replace</a:t>
            </a:r>
            <a:r>
              <a:rPr lang="nl-NL"/>
              <a:t> </a:t>
            </a:r>
            <a:r>
              <a:rPr lang="nl-NL" err="1"/>
              <a:t>components</a:t>
            </a:r>
            <a:r>
              <a:rPr lang="nl-NL"/>
              <a:t> over time</a:t>
            </a:r>
          </a:p>
          <a:p>
            <a:pPr marL="514350" indent="-514350">
              <a:buFont typeface="+mj-lt"/>
              <a:buAutoNum type="arabicPeriod"/>
            </a:pPr>
            <a:r>
              <a:rPr lang="nl-NL"/>
              <a:t>Lead </a:t>
            </a:r>
            <a:r>
              <a:rPr lang="nl-NL" err="1"/>
              <a:t>cold</a:t>
            </a:r>
            <a:r>
              <a:rPr lang="nl-NL"/>
              <a:t> storage, </a:t>
            </a:r>
            <a:r>
              <a:rPr lang="nl-NL" err="1"/>
              <a:t>conducting</a:t>
            </a:r>
            <a:r>
              <a:rPr lang="nl-NL"/>
              <a:t> links </a:t>
            </a:r>
            <a:br>
              <a:rPr lang="nl-NL"/>
            </a:br>
            <a:r>
              <a:rPr lang="nl-NL"/>
              <a:t>(no heat switches)</a:t>
            </a:r>
          </a:p>
          <a:p>
            <a:pPr lvl="1"/>
            <a:r>
              <a:rPr lang="nl-NL"/>
              <a:t>System </a:t>
            </a:r>
            <a:r>
              <a:rPr lang="nl-NL" err="1"/>
              <a:t>testing</a:t>
            </a:r>
            <a:endParaRPr lang="nl-NL"/>
          </a:p>
          <a:p>
            <a:pPr lvl="1"/>
            <a:r>
              <a:rPr lang="nl-NL"/>
              <a:t>Will </a:t>
            </a:r>
            <a:r>
              <a:rPr lang="nl-NL" err="1"/>
              <a:t>not</a:t>
            </a:r>
            <a:r>
              <a:rPr lang="nl-NL"/>
              <a:t> meet ½ </a:t>
            </a:r>
            <a:r>
              <a:rPr lang="nl-NL" err="1"/>
              <a:t>hour</a:t>
            </a:r>
            <a:r>
              <a:rPr lang="nl-NL"/>
              <a:t> </a:t>
            </a:r>
            <a:r>
              <a:rPr lang="nl-NL" err="1"/>
              <a:t>measurement</a:t>
            </a:r>
            <a:r>
              <a:rPr lang="nl-NL"/>
              <a:t> </a:t>
            </a:r>
            <a:br>
              <a:rPr lang="nl-NL"/>
            </a:br>
            <a:r>
              <a:rPr lang="nl-NL"/>
              <a:t>criterium</a:t>
            </a:r>
          </a:p>
          <a:p>
            <a:pPr lvl="1"/>
            <a:r>
              <a:rPr lang="nl-NL"/>
              <a:t>Target </a:t>
            </a:r>
            <a:r>
              <a:rPr lang="nl-NL" err="1"/>
              <a:t>cryogenic</a:t>
            </a:r>
            <a:r>
              <a:rPr lang="nl-NL"/>
              <a:t> </a:t>
            </a:r>
            <a:r>
              <a:rPr lang="nl-NL" err="1"/>
              <a:t>assembly</a:t>
            </a:r>
            <a:r>
              <a:rPr lang="nl-NL"/>
              <a:t>: end of 2024</a:t>
            </a:r>
          </a:p>
          <a:p>
            <a:pPr marL="514350" indent="-514350">
              <a:buFont typeface="+mj-lt"/>
              <a:buAutoNum type="arabicPeriod"/>
            </a:pPr>
            <a:r>
              <a:rPr lang="nl-NL" err="1"/>
              <a:t>Replace</a:t>
            </a:r>
            <a:r>
              <a:rPr lang="nl-NL"/>
              <a:t> links </a:t>
            </a:r>
            <a:r>
              <a:rPr lang="nl-NL" err="1"/>
              <a:t>by</a:t>
            </a:r>
            <a:r>
              <a:rPr lang="nl-NL"/>
              <a:t> heat switches</a:t>
            </a:r>
          </a:p>
          <a:p>
            <a:pPr marL="514350" indent="-514350">
              <a:buFont typeface="+mj-lt"/>
              <a:buAutoNum type="arabicPeriod"/>
            </a:pPr>
            <a:r>
              <a:rPr lang="nl-NL" err="1"/>
              <a:t>Replace</a:t>
            </a:r>
            <a:r>
              <a:rPr lang="nl-NL"/>
              <a:t> </a:t>
            </a:r>
            <a:r>
              <a:rPr lang="nl-NL" err="1"/>
              <a:t>cold</a:t>
            </a:r>
            <a:r>
              <a:rPr lang="nl-NL"/>
              <a:t> storage </a:t>
            </a:r>
            <a:r>
              <a:rPr lang="nl-NL" err="1"/>
              <a:t>by</a:t>
            </a:r>
            <a:r>
              <a:rPr lang="nl-NL"/>
              <a:t> helium gas or </a:t>
            </a:r>
            <a:br>
              <a:rPr lang="nl-NL"/>
            </a:br>
            <a:r>
              <a:rPr lang="nl-NL" err="1"/>
              <a:t>magnetic</a:t>
            </a:r>
            <a:r>
              <a:rPr lang="nl-NL"/>
              <a:t> </a:t>
            </a:r>
            <a:r>
              <a:rPr lang="nl-NL" err="1"/>
              <a:t>phase</a:t>
            </a:r>
            <a:r>
              <a:rPr lang="nl-NL"/>
              <a:t> change </a:t>
            </a:r>
            <a:r>
              <a:rPr lang="nl-NL" err="1"/>
              <a:t>material</a:t>
            </a:r>
            <a:endParaRPr lang="nl-NL"/>
          </a:p>
        </p:txBody>
      </p:sp>
      <p:sp>
        <p:nvSpPr>
          <p:cNvPr id="5" name="TextBox 4">
            <a:extLst>
              <a:ext uri="{FF2B5EF4-FFF2-40B4-BE49-F238E27FC236}">
                <a16:creationId xmlns:a16="http://schemas.microsoft.com/office/drawing/2014/main" id="{50EEEDCD-EBE3-2403-FB83-BEB5EE9D2969}"/>
              </a:ext>
            </a:extLst>
          </p:cNvPr>
          <p:cNvSpPr txBox="1"/>
          <p:nvPr/>
        </p:nvSpPr>
        <p:spPr>
          <a:xfrm>
            <a:off x="7588738" y="6311900"/>
            <a:ext cx="1518173" cy="276999"/>
          </a:xfrm>
          <a:prstGeom prst="rect">
            <a:avLst/>
          </a:prstGeom>
          <a:noFill/>
        </p:spPr>
        <p:txBody>
          <a:bodyPr wrap="none" rtlCol="0">
            <a:spAutoFit/>
          </a:bodyPr>
          <a:lstStyle/>
          <a:p>
            <a:r>
              <a:rPr lang="nl-NL" sz="1200" i="1">
                <a:latin typeface="+mj-lt"/>
              </a:rPr>
              <a:t>Rogier Elsinga, </a:t>
            </a:r>
            <a:r>
              <a:rPr lang="nl-NL" sz="1200" i="1" err="1">
                <a:latin typeface="+mj-lt"/>
              </a:rPr>
              <a:t>Nikhef</a:t>
            </a:r>
            <a:endParaRPr lang="nl-NL" sz="1200" i="1">
              <a:latin typeface="+mj-lt"/>
            </a:endParaRPr>
          </a:p>
        </p:txBody>
      </p:sp>
      <p:sp>
        <p:nvSpPr>
          <p:cNvPr id="6" name="Slide Number Placeholder 5">
            <a:extLst>
              <a:ext uri="{FF2B5EF4-FFF2-40B4-BE49-F238E27FC236}">
                <a16:creationId xmlns:a16="http://schemas.microsoft.com/office/drawing/2014/main" id="{93C6E9AA-A7AF-EF43-72F1-BF7A1317B462}"/>
              </a:ext>
            </a:extLst>
          </p:cNvPr>
          <p:cNvSpPr>
            <a:spLocks noGrp="1"/>
          </p:cNvSpPr>
          <p:nvPr>
            <p:ph type="sldNum" sz="quarter" idx="12"/>
          </p:nvPr>
        </p:nvSpPr>
        <p:spPr/>
        <p:txBody>
          <a:bodyPr/>
          <a:lstStyle/>
          <a:p>
            <a:fld id="{1211B697-1A32-4DEE-8BF5-11EE32737DD0}" type="slidenum">
              <a:rPr lang="nl-NL" smtClean="0"/>
              <a:t>14</a:t>
            </a:fld>
            <a:endParaRPr lang="nl-NL"/>
          </a:p>
        </p:txBody>
      </p:sp>
    </p:spTree>
    <p:extLst>
      <p:ext uri="{BB962C8B-B14F-4D97-AF65-F5344CB8AC3E}">
        <p14:creationId xmlns:p14="http://schemas.microsoft.com/office/powerpoint/2010/main" val="139588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24353-FE1E-BA7C-6F14-36B14005FE3F}"/>
              </a:ext>
            </a:extLst>
          </p:cNvPr>
          <p:cNvSpPr txBox="1"/>
          <p:nvPr/>
        </p:nvSpPr>
        <p:spPr>
          <a:xfrm>
            <a:off x="2349500" y="2973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4" name="Title 1">
            <a:extLst>
              <a:ext uri="{FF2B5EF4-FFF2-40B4-BE49-F238E27FC236}">
                <a16:creationId xmlns:a16="http://schemas.microsoft.com/office/drawing/2014/main" id="{293C16FE-958C-DAD1-428C-B93FD8061ACF}"/>
              </a:ext>
            </a:extLst>
          </p:cNvPr>
          <p:cNvSpPr>
            <a:spLocks noGrp="1"/>
          </p:cNvSpPr>
          <p:nvPr>
            <p:ph type="title"/>
          </p:nvPr>
        </p:nvSpPr>
        <p:spPr>
          <a:xfrm>
            <a:off x="838200" y="365125"/>
            <a:ext cx="10515600" cy="584730"/>
          </a:xfrm>
        </p:spPr>
        <p:txBody>
          <a:bodyPr>
            <a:normAutofit fontScale="90000"/>
          </a:bodyPr>
          <a:lstStyle/>
          <a:p>
            <a:r>
              <a:rPr lang="en-US">
                <a:cs typeface="Calibri Light"/>
              </a:rPr>
              <a:t>Three main </a:t>
            </a:r>
            <a:r>
              <a:rPr lang="en-US">
                <a:ea typeface="+mj-lt"/>
                <a:cs typeface="+mj-lt"/>
              </a:rPr>
              <a:t>work packages</a:t>
            </a:r>
          </a:p>
        </p:txBody>
      </p:sp>
      <p:sp>
        <p:nvSpPr>
          <p:cNvPr id="6" name="Content Placeholder 2">
            <a:extLst>
              <a:ext uri="{FF2B5EF4-FFF2-40B4-BE49-F238E27FC236}">
                <a16:creationId xmlns:a16="http://schemas.microsoft.com/office/drawing/2014/main" id="{EC058E9D-0375-E815-82A6-B8E3DF6EE3EE}"/>
              </a:ext>
            </a:extLst>
          </p:cNvPr>
          <p:cNvSpPr>
            <a:spLocks noGrp="1"/>
          </p:cNvSpPr>
          <p:nvPr>
            <p:ph idx="1"/>
          </p:nvPr>
        </p:nvSpPr>
        <p:spPr>
          <a:xfrm>
            <a:off x="647700" y="1317625"/>
            <a:ext cx="10896600" cy="3980921"/>
          </a:xfrm>
        </p:spPr>
        <p:txBody>
          <a:bodyPr vert="horz" lIns="91440" tIns="45720" rIns="91440" bIns="45720" rtlCol="0" anchor="t">
            <a:normAutofit/>
          </a:bodyPr>
          <a:lstStyle/>
          <a:p>
            <a:pPr marL="342900" indent="-342900"/>
            <a:r>
              <a:rPr lang="en-US" sz="2400">
                <a:solidFill>
                  <a:schemeClr val="bg2"/>
                </a:solidFill>
                <a:ea typeface="+mn-lt"/>
                <a:cs typeface="+mn-lt"/>
              </a:rPr>
              <a:t>Cryogenic Technology (Koen)</a:t>
            </a:r>
            <a:endParaRPr lang="en-US" sz="2400">
              <a:solidFill>
                <a:schemeClr val="bg2"/>
              </a:solidFill>
              <a:cs typeface="Calibri"/>
            </a:endParaRPr>
          </a:p>
          <a:p>
            <a:pPr marL="342900" indent="-342900"/>
            <a:endParaRPr lang="en-US" sz="2400">
              <a:cs typeface="Calibri"/>
            </a:endParaRPr>
          </a:p>
          <a:p>
            <a:pPr marL="342900" indent="-342900"/>
            <a:r>
              <a:rPr lang="en-US" sz="2400">
                <a:cs typeface="Calibri"/>
              </a:rPr>
              <a:t>Seismic Attenuation System (Enrico)</a:t>
            </a:r>
          </a:p>
          <a:p>
            <a:pPr marL="342900" indent="-342900"/>
            <a:endParaRPr lang="en-US" sz="2400">
              <a:cs typeface="Calibri"/>
            </a:endParaRPr>
          </a:p>
          <a:p>
            <a:pPr marL="342900" indent="-342900"/>
            <a:r>
              <a:rPr lang="en-US" sz="2400">
                <a:solidFill>
                  <a:schemeClr val="bg2"/>
                </a:solidFill>
                <a:cs typeface="Calibri"/>
              </a:rPr>
              <a:t>Optical setup (Enzo)</a:t>
            </a:r>
          </a:p>
          <a:p>
            <a:pPr marL="0" indent="0">
              <a:buNone/>
            </a:pPr>
            <a:endParaRPr lang="en-US" sz="2400">
              <a:cs typeface="Calibri"/>
            </a:endParaRPr>
          </a:p>
        </p:txBody>
      </p:sp>
      <p:sp>
        <p:nvSpPr>
          <p:cNvPr id="3" name="Slide Number Placeholder 2">
            <a:extLst>
              <a:ext uri="{FF2B5EF4-FFF2-40B4-BE49-F238E27FC236}">
                <a16:creationId xmlns:a16="http://schemas.microsoft.com/office/drawing/2014/main" id="{95E1DE06-BB95-76F6-2E53-FADF49BCF9F6}"/>
              </a:ext>
            </a:extLst>
          </p:cNvPr>
          <p:cNvSpPr>
            <a:spLocks noGrp="1"/>
          </p:cNvSpPr>
          <p:nvPr>
            <p:ph type="sldNum" sz="quarter" idx="12"/>
          </p:nvPr>
        </p:nvSpPr>
        <p:spPr/>
        <p:txBody>
          <a:bodyPr/>
          <a:lstStyle/>
          <a:p>
            <a:fld id="{1211B697-1A32-4DEE-8BF5-11EE32737DD0}" type="slidenum">
              <a:rPr lang="nl-NL" smtClean="0"/>
              <a:t>15</a:t>
            </a:fld>
            <a:endParaRPr lang="nl-NL"/>
          </a:p>
        </p:txBody>
      </p:sp>
    </p:spTree>
    <p:extLst>
      <p:ext uri="{BB962C8B-B14F-4D97-AF65-F5344CB8AC3E}">
        <p14:creationId xmlns:p14="http://schemas.microsoft.com/office/powerpoint/2010/main" val="121286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24353-FE1E-BA7C-6F14-36B14005FE3F}"/>
              </a:ext>
            </a:extLst>
          </p:cNvPr>
          <p:cNvSpPr txBox="1"/>
          <p:nvPr/>
        </p:nvSpPr>
        <p:spPr>
          <a:xfrm>
            <a:off x="2349500" y="2973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3" name="TextBox 2">
            <a:extLst>
              <a:ext uri="{FF2B5EF4-FFF2-40B4-BE49-F238E27FC236}">
                <a16:creationId xmlns:a16="http://schemas.microsoft.com/office/drawing/2014/main" id="{45B9F9C4-81FC-A7DB-8D65-AF7EA10BDD05}"/>
              </a:ext>
            </a:extLst>
          </p:cNvPr>
          <p:cNvSpPr txBox="1"/>
          <p:nvPr/>
        </p:nvSpPr>
        <p:spPr>
          <a:xfrm>
            <a:off x="301510" y="1452199"/>
            <a:ext cx="61453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ea typeface="+mn-lt"/>
                <a:cs typeface="+mn-lt"/>
              </a:rPr>
              <a:t>Measuring the vibration injection due to heat-links by avoiding direct contribution from the ground.</a:t>
            </a:r>
            <a:endParaRPr lang="en-US">
              <a:cs typeface="Calibri" panose="020F0502020204030204"/>
            </a:endParaRPr>
          </a:p>
          <a:p>
            <a:pPr marL="342900" indent="-342900">
              <a:buAutoNum type="arabicPeriod"/>
            </a:pPr>
            <a:endParaRPr lang="en-GB">
              <a:cs typeface="Calibri" panose="020F0502020204030204"/>
            </a:endParaRPr>
          </a:p>
          <a:p>
            <a:pPr marL="342900" indent="-342900">
              <a:buAutoNum type="arabicPeriod"/>
            </a:pPr>
            <a:r>
              <a:rPr lang="en-GB">
                <a:cs typeface="Calibri" panose="020F0502020204030204"/>
              </a:rPr>
              <a:t>Testing sensors/actuators at cryogenic temperature (≥10 K).</a:t>
            </a:r>
            <a:endParaRPr lang="en-US">
              <a:cs typeface="Calibri" panose="020F0502020204030204"/>
            </a:endParaRPr>
          </a:p>
        </p:txBody>
      </p:sp>
      <p:pic>
        <p:nvPicPr>
          <p:cNvPr id="7" name="Picture 6" descr="Diagram of a machine with a vacuum chamber&#10;&#10;Description automatically generated">
            <a:extLst>
              <a:ext uri="{FF2B5EF4-FFF2-40B4-BE49-F238E27FC236}">
                <a16:creationId xmlns:a16="http://schemas.microsoft.com/office/drawing/2014/main" id="{0252796A-F96A-4F55-897F-11424E2FD9DC}"/>
              </a:ext>
            </a:extLst>
          </p:cNvPr>
          <p:cNvPicPr>
            <a:picLocks noChangeAspect="1"/>
          </p:cNvPicPr>
          <p:nvPr/>
        </p:nvPicPr>
        <p:blipFill rotWithShape="1">
          <a:blip r:embed="rId2"/>
          <a:srcRect l="37742" t="3282" r="20000" b="-110"/>
          <a:stretch/>
        </p:blipFill>
        <p:spPr>
          <a:xfrm>
            <a:off x="6843953" y="636959"/>
            <a:ext cx="5207488" cy="5863167"/>
          </a:xfrm>
          <a:prstGeom prst="rect">
            <a:avLst/>
          </a:prstGeom>
        </p:spPr>
      </p:pic>
      <p:sp>
        <p:nvSpPr>
          <p:cNvPr id="5" name="TextBox 4">
            <a:extLst>
              <a:ext uri="{FF2B5EF4-FFF2-40B4-BE49-F238E27FC236}">
                <a16:creationId xmlns:a16="http://schemas.microsoft.com/office/drawing/2014/main" id="{977603EB-F167-A6BE-22DF-162D65852094}"/>
              </a:ext>
            </a:extLst>
          </p:cNvPr>
          <p:cNvSpPr txBox="1"/>
          <p:nvPr/>
        </p:nvSpPr>
        <p:spPr>
          <a:xfrm>
            <a:off x="301701" y="3074153"/>
            <a:ext cx="613985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The whole system is supported by a </a:t>
            </a:r>
            <a:r>
              <a:rPr lang="en-GB">
                <a:solidFill>
                  <a:schemeClr val="accent4"/>
                </a:solidFill>
                <a:cs typeface="Calibri"/>
              </a:rPr>
              <a:t>Frame</a:t>
            </a:r>
            <a:r>
              <a:rPr lang="en-GB">
                <a:cs typeface="Calibri"/>
              </a:rPr>
              <a:t> and is composed by:</a:t>
            </a:r>
          </a:p>
          <a:p>
            <a:pPr marL="285750" indent="-285750">
              <a:buFont typeface="Arial"/>
              <a:buChar char="•"/>
            </a:pPr>
            <a:endParaRPr lang="en-GB">
              <a:cs typeface="Calibri"/>
            </a:endParaRPr>
          </a:p>
          <a:p>
            <a:pPr marL="285750" indent="-285750">
              <a:buFont typeface="Arial"/>
              <a:buChar char="•"/>
            </a:pPr>
            <a:r>
              <a:rPr lang="en-GB">
                <a:cs typeface="Calibri"/>
              </a:rPr>
              <a:t>3 legs </a:t>
            </a:r>
            <a:r>
              <a:rPr lang="en-GB">
                <a:solidFill>
                  <a:srgbClr val="C00000"/>
                </a:solidFill>
                <a:cs typeface="Calibri"/>
              </a:rPr>
              <a:t>Inverted Pendulum (IP)</a:t>
            </a:r>
            <a:r>
              <a:rPr lang="en-GB">
                <a:cs typeface="Calibri"/>
              </a:rPr>
              <a:t> - Longitudinal vibration.</a:t>
            </a:r>
            <a:endParaRPr lang="en-US">
              <a:cs typeface="Calibri"/>
            </a:endParaRPr>
          </a:p>
          <a:p>
            <a:endParaRPr lang="en-GB">
              <a:cs typeface="Calibri"/>
            </a:endParaRPr>
          </a:p>
          <a:p>
            <a:pPr marL="285750" indent="-285750">
              <a:buFont typeface="Arial"/>
              <a:buChar char="•"/>
            </a:pPr>
            <a:r>
              <a:rPr lang="en-GB">
                <a:cs typeface="Calibri"/>
              </a:rPr>
              <a:t>1 stage with 3 pairs of </a:t>
            </a:r>
            <a:r>
              <a:rPr lang="en-GB">
                <a:solidFill>
                  <a:schemeClr val="accent2"/>
                </a:solidFill>
                <a:cs typeface="Calibri"/>
              </a:rPr>
              <a:t>Geometrical Anti Springs (GAS)</a:t>
            </a:r>
            <a:r>
              <a:rPr lang="en-GB">
                <a:cs typeface="Calibri"/>
              </a:rPr>
              <a:t> - Vertical vibration.</a:t>
            </a:r>
          </a:p>
          <a:p>
            <a:endParaRPr lang="en-GB">
              <a:cs typeface="Calibri"/>
            </a:endParaRPr>
          </a:p>
          <a:p>
            <a:pPr marL="285750" indent="-285750">
              <a:buFont typeface="Arial"/>
              <a:buChar char="•"/>
            </a:pPr>
            <a:r>
              <a:rPr lang="en-GB">
                <a:cs typeface="Calibri"/>
              </a:rPr>
              <a:t>3 Titanium alloy </a:t>
            </a:r>
            <a:r>
              <a:rPr lang="en-GB">
                <a:solidFill>
                  <a:schemeClr val="tx2"/>
                </a:solidFill>
                <a:cs typeface="Calibri"/>
              </a:rPr>
              <a:t>suspending wires</a:t>
            </a:r>
            <a:r>
              <a:rPr lang="en-GB">
                <a:cs typeface="Calibri"/>
              </a:rPr>
              <a:t> hanging the optical bench.</a:t>
            </a:r>
          </a:p>
          <a:p>
            <a:endParaRPr lang="en-GB">
              <a:solidFill>
                <a:srgbClr val="000000"/>
              </a:solidFill>
              <a:cs typeface="Calibri"/>
            </a:endParaRPr>
          </a:p>
          <a:p>
            <a:pPr marL="285750" indent="-285750">
              <a:buFont typeface="Arial"/>
              <a:buChar char="•"/>
            </a:pPr>
            <a:r>
              <a:rPr lang="en-GB">
                <a:solidFill>
                  <a:schemeClr val="accent1"/>
                </a:solidFill>
                <a:cs typeface="Calibri"/>
              </a:rPr>
              <a:t>Heat-Links (HL)</a:t>
            </a:r>
            <a:r>
              <a:rPr lang="en-GB">
                <a:cs typeface="Calibri"/>
              </a:rPr>
              <a:t> for thermal conduction from the Cryocooler to the bench.</a:t>
            </a:r>
          </a:p>
        </p:txBody>
      </p:sp>
      <p:cxnSp>
        <p:nvCxnSpPr>
          <p:cNvPr id="6" name="Straight Arrow Connector 5">
            <a:extLst>
              <a:ext uri="{FF2B5EF4-FFF2-40B4-BE49-F238E27FC236}">
                <a16:creationId xmlns:a16="http://schemas.microsoft.com/office/drawing/2014/main" id="{C8C00F6A-A305-54A1-5842-B29D883C40EA}"/>
              </a:ext>
            </a:extLst>
          </p:cNvPr>
          <p:cNvCxnSpPr/>
          <p:nvPr/>
        </p:nvCxnSpPr>
        <p:spPr>
          <a:xfrm flipH="1">
            <a:off x="9173603" y="400735"/>
            <a:ext cx="763096" cy="7280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6E1C3AF-31A6-69C5-4F37-4F8D1167F2B6}"/>
              </a:ext>
            </a:extLst>
          </p:cNvPr>
          <p:cNvCxnSpPr>
            <a:cxnSpLocks/>
          </p:cNvCxnSpPr>
          <p:nvPr/>
        </p:nvCxnSpPr>
        <p:spPr>
          <a:xfrm flipH="1">
            <a:off x="9573790" y="1535511"/>
            <a:ext cx="982376" cy="67319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DC9D786-CEC1-13E8-3246-D291FBB1E276}"/>
              </a:ext>
            </a:extLst>
          </p:cNvPr>
          <p:cNvCxnSpPr>
            <a:cxnSpLocks/>
          </p:cNvCxnSpPr>
          <p:nvPr/>
        </p:nvCxnSpPr>
        <p:spPr>
          <a:xfrm flipH="1" flipV="1">
            <a:off x="9502523" y="4045177"/>
            <a:ext cx="845326" cy="5109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E528CAE-31D2-0748-C3C0-78CC21E94918}"/>
              </a:ext>
            </a:extLst>
          </p:cNvPr>
          <p:cNvCxnSpPr>
            <a:cxnSpLocks/>
          </p:cNvCxnSpPr>
          <p:nvPr/>
        </p:nvCxnSpPr>
        <p:spPr>
          <a:xfrm flipV="1">
            <a:off x="7935764" y="3584688"/>
            <a:ext cx="771868" cy="120165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710372E-CDBE-5488-DB0B-AED9E9C85620}"/>
              </a:ext>
            </a:extLst>
          </p:cNvPr>
          <p:cNvSpPr txBox="1"/>
          <p:nvPr/>
        </p:nvSpPr>
        <p:spPr>
          <a:xfrm>
            <a:off x="9927927" y="197351"/>
            <a:ext cx="11731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accent2"/>
                </a:solidFill>
                <a:cs typeface="Calibri"/>
              </a:rPr>
              <a:t>GAS filters</a:t>
            </a:r>
            <a:endParaRPr lang="en-GB">
              <a:solidFill>
                <a:schemeClr val="accent2"/>
              </a:solidFill>
            </a:endParaRPr>
          </a:p>
        </p:txBody>
      </p:sp>
      <p:sp>
        <p:nvSpPr>
          <p:cNvPr id="12" name="TextBox 11">
            <a:extLst>
              <a:ext uri="{FF2B5EF4-FFF2-40B4-BE49-F238E27FC236}">
                <a16:creationId xmlns:a16="http://schemas.microsoft.com/office/drawing/2014/main" id="{A3B0188A-868D-3FF1-8E37-FB856A90BE8A}"/>
              </a:ext>
            </a:extLst>
          </p:cNvPr>
          <p:cNvSpPr txBox="1"/>
          <p:nvPr/>
        </p:nvSpPr>
        <p:spPr>
          <a:xfrm>
            <a:off x="10563840" y="1332128"/>
            <a:ext cx="383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C00000"/>
                </a:solidFill>
                <a:cs typeface="Calibri"/>
              </a:rPr>
              <a:t>IP</a:t>
            </a:r>
          </a:p>
        </p:txBody>
      </p:sp>
      <p:sp>
        <p:nvSpPr>
          <p:cNvPr id="13" name="TextBox 12">
            <a:extLst>
              <a:ext uri="{FF2B5EF4-FFF2-40B4-BE49-F238E27FC236}">
                <a16:creationId xmlns:a16="http://schemas.microsoft.com/office/drawing/2014/main" id="{E709F762-79CC-2A6C-D57D-F581326EDC5D}"/>
              </a:ext>
            </a:extLst>
          </p:cNvPr>
          <p:cNvSpPr txBox="1"/>
          <p:nvPr/>
        </p:nvSpPr>
        <p:spPr>
          <a:xfrm>
            <a:off x="7378790" y="4763869"/>
            <a:ext cx="12608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tx2"/>
                </a:solidFill>
                <a:cs typeface="Calibri"/>
              </a:rPr>
              <a:t>Suspending Wires</a:t>
            </a:r>
            <a:endParaRPr lang="en-GB">
              <a:solidFill>
                <a:schemeClr val="tx2"/>
              </a:solidFill>
            </a:endParaRPr>
          </a:p>
        </p:txBody>
      </p:sp>
      <p:sp>
        <p:nvSpPr>
          <p:cNvPr id="14" name="TextBox 13">
            <a:extLst>
              <a:ext uri="{FF2B5EF4-FFF2-40B4-BE49-F238E27FC236}">
                <a16:creationId xmlns:a16="http://schemas.microsoft.com/office/drawing/2014/main" id="{292FAE55-D81D-3AF7-8868-B148899AE898}"/>
              </a:ext>
            </a:extLst>
          </p:cNvPr>
          <p:cNvSpPr txBox="1"/>
          <p:nvPr/>
        </p:nvSpPr>
        <p:spPr>
          <a:xfrm>
            <a:off x="10339079" y="4391093"/>
            <a:ext cx="4440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4472C4"/>
                </a:solidFill>
                <a:cs typeface="Calibri"/>
              </a:rPr>
              <a:t>HL</a:t>
            </a:r>
            <a:endParaRPr lang="en-GB">
              <a:solidFill>
                <a:srgbClr val="4472C4"/>
              </a:solidFill>
            </a:endParaRPr>
          </a:p>
        </p:txBody>
      </p:sp>
      <p:sp>
        <p:nvSpPr>
          <p:cNvPr id="15" name="Slide Number Placeholder 14">
            <a:extLst>
              <a:ext uri="{FF2B5EF4-FFF2-40B4-BE49-F238E27FC236}">
                <a16:creationId xmlns:a16="http://schemas.microsoft.com/office/drawing/2014/main" id="{F73D09D8-7284-D8D6-4135-364197C4A85F}"/>
              </a:ext>
            </a:extLst>
          </p:cNvPr>
          <p:cNvSpPr>
            <a:spLocks noGrp="1"/>
          </p:cNvSpPr>
          <p:nvPr>
            <p:ph type="sldNum" sz="quarter" idx="12"/>
          </p:nvPr>
        </p:nvSpPr>
        <p:spPr/>
        <p:txBody>
          <a:bodyPr/>
          <a:lstStyle/>
          <a:p>
            <a:fld id="{1211B697-1A32-4DEE-8BF5-11EE32737DD0}" type="slidenum">
              <a:rPr lang="nl-NL" smtClean="0"/>
              <a:t>16</a:t>
            </a:fld>
            <a:endParaRPr lang="nl-NL"/>
          </a:p>
        </p:txBody>
      </p:sp>
      <p:sp>
        <p:nvSpPr>
          <p:cNvPr id="4" name="Title 1">
            <a:extLst>
              <a:ext uri="{FF2B5EF4-FFF2-40B4-BE49-F238E27FC236}">
                <a16:creationId xmlns:a16="http://schemas.microsoft.com/office/drawing/2014/main" id="{293C16FE-958C-DAD1-428C-B93FD8061ACF}"/>
              </a:ext>
            </a:extLst>
          </p:cNvPr>
          <p:cNvSpPr>
            <a:spLocks noGrp="1"/>
          </p:cNvSpPr>
          <p:nvPr>
            <p:ph type="title"/>
          </p:nvPr>
        </p:nvSpPr>
        <p:spPr>
          <a:xfrm>
            <a:off x="300963" y="310305"/>
            <a:ext cx="7061931" cy="584730"/>
          </a:xfrm>
        </p:spPr>
        <p:txBody>
          <a:bodyPr>
            <a:normAutofit fontScale="90000"/>
          </a:bodyPr>
          <a:lstStyle/>
          <a:p>
            <a:r>
              <a:rPr lang="en-US">
                <a:ea typeface="+mj-lt"/>
                <a:cs typeface="+mj-lt"/>
              </a:rPr>
              <a:t>Why a vibration-isolation system?</a:t>
            </a:r>
          </a:p>
        </p:txBody>
      </p:sp>
    </p:spTree>
    <p:extLst>
      <p:ext uri="{BB962C8B-B14F-4D97-AF65-F5344CB8AC3E}">
        <p14:creationId xmlns:p14="http://schemas.microsoft.com/office/powerpoint/2010/main" val="159881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0D23F704-4574-98F4-1675-75EC30F8DC35}"/>
              </a:ext>
            </a:extLst>
          </p:cNvPr>
          <p:cNvPicPr>
            <a:picLocks noChangeAspect="1"/>
          </p:cNvPicPr>
          <p:nvPr/>
        </p:nvPicPr>
        <p:blipFill>
          <a:blip r:embed="rId2"/>
          <a:stretch>
            <a:fillRect/>
          </a:stretch>
        </p:blipFill>
        <p:spPr>
          <a:xfrm>
            <a:off x="109640" y="1487114"/>
            <a:ext cx="11660244" cy="5166563"/>
          </a:xfrm>
          <a:prstGeom prst="rect">
            <a:avLst/>
          </a:prstGeom>
        </p:spPr>
      </p:pic>
      <p:sp>
        <p:nvSpPr>
          <p:cNvPr id="8" name="TextBox 7">
            <a:extLst>
              <a:ext uri="{FF2B5EF4-FFF2-40B4-BE49-F238E27FC236}">
                <a16:creationId xmlns:a16="http://schemas.microsoft.com/office/drawing/2014/main" id="{24944C31-4A78-92D1-690D-CC06B6003CF8}"/>
              </a:ext>
            </a:extLst>
          </p:cNvPr>
          <p:cNvSpPr txBox="1"/>
          <p:nvPr/>
        </p:nvSpPr>
        <p:spPr>
          <a:xfrm>
            <a:off x="327825" y="196256"/>
            <a:ext cx="11306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err="1">
                <a:solidFill>
                  <a:srgbClr val="262626"/>
                </a:solidFill>
                <a:latin typeface="Calibri Light"/>
                <a:ea typeface="Calibri Light"/>
                <a:cs typeface="Calibri Light"/>
              </a:rPr>
              <a:t>Lagrangian</a:t>
            </a:r>
            <a:r>
              <a:rPr lang="en-US" sz="3600" b="1">
                <a:solidFill>
                  <a:srgbClr val="262626"/>
                </a:solidFill>
                <a:latin typeface="Calibri Light"/>
                <a:ea typeface="Calibri Light"/>
                <a:cs typeface="Calibri Light"/>
              </a:rPr>
              <a:t> model of the mechanics in a longitudinal </a:t>
            </a:r>
            <a:r>
              <a:rPr lang="en-US" sz="3600" b="1" err="1">
                <a:solidFill>
                  <a:srgbClr val="262626"/>
                </a:solidFill>
                <a:latin typeface="Calibri Light"/>
                <a:ea typeface="Calibri Light"/>
                <a:cs typeface="Calibri Light"/>
              </a:rPr>
              <a:t>DoF</a:t>
            </a:r>
          </a:p>
        </p:txBody>
      </p:sp>
      <p:sp>
        <p:nvSpPr>
          <p:cNvPr id="9" name="TextBox 8">
            <a:extLst>
              <a:ext uri="{FF2B5EF4-FFF2-40B4-BE49-F238E27FC236}">
                <a16:creationId xmlns:a16="http://schemas.microsoft.com/office/drawing/2014/main" id="{A66A9620-2A67-7CD8-A947-9511B2541304}"/>
              </a:ext>
            </a:extLst>
          </p:cNvPr>
          <p:cNvSpPr txBox="1"/>
          <p:nvPr/>
        </p:nvSpPr>
        <p:spPr>
          <a:xfrm>
            <a:off x="1731221" y="1484529"/>
            <a:ext cx="6339401" cy="646331"/>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 suspension system is composed by an Inverted Pendulum (IP) </a:t>
            </a:r>
            <a:r>
              <a:rPr lang="en-US">
                <a:ea typeface="+mn-lt"/>
                <a:cs typeface="+mn-lt"/>
              </a:rPr>
              <a:t>anchored to the Frame</a:t>
            </a:r>
            <a:r>
              <a:rPr lang="en-US">
                <a:cs typeface="Calibri"/>
              </a:rPr>
              <a:t> and a pendulum hanging the bench.</a:t>
            </a:r>
            <a:endParaRPr lang="en-US">
              <a:ea typeface="Calibri"/>
              <a:cs typeface="Calibri"/>
            </a:endParaRPr>
          </a:p>
        </p:txBody>
      </p:sp>
      <p:sp>
        <p:nvSpPr>
          <p:cNvPr id="10" name="TextBox 9">
            <a:extLst>
              <a:ext uri="{FF2B5EF4-FFF2-40B4-BE49-F238E27FC236}">
                <a16:creationId xmlns:a16="http://schemas.microsoft.com/office/drawing/2014/main" id="{B63E4EBB-F812-D224-824D-1F1BF88C8D2C}"/>
              </a:ext>
            </a:extLst>
          </p:cNvPr>
          <p:cNvSpPr txBox="1"/>
          <p:nvPr/>
        </p:nvSpPr>
        <p:spPr>
          <a:xfrm>
            <a:off x="8868802" y="1484528"/>
            <a:ext cx="2863804" cy="923330"/>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IP, the bench, </a:t>
            </a:r>
            <a:r>
              <a:rPr lang="en-US" b="1">
                <a:ea typeface="+mn-lt"/>
                <a:cs typeface="+mn-lt"/>
              </a:rPr>
              <a:t>and the cooling system</a:t>
            </a:r>
            <a:r>
              <a:rPr lang="en-US" b="1">
                <a:cs typeface="Calibri"/>
              </a:rPr>
              <a:t> share the same reference frame.</a:t>
            </a:r>
          </a:p>
        </p:txBody>
      </p:sp>
      <p:sp>
        <p:nvSpPr>
          <p:cNvPr id="11" name="TextBox 10">
            <a:extLst>
              <a:ext uri="{FF2B5EF4-FFF2-40B4-BE49-F238E27FC236}">
                <a16:creationId xmlns:a16="http://schemas.microsoft.com/office/drawing/2014/main" id="{2E4DB087-3313-54CD-9790-8E2BABF1E7E4}"/>
              </a:ext>
            </a:extLst>
          </p:cNvPr>
          <p:cNvSpPr txBox="1"/>
          <p:nvPr/>
        </p:nvSpPr>
        <p:spPr>
          <a:xfrm>
            <a:off x="1731221" y="4110414"/>
            <a:ext cx="3094048" cy="1477328"/>
          </a:xfrm>
          <a:prstGeom prst="rect">
            <a:avLst/>
          </a:prstGeom>
          <a:noFill/>
          <a:ln w="28575">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The Frame is anchored to the ground.</a:t>
            </a:r>
          </a:p>
          <a:p>
            <a:r>
              <a:rPr lang="en-US">
                <a:cs typeface="Calibri"/>
              </a:rPr>
              <a:t>Its elastic movement is simulated by a spring with linear elastic constant </a:t>
            </a:r>
            <a:r>
              <a:rPr lang="en-US" err="1">
                <a:solidFill>
                  <a:srgbClr val="262626"/>
                </a:solidFill>
                <a:latin typeface="Cambria Math"/>
                <a:ea typeface="Cambria Math"/>
              </a:rPr>
              <a:t>k_f</a:t>
            </a:r>
            <a:r>
              <a:rPr lang="en-US">
                <a:cs typeface="Calibri"/>
              </a:rPr>
              <a:t>.</a:t>
            </a:r>
            <a:endParaRPr lang="en-US"/>
          </a:p>
        </p:txBody>
      </p:sp>
      <p:sp>
        <p:nvSpPr>
          <p:cNvPr id="2" name="Rectangle: Rounded Corners 1">
            <a:extLst>
              <a:ext uri="{FF2B5EF4-FFF2-40B4-BE49-F238E27FC236}">
                <a16:creationId xmlns:a16="http://schemas.microsoft.com/office/drawing/2014/main" id="{3C0FF217-13EA-03EB-01A4-16F133C97523}"/>
              </a:ext>
            </a:extLst>
          </p:cNvPr>
          <p:cNvSpPr/>
          <p:nvPr/>
        </p:nvSpPr>
        <p:spPr>
          <a:xfrm>
            <a:off x="5185985" y="2192805"/>
            <a:ext cx="3048000" cy="3716805"/>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D90EC3F9-01BF-3264-9C99-63227A02251F}"/>
              </a:ext>
            </a:extLst>
          </p:cNvPr>
          <p:cNvSpPr/>
          <p:nvPr/>
        </p:nvSpPr>
        <p:spPr>
          <a:xfrm>
            <a:off x="1732316" y="5884484"/>
            <a:ext cx="6501669" cy="767482"/>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56010471-AC1A-F4C4-41A7-F3E0C33DBE94}"/>
              </a:ext>
            </a:extLst>
          </p:cNvPr>
          <p:cNvSpPr/>
          <p:nvPr/>
        </p:nvSpPr>
        <p:spPr>
          <a:xfrm>
            <a:off x="8354589" y="4456875"/>
            <a:ext cx="3048000" cy="2258590"/>
          </a:xfrm>
          <a:prstGeom prst="round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9048BF-C209-62C8-27FE-38B875628277}"/>
              </a:ext>
            </a:extLst>
          </p:cNvPr>
          <p:cNvSpPr txBox="1"/>
          <p:nvPr/>
        </p:nvSpPr>
        <p:spPr>
          <a:xfrm>
            <a:off x="8475193" y="3727769"/>
            <a:ext cx="3675764" cy="646331"/>
          </a:xfrm>
          <a:prstGeom prst="rect">
            <a:avLst/>
          </a:prstGeom>
          <a:noFill/>
          <a:ln w="28575">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Cold finger and single wire Heat-Link (HL) with </a:t>
            </a:r>
            <a:r>
              <a:rPr lang="en-US">
                <a:ea typeface="+mn-lt"/>
                <a:cs typeface="+mn-lt"/>
              </a:rPr>
              <a:t>linear elastic constant </a:t>
            </a:r>
            <a:r>
              <a:rPr lang="en-US">
                <a:solidFill>
                  <a:srgbClr val="262626"/>
                </a:solidFill>
                <a:ea typeface="+mn-lt"/>
                <a:cs typeface="+mn-lt"/>
              </a:rPr>
              <a:t>k_2</a:t>
            </a:r>
            <a:r>
              <a:rPr lang="en-US">
                <a:ea typeface="+mn-lt"/>
                <a:cs typeface="+mn-lt"/>
              </a:rPr>
              <a:t>.</a:t>
            </a:r>
            <a:endParaRPr lang="en-GB">
              <a:ea typeface="+mn-lt"/>
              <a:cs typeface="+mn-lt"/>
            </a:endParaRPr>
          </a:p>
        </p:txBody>
      </p:sp>
      <p:cxnSp>
        <p:nvCxnSpPr>
          <p:cNvPr id="6" name="Straight Arrow Connector 5">
            <a:extLst>
              <a:ext uri="{FF2B5EF4-FFF2-40B4-BE49-F238E27FC236}">
                <a16:creationId xmlns:a16="http://schemas.microsoft.com/office/drawing/2014/main" id="{7780B283-D837-F9EF-9A36-85D5BE801780}"/>
              </a:ext>
            </a:extLst>
          </p:cNvPr>
          <p:cNvCxnSpPr/>
          <p:nvPr/>
        </p:nvCxnSpPr>
        <p:spPr>
          <a:xfrm>
            <a:off x="8122495" y="1826401"/>
            <a:ext cx="706084" cy="43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03FAAAF-575B-7B6D-EEBB-4D37C1099621}"/>
              </a:ext>
            </a:extLst>
          </p:cNvPr>
          <p:cNvCxnSpPr>
            <a:cxnSpLocks/>
          </p:cNvCxnSpPr>
          <p:nvPr/>
        </p:nvCxnSpPr>
        <p:spPr>
          <a:xfrm flipH="1" flipV="1">
            <a:off x="10072995" y="2450254"/>
            <a:ext cx="1096" cy="124003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4977880-0A49-EFBC-C40C-20C52660BD48}"/>
              </a:ext>
            </a:extLst>
          </p:cNvPr>
          <p:cNvSpPr txBox="1"/>
          <p:nvPr/>
        </p:nvSpPr>
        <p:spPr>
          <a:xfrm>
            <a:off x="0" y="5399784"/>
            <a:ext cx="9100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ea typeface="Calibri"/>
                <a:cs typeface="Calibri"/>
              </a:rPr>
              <a:t>Ground</a:t>
            </a:r>
            <a:endParaRPr lang="en-GB"/>
          </a:p>
        </p:txBody>
      </p:sp>
      <p:sp>
        <p:nvSpPr>
          <p:cNvPr id="14" name="Slide Number Placeholder 13">
            <a:extLst>
              <a:ext uri="{FF2B5EF4-FFF2-40B4-BE49-F238E27FC236}">
                <a16:creationId xmlns:a16="http://schemas.microsoft.com/office/drawing/2014/main" id="{35A7A0CC-C7A9-F5E0-77E3-B5D111491037}"/>
              </a:ext>
            </a:extLst>
          </p:cNvPr>
          <p:cNvSpPr>
            <a:spLocks noGrp="1"/>
          </p:cNvSpPr>
          <p:nvPr>
            <p:ph type="sldNum" sz="quarter" idx="12"/>
          </p:nvPr>
        </p:nvSpPr>
        <p:spPr/>
        <p:txBody>
          <a:bodyPr/>
          <a:lstStyle/>
          <a:p>
            <a:fld id="{1211B697-1A32-4DEE-8BF5-11EE32737DD0}" type="slidenum">
              <a:rPr lang="nl-NL" smtClean="0"/>
              <a:t>17</a:t>
            </a:fld>
            <a:endParaRPr lang="nl-NL"/>
          </a:p>
        </p:txBody>
      </p:sp>
    </p:spTree>
    <p:extLst>
      <p:ext uri="{BB962C8B-B14F-4D97-AF65-F5344CB8AC3E}">
        <p14:creationId xmlns:p14="http://schemas.microsoft.com/office/powerpoint/2010/main" val="18671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different colors&#10;&#10;Description automatically generated">
            <a:extLst>
              <a:ext uri="{FF2B5EF4-FFF2-40B4-BE49-F238E27FC236}">
                <a16:creationId xmlns:a16="http://schemas.microsoft.com/office/drawing/2014/main" id="{959C0C68-31A3-B82D-C02E-28ACA888E38F}"/>
              </a:ext>
            </a:extLst>
          </p:cNvPr>
          <p:cNvPicPr>
            <a:picLocks noChangeAspect="1"/>
          </p:cNvPicPr>
          <p:nvPr/>
        </p:nvPicPr>
        <p:blipFill>
          <a:blip r:embed="rId2"/>
          <a:stretch>
            <a:fillRect/>
          </a:stretch>
        </p:blipFill>
        <p:spPr>
          <a:xfrm>
            <a:off x="328921" y="1353546"/>
            <a:ext cx="6956677" cy="4583988"/>
          </a:xfrm>
          <a:prstGeom prst="rect">
            <a:avLst/>
          </a:prstGeom>
        </p:spPr>
      </p:pic>
      <p:sp>
        <p:nvSpPr>
          <p:cNvPr id="4" name="TextBox 3">
            <a:extLst>
              <a:ext uri="{FF2B5EF4-FFF2-40B4-BE49-F238E27FC236}">
                <a16:creationId xmlns:a16="http://schemas.microsoft.com/office/drawing/2014/main" id="{2759719D-BB86-235D-6E50-665220FBD3E1}"/>
              </a:ext>
            </a:extLst>
          </p:cNvPr>
          <p:cNvSpPr txBox="1"/>
          <p:nvPr/>
        </p:nvSpPr>
        <p:spPr>
          <a:xfrm>
            <a:off x="327825" y="174328"/>
            <a:ext cx="55828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262626"/>
                </a:solidFill>
                <a:latin typeface="Calibri Light"/>
                <a:ea typeface="Calibri Light"/>
                <a:cs typeface="Calibri Light"/>
              </a:rPr>
              <a:t>Stiffness of a single wire HL</a:t>
            </a:r>
          </a:p>
        </p:txBody>
      </p:sp>
      <p:sp>
        <p:nvSpPr>
          <p:cNvPr id="5" name="TextBox 4">
            <a:extLst>
              <a:ext uri="{FF2B5EF4-FFF2-40B4-BE49-F238E27FC236}">
                <a16:creationId xmlns:a16="http://schemas.microsoft.com/office/drawing/2014/main" id="{5128932D-FEB9-F25D-C02A-395ECA73F882}"/>
              </a:ext>
            </a:extLst>
          </p:cNvPr>
          <p:cNvSpPr txBox="1"/>
          <p:nvPr/>
        </p:nvSpPr>
        <p:spPr>
          <a:xfrm>
            <a:off x="327825" y="1051450"/>
            <a:ext cx="30501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For a fixed geometrical model</a:t>
            </a:r>
            <a:endParaRPr lang="en-US"/>
          </a:p>
        </p:txBody>
      </p:sp>
      <p:sp>
        <p:nvSpPr>
          <p:cNvPr id="6" name="TextBox 5">
            <a:extLst>
              <a:ext uri="{FF2B5EF4-FFF2-40B4-BE49-F238E27FC236}">
                <a16:creationId xmlns:a16="http://schemas.microsoft.com/office/drawing/2014/main" id="{D2A547D4-933F-7D12-5B9F-FC0A5138FBC9}"/>
              </a:ext>
            </a:extLst>
          </p:cNvPr>
          <p:cNvSpPr txBox="1"/>
          <p:nvPr/>
        </p:nvSpPr>
        <p:spPr>
          <a:xfrm>
            <a:off x="7728543" y="5404170"/>
            <a:ext cx="38396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262626"/>
                </a:solidFill>
                <a:latin typeface="Calibri"/>
                <a:ea typeface="Calibri"/>
                <a:cs typeface="Calibri"/>
              </a:rPr>
              <a:t>T_R = l/</a:t>
            </a:r>
            <a:r>
              <a:rPr lang="en-US" sz="2400" err="1">
                <a:solidFill>
                  <a:srgbClr val="262626"/>
                </a:solidFill>
                <a:latin typeface="Calibri"/>
                <a:ea typeface="Calibri"/>
                <a:cs typeface="Calibri"/>
              </a:rPr>
              <a:t>χs</a:t>
            </a:r>
            <a:r>
              <a:rPr lang="en-US" sz="2400" err="1">
                <a:solidFill>
                  <a:srgbClr val="C00000"/>
                </a:solidFill>
                <a:latin typeface="Calibri"/>
                <a:ea typeface="Calibri"/>
                <a:cs typeface="Calibri"/>
              </a:rPr>
              <a:t>n</a:t>
            </a:r>
            <a:r>
              <a:rPr lang="en-US" sz="2400">
                <a:solidFill>
                  <a:srgbClr val="262626"/>
                </a:solidFill>
                <a:latin typeface="Calibri"/>
                <a:ea typeface="Calibri"/>
                <a:cs typeface="Calibri"/>
              </a:rPr>
              <a:t>  </a:t>
            </a:r>
            <a:r>
              <a:rPr lang="en-US">
                <a:solidFill>
                  <a:srgbClr val="C00000"/>
                </a:solidFill>
                <a:latin typeface="Calibri"/>
                <a:ea typeface="Calibri"/>
                <a:cs typeface="Calibri"/>
              </a:rPr>
              <a:t>Thermal resistance</a:t>
            </a:r>
            <a:endParaRPr lang="en-US">
              <a:latin typeface="Calibri"/>
              <a:ea typeface="Calibri"/>
              <a:cs typeface="Calibri"/>
            </a:endParaRPr>
          </a:p>
        </p:txBody>
      </p:sp>
      <p:sp>
        <p:nvSpPr>
          <p:cNvPr id="7" name="TextBox 6">
            <a:extLst>
              <a:ext uri="{FF2B5EF4-FFF2-40B4-BE49-F238E27FC236}">
                <a16:creationId xmlns:a16="http://schemas.microsoft.com/office/drawing/2014/main" id="{DCBF136C-AC12-63D8-701C-9D3ABCD0CB46}"/>
              </a:ext>
            </a:extLst>
          </p:cNvPr>
          <p:cNvSpPr txBox="1"/>
          <p:nvPr/>
        </p:nvSpPr>
        <p:spPr>
          <a:xfrm>
            <a:off x="327825" y="6314184"/>
            <a:ext cx="105715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62626"/>
                </a:solidFill>
                <a:cs typeface="Calibri"/>
              </a:rPr>
              <a:t>How many wires</a:t>
            </a:r>
            <a:r>
              <a:rPr lang="en-US" i="1">
                <a:solidFill>
                  <a:srgbClr val="262626"/>
                </a:solidFill>
                <a:cs typeface="Calibri"/>
              </a:rPr>
              <a:t> </a:t>
            </a:r>
            <a:r>
              <a:rPr lang="en-US">
                <a:solidFill>
                  <a:srgbClr val="262626"/>
                </a:solidFill>
                <a:cs typeface="Calibri"/>
              </a:rPr>
              <a:t>do we need in order to have a good cooling down without affecting the seismic isolation?</a:t>
            </a:r>
          </a:p>
        </p:txBody>
      </p:sp>
      <p:sp>
        <p:nvSpPr>
          <p:cNvPr id="8" name="TextBox 7">
            <a:extLst>
              <a:ext uri="{FF2B5EF4-FFF2-40B4-BE49-F238E27FC236}">
                <a16:creationId xmlns:a16="http://schemas.microsoft.com/office/drawing/2014/main" id="{33980376-DDC9-6C55-F253-148B7974676B}"/>
              </a:ext>
            </a:extLst>
          </p:cNvPr>
          <p:cNvSpPr txBox="1"/>
          <p:nvPr/>
        </p:nvSpPr>
        <p:spPr>
          <a:xfrm>
            <a:off x="327824" y="5864659"/>
            <a:ext cx="30282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Calibri"/>
              </a:rPr>
              <a:t>(Eric Hennes and Andrei Utina)</a:t>
            </a:r>
          </a:p>
        </p:txBody>
      </p:sp>
      <p:pic>
        <p:nvPicPr>
          <p:cNvPr id="10" name="Picture 9" descr="A table with text and numbers&#10;&#10;Description automatically generated">
            <a:extLst>
              <a:ext uri="{FF2B5EF4-FFF2-40B4-BE49-F238E27FC236}">
                <a16:creationId xmlns:a16="http://schemas.microsoft.com/office/drawing/2014/main" id="{40CAE9E7-F6C9-1C84-A5D4-C96AD756CC96}"/>
              </a:ext>
            </a:extLst>
          </p:cNvPr>
          <p:cNvPicPr>
            <a:picLocks noChangeAspect="1"/>
          </p:cNvPicPr>
          <p:nvPr/>
        </p:nvPicPr>
        <p:blipFill>
          <a:blip r:embed="rId3"/>
          <a:stretch>
            <a:fillRect/>
          </a:stretch>
        </p:blipFill>
        <p:spPr>
          <a:xfrm>
            <a:off x="7450040" y="1355153"/>
            <a:ext cx="4659744" cy="3369247"/>
          </a:xfrm>
          <a:prstGeom prst="rect">
            <a:avLst/>
          </a:prstGeom>
        </p:spPr>
      </p:pic>
      <p:sp>
        <p:nvSpPr>
          <p:cNvPr id="2" name="Rectangle 1">
            <a:extLst>
              <a:ext uri="{FF2B5EF4-FFF2-40B4-BE49-F238E27FC236}">
                <a16:creationId xmlns:a16="http://schemas.microsoft.com/office/drawing/2014/main" id="{32D37B62-3AC1-4ED2-2D1B-1F0AC98211D0}"/>
              </a:ext>
            </a:extLst>
          </p:cNvPr>
          <p:cNvSpPr/>
          <p:nvPr/>
        </p:nvSpPr>
        <p:spPr>
          <a:xfrm>
            <a:off x="3420776" y="1995453"/>
            <a:ext cx="487899" cy="230244"/>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579B3325-A813-4E79-5673-5D885DA9FD60}"/>
              </a:ext>
            </a:extLst>
          </p:cNvPr>
          <p:cNvCxnSpPr/>
          <p:nvPr/>
        </p:nvCxnSpPr>
        <p:spPr>
          <a:xfrm>
            <a:off x="3917448" y="2248174"/>
            <a:ext cx="3518356" cy="208755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CD87B00-906A-4D09-95BA-5B1D57BE0BEB}"/>
              </a:ext>
            </a:extLst>
          </p:cNvPr>
          <p:cNvSpPr>
            <a:spLocks noGrp="1"/>
          </p:cNvSpPr>
          <p:nvPr>
            <p:ph type="sldNum" sz="quarter" idx="12"/>
          </p:nvPr>
        </p:nvSpPr>
        <p:spPr/>
        <p:txBody>
          <a:bodyPr/>
          <a:lstStyle/>
          <a:p>
            <a:fld id="{1211B697-1A32-4DEE-8BF5-11EE32737DD0}" type="slidenum">
              <a:rPr lang="nl-NL" dirty="0" smtClean="0"/>
              <a:t>18</a:t>
            </a:fld>
            <a:endParaRPr lang="nl-NL"/>
          </a:p>
        </p:txBody>
      </p:sp>
      <p:sp>
        <p:nvSpPr>
          <p:cNvPr id="13" name="TextBox 12">
            <a:extLst>
              <a:ext uri="{FF2B5EF4-FFF2-40B4-BE49-F238E27FC236}">
                <a16:creationId xmlns:a16="http://schemas.microsoft.com/office/drawing/2014/main" id="{3975D91D-1002-FBCD-7A61-1D2DE2B43476}"/>
              </a:ext>
            </a:extLst>
          </p:cNvPr>
          <p:cNvSpPr txBox="1"/>
          <p:nvPr/>
        </p:nvSpPr>
        <p:spPr>
          <a:xfrm>
            <a:off x="7728544" y="4845004"/>
            <a:ext cx="43220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Cambria Math"/>
                <a:cs typeface="Calibri"/>
              </a:rPr>
              <a:t>k = </a:t>
            </a:r>
            <a:r>
              <a:rPr lang="en-US" sz="2400">
                <a:solidFill>
                  <a:srgbClr val="C00000"/>
                </a:solidFill>
                <a:latin typeface="Calibri"/>
                <a:ea typeface="Cambria Math"/>
                <a:cs typeface="Calibri"/>
              </a:rPr>
              <a:t>n</a:t>
            </a:r>
            <a:r>
              <a:rPr lang="en-US" sz="2400">
                <a:latin typeface="Calibri"/>
                <a:ea typeface="Cambria Math"/>
                <a:cs typeface="Calibri"/>
              </a:rPr>
              <a:t>∗k_2</a:t>
            </a:r>
            <a:r>
              <a:rPr lang="en-US">
                <a:latin typeface="Calibri"/>
                <a:cs typeface="Calibri"/>
              </a:rPr>
              <a:t>  </a:t>
            </a:r>
            <a:r>
              <a:rPr lang="en-US">
                <a:solidFill>
                  <a:srgbClr val="C00000"/>
                </a:solidFill>
                <a:latin typeface="Calibri"/>
                <a:cs typeface="Calibri"/>
              </a:rPr>
              <a:t>Total stiffness for a HL</a:t>
            </a:r>
            <a:endParaRPr lang="en-GB">
              <a:solidFill>
                <a:srgbClr val="C00000"/>
              </a:solidFill>
              <a:latin typeface="Calibri"/>
              <a:cs typeface="Calibri"/>
            </a:endParaRPr>
          </a:p>
        </p:txBody>
      </p:sp>
    </p:spTree>
    <p:extLst>
      <p:ext uri="{BB962C8B-B14F-4D97-AF65-F5344CB8AC3E}">
        <p14:creationId xmlns:p14="http://schemas.microsoft.com/office/powerpoint/2010/main" val="5087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heat-link function&#10;&#10;Description automatically generated">
            <a:extLst>
              <a:ext uri="{FF2B5EF4-FFF2-40B4-BE49-F238E27FC236}">
                <a16:creationId xmlns:a16="http://schemas.microsoft.com/office/drawing/2014/main" id="{C40BC0E4-3344-050B-21D3-53D02FE3FE9D}"/>
              </a:ext>
            </a:extLst>
          </p:cNvPr>
          <p:cNvPicPr>
            <a:picLocks noChangeAspect="1"/>
          </p:cNvPicPr>
          <p:nvPr/>
        </p:nvPicPr>
        <p:blipFill>
          <a:blip r:embed="rId2"/>
          <a:stretch>
            <a:fillRect/>
          </a:stretch>
        </p:blipFill>
        <p:spPr>
          <a:xfrm>
            <a:off x="811340" y="1193521"/>
            <a:ext cx="10662516" cy="5622180"/>
          </a:xfrm>
          <a:prstGeom prst="rect">
            <a:avLst/>
          </a:prstGeom>
        </p:spPr>
      </p:pic>
      <p:sp>
        <p:nvSpPr>
          <p:cNvPr id="4" name="TextBox 3">
            <a:extLst>
              <a:ext uri="{FF2B5EF4-FFF2-40B4-BE49-F238E27FC236}">
                <a16:creationId xmlns:a16="http://schemas.microsoft.com/office/drawing/2014/main" id="{23319F24-CB21-2CD8-6DFF-9C04BB6C229F}"/>
              </a:ext>
            </a:extLst>
          </p:cNvPr>
          <p:cNvSpPr txBox="1"/>
          <p:nvPr/>
        </p:nvSpPr>
        <p:spPr>
          <a:xfrm>
            <a:off x="1731220" y="4707954"/>
            <a:ext cx="9282253" cy="1295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a:latin typeface="Cambria Math"/>
                <a:ea typeface="Cambria Math"/>
              </a:rPr>
              <a:t>k = n∗k_2</a:t>
            </a:r>
            <a:r>
              <a:rPr lang="en-US">
                <a:cs typeface="Calibri"/>
              </a:rPr>
              <a:t> is the total stiffness for a HL</a:t>
            </a:r>
            <a:endParaRPr lang="en-US"/>
          </a:p>
          <a:p>
            <a:pPr marL="285750" indent="-285750">
              <a:lnSpc>
                <a:spcPct val="150000"/>
              </a:lnSpc>
              <a:buFont typeface="Arial"/>
              <a:buChar char="•"/>
            </a:pPr>
            <a:r>
              <a:rPr lang="en-US" b="1" i="1" err="1">
                <a:solidFill>
                  <a:srgbClr val="262626"/>
                </a:solidFill>
                <a:cs typeface="Calibri"/>
              </a:rPr>
              <a:t>tf</a:t>
            </a:r>
            <a:r>
              <a:rPr lang="en-US">
                <a:solidFill>
                  <a:srgbClr val="262626"/>
                </a:solidFill>
                <a:cs typeface="Calibri"/>
              </a:rPr>
              <a:t> reaches about </a:t>
            </a:r>
            <a:r>
              <a:rPr lang="en-US">
                <a:solidFill>
                  <a:srgbClr val="262626"/>
                </a:solidFill>
                <a:latin typeface="Cambria Math"/>
                <a:ea typeface="Cambria Math"/>
              </a:rPr>
              <a:t>10</a:t>
            </a:r>
            <a:r>
              <a:rPr lang="en-US" baseline="30000">
                <a:solidFill>
                  <a:srgbClr val="262626"/>
                </a:solidFill>
                <a:latin typeface="Cambria Math"/>
                <a:ea typeface="Cambria Math"/>
              </a:rPr>
              <a:t>-3</a:t>
            </a:r>
            <a:r>
              <a:rPr lang="en-US">
                <a:solidFill>
                  <a:srgbClr val="262626"/>
                </a:solidFill>
                <a:cs typeface="Calibri"/>
              </a:rPr>
              <a:t> of amplitude at </a:t>
            </a:r>
            <a:r>
              <a:rPr lang="en-US">
                <a:solidFill>
                  <a:srgbClr val="262626"/>
                </a:solidFill>
                <a:latin typeface="Cambria Math"/>
                <a:ea typeface="Cambria Math"/>
              </a:rPr>
              <a:t>10</a:t>
            </a:r>
            <a:r>
              <a:rPr lang="en-US">
                <a:solidFill>
                  <a:srgbClr val="262626"/>
                </a:solidFill>
                <a:cs typeface="Calibri"/>
              </a:rPr>
              <a:t> </a:t>
            </a:r>
            <a:r>
              <a:rPr lang="en-US">
                <a:solidFill>
                  <a:srgbClr val="262626"/>
                </a:solidFill>
                <a:latin typeface="Cambria Math"/>
                <a:ea typeface="Cambria Math"/>
              </a:rPr>
              <a:t>Hz</a:t>
            </a:r>
            <a:r>
              <a:rPr lang="en-US">
                <a:solidFill>
                  <a:srgbClr val="262626"/>
                </a:solidFill>
                <a:latin typeface="Cambria Math"/>
                <a:ea typeface="Cambria Math"/>
                <a:cs typeface="Calibri"/>
              </a:rPr>
              <a:t> </a:t>
            </a:r>
            <a:r>
              <a:rPr lang="en-US">
                <a:solidFill>
                  <a:srgbClr val="262626"/>
                </a:solidFill>
                <a:latin typeface="Cambria Math"/>
                <a:ea typeface="Cambria Math"/>
                <a:cs typeface="+mn-lt"/>
              </a:rPr>
              <a:t>b</a:t>
            </a:r>
            <a:r>
              <a:rPr lang="en-US">
                <a:solidFill>
                  <a:srgbClr val="262626"/>
                </a:solidFill>
                <a:ea typeface="+mn-lt"/>
                <a:cs typeface="+mn-lt"/>
              </a:rPr>
              <a:t>y using 800 wires</a:t>
            </a:r>
            <a:r>
              <a:rPr lang="en-US">
                <a:solidFill>
                  <a:srgbClr val="262626"/>
                </a:solidFill>
                <a:cs typeface="Calibri"/>
              </a:rPr>
              <a:t> </a:t>
            </a:r>
            <a:r>
              <a:rPr lang="en-US" err="1">
                <a:solidFill>
                  <a:srgbClr val="262626"/>
                </a:solidFill>
                <a:cs typeface="Calibri"/>
              </a:rPr>
              <a:t>wrt</a:t>
            </a:r>
            <a:r>
              <a:rPr lang="en-US">
                <a:solidFill>
                  <a:srgbClr val="262626"/>
                </a:solidFill>
                <a:cs typeface="Calibri"/>
              </a:rPr>
              <a:t> residual ground motion.</a:t>
            </a:r>
            <a:endParaRPr lang="en-US">
              <a:solidFill>
                <a:srgbClr val="262626"/>
              </a:solidFill>
              <a:ea typeface="Calibri"/>
              <a:cs typeface="Calibri"/>
            </a:endParaRPr>
          </a:p>
          <a:p>
            <a:pPr marL="285750" indent="-285750">
              <a:lnSpc>
                <a:spcPct val="150000"/>
              </a:lnSpc>
              <a:buFont typeface="Arial"/>
              <a:buChar char="•"/>
            </a:pPr>
            <a:r>
              <a:rPr lang="en-US" b="1">
                <a:cs typeface="Calibri"/>
              </a:rPr>
              <a:t>Frame freq. resonance! </a:t>
            </a:r>
            <a:r>
              <a:rPr lang="en-US">
                <a:cs typeface="Calibri"/>
              </a:rPr>
              <a:t>The frequency resonance of the Frame can affect the measurement.</a:t>
            </a:r>
            <a:endParaRPr lang="en-US">
              <a:ea typeface="Calibri"/>
              <a:cs typeface="Calibri"/>
            </a:endParaRPr>
          </a:p>
        </p:txBody>
      </p:sp>
      <p:sp>
        <p:nvSpPr>
          <p:cNvPr id="5" name="TextBox 4">
            <a:extLst>
              <a:ext uri="{FF2B5EF4-FFF2-40B4-BE49-F238E27FC236}">
                <a16:creationId xmlns:a16="http://schemas.microsoft.com/office/drawing/2014/main" id="{02114337-62D4-7BB3-0225-B0721E901D89}"/>
              </a:ext>
            </a:extLst>
          </p:cNvPr>
          <p:cNvSpPr txBox="1"/>
          <p:nvPr/>
        </p:nvSpPr>
        <p:spPr>
          <a:xfrm>
            <a:off x="316861" y="130472"/>
            <a:ext cx="116788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262626"/>
                </a:solidFill>
                <a:latin typeface="Calibri Light"/>
                <a:cs typeface="Calibri Light"/>
              </a:rPr>
              <a:t>Displacement transfer function (</a:t>
            </a:r>
            <a:r>
              <a:rPr lang="en-US" sz="3600" b="1" err="1">
                <a:solidFill>
                  <a:srgbClr val="262626"/>
                </a:solidFill>
                <a:latin typeface="Calibri Light"/>
                <a:cs typeface="Calibri Light"/>
              </a:rPr>
              <a:t>tf</a:t>
            </a:r>
            <a:r>
              <a:rPr lang="en-US" sz="3600" b="1">
                <a:solidFill>
                  <a:srgbClr val="262626"/>
                </a:solidFill>
                <a:latin typeface="Calibri Light"/>
                <a:cs typeface="Calibri Light"/>
              </a:rPr>
              <a:t>) of the mechanics at the bench level</a:t>
            </a:r>
          </a:p>
        </p:txBody>
      </p:sp>
      <p:sp>
        <p:nvSpPr>
          <p:cNvPr id="2" name="Rectangle 1">
            <a:extLst>
              <a:ext uri="{FF2B5EF4-FFF2-40B4-BE49-F238E27FC236}">
                <a16:creationId xmlns:a16="http://schemas.microsoft.com/office/drawing/2014/main" id="{222759AB-9EBD-DFEB-CC72-651A5458E948}"/>
              </a:ext>
            </a:extLst>
          </p:cNvPr>
          <p:cNvSpPr/>
          <p:nvPr/>
        </p:nvSpPr>
        <p:spPr>
          <a:xfrm>
            <a:off x="8942787" y="2023833"/>
            <a:ext cx="82669" cy="136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A6042C9-3853-A9E0-EE63-DED9E22ED8CB}"/>
              </a:ext>
            </a:extLst>
          </p:cNvPr>
          <p:cNvSpPr/>
          <p:nvPr/>
        </p:nvSpPr>
        <p:spPr>
          <a:xfrm>
            <a:off x="8942786" y="2250276"/>
            <a:ext cx="82669" cy="136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CA0FD51-3A8B-8C8C-9F39-38C5B9CD98F9}"/>
              </a:ext>
            </a:extLst>
          </p:cNvPr>
          <p:cNvSpPr/>
          <p:nvPr/>
        </p:nvSpPr>
        <p:spPr>
          <a:xfrm>
            <a:off x="8942787" y="2487503"/>
            <a:ext cx="82669" cy="136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AC4FD3F-2752-CA9D-FBE8-C270FF906131}"/>
              </a:ext>
            </a:extLst>
          </p:cNvPr>
          <p:cNvSpPr/>
          <p:nvPr/>
        </p:nvSpPr>
        <p:spPr>
          <a:xfrm>
            <a:off x="8942786" y="2713946"/>
            <a:ext cx="82669" cy="136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a:extLst>
              <a:ext uri="{FF2B5EF4-FFF2-40B4-BE49-F238E27FC236}">
                <a16:creationId xmlns:a16="http://schemas.microsoft.com/office/drawing/2014/main" id="{6CB2BAAD-78FA-C4D7-5263-A4C033AD9B75}"/>
              </a:ext>
            </a:extLst>
          </p:cNvPr>
          <p:cNvSpPr>
            <a:spLocks noGrp="1"/>
          </p:cNvSpPr>
          <p:nvPr>
            <p:ph type="sldNum" sz="quarter" idx="12"/>
          </p:nvPr>
        </p:nvSpPr>
        <p:spPr/>
        <p:txBody>
          <a:bodyPr/>
          <a:lstStyle/>
          <a:p>
            <a:fld id="{1211B697-1A32-4DEE-8BF5-11EE32737DD0}" type="slidenum">
              <a:rPr lang="nl-NL" dirty="0" smtClean="0"/>
              <a:t>19</a:t>
            </a:fld>
            <a:endParaRPr lang="nl-NL"/>
          </a:p>
        </p:txBody>
      </p:sp>
    </p:spTree>
    <p:extLst>
      <p:ext uri="{BB962C8B-B14F-4D97-AF65-F5344CB8AC3E}">
        <p14:creationId xmlns:p14="http://schemas.microsoft.com/office/powerpoint/2010/main" val="90841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D59E-9A29-C637-0715-2720B231EEAA}"/>
              </a:ext>
            </a:extLst>
          </p:cNvPr>
          <p:cNvSpPr>
            <a:spLocks noGrp="1"/>
          </p:cNvSpPr>
          <p:nvPr>
            <p:ph type="title"/>
          </p:nvPr>
        </p:nvSpPr>
        <p:spPr>
          <a:xfrm>
            <a:off x="838200" y="365125"/>
            <a:ext cx="10515600" cy="584730"/>
          </a:xfrm>
        </p:spPr>
        <p:txBody>
          <a:bodyPr>
            <a:normAutofit fontScale="90000"/>
          </a:bodyPr>
          <a:lstStyle/>
          <a:p>
            <a:r>
              <a:rPr lang="en-US">
                <a:cs typeface="Calibri Light"/>
              </a:rPr>
              <a:t>Dutch Black Hole Consortium</a:t>
            </a:r>
            <a:endParaRPr lang="en-US"/>
          </a:p>
        </p:txBody>
      </p:sp>
      <p:sp>
        <p:nvSpPr>
          <p:cNvPr id="3" name="Content Placeholder 2">
            <a:extLst>
              <a:ext uri="{FF2B5EF4-FFF2-40B4-BE49-F238E27FC236}">
                <a16:creationId xmlns:a16="http://schemas.microsoft.com/office/drawing/2014/main" id="{4B1FBFB1-CAF8-0FD3-E968-19898869135F}"/>
              </a:ext>
            </a:extLst>
          </p:cNvPr>
          <p:cNvSpPr>
            <a:spLocks noGrp="1"/>
          </p:cNvSpPr>
          <p:nvPr>
            <p:ph idx="1"/>
          </p:nvPr>
        </p:nvSpPr>
        <p:spPr>
          <a:xfrm>
            <a:off x="838200" y="1264709"/>
            <a:ext cx="10515600" cy="4351338"/>
          </a:xfrm>
        </p:spPr>
        <p:txBody>
          <a:bodyPr vert="horz" lIns="91440" tIns="45720" rIns="91440" bIns="45720" rtlCol="0" anchor="t">
            <a:normAutofit/>
          </a:bodyPr>
          <a:lstStyle/>
          <a:p>
            <a:pPr marL="0" indent="0">
              <a:buNone/>
            </a:pPr>
            <a:r>
              <a:rPr lang="en-US">
                <a:ea typeface="+mn-lt"/>
                <a:cs typeface="+mn-lt"/>
              </a:rPr>
              <a:t>A group of 30+ scientists, carrying out an interdisciplinary black hole research program throughout the Netherlands: </a:t>
            </a:r>
            <a:r>
              <a:rPr lang="en-US">
                <a:ea typeface="+mn-lt"/>
                <a:cs typeface="+mn-lt"/>
                <a:hlinkClick r:id="rId2"/>
              </a:rPr>
              <a:t>https://www.dbhc.nl/</a:t>
            </a:r>
            <a:r>
              <a:rPr lang="en-US">
                <a:ea typeface="+mn-lt"/>
                <a:cs typeface="+mn-lt"/>
              </a:rPr>
              <a:t> </a:t>
            </a:r>
          </a:p>
          <a:p>
            <a:pPr marL="0" indent="0">
              <a:buNone/>
            </a:pPr>
            <a:endParaRPr lang="en-US">
              <a:cs typeface="Calibri"/>
            </a:endParaRPr>
          </a:p>
        </p:txBody>
      </p:sp>
      <p:pic>
        <p:nvPicPr>
          <p:cNvPr id="4" name="Picture 3" descr="A diagram of a science project&#10;&#10;Description automatically generated">
            <a:extLst>
              <a:ext uri="{FF2B5EF4-FFF2-40B4-BE49-F238E27FC236}">
                <a16:creationId xmlns:a16="http://schemas.microsoft.com/office/drawing/2014/main" id="{5D849A05-B983-17ED-6506-EE16C1CBFF57}"/>
              </a:ext>
            </a:extLst>
          </p:cNvPr>
          <p:cNvPicPr>
            <a:picLocks noChangeAspect="1"/>
          </p:cNvPicPr>
          <p:nvPr/>
        </p:nvPicPr>
        <p:blipFill>
          <a:blip r:embed="rId3"/>
          <a:stretch>
            <a:fillRect/>
          </a:stretch>
        </p:blipFill>
        <p:spPr>
          <a:xfrm>
            <a:off x="2849184" y="2537026"/>
            <a:ext cx="6490607" cy="3809899"/>
          </a:xfrm>
          <a:prstGeom prst="rect">
            <a:avLst/>
          </a:prstGeom>
        </p:spPr>
      </p:pic>
      <p:sp>
        <p:nvSpPr>
          <p:cNvPr id="5" name="Oval 4">
            <a:extLst>
              <a:ext uri="{FF2B5EF4-FFF2-40B4-BE49-F238E27FC236}">
                <a16:creationId xmlns:a16="http://schemas.microsoft.com/office/drawing/2014/main" id="{924B6B0F-3960-DA67-DEC0-805A28A10AF1}"/>
              </a:ext>
            </a:extLst>
          </p:cNvPr>
          <p:cNvSpPr/>
          <p:nvPr/>
        </p:nvSpPr>
        <p:spPr>
          <a:xfrm>
            <a:off x="3005666" y="3757083"/>
            <a:ext cx="1656291" cy="13705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A34080C-B87F-2FCF-69E6-E420B33064E7}"/>
              </a:ext>
            </a:extLst>
          </p:cNvPr>
          <p:cNvSpPr>
            <a:spLocks noGrp="1"/>
          </p:cNvSpPr>
          <p:nvPr>
            <p:ph type="sldNum" sz="quarter" idx="12"/>
          </p:nvPr>
        </p:nvSpPr>
        <p:spPr/>
        <p:txBody>
          <a:bodyPr/>
          <a:lstStyle/>
          <a:p>
            <a:fld id="{1211B697-1A32-4DEE-8BF5-11EE32737DD0}" type="slidenum">
              <a:rPr lang="nl-NL" smtClean="0"/>
              <a:t>2</a:t>
            </a:fld>
            <a:endParaRPr lang="nl-NL"/>
          </a:p>
        </p:txBody>
      </p:sp>
    </p:spTree>
    <p:extLst>
      <p:ext uri="{BB962C8B-B14F-4D97-AF65-F5344CB8AC3E}">
        <p14:creationId xmlns:p14="http://schemas.microsoft.com/office/powerpoint/2010/main" val="18326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124C74-9C9C-4945-F5E3-562AF57311B5}"/>
              </a:ext>
            </a:extLst>
          </p:cNvPr>
          <p:cNvPicPr>
            <a:picLocks noChangeAspect="1"/>
          </p:cNvPicPr>
          <p:nvPr/>
        </p:nvPicPr>
        <p:blipFill>
          <a:blip r:embed="rId2"/>
          <a:stretch>
            <a:fillRect/>
          </a:stretch>
        </p:blipFill>
        <p:spPr>
          <a:xfrm>
            <a:off x="98676" y="1037608"/>
            <a:ext cx="7817353" cy="3965962"/>
          </a:xfrm>
          <a:prstGeom prst="rect">
            <a:avLst/>
          </a:prstGeom>
        </p:spPr>
      </p:pic>
      <p:sp>
        <p:nvSpPr>
          <p:cNvPr id="4" name="TextBox 3">
            <a:extLst>
              <a:ext uri="{FF2B5EF4-FFF2-40B4-BE49-F238E27FC236}">
                <a16:creationId xmlns:a16="http://schemas.microsoft.com/office/drawing/2014/main" id="{D2F9FC43-52B7-CFE3-7787-35DBD858FE54}"/>
              </a:ext>
            </a:extLst>
          </p:cNvPr>
          <p:cNvSpPr txBox="1"/>
          <p:nvPr/>
        </p:nvSpPr>
        <p:spPr>
          <a:xfrm>
            <a:off x="294933" y="168846"/>
            <a:ext cx="60981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262626"/>
                </a:solidFill>
                <a:latin typeface="Calibri Light"/>
                <a:ea typeface="Calibri Light"/>
                <a:cs typeface="Calibri Light"/>
              </a:rPr>
              <a:t>HL Thermal Resistance</a:t>
            </a:r>
          </a:p>
        </p:txBody>
      </p:sp>
      <p:sp>
        <p:nvSpPr>
          <p:cNvPr id="7" name="TextBox 6">
            <a:extLst>
              <a:ext uri="{FF2B5EF4-FFF2-40B4-BE49-F238E27FC236}">
                <a16:creationId xmlns:a16="http://schemas.microsoft.com/office/drawing/2014/main" id="{2352842C-37FD-E976-0009-B8A513EE4CB2}"/>
              </a:ext>
            </a:extLst>
          </p:cNvPr>
          <p:cNvSpPr txBox="1"/>
          <p:nvPr/>
        </p:nvSpPr>
        <p:spPr>
          <a:xfrm>
            <a:off x="7537845" y="1073325"/>
            <a:ext cx="4650940" cy="1295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262626"/>
                </a:solidFill>
                <a:latin typeface="Cambria Math"/>
                <a:ea typeface="Cambria Math"/>
              </a:rPr>
              <a:t>Thermal conductivity χ = 2×10^4   W/(</a:t>
            </a:r>
            <a:r>
              <a:rPr lang="en-US" err="1">
                <a:solidFill>
                  <a:srgbClr val="262626"/>
                </a:solidFill>
                <a:latin typeface="Cambria Math"/>
                <a:ea typeface="Cambria Math"/>
              </a:rPr>
              <a:t>m∗K</a:t>
            </a:r>
            <a:r>
              <a:rPr lang="en-US">
                <a:solidFill>
                  <a:srgbClr val="262626"/>
                </a:solidFill>
                <a:latin typeface="Cambria Math"/>
                <a:ea typeface="Cambria Math"/>
              </a:rPr>
              <a:t>)</a:t>
            </a:r>
            <a:endParaRPr lang="en-US">
              <a:cs typeface="Calibri" panose="020F0502020204030204"/>
            </a:endParaRPr>
          </a:p>
          <a:p>
            <a:pPr>
              <a:lnSpc>
                <a:spcPct val="150000"/>
              </a:lnSpc>
            </a:pPr>
            <a:r>
              <a:rPr lang="en-US">
                <a:solidFill>
                  <a:srgbClr val="262626"/>
                </a:solidFill>
                <a:ea typeface="+mn-lt"/>
                <a:cs typeface="+mn-lt"/>
              </a:rPr>
              <a:t>s = 4.9×10^(-8) m^2</a:t>
            </a:r>
          </a:p>
          <a:p>
            <a:pPr>
              <a:lnSpc>
                <a:spcPct val="150000"/>
              </a:lnSpc>
            </a:pPr>
            <a:r>
              <a:rPr lang="en-US">
                <a:solidFill>
                  <a:srgbClr val="262626"/>
                </a:solidFill>
                <a:ea typeface="+mn-lt"/>
                <a:cs typeface="+mn-lt"/>
              </a:rPr>
              <a:t>l = 0.2 m</a:t>
            </a:r>
            <a:endParaRPr lang="en-US">
              <a:ea typeface="+mn-lt"/>
              <a:cs typeface="+mn-lt"/>
            </a:endParaRPr>
          </a:p>
        </p:txBody>
      </p:sp>
      <p:sp>
        <p:nvSpPr>
          <p:cNvPr id="14" name="TextBox 13">
            <a:extLst>
              <a:ext uri="{FF2B5EF4-FFF2-40B4-BE49-F238E27FC236}">
                <a16:creationId xmlns:a16="http://schemas.microsoft.com/office/drawing/2014/main" id="{6E9DAD8A-AB4D-4AC3-5D80-B1827532DFC7}"/>
              </a:ext>
            </a:extLst>
          </p:cNvPr>
          <p:cNvSpPr txBox="1"/>
          <p:nvPr/>
        </p:nvSpPr>
        <p:spPr>
          <a:xfrm>
            <a:off x="2591897" y="1511939"/>
            <a:ext cx="495245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According with the model, </a:t>
            </a:r>
            <a:r>
              <a:rPr lang="en-US" i="1">
                <a:ea typeface="+mn-lt"/>
                <a:cs typeface="+mn-lt"/>
              </a:rPr>
              <a:t> </a:t>
            </a:r>
            <a:r>
              <a:rPr lang="en-US">
                <a:cs typeface="Calibri"/>
              </a:rPr>
              <a:t>it is possible to obtain an </a:t>
            </a:r>
            <a:r>
              <a:rPr lang="en-US">
                <a:solidFill>
                  <a:srgbClr val="C00000"/>
                </a:solidFill>
                <a:cs typeface="Calibri"/>
              </a:rPr>
              <a:t>attenuation of </a:t>
            </a:r>
            <a:r>
              <a:rPr lang="en-US">
                <a:solidFill>
                  <a:srgbClr val="C00000"/>
                </a:solidFill>
                <a:latin typeface="Cambria Math"/>
                <a:ea typeface="Cambria Math"/>
              </a:rPr>
              <a:t>~3×10</a:t>
            </a:r>
            <a:r>
              <a:rPr lang="en-US" baseline="30000">
                <a:solidFill>
                  <a:srgbClr val="C00000"/>
                </a:solidFill>
                <a:latin typeface="Cambria Math"/>
                <a:ea typeface="Cambria Math"/>
              </a:rPr>
              <a:t>-4</a:t>
            </a:r>
            <a:r>
              <a:rPr lang="en-US">
                <a:solidFill>
                  <a:srgbClr val="C00000"/>
                </a:solidFill>
                <a:cs typeface="Calibri"/>
              </a:rPr>
              <a:t> </a:t>
            </a:r>
            <a:r>
              <a:rPr lang="en-US" err="1">
                <a:solidFill>
                  <a:srgbClr val="C00000"/>
                </a:solidFill>
                <a:cs typeface="Calibri"/>
              </a:rPr>
              <a:t>wrt</a:t>
            </a:r>
            <a:r>
              <a:rPr lang="en-US">
                <a:solidFill>
                  <a:srgbClr val="C00000"/>
                </a:solidFill>
                <a:cs typeface="Calibri"/>
              </a:rPr>
              <a:t> ground motion at </a:t>
            </a:r>
            <a:r>
              <a:rPr lang="en-US">
                <a:solidFill>
                  <a:srgbClr val="C00000"/>
                </a:solidFill>
                <a:latin typeface="Cambria Math"/>
                <a:ea typeface="Cambria Math"/>
              </a:rPr>
              <a:t>10</a:t>
            </a:r>
            <a:r>
              <a:rPr lang="en-US">
                <a:solidFill>
                  <a:srgbClr val="C00000"/>
                </a:solidFill>
                <a:cs typeface="Calibri"/>
              </a:rPr>
              <a:t> </a:t>
            </a:r>
            <a:r>
              <a:rPr lang="en-US">
                <a:solidFill>
                  <a:srgbClr val="C00000"/>
                </a:solidFill>
                <a:latin typeface="Cambria Math"/>
                <a:ea typeface="Cambria Math"/>
              </a:rPr>
              <a:t>Hz</a:t>
            </a:r>
            <a:r>
              <a:rPr lang="en-US">
                <a:cs typeface="Calibri"/>
              </a:rPr>
              <a:t> </a:t>
            </a:r>
            <a:r>
              <a:rPr lang="en-US">
                <a:ea typeface="+mn-lt"/>
                <a:cs typeface="+mn-lt"/>
              </a:rPr>
              <a:t>by </a:t>
            </a:r>
            <a:r>
              <a:rPr lang="en-US">
                <a:solidFill>
                  <a:srgbClr val="C00000"/>
                </a:solidFill>
                <a:ea typeface="+mn-lt"/>
                <a:cs typeface="+mn-lt"/>
              </a:rPr>
              <a:t>using ~200 wires per HL</a:t>
            </a:r>
            <a:r>
              <a:rPr lang="en-US" i="1">
                <a:ea typeface="+mn-lt"/>
                <a:cs typeface="+mn-lt"/>
              </a:rPr>
              <a:t> </a:t>
            </a:r>
            <a:r>
              <a:rPr lang="en-US">
                <a:cs typeface="Calibri"/>
              </a:rPr>
              <a:t>while maintaining the temperature stable inside the cryostat within </a:t>
            </a:r>
            <a:r>
              <a:rPr lang="en-US">
                <a:solidFill>
                  <a:srgbClr val="C00000"/>
                </a:solidFill>
                <a:latin typeface="Cambria Math"/>
                <a:ea typeface="Cambria Math"/>
              </a:rPr>
              <a:t>1</a:t>
            </a:r>
            <a:r>
              <a:rPr lang="en-US">
                <a:solidFill>
                  <a:srgbClr val="C00000"/>
                </a:solidFill>
                <a:cs typeface="Calibri"/>
              </a:rPr>
              <a:t> </a:t>
            </a:r>
            <a:r>
              <a:rPr lang="en-US">
                <a:solidFill>
                  <a:srgbClr val="C00000"/>
                </a:solidFill>
                <a:latin typeface="Cambria Math"/>
                <a:ea typeface="Cambria Math"/>
              </a:rPr>
              <a:t>K</a:t>
            </a:r>
            <a:r>
              <a:rPr lang="en-US">
                <a:solidFill>
                  <a:srgbClr val="C00000"/>
                </a:solidFill>
                <a:cs typeface="Calibri"/>
              </a:rPr>
              <a:t> even with </a:t>
            </a:r>
            <a:r>
              <a:rPr lang="en-US">
                <a:solidFill>
                  <a:srgbClr val="C00000"/>
                </a:solidFill>
                <a:latin typeface="Cambria Math"/>
                <a:ea typeface="Cambria Math"/>
              </a:rPr>
              <a:t>1</a:t>
            </a:r>
            <a:r>
              <a:rPr lang="en-US">
                <a:solidFill>
                  <a:srgbClr val="C00000"/>
                </a:solidFill>
                <a:cs typeface="Calibri"/>
              </a:rPr>
              <a:t> </a:t>
            </a:r>
            <a:r>
              <a:rPr lang="en-US">
                <a:solidFill>
                  <a:srgbClr val="C00000"/>
                </a:solidFill>
                <a:latin typeface="Cambria Math"/>
                <a:ea typeface="Cambria Math"/>
              </a:rPr>
              <a:t>W</a:t>
            </a:r>
            <a:r>
              <a:rPr lang="en-US">
                <a:solidFill>
                  <a:srgbClr val="C00000"/>
                </a:solidFill>
                <a:cs typeface="Calibri"/>
              </a:rPr>
              <a:t> loaded</a:t>
            </a:r>
            <a:r>
              <a:rPr lang="en-US">
                <a:cs typeface="Calibri"/>
              </a:rPr>
              <a:t>.</a:t>
            </a:r>
            <a:endParaRPr lang="en-US">
              <a:ea typeface="Calibri"/>
              <a:cs typeface="Calibri"/>
            </a:endParaRPr>
          </a:p>
        </p:txBody>
      </p:sp>
      <p:pic>
        <p:nvPicPr>
          <p:cNvPr id="16" name="Picture 15">
            <a:extLst>
              <a:ext uri="{FF2B5EF4-FFF2-40B4-BE49-F238E27FC236}">
                <a16:creationId xmlns:a16="http://schemas.microsoft.com/office/drawing/2014/main" id="{31AC6CB0-5780-E419-47FB-D4FE762E7798}"/>
              </a:ext>
            </a:extLst>
          </p:cNvPr>
          <p:cNvPicPr>
            <a:picLocks noChangeAspect="1"/>
          </p:cNvPicPr>
          <p:nvPr/>
        </p:nvPicPr>
        <p:blipFill>
          <a:blip r:embed="rId3"/>
          <a:stretch>
            <a:fillRect/>
          </a:stretch>
        </p:blipFill>
        <p:spPr>
          <a:xfrm>
            <a:off x="8045961" y="2358363"/>
            <a:ext cx="3994179" cy="4410828"/>
          </a:xfrm>
          <a:prstGeom prst="rect">
            <a:avLst/>
          </a:prstGeom>
        </p:spPr>
      </p:pic>
      <p:sp>
        <p:nvSpPr>
          <p:cNvPr id="17" name="TextBox 16">
            <a:extLst>
              <a:ext uri="{FF2B5EF4-FFF2-40B4-BE49-F238E27FC236}">
                <a16:creationId xmlns:a16="http://schemas.microsoft.com/office/drawing/2014/main" id="{B0A88605-523A-012D-5B70-A18C3E9B9DAC}"/>
              </a:ext>
            </a:extLst>
          </p:cNvPr>
          <p:cNvSpPr txBox="1"/>
          <p:nvPr/>
        </p:nvSpPr>
        <p:spPr>
          <a:xfrm>
            <a:off x="7706615" y="706084"/>
            <a:ext cx="44864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00000"/>
                </a:solidFill>
                <a:latin typeface="Calibri Light"/>
                <a:cs typeface="Calibri Light"/>
              </a:rPr>
              <a:t>Taking advantage from KAGRA experience</a:t>
            </a:r>
          </a:p>
        </p:txBody>
      </p:sp>
      <p:grpSp>
        <p:nvGrpSpPr>
          <p:cNvPr id="11" name="Group 10">
            <a:extLst>
              <a:ext uri="{FF2B5EF4-FFF2-40B4-BE49-F238E27FC236}">
                <a16:creationId xmlns:a16="http://schemas.microsoft.com/office/drawing/2014/main" id="{3ACDC4CD-28C2-FBEF-3B2F-8ACCBDB7D6B3}"/>
              </a:ext>
            </a:extLst>
          </p:cNvPr>
          <p:cNvGrpSpPr/>
          <p:nvPr/>
        </p:nvGrpSpPr>
        <p:grpSpPr>
          <a:xfrm>
            <a:off x="1027181" y="5005739"/>
            <a:ext cx="7132803" cy="1714187"/>
            <a:chOff x="572174" y="5022185"/>
            <a:chExt cx="7132803" cy="1714187"/>
          </a:xfrm>
        </p:grpSpPr>
        <p:sp>
          <p:nvSpPr>
            <p:cNvPr id="5" name="TextBox 4">
              <a:extLst>
                <a:ext uri="{FF2B5EF4-FFF2-40B4-BE49-F238E27FC236}">
                  <a16:creationId xmlns:a16="http://schemas.microsoft.com/office/drawing/2014/main" id="{5CCBDB64-5418-935B-6F81-C477A593BD1F}"/>
                </a:ext>
              </a:extLst>
            </p:cNvPr>
            <p:cNvSpPr txBox="1"/>
            <p:nvPr/>
          </p:nvSpPr>
          <p:spPr>
            <a:xfrm>
              <a:off x="572174" y="5022185"/>
              <a:ext cx="4639656" cy="1709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solidFill>
                    <a:srgbClr val="262626"/>
                  </a:solidFill>
                  <a:ea typeface="+mn-lt"/>
                  <a:cs typeface="+mn-lt"/>
                </a:rPr>
                <a:t>T_R = l/</a:t>
              </a:r>
              <a:r>
                <a:rPr lang="en-US" b="1" err="1">
                  <a:solidFill>
                    <a:srgbClr val="262626"/>
                  </a:solidFill>
                  <a:ea typeface="+mn-lt"/>
                  <a:cs typeface="+mn-lt"/>
                </a:rPr>
                <a:t>χsn</a:t>
              </a:r>
              <a:r>
                <a:rPr lang="en-US" b="1">
                  <a:solidFill>
                    <a:srgbClr val="262626"/>
                  </a:solidFill>
                  <a:ea typeface="+mn-lt"/>
                  <a:cs typeface="+mn-lt"/>
                </a:rPr>
                <a:t> =</a:t>
              </a:r>
              <a:endParaRPr lang="en-US"/>
            </a:p>
            <a:p>
              <a:pPr marL="342900" indent="-342900">
                <a:lnSpc>
                  <a:spcPct val="150000"/>
                </a:lnSpc>
                <a:buAutoNum type="arabicPeriod"/>
              </a:pPr>
              <a:r>
                <a:rPr lang="en-US">
                  <a:solidFill>
                    <a:srgbClr val="262626"/>
                  </a:solidFill>
                  <a:latin typeface="Cambria Math"/>
                  <a:ea typeface="Cambria Math"/>
                </a:rPr>
                <a:t>n=800 </a:t>
              </a:r>
              <a:r>
                <a:rPr lang="en-US">
                  <a:solidFill>
                    <a:srgbClr val="262626"/>
                  </a:solidFill>
                  <a:latin typeface="Cambria Math"/>
                  <a:ea typeface="Cambria Math"/>
                  <a:cs typeface="+mn-lt"/>
                </a:rPr>
                <a:t> </a:t>
              </a:r>
              <a:r>
                <a:rPr lang="en-US">
                  <a:solidFill>
                    <a:srgbClr val="262626"/>
                  </a:solidFill>
                  <a:latin typeface="Cambria Math"/>
                  <a:ea typeface="Cambria Math"/>
                  <a:cs typeface="Calibri"/>
                </a:rPr>
                <a:t>     </a:t>
              </a:r>
              <a:r>
                <a:rPr lang="en-US">
                  <a:solidFill>
                    <a:srgbClr val="262626"/>
                  </a:solidFill>
                  <a:latin typeface="Wingdings"/>
                  <a:ea typeface="Cambria Math"/>
                  <a:sym typeface="Wingdings"/>
                </a:rPr>
                <a:t>à</a:t>
              </a:r>
              <a:r>
                <a:rPr lang="en-US">
                  <a:solidFill>
                    <a:srgbClr val="262626"/>
                  </a:solidFill>
                  <a:latin typeface="Cambria Math"/>
                  <a:ea typeface="Cambria Math"/>
                </a:rPr>
                <a:t> </a:t>
              </a:r>
              <a:r>
                <a:rPr lang="en-US">
                  <a:solidFill>
                    <a:srgbClr val="262626"/>
                  </a:solidFill>
                  <a:latin typeface="Cambria Math"/>
                  <a:ea typeface="Cambria Math"/>
                  <a:cs typeface="+mn-lt"/>
                </a:rPr>
                <a:t> </a:t>
              </a:r>
              <a:r>
                <a:rPr lang="en-US">
                  <a:solidFill>
                    <a:srgbClr val="262626"/>
                  </a:solidFill>
                  <a:ea typeface="+mn-lt"/>
                  <a:cs typeface="+mn-lt"/>
                </a:rPr>
                <a:t>0.25 K/W</a:t>
              </a:r>
              <a:endParaRPr lang="en-US">
                <a:cs typeface="Calibri" panose="020F0502020204030204"/>
              </a:endParaRPr>
            </a:p>
            <a:p>
              <a:pPr marL="342900" indent="-342900">
                <a:lnSpc>
                  <a:spcPct val="150000"/>
                </a:lnSpc>
                <a:buAutoNum type="arabicPeriod"/>
              </a:pPr>
              <a:r>
                <a:rPr lang="en-US">
                  <a:solidFill>
                    <a:srgbClr val="262626"/>
                  </a:solidFill>
                  <a:latin typeface="Cambria Math"/>
                  <a:ea typeface="Cambria Math"/>
                </a:rPr>
                <a:t>n=200 </a:t>
              </a:r>
              <a:r>
                <a:rPr lang="en-US">
                  <a:solidFill>
                    <a:srgbClr val="262626"/>
                  </a:solidFill>
                  <a:latin typeface="Cambria Math"/>
                  <a:ea typeface="Cambria Math"/>
                  <a:cs typeface="Calibri"/>
                </a:rPr>
                <a:t>      </a:t>
              </a:r>
              <a:r>
                <a:rPr lang="en-US">
                  <a:solidFill>
                    <a:srgbClr val="262626"/>
                  </a:solidFill>
                  <a:latin typeface="Wingdings"/>
                  <a:ea typeface="Cambria Math"/>
                  <a:cs typeface="Calibri"/>
                  <a:sym typeface="Wingdings"/>
                </a:rPr>
                <a:t>à</a:t>
              </a:r>
              <a:r>
                <a:rPr lang="en-US">
                  <a:solidFill>
                    <a:srgbClr val="262626"/>
                  </a:solidFill>
                  <a:latin typeface="Cambria Math"/>
                  <a:ea typeface="Cambria Math"/>
                  <a:cs typeface="Calibri"/>
                </a:rPr>
                <a:t> </a:t>
              </a:r>
              <a:r>
                <a:rPr lang="en-US">
                  <a:solidFill>
                    <a:srgbClr val="262626"/>
                  </a:solidFill>
                  <a:ea typeface="+mn-lt"/>
                  <a:cs typeface="+mn-lt"/>
                </a:rPr>
                <a:t>1.02 K/W</a:t>
              </a:r>
            </a:p>
            <a:p>
              <a:pPr marL="342900" indent="-342900">
                <a:lnSpc>
                  <a:spcPct val="150000"/>
                </a:lnSpc>
                <a:buAutoNum type="arabicPeriod"/>
              </a:pPr>
              <a:r>
                <a:rPr lang="en-US">
                  <a:solidFill>
                    <a:srgbClr val="262626"/>
                  </a:solidFill>
                  <a:latin typeface="Cambria Math"/>
                  <a:ea typeface="Cambria Math"/>
                </a:rPr>
                <a:t>n=80  </a:t>
              </a:r>
              <a:r>
                <a:rPr lang="en-US">
                  <a:solidFill>
                    <a:srgbClr val="262626"/>
                  </a:solidFill>
                  <a:latin typeface="Cambria Math"/>
                  <a:ea typeface="Cambria Math"/>
                  <a:cs typeface="+mn-lt"/>
                </a:rPr>
                <a:t>       </a:t>
              </a:r>
              <a:r>
                <a:rPr lang="en-US">
                  <a:solidFill>
                    <a:srgbClr val="262626"/>
                  </a:solidFill>
                  <a:latin typeface="Wingdings"/>
                  <a:ea typeface="Cambria Math"/>
                  <a:cs typeface="+mn-lt"/>
                  <a:sym typeface="Wingdings"/>
                </a:rPr>
                <a:t>à</a:t>
              </a:r>
              <a:r>
                <a:rPr lang="en-US">
                  <a:solidFill>
                    <a:srgbClr val="262626"/>
                  </a:solidFill>
                  <a:latin typeface="Cambria Math"/>
                  <a:ea typeface="Cambria Math"/>
                  <a:cs typeface="+mn-lt"/>
                </a:rPr>
                <a:t>   </a:t>
              </a:r>
              <a:r>
                <a:rPr lang="en-US">
                  <a:solidFill>
                    <a:srgbClr val="262626"/>
                  </a:solidFill>
                  <a:ea typeface="+mn-lt"/>
                  <a:cs typeface="+mn-lt"/>
                </a:rPr>
                <a:t>2.55 K/W</a:t>
              </a:r>
            </a:p>
          </p:txBody>
        </p:sp>
        <p:sp>
          <p:nvSpPr>
            <p:cNvPr id="12" name="TextBox 11">
              <a:extLst>
                <a:ext uri="{FF2B5EF4-FFF2-40B4-BE49-F238E27FC236}">
                  <a16:creationId xmlns:a16="http://schemas.microsoft.com/office/drawing/2014/main" id="{E95B75EB-657B-3165-0E63-0432E164BE2E}"/>
                </a:ext>
              </a:extLst>
            </p:cNvPr>
            <p:cNvSpPr txBox="1"/>
            <p:nvPr/>
          </p:nvSpPr>
          <p:spPr>
            <a:xfrm>
              <a:off x="4749309" y="5025006"/>
              <a:ext cx="2955668" cy="17113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solidFill>
                    <a:srgbClr val="262626"/>
                  </a:solidFill>
                  <a:ea typeface="+mn-lt"/>
                  <a:cs typeface="+mn-lt"/>
                </a:rPr>
                <a:t>Attenuation at 10 Hz:</a:t>
              </a:r>
              <a:endParaRPr lang="en-US" b="1">
                <a:solidFill>
                  <a:srgbClr val="000000"/>
                </a:solidFill>
                <a:latin typeface="Calibri" panose="020F0502020204030204"/>
                <a:ea typeface="Cambria Math"/>
                <a:cs typeface="Calibri" panose="020F0502020204030204"/>
              </a:endParaRPr>
            </a:p>
            <a:p>
              <a:pPr marL="800100" lvl="1" indent="-342900">
                <a:lnSpc>
                  <a:spcPct val="150000"/>
                </a:lnSpc>
                <a:buAutoNum type="arabicPeriod"/>
              </a:pPr>
              <a:r>
                <a:rPr lang="en-US">
                  <a:solidFill>
                    <a:srgbClr val="262626"/>
                  </a:solidFill>
                  <a:ea typeface="+mn-lt"/>
                  <a:cs typeface="+mn-lt"/>
                </a:rPr>
                <a:t>~10^(-3)</a:t>
              </a:r>
              <a:endParaRPr lang="en-US">
                <a:solidFill>
                  <a:srgbClr val="000000"/>
                </a:solidFill>
                <a:ea typeface="Cambria Math"/>
                <a:cs typeface="+mn-lt"/>
              </a:endParaRPr>
            </a:p>
            <a:p>
              <a:pPr marL="800100" lvl="1" indent="-342900">
                <a:lnSpc>
                  <a:spcPct val="150000"/>
                </a:lnSpc>
                <a:buAutoNum type="arabicPeriod"/>
              </a:pPr>
              <a:r>
                <a:rPr lang="en-US">
                  <a:solidFill>
                    <a:srgbClr val="262626"/>
                  </a:solidFill>
                  <a:ea typeface="+mn-lt"/>
                  <a:cs typeface="+mn-lt"/>
                </a:rPr>
                <a:t>~3×10^(-4)</a:t>
              </a:r>
              <a:endParaRPr lang="en-US">
                <a:solidFill>
                  <a:srgbClr val="000000"/>
                </a:solidFill>
                <a:ea typeface="Cambria Math"/>
                <a:cs typeface="+mn-lt"/>
              </a:endParaRPr>
            </a:p>
            <a:p>
              <a:pPr marL="800100" lvl="1" indent="-342900">
                <a:lnSpc>
                  <a:spcPct val="150000"/>
                </a:lnSpc>
                <a:buAutoNum type="arabicPeriod"/>
              </a:pPr>
              <a:r>
                <a:rPr lang="en-US">
                  <a:solidFill>
                    <a:srgbClr val="262626"/>
                  </a:solidFill>
                  <a:ea typeface="+mn-lt"/>
                  <a:cs typeface="+mn-lt"/>
                </a:rPr>
                <a:t>~10^(-4)</a:t>
              </a:r>
              <a:endParaRPr lang="en-US">
                <a:solidFill>
                  <a:srgbClr val="000000"/>
                </a:solidFill>
                <a:latin typeface="Calibri" panose="020F0502020204030204"/>
                <a:ea typeface="Cambria Math"/>
                <a:cs typeface="Calibri"/>
              </a:endParaRPr>
            </a:p>
          </p:txBody>
        </p:sp>
        <p:cxnSp>
          <p:nvCxnSpPr>
            <p:cNvPr id="8" name="Straight Arrow Connector 7">
              <a:extLst>
                <a:ext uri="{FF2B5EF4-FFF2-40B4-BE49-F238E27FC236}">
                  <a16:creationId xmlns:a16="http://schemas.microsoft.com/office/drawing/2014/main" id="{91D8E532-2CC6-7FCB-7681-8348096CD642}"/>
                </a:ext>
              </a:extLst>
            </p:cNvPr>
            <p:cNvCxnSpPr/>
            <p:nvPr/>
          </p:nvCxnSpPr>
          <p:spPr>
            <a:xfrm>
              <a:off x="3595037" y="5746727"/>
              <a:ext cx="1133680" cy="438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246C775-C051-F014-B543-F710F57D6D05}"/>
                </a:ext>
              </a:extLst>
            </p:cNvPr>
            <p:cNvCxnSpPr>
              <a:cxnSpLocks/>
            </p:cNvCxnSpPr>
            <p:nvPr/>
          </p:nvCxnSpPr>
          <p:spPr>
            <a:xfrm>
              <a:off x="3595037" y="6185288"/>
              <a:ext cx="1133680" cy="438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CB30DDF-3BCC-2EA4-F622-441784B06BBD}"/>
                </a:ext>
              </a:extLst>
            </p:cNvPr>
            <p:cNvCxnSpPr>
              <a:cxnSpLocks/>
            </p:cNvCxnSpPr>
            <p:nvPr/>
          </p:nvCxnSpPr>
          <p:spPr>
            <a:xfrm>
              <a:off x="3595036" y="6536137"/>
              <a:ext cx="1133680" cy="438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84A1FF7A-8DF6-459F-17C4-4BE6787EB7E9}"/>
              </a:ext>
            </a:extLst>
          </p:cNvPr>
          <p:cNvSpPr>
            <a:spLocks noGrp="1"/>
          </p:cNvSpPr>
          <p:nvPr>
            <p:ph type="sldNum" sz="quarter" idx="12"/>
          </p:nvPr>
        </p:nvSpPr>
        <p:spPr>
          <a:xfrm>
            <a:off x="11423393" y="6405688"/>
            <a:ext cx="615461" cy="365125"/>
          </a:xfrm>
        </p:spPr>
        <p:txBody>
          <a:bodyPr/>
          <a:lstStyle/>
          <a:p>
            <a:fld id="{1211B697-1A32-4DEE-8BF5-11EE32737DD0}" type="slidenum">
              <a:rPr lang="nl-NL" smtClean="0"/>
              <a:t>20</a:t>
            </a:fld>
            <a:endParaRPr lang="nl-NL"/>
          </a:p>
        </p:txBody>
      </p:sp>
      <p:sp>
        <p:nvSpPr>
          <p:cNvPr id="6" name="TextBox 5">
            <a:extLst>
              <a:ext uri="{FF2B5EF4-FFF2-40B4-BE49-F238E27FC236}">
                <a16:creationId xmlns:a16="http://schemas.microsoft.com/office/drawing/2014/main" id="{B2476B6F-938C-ED67-7B22-6984CA6975B3}"/>
              </a:ext>
            </a:extLst>
          </p:cNvPr>
          <p:cNvSpPr txBox="1"/>
          <p:nvPr/>
        </p:nvSpPr>
        <p:spPr>
          <a:xfrm>
            <a:off x="5250673" y="262041"/>
            <a:ext cx="1690654" cy="461665"/>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262626"/>
                </a:solidFill>
                <a:ea typeface="+mn-lt"/>
                <a:cs typeface="+mn-lt"/>
              </a:rPr>
              <a:t>T_R = l/</a:t>
            </a:r>
            <a:r>
              <a:rPr lang="en-US" sz="2400" err="1">
                <a:solidFill>
                  <a:srgbClr val="262626"/>
                </a:solidFill>
                <a:ea typeface="+mn-lt"/>
                <a:cs typeface="+mn-lt"/>
              </a:rPr>
              <a:t>χs</a:t>
            </a:r>
            <a:r>
              <a:rPr lang="en-US" sz="2400" err="1">
                <a:solidFill>
                  <a:srgbClr val="C00000"/>
                </a:solidFill>
                <a:ea typeface="+mn-lt"/>
                <a:cs typeface="+mn-lt"/>
              </a:rPr>
              <a:t>n</a:t>
            </a:r>
            <a:r>
              <a:rPr lang="en-US" sz="2400">
                <a:solidFill>
                  <a:srgbClr val="262626"/>
                </a:solidFill>
                <a:ea typeface="+mn-lt"/>
                <a:cs typeface="+mn-lt"/>
              </a:rPr>
              <a:t>  </a:t>
            </a:r>
            <a:endParaRPr lang="en-US">
              <a:ea typeface="Calibri"/>
              <a:cs typeface="Calibri"/>
            </a:endParaRPr>
          </a:p>
        </p:txBody>
      </p:sp>
    </p:spTree>
    <p:extLst>
      <p:ext uri="{BB962C8B-B14F-4D97-AF65-F5344CB8AC3E}">
        <p14:creationId xmlns:p14="http://schemas.microsoft.com/office/powerpoint/2010/main" val="309793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4850C5-F2DA-D9FD-4C54-6BBC22FFC51A}"/>
              </a:ext>
            </a:extLst>
          </p:cNvPr>
          <p:cNvPicPr>
            <a:picLocks noChangeAspect="1"/>
          </p:cNvPicPr>
          <p:nvPr/>
        </p:nvPicPr>
        <p:blipFill>
          <a:blip r:embed="rId2"/>
          <a:stretch>
            <a:fillRect/>
          </a:stretch>
        </p:blipFill>
        <p:spPr>
          <a:xfrm>
            <a:off x="350849" y="843054"/>
            <a:ext cx="11484819" cy="5961301"/>
          </a:xfrm>
          <a:prstGeom prst="rect">
            <a:avLst/>
          </a:prstGeom>
        </p:spPr>
      </p:pic>
      <p:sp>
        <p:nvSpPr>
          <p:cNvPr id="4" name="TextBox 3">
            <a:extLst>
              <a:ext uri="{FF2B5EF4-FFF2-40B4-BE49-F238E27FC236}">
                <a16:creationId xmlns:a16="http://schemas.microsoft.com/office/drawing/2014/main" id="{B7539743-2100-88CC-C162-BFF6855B29EC}"/>
              </a:ext>
            </a:extLst>
          </p:cNvPr>
          <p:cNvSpPr txBox="1"/>
          <p:nvPr/>
        </p:nvSpPr>
        <p:spPr>
          <a:xfrm>
            <a:off x="2027249" y="3819867"/>
            <a:ext cx="48811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00000"/>
                </a:solidFill>
                <a:latin typeface="Cambria Math"/>
                <a:ea typeface="Cambria Math"/>
              </a:rPr>
              <a:t>n=200</a:t>
            </a:r>
            <a:r>
              <a:rPr lang="en-US" b="1">
                <a:solidFill>
                  <a:srgbClr val="C00000"/>
                </a:solidFill>
                <a:cs typeface="Calibri"/>
              </a:rPr>
              <a:t> wires per HL</a:t>
            </a:r>
            <a:r>
              <a:rPr lang="en-US">
                <a:solidFill>
                  <a:srgbClr val="C00000"/>
                </a:solidFill>
                <a:cs typeface="Calibri"/>
              </a:rPr>
              <a:t> </a:t>
            </a:r>
            <a:r>
              <a:rPr lang="en-US">
                <a:cs typeface="Calibri"/>
              </a:rPr>
              <a:t>is the best compromise to have a good ground isolation and Thermal Resistance at the same time.</a:t>
            </a:r>
          </a:p>
        </p:txBody>
      </p:sp>
      <p:sp>
        <p:nvSpPr>
          <p:cNvPr id="6" name="TextBox 5">
            <a:extLst>
              <a:ext uri="{FF2B5EF4-FFF2-40B4-BE49-F238E27FC236}">
                <a16:creationId xmlns:a16="http://schemas.microsoft.com/office/drawing/2014/main" id="{3572FBC6-BF3E-F303-4749-5BC6AD6112A4}"/>
              </a:ext>
            </a:extLst>
          </p:cNvPr>
          <p:cNvSpPr txBox="1"/>
          <p:nvPr/>
        </p:nvSpPr>
        <p:spPr>
          <a:xfrm>
            <a:off x="3134616" y="5524774"/>
            <a:ext cx="76112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 tuned damper can be applied in order to smooth the peak due to the Frame.</a:t>
            </a:r>
          </a:p>
        </p:txBody>
      </p:sp>
      <p:sp>
        <p:nvSpPr>
          <p:cNvPr id="8" name="TextBox 7">
            <a:extLst>
              <a:ext uri="{FF2B5EF4-FFF2-40B4-BE49-F238E27FC236}">
                <a16:creationId xmlns:a16="http://schemas.microsoft.com/office/drawing/2014/main" id="{5B5E6966-3FBE-A8B5-3101-4FA6FF3029CE}"/>
              </a:ext>
            </a:extLst>
          </p:cNvPr>
          <p:cNvSpPr txBox="1"/>
          <p:nvPr/>
        </p:nvSpPr>
        <p:spPr>
          <a:xfrm>
            <a:off x="349753" y="196256"/>
            <a:ext cx="67450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262626"/>
                </a:solidFill>
                <a:latin typeface="Calibri Light"/>
                <a:ea typeface="Calibri Light"/>
                <a:cs typeface="Calibri Light"/>
              </a:rPr>
              <a:t>Expected noise level of the bench</a:t>
            </a:r>
          </a:p>
        </p:txBody>
      </p:sp>
      <p:sp>
        <p:nvSpPr>
          <p:cNvPr id="3" name="Rectangle 2">
            <a:extLst>
              <a:ext uri="{FF2B5EF4-FFF2-40B4-BE49-F238E27FC236}">
                <a16:creationId xmlns:a16="http://schemas.microsoft.com/office/drawing/2014/main" id="{BC9D6D95-482A-D2CB-0E55-2F81EDD25020}"/>
              </a:ext>
            </a:extLst>
          </p:cNvPr>
          <p:cNvSpPr/>
          <p:nvPr/>
        </p:nvSpPr>
        <p:spPr>
          <a:xfrm>
            <a:off x="9251901" y="1667993"/>
            <a:ext cx="68292" cy="183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2723529-F3FB-253E-AECF-BDD69D5C0782}"/>
              </a:ext>
            </a:extLst>
          </p:cNvPr>
          <p:cNvSpPr/>
          <p:nvPr/>
        </p:nvSpPr>
        <p:spPr>
          <a:xfrm>
            <a:off x="9251900" y="1894436"/>
            <a:ext cx="68292" cy="183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457EBB2-58C8-0432-67B4-1AB408B4A950}"/>
              </a:ext>
            </a:extLst>
          </p:cNvPr>
          <p:cNvSpPr/>
          <p:nvPr/>
        </p:nvSpPr>
        <p:spPr>
          <a:xfrm>
            <a:off x="9251901" y="2131663"/>
            <a:ext cx="68292" cy="183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2A68983-5822-693A-86E8-CD749334F3F9}"/>
              </a:ext>
            </a:extLst>
          </p:cNvPr>
          <p:cNvSpPr/>
          <p:nvPr/>
        </p:nvSpPr>
        <p:spPr>
          <a:xfrm>
            <a:off x="9251900" y="2358106"/>
            <a:ext cx="68292" cy="183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7705DA6-E7F6-D467-7185-36E7E2A1652F}"/>
              </a:ext>
            </a:extLst>
          </p:cNvPr>
          <p:cNvSpPr/>
          <p:nvPr/>
        </p:nvSpPr>
        <p:spPr>
          <a:xfrm>
            <a:off x="7620000" y="1041583"/>
            <a:ext cx="690733" cy="2302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C64B36A3-2F40-22F3-60A8-9909F6AC6292}"/>
              </a:ext>
            </a:extLst>
          </p:cNvPr>
          <p:cNvSpPr>
            <a:spLocks noGrp="1"/>
          </p:cNvSpPr>
          <p:nvPr>
            <p:ph type="sldNum" sz="quarter" idx="12"/>
          </p:nvPr>
        </p:nvSpPr>
        <p:spPr/>
        <p:txBody>
          <a:bodyPr/>
          <a:lstStyle/>
          <a:p>
            <a:fld id="{1211B697-1A32-4DEE-8BF5-11EE32737DD0}" type="slidenum">
              <a:rPr lang="nl-NL" smtClean="0"/>
              <a:t>21</a:t>
            </a:fld>
            <a:endParaRPr lang="nl-NL"/>
          </a:p>
        </p:txBody>
      </p:sp>
    </p:spTree>
    <p:extLst>
      <p:ext uri="{BB962C8B-B14F-4D97-AF65-F5344CB8AC3E}">
        <p14:creationId xmlns:p14="http://schemas.microsoft.com/office/powerpoint/2010/main" val="108526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number of objects&#10;&#10;Description automatically generated">
            <a:extLst>
              <a:ext uri="{FF2B5EF4-FFF2-40B4-BE49-F238E27FC236}">
                <a16:creationId xmlns:a16="http://schemas.microsoft.com/office/drawing/2014/main" id="{826E89C6-2E05-D942-E97F-B9368AC65D36}"/>
              </a:ext>
            </a:extLst>
          </p:cNvPr>
          <p:cNvPicPr>
            <a:picLocks noChangeAspect="1"/>
          </p:cNvPicPr>
          <p:nvPr/>
        </p:nvPicPr>
        <p:blipFill>
          <a:blip r:embed="rId2"/>
          <a:stretch>
            <a:fillRect/>
          </a:stretch>
        </p:blipFill>
        <p:spPr>
          <a:xfrm>
            <a:off x="1" y="491189"/>
            <a:ext cx="12087840" cy="6379207"/>
          </a:xfrm>
          <a:prstGeom prst="rect">
            <a:avLst/>
          </a:prstGeom>
        </p:spPr>
      </p:pic>
      <p:sp>
        <p:nvSpPr>
          <p:cNvPr id="5" name="TextBox 4">
            <a:extLst>
              <a:ext uri="{FF2B5EF4-FFF2-40B4-BE49-F238E27FC236}">
                <a16:creationId xmlns:a16="http://schemas.microsoft.com/office/drawing/2014/main" id="{9B8276B5-4F2E-5783-B4F5-D6FA4FDB79CE}"/>
              </a:ext>
            </a:extLst>
          </p:cNvPr>
          <p:cNvSpPr txBox="1"/>
          <p:nvPr/>
        </p:nvSpPr>
        <p:spPr>
          <a:xfrm>
            <a:off x="8993346" y="3063881"/>
            <a:ext cx="26828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00000"/>
                </a:solidFill>
                <a:latin typeface="Calibri"/>
                <a:ea typeface="Calibri"/>
                <a:cs typeface="Calibri"/>
              </a:rPr>
              <a:t>~10</a:t>
            </a:r>
            <a:r>
              <a:rPr lang="en-US" b="1" baseline="30000">
                <a:solidFill>
                  <a:srgbClr val="C00000"/>
                </a:solidFill>
                <a:latin typeface="Calibri"/>
                <a:ea typeface="Calibri"/>
                <a:cs typeface="Calibri"/>
              </a:rPr>
              <a:t>3</a:t>
            </a:r>
            <a:r>
              <a:rPr lang="en-US" b="1">
                <a:solidFill>
                  <a:srgbClr val="C00000"/>
                </a:solidFill>
                <a:latin typeface="Calibri"/>
                <a:ea typeface="Calibri"/>
                <a:cs typeface="Calibri"/>
              </a:rPr>
              <a:t>  m/√Hz recovered</a:t>
            </a:r>
          </a:p>
        </p:txBody>
      </p:sp>
      <p:pic>
        <p:nvPicPr>
          <p:cNvPr id="6" name="Picture 5" descr="A graph of a function&#10;&#10;Description automatically generated">
            <a:extLst>
              <a:ext uri="{FF2B5EF4-FFF2-40B4-BE49-F238E27FC236}">
                <a16:creationId xmlns:a16="http://schemas.microsoft.com/office/drawing/2014/main" id="{F5AE9C63-E641-752B-5C2A-F77C76823861}"/>
              </a:ext>
            </a:extLst>
          </p:cNvPr>
          <p:cNvPicPr>
            <a:picLocks noChangeAspect="1"/>
          </p:cNvPicPr>
          <p:nvPr/>
        </p:nvPicPr>
        <p:blipFill>
          <a:blip r:embed="rId3"/>
          <a:stretch>
            <a:fillRect/>
          </a:stretch>
        </p:blipFill>
        <p:spPr>
          <a:xfrm>
            <a:off x="866158" y="1187977"/>
            <a:ext cx="5778044" cy="3138952"/>
          </a:xfrm>
          <a:prstGeom prst="rect">
            <a:avLst/>
          </a:prstGeom>
        </p:spPr>
      </p:pic>
      <p:sp>
        <p:nvSpPr>
          <p:cNvPr id="7" name="TextBox 6">
            <a:extLst>
              <a:ext uri="{FF2B5EF4-FFF2-40B4-BE49-F238E27FC236}">
                <a16:creationId xmlns:a16="http://schemas.microsoft.com/office/drawing/2014/main" id="{49E809F8-1780-F780-B33D-6CCF18E39AC0}"/>
              </a:ext>
            </a:extLst>
          </p:cNvPr>
          <p:cNvSpPr txBox="1"/>
          <p:nvPr/>
        </p:nvSpPr>
        <p:spPr>
          <a:xfrm>
            <a:off x="5102658" y="4875232"/>
            <a:ext cx="66244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00000"/>
                </a:solidFill>
                <a:cs typeface="Calibri"/>
              </a:rPr>
              <a:t>Next steps : </a:t>
            </a:r>
            <a:endParaRPr lang="en-US"/>
          </a:p>
          <a:p>
            <a:pPr marL="342900" indent="-342900">
              <a:buAutoNum type="arabicPeriod"/>
            </a:pPr>
            <a:r>
              <a:rPr lang="en-US">
                <a:cs typeface="Calibri"/>
              </a:rPr>
              <a:t>Finite Element Analysis on the HL  geometrical model to look for the minimum stiffness and minimum thermal resistance. </a:t>
            </a:r>
            <a:endParaRPr lang="en-US">
              <a:ea typeface="Calibri" panose="020F0502020204030204"/>
              <a:cs typeface="Calibri"/>
            </a:endParaRPr>
          </a:p>
          <a:p>
            <a:pPr marL="342900" indent="-342900">
              <a:buAutoNum type="arabicPeriod"/>
            </a:pPr>
            <a:r>
              <a:rPr lang="en-US">
                <a:ea typeface="Calibri" panose="020F0502020204030204"/>
                <a:cs typeface="Calibri"/>
              </a:rPr>
              <a:t>HL analytical model.</a:t>
            </a:r>
          </a:p>
        </p:txBody>
      </p:sp>
      <p:sp>
        <p:nvSpPr>
          <p:cNvPr id="9" name="TextBox 8">
            <a:extLst>
              <a:ext uri="{FF2B5EF4-FFF2-40B4-BE49-F238E27FC236}">
                <a16:creationId xmlns:a16="http://schemas.microsoft.com/office/drawing/2014/main" id="{86591ADC-D38F-B3BC-EE3D-941B4E5CA7EF}"/>
              </a:ext>
            </a:extLst>
          </p:cNvPr>
          <p:cNvSpPr txBox="1"/>
          <p:nvPr/>
        </p:nvSpPr>
        <p:spPr>
          <a:xfrm>
            <a:off x="251077" y="-1096"/>
            <a:ext cx="103906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262626"/>
                </a:solidFill>
                <a:latin typeface="Calibri Light"/>
                <a:ea typeface="Calibri Light"/>
                <a:cs typeface="Calibri Light"/>
              </a:rPr>
              <a:t>Bench displacement after applying a tuned damper</a:t>
            </a:r>
          </a:p>
        </p:txBody>
      </p:sp>
      <p:sp>
        <p:nvSpPr>
          <p:cNvPr id="3" name="TextBox 2">
            <a:extLst>
              <a:ext uri="{FF2B5EF4-FFF2-40B4-BE49-F238E27FC236}">
                <a16:creationId xmlns:a16="http://schemas.microsoft.com/office/drawing/2014/main" id="{25260EF9-C172-659C-E04B-BA9F674FDBA4}"/>
              </a:ext>
            </a:extLst>
          </p:cNvPr>
          <p:cNvSpPr txBox="1"/>
          <p:nvPr/>
        </p:nvSpPr>
        <p:spPr>
          <a:xfrm>
            <a:off x="6718331" y="997772"/>
            <a:ext cx="51826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00000"/>
                </a:solidFill>
                <a:latin typeface="Calibri"/>
                <a:ea typeface="Calibri"/>
                <a:cs typeface="Calibri"/>
              </a:rPr>
              <a:t>The bench at 10 Hz: </a:t>
            </a:r>
          </a:p>
          <a:p>
            <a:pPr marL="285750" indent="-285750">
              <a:buFont typeface="Arial"/>
              <a:buChar char="•"/>
            </a:pPr>
            <a:r>
              <a:rPr lang="en-US">
                <a:solidFill>
                  <a:srgbClr val="C00000"/>
                </a:solidFill>
                <a:latin typeface="Calibri"/>
                <a:ea typeface="Calibri"/>
                <a:cs typeface="Calibri"/>
              </a:rPr>
              <a:t>Displacement from ~3×10</a:t>
            </a:r>
            <a:r>
              <a:rPr lang="en-US" baseline="30000">
                <a:solidFill>
                  <a:srgbClr val="C00000"/>
                </a:solidFill>
                <a:latin typeface="Calibri"/>
                <a:ea typeface="Calibri"/>
                <a:cs typeface="Calibri"/>
              </a:rPr>
              <a:t>-9</a:t>
            </a:r>
            <a:r>
              <a:rPr lang="en-US">
                <a:solidFill>
                  <a:srgbClr val="C00000"/>
                </a:solidFill>
                <a:latin typeface="Calibri"/>
                <a:ea typeface="Calibri"/>
                <a:cs typeface="Calibri"/>
              </a:rPr>
              <a:t> down to ~10</a:t>
            </a:r>
            <a:r>
              <a:rPr lang="en-US" baseline="30000">
                <a:solidFill>
                  <a:srgbClr val="C00000"/>
                </a:solidFill>
                <a:latin typeface="Calibri"/>
                <a:ea typeface="Calibri"/>
                <a:cs typeface="Calibri"/>
              </a:rPr>
              <a:t>-13</a:t>
            </a:r>
          </a:p>
          <a:p>
            <a:pPr marL="285750" indent="-285750">
              <a:buFont typeface="Arial"/>
              <a:buChar char="•"/>
            </a:pPr>
            <a:r>
              <a:rPr lang="en-US">
                <a:solidFill>
                  <a:srgbClr val="C00000"/>
                </a:solidFill>
                <a:latin typeface="Calibri"/>
                <a:ea typeface="Calibri"/>
                <a:cs typeface="Calibri"/>
              </a:rPr>
              <a:t>Thermal Resistance = 1.02  K/W</a:t>
            </a:r>
          </a:p>
          <a:p>
            <a:pPr marL="285750" indent="-285750">
              <a:buFont typeface="Arial"/>
              <a:buChar char="•"/>
            </a:pPr>
            <a:r>
              <a:rPr lang="en-US">
                <a:solidFill>
                  <a:srgbClr val="C00000"/>
                </a:solidFill>
                <a:latin typeface="Calibri"/>
                <a:ea typeface="Calibri"/>
                <a:cs typeface="Calibri"/>
              </a:rPr>
              <a:t>∆T~1 K even by applying 1 W of power.</a:t>
            </a:r>
          </a:p>
        </p:txBody>
      </p:sp>
      <p:sp>
        <p:nvSpPr>
          <p:cNvPr id="2" name="Slide Number Placeholder 1">
            <a:extLst>
              <a:ext uri="{FF2B5EF4-FFF2-40B4-BE49-F238E27FC236}">
                <a16:creationId xmlns:a16="http://schemas.microsoft.com/office/drawing/2014/main" id="{51C82597-5BCE-46D0-C3E8-6889BED63BDB}"/>
              </a:ext>
            </a:extLst>
          </p:cNvPr>
          <p:cNvSpPr>
            <a:spLocks noGrp="1"/>
          </p:cNvSpPr>
          <p:nvPr>
            <p:ph type="sldNum" sz="quarter" idx="12"/>
          </p:nvPr>
        </p:nvSpPr>
        <p:spPr/>
        <p:txBody>
          <a:bodyPr/>
          <a:lstStyle/>
          <a:p>
            <a:fld id="{1211B697-1A32-4DEE-8BF5-11EE32737DD0}" type="slidenum">
              <a:rPr lang="nl-NL" smtClean="0"/>
              <a:t>22</a:t>
            </a:fld>
            <a:endParaRPr lang="nl-NL"/>
          </a:p>
        </p:txBody>
      </p:sp>
    </p:spTree>
    <p:extLst>
      <p:ext uri="{BB962C8B-B14F-4D97-AF65-F5344CB8AC3E}">
        <p14:creationId xmlns:p14="http://schemas.microsoft.com/office/powerpoint/2010/main" val="1860225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machine&#10;&#10;Description automatically generated">
            <a:extLst>
              <a:ext uri="{FF2B5EF4-FFF2-40B4-BE49-F238E27FC236}">
                <a16:creationId xmlns:a16="http://schemas.microsoft.com/office/drawing/2014/main" id="{0D6D5B30-9DF2-4F6B-8B69-1B125840D21C}"/>
              </a:ext>
            </a:extLst>
          </p:cNvPr>
          <p:cNvPicPr>
            <a:picLocks noChangeAspect="1"/>
          </p:cNvPicPr>
          <p:nvPr/>
        </p:nvPicPr>
        <p:blipFill>
          <a:blip r:embed="rId2"/>
          <a:stretch>
            <a:fillRect/>
          </a:stretch>
        </p:blipFill>
        <p:spPr>
          <a:xfrm>
            <a:off x="264712" y="3215885"/>
            <a:ext cx="4349567" cy="3200125"/>
          </a:xfrm>
          <a:prstGeom prst="rect">
            <a:avLst/>
          </a:prstGeom>
        </p:spPr>
      </p:pic>
      <p:sp>
        <p:nvSpPr>
          <p:cNvPr id="2" name="TextBox 1">
            <a:extLst>
              <a:ext uri="{FF2B5EF4-FFF2-40B4-BE49-F238E27FC236}">
                <a16:creationId xmlns:a16="http://schemas.microsoft.com/office/drawing/2014/main" id="{54324353-FE1E-BA7C-6F14-36B14005FE3F}"/>
              </a:ext>
            </a:extLst>
          </p:cNvPr>
          <p:cNvSpPr txBox="1"/>
          <p:nvPr/>
        </p:nvSpPr>
        <p:spPr>
          <a:xfrm>
            <a:off x="2349500" y="2973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4" name="Title 1">
            <a:extLst>
              <a:ext uri="{FF2B5EF4-FFF2-40B4-BE49-F238E27FC236}">
                <a16:creationId xmlns:a16="http://schemas.microsoft.com/office/drawing/2014/main" id="{293C16FE-958C-DAD1-428C-B93FD8061ACF}"/>
              </a:ext>
            </a:extLst>
          </p:cNvPr>
          <p:cNvSpPr>
            <a:spLocks noGrp="1"/>
          </p:cNvSpPr>
          <p:nvPr>
            <p:ph type="title"/>
          </p:nvPr>
        </p:nvSpPr>
        <p:spPr>
          <a:xfrm>
            <a:off x="268071" y="80060"/>
            <a:ext cx="5757212" cy="584730"/>
          </a:xfrm>
        </p:spPr>
        <p:txBody>
          <a:bodyPr>
            <a:noAutofit/>
          </a:bodyPr>
          <a:lstStyle/>
          <a:p>
            <a:r>
              <a:rPr lang="en-US" sz="3600">
                <a:cs typeface="Calibri Light"/>
              </a:rPr>
              <a:t>Heat Link </a:t>
            </a:r>
            <a:r>
              <a:rPr lang="en-US" sz="3600">
                <a:latin typeface="Calibri Light"/>
                <a:ea typeface="Calibri Light"/>
                <a:cs typeface="Calibri Light"/>
              </a:rPr>
              <a:t>analytical</a:t>
            </a:r>
            <a:r>
              <a:rPr lang="en-US" sz="3600">
                <a:cs typeface="Calibri Light"/>
              </a:rPr>
              <a:t> study</a:t>
            </a:r>
            <a:endParaRPr lang="en-US" sz="3600">
              <a:ea typeface="Calibri Light"/>
              <a:cs typeface="Calibri Light"/>
            </a:endParaRPr>
          </a:p>
        </p:txBody>
      </p:sp>
      <p:pic>
        <p:nvPicPr>
          <p:cNvPr id="8" name="Picture 7" descr="A diagram of a house with a question mark&#10;&#10;Description automatically generated">
            <a:extLst>
              <a:ext uri="{FF2B5EF4-FFF2-40B4-BE49-F238E27FC236}">
                <a16:creationId xmlns:a16="http://schemas.microsoft.com/office/drawing/2014/main" id="{D931E316-E206-C915-28C1-F1BDC02F0AA3}"/>
              </a:ext>
            </a:extLst>
          </p:cNvPr>
          <p:cNvPicPr>
            <a:picLocks noChangeAspect="1"/>
          </p:cNvPicPr>
          <p:nvPr/>
        </p:nvPicPr>
        <p:blipFill>
          <a:blip r:embed="rId3"/>
          <a:stretch>
            <a:fillRect/>
          </a:stretch>
        </p:blipFill>
        <p:spPr>
          <a:xfrm>
            <a:off x="7039641" y="1097"/>
            <a:ext cx="3254848" cy="3210269"/>
          </a:xfrm>
          <a:prstGeom prst="rect">
            <a:avLst/>
          </a:prstGeom>
        </p:spPr>
      </p:pic>
      <p:grpSp>
        <p:nvGrpSpPr>
          <p:cNvPr id="5" name="Group 4">
            <a:extLst>
              <a:ext uri="{FF2B5EF4-FFF2-40B4-BE49-F238E27FC236}">
                <a16:creationId xmlns:a16="http://schemas.microsoft.com/office/drawing/2014/main" id="{CF5BE51D-0776-A09F-DB92-49283B553978}"/>
              </a:ext>
            </a:extLst>
          </p:cNvPr>
          <p:cNvGrpSpPr/>
          <p:nvPr/>
        </p:nvGrpSpPr>
        <p:grpSpPr>
          <a:xfrm>
            <a:off x="4895437" y="3344029"/>
            <a:ext cx="6945487" cy="3157094"/>
            <a:chOff x="6222086" y="893568"/>
            <a:chExt cx="5772560" cy="2406604"/>
          </a:xfrm>
        </p:grpSpPr>
        <p:pic>
          <p:nvPicPr>
            <p:cNvPr id="11" name="Picture 10">
              <a:extLst>
                <a:ext uri="{FF2B5EF4-FFF2-40B4-BE49-F238E27FC236}">
                  <a16:creationId xmlns:a16="http://schemas.microsoft.com/office/drawing/2014/main" id="{AF3900BA-955E-E96E-450C-A8B06EACACCF}"/>
                </a:ext>
              </a:extLst>
            </p:cNvPr>
            <p:cNvPicPr>
              <a:picLocks noChangeAspect="1"/>
            </p:cNvPicPr>
            <p:nvPr/>
          </p:nvPicPr>
          <p:blipFill rotWithShape="1">
            <a:blip r:embed="rId4"/>
            <a:srcRect t="3357" b="3357"/>
            <a:stretch/>
          </p:blipFill>
          <p:spPr>
            <a:xfrm>
              <a:off x="6282169" y="962111"/>
              <a:ext cx="2929046" cy="1513103"/>
            </a:xfrm>
            <a:prstGeom prst="rect">
              <a:avLst/>
            </a:prstGeom>
          </p:spPr>
        </p:pic>
        <p:sp>
          <p:nvSpPr>
            <p:cNvPr id="13" name="TextBox 12">
              <a:extLst>
                <a:ext uri="{FF2B5EF4-FFF2-40B4-BE49-F238E27FC236}">
                  <a16:creationId xmlns:a16="http://schemas.microsoft.com/office/drawing/2014/main" id="{507124A5-BE71-D28E-3D7D-3AF8DC5C6598}"/>
                </a:ext>
              </a:extLst>
            </p:cNvPr>
            <p:cNvSpPr txBox="1"/>
            <p:nvPr/>
          </p:nvSpPr>
          <p:spPr>
            <a:xfrm>
              <a:off x="9303954" y="1028137"/>
              <a:ext cx="2598525" cy="1165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Where:</a:t>
              </a:r>
            </a:p>
            <a:p>
              <a:pPr marL="285750" indent="-285750">
                <a:buFont typeface="Arial"/>
                <a:buChar char="•"/>
              </a:pPr>
              <a:r>
                <a:rPr lang="en-US">
                  <a:cs typeface="Calibri"/>
                </a:rPr>
                <a:t>E </a:t>
              </a:r>
              <a:r>
                <a:rPr lang="en-US">
                  <a:latin typeface="Wingdings"/>
                </a:rPr>
                <a:t>à</a:t>
              </a:r>
              <a:r>
                <a:rPr lang="en-US">
                  <a:cs typeface="Calibri"/>
                </a:rPr>
                <a:t> Young Modulus</a:t>
              </a:r>
            </a:p>
            <a:p>
              <a:pPr marL="285750" indent="-285750">
                <a:buFont typeface="Arial"/>
                <a:buChar char="•"/>
              </a:pPr>
              <a:r>
                <a:rPr lang="en-US">
                  <a:cs typeface="Calibri"/>
                </a:rPr>
                <a:t>I </a:t>
              </a:r>
              <a:r>
                <a:rPr lang="en-US">
                  <a:latin typeface="Wingdings"/>
                </a:rPr>
                <a:t>à</a:t>
              </a:r>
              <a:r>
                <a:rPr lang="en-US">
                  <a:cs typeface="Calibri"/>
                </a:rPr>
                <a:t> Second moment of area</a:t>
              </a:r>
            </a:p>
            <a:p>
              <a:pPr marL="285750" indent="-285750">
                <a:buFont typeface="Arial"/>
                <a:buChar char="•"/>
              </a:pPr>
              <a:r>
                <a:rPr lang="en-US">
                  <a:cs typeface="Calibri"/>
                </a:rPr>
                <a:t>T </a:t>
              </a:r>
              <a:r>
                <a:rPr lang="en-US">
                  <a:latin typeface="Wingdings"/>
                </a:rPr>
                <a:t>à</a:t>
              </a:r>
              <a:r>
                <a:rPr lang="en-US">
                  <a:cs typeface="Calibri"/>
                </a:rPr>
                <a:t> Tension</a:t>
              </a:r>
            </a:p>
            <a:p>
              <a:pPr marL="285750" indent="-285750">
                <a:buFont typeface="Arial"/>
                <a:buChar char="•"/>
              </a:pPr>
              <a:r>
                <a:rPr lang="en-US">
                  <a:ea typeface="+mn-lt"/>
                  <a:cs typeface="+mn-lt"/>
                </a:rPr>
                <a:t>ρ</a:t>
              </a:r>
              <a:r>
                <a:rPr lang="en-US">
                  <a:cs typeface="Calibri"/>
                </a:rPr>
                <a:t> </a:t>
              </a:r>
              <a:r>
                <a:rPr lang="en-US">
                  <a:latin typeface="Wingdings"/>
                  <a:cs typeface="Calibri"/>
                  <a:sym typeface="Wingdings"/>
                </a:rPr>
                <a:t>à</a:t>
              </a:r>
              <a:r>
                <a:rPr lang="en-US">
                  <a:cs typeface="Calibri"/>
                </a:rPr>
                <a:t> Mass per unit length</a:t>
              </a:r>
              <a:endParaRPr lang="en-US">
                <a:latin typeface="Wingdings"/>
                <a:cs typeface="Calibri"/>
                <a:sym typeface="Wingdings"/>
              </a:endParaRPr>
            </a:p>
          </p:txBody>
        </p:sp>
        <p:sp>
          <p:nvSpPr>
            <p:cNvPr id="14" name="TextBox 13">
              <a:extLst>
                <a:ext uri="{FF2B5EF4-FFF2-40B4-BE49-F238E27FC236}">
                  <a16:creationId xmlns:a16="http://schemas.microsoft.com/office/drawing/2014/main" id="{2D5AB3D9-AEC4-4AC5-EE7E-D640F39332D8}"/>
                </a:ext>
              </a:extLst>
            </p:cNvPr>
            <p:cNvSpPr txBox="1"/>
            <p:nvPr/>
          </p:nvSpPr>
          <p:spPr>
            <a:xfrm>
              <a:off x="9249278" y="2442263"/>
              <a:ext cx="2739061" cy="7282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To solve in frequency domain for:</a:t>
              </a:r>
            </a:p>
            <a:p>
              <a:pPr marL="285750" indent="-285750">
                <a:buFont typeface="Arial"/>
                <a:buChar char="•"/>
              </a:pPr>
              <a:r>
                <a:rPr lang="en-US" err="1">
                  <a:solidFill>
                    <a:schemeClr val="accent2"/>
                  </a:solidFill>
                  <a:cs typeface="Calibri"/>
                </a:rPr>
                <a:t>Rod+mass</a:t>
              </a:r>
              <a:r>
                <a:rPr lang="en-US">
                  <a:solidFill>
                    <a:schemeClr val="accent2"/>
                  </a:solidFill>
                  <a:cs typeface="Calibri"/>
                </a:rPr>
                <a:t> pendulum</a:t>
              </a:r>
            </a:p>
            <a:p>
              <a:pPr marL="285750" indent="-285750">
                <a:buFont typeface="Arial"/>
                <a:buChar char="•"/>
              </a:pPr>
              <a:r>
                <a:rPr lang="en-US">
                  <a:solidFill>
                    <a:schemeClr val="accent6"/>
                  </a:solidFill>
                  <a:cs typeface="Calibri"/>
                </a:rPr>
                <a:t>Simply supported rod</a:t>
              </a:r>
            </a:p>
          </p:txBody>
        </p:sp>
        <p:sp>
          <p:nvSpPr>
            <p:cNvPr id="18" name="TextBox 17">
              <a:extLst>
                <a:ext uri="{FF2B5EF4-FFF2-40B4-BE49-F238E27FC236}">
                  <a16:creationId xmlns:a16="http://schemas.microsoft.com/office/drawing/2014/main" id="{2B6447EA-6D15-316B-6320-3922E4249E96}"/>
                </a:ext>
              </a:extLst>
            </p:cNvPr>
            <p:cNvSpPr txBox="1"/>
            <p:nvPr/>
          </p:nvSpPr>
          <p:spPr>
            <a:xfrm>
              <a:off x="6246849" y="2686696"/>
              <a:ext cx="3078946" cy="364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Light"/>
                  <a:cs typeface="Calibri Light"/>
                </a:rPr>
                <a:t>-</a:t>
              </a:r>
              <a:r>
                <a:rPr lang="en-US" sz="2400" b="1" err="1">
                  <a:latin typeface="Calibri Light"/>
                  <a:cs typeface="Calibri Light"/>
                </a:rPr>
                <a:t>EIy</a:t>
              </a:r>
              <a:r>
                <a:rPr lang="en-US" sz="2400" b="1">
                  <a:latin typeface="Calibri Light"/>
                  <a:cs typeface="Calibri Light"/>
                </a:rPr>
                <a:t>(</a:t>
              </a:r>
              <a:r>
                <a:rPr lang="en-US" sz="2400" b="1" err="1">
                  <a:latin typeface="Calibri Light"/>
                  <a:cs typeface="Calibri Light"/>
                </a:rPr>
                <a:t>z,t</a:t>
              </a:r>
              <a:r>
                <a:rPr lang="en-US" sz="2400" b="1">
                  <a:latin typeface="Calibri Light"/>
                  <a:cs typeface="Calibri Light"/>
                </a:rPr>
                <a:t>)′′′′+Ty(</a:t>
              </a:r>
              <a:r>
                <a:rPr lang="en-US" sz="2400" b="1" err="1">
                  <a:latin typeface="Calibri Light"/>
                  <a:cs typeface="Calibri Light"/>
                </a:rPr>
                <a:t>z,t</a:t>
              </a:r>
              <a:r>
                <a:rPr lang="en-US" sz="2400" b="1">
                  <a:latin typeface="Calibri Light"/>
                  <a:cs typeface="Calibri Light"/>
                </a:rPr>
                <a:t>)′′=</a:t>
              </a:r>
              <a:r>
                <a:rPr lang="en-US" sz="2400" b="1" err="1">
                  <a:latin typeface="Calibri Light"/>
                  <a:cs typeface="Calibri Light"/>
                </a:rPr>
                <a:t>ρÿ</a:t>
              </a:r>
              <a:r>
                <a:rPr lang="en-US" sz="2400" b="1">
                  <a:latin typeface="Calibri Light"/>
                  <a:cs typeface="Calibri Light"/>
                </a:rPr>
                <a:t>(</a:t>
              </a:r>
              <a:r>
                <a:rPr lang="en-US" sz="2400" b="1" err="1">
                  <a:latin typeface="Calibri Light"/>
                  <a:cs typeface="Calibri Light"/>
                </a:rPr>
                <a:t>z,t</a:t>
              </a:r>
              <a:r>
                <a:rPr lang="en-US" sz="2400" b="1">
                  <a:latin typeface="Calibri Light"/>
                  <a:cs typeface="Calibri Light"/>
                </a:rPr>
                <a:t>)</a:t>
              </a:r>
            </a:p>
          </p:txBody>
        </p:sp>
        <p:sp>
          <p:nvSpPr>
            <p:cNvPr id="19" name="Rectangle 18">
              <a:extLst>
                <a:ext uri="{FF2B5EF4-FFF2-40B4-BE49-F238E27FC236}">
                  <a16:creationId xmlns:a16="http://schemas.microsoft.com/office/drawing/2014/main" id="{50CE3187-1FCE-D251-1BCD-754F2191477D}"/>
                </a:ext>
              </a:extLst>
            </p:cNvPr>
            <p:cNvSpPr/>
            <p:nvPr/>
          </p:nvSpPr>
          <p:spPr>
            <a:xfrm>
              <a:off x="6222086" y="893568"/>
              <a:ext cx="5772560" cy="2406604"/>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A close-up of a wire&#10;&#10;Description automatically generated">
            <a:extLst>
              <a:ext uri="{FF2B5EF4-FFF2-40B4-BE49-F238E27FC236}">
                <a16:creationId xmlns:a16="http://schemas.microsoft.com/office/drawing/2014/main" id="{F667CB7F-7A05-C11B-198B-34B66632B7FE}"/>
              </a:ext>
            </a:extLst>
          </p:cNvPr>
          <p:cNvPicPr>
            <a:picLocks noChangeAspect="1"/>
          </p:cNvPicPr>
          <p:nvPr/>
        </p:nvPicPr>
        <p:blipFill>
          <a:blip r:embed="rId5"/>
          <a:stretch>
            <a:fillRect/>
          </a:stretch>
        </p:blipFill>
        <p:spPr>
          <a:xfrm>
            <a:off x="264508" y="698169"/>
            <a:ext cx="4355460" cy="2380770"/>
          </a:xfrm>
          <a:prstGeom prst="rect">
            <a:avLst/>
          </a:prstGeom>
        </p:spPr>
      </p:pic>
      <p:sp>
        <p:nvSpPr>
          <p:cNvPr id="3" name="Slide Number Placeholder 2">
            <a:extLst>
              <a:ext uri="{FF2B5EF4-FFF2-40B4-BE49-F238E27FC236}">
                <a16:creationId xmlns:a16="http://schemas.microsoft.com/office/drawing/2014/main" id="{04B2F379-F862-29BD-5D80-79E2200C8E02}"/>
              </a:ext>
            </a:extLst>
          </p:cNvPr>
          <p:cNvSpPr>
            <a:spLocks noGrp="1"/>
          </p:cNvSpPr>
          <p:nvPr>
            <p:ph type="sldNum" sz="quarter" idx="12"/>
          </p:nvPr>
        </p:nvSpPr>
        <p:spPr>
          <a:xfrm>
            <a:off x="11226040" y="6471472"/>
            <a:ext cx="615461" cy="365125"/>
          </a:xfrm>
        </p:spPr>
        <p:txBody>
          <a:bodyPr/>
          <a:lstStyle/>
          <a:p>
            <a:fld id="{1211B697-1A32-4DEE-8BF5-11EE32737DD0}" type="slidenum">
              <a:rPr lang="nl-NL" smtClean="0"/>
              <a:t>23</a:t>
            </a:fld>
            <a:endParaRPr lang="nl-NL"/>
          </a:p>
        </p:txBody>
      </p:sp>
      <p:sp>
        <p:nvSpPr>
          <p:cNvPr id="12" name="TextBox 11">
            <a:extLst>
              <a:ext uri="{FF2B5EF4-FFF2-40B4-BE49-F238E27FC236}">
                <a16:creationId xmlns:a16="http://schemas.microsoft.com/office/drawing/2014/main" id="{2F273866-CB07-0F96-BEE9-C286F0B33234}"/>
              </a:ext>
            </a:extLst>
          </p:cNvPr>
          <p:cNvSpPr txBox="1"/>
          <p:nvPr/>
        </p:nvSpPr>
        <p:spPr>
          <a:xfrm>
            <a:off x="263136" y="6397510"/>
            <a:ext cx="388126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mn-lt"/>
                <a:cs typeface="+mn-lt"/>
              </a:rPr>
              <a:t>In both pictures: Heat-Links used at KAGRA </a:t>
            </a:r>
            <a:endParaRPr lang="en-GB" sz="1400">
              <a:cs typeface="Calibri"/>
            </a:endParaRPr>
          </a:p>
        </p:txBody>
      </p:sp>
    </p:spTree>
    <p:extLst>
      <p:ext uri="{BB962C8B-B14F-4D97-AF65-F5344CB8AC3E}">
        <p14:creationId xmlns:p14="http://schemas.microsoft.com/office/powerpoint/2010/main" val="180851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machine&#10;&#10;Description automatically generated">
            <a:extLst>
              <a:ext uri="{FF2B5EF4-FFF2-40B4-BE49-F238E27FC236}">
                <a16:creationId xmlns:a16="http://schemas.microsoft.com/office/drawing/2014/main" id="{706BF84D-64E5-FA56-90AA-FFEA687DE62A}"/>
              </a:ext>
            </a:extLst>
          </p:cNvPr>
          <p:cNvPicPr>
            <a:picLocks noChangeAspect="1"/>
          </p:cNvPicPr>
          <p:nvPr/>
        </p:nvPicPr>
        <p:blipFill>
          <a:blip r:embed="rId2"/>
          <a:stretch>
            <a:fillRect/>
          </a:stretch>
        </p:blipFill>
        <p:spPr>
          <a:xfrm>
            <a:off x="5831530" y="713758"/>
            <a:ext cx="2809460" cy="6022541"/>
          </a:xfrm>
          <a:prstGeom prst="rect">
            <a:avLst/>
          </a:prstGeom>
        </p:spPr>
      </p:pic>
      <p:pic>
        <p:nvPicPr>
          <p:cNvPr id="5" name="Picture 4" descr="A drawing of a machine&#10;&#10;Description automatically generated">
            <a:extLst>
              <a:ext uri="{FF2B5EF4-FFF2-40B4-BE49-F238E27FC236}">
                <a16:creationId xmlns:a16="http://schemas.microsoft.com/office/drawing/2014/main" id="{51F00514-4B07-0705-D078-8A4BC7FB09FF}"/>
              </a:ext>
            </a:extLst>
          </p:cNvPr>
          <p:cNvPicPr>
            <a:picLocks noChangeAspect="1"/>
          </p:cNvPicPr>
          <p:nvPr/>
        </p:nvPicPr>
        <p:blipFill>
          <a:blip r:embed="rId3"/>
          <a:stretch>
            <a:fillRect/>
          </a:stretch>
        </p:blipFill>
        <p:spPr>
          <a:xfrm>
            <a:off x="8635789" y="713758"/>
            <a:ext cx="3077660" cy="6022541"/>
          </a:xfrm>
          <a:prstGeom prst="rect">
            <a:avLst/>
          </a:prstGeom>
        </p:spPr>
      </p:pic>
      <p:sp>
        <p:nvSpPr>
          <p:cNvPr id="7" name="TextBox 6">
            <a:extLst>
              <a:ext uri="{FF2B5EF4-FFF2-40B4-BE49-F238E27FC236}">
                <a16:creationId xmlns:a16="http://schemas.microsoft.com/office/drawing/2014/main" id="{F930741B-4A87-A3A9-6957-C0CAFF729FFC}"/>
              </a:ext>
            </a:extLst>
          </p:cNvPr>
          <p:cNvSpPr txBox="1"/>
          <p:nvPr/>
        </p:nvSpPr>
        <p:spPr>
          <a:xfrm>
            <a:off x="201739" y="-1096"/>
            <a:ext cx="75564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262626"/>
                </a:solidFill>
                <a:latin typeface="Calibri Light"/>
                <a:ea typeface="Calibri Light"/>
                <a:cs typeface="Calibri Light"/>
              </a:rPr>
              <a:t>Vibration Isolation System Overview</a:t>
            </a:r>
          </a:p>
        </p:txBody>
      </p:sp>
      <p:pic>
        <p:nvPicPr>
          <p:cNvPr id="2" name="Picture 1" descr="A blue rectangles with orange arrows&#10;&#10;Description automatically generated">
            <a:extLst>
              <a:ext uri="{FF2B5EF4-FFF2-40B4-BE49-F238E27FC236}">
                <a16:creationId xmlns:a16="http://schemas.microsoft.com/office/drawing/2014/main" id="{58C514AC-9C79-4AD4-028B-553EE38DE43B}"/>
              </a:ext>
            </a:extLst>
          </p:cNvPr>
          <p:cNvPicPr>
            <a:picLocks noChangeAspect="1"/>
          </p:cNvPicPr>
          <p:nvPr/>
        </p:nvPicPr>
        <p:blipFill>
          <a:blip r:embed="rId4"/>
          <a:stretch>
            <a:fillRect/>
          </a:stretch>
        </p:blipFill>
        <p:spPr>
          <a:xfrm>
            <a:off x="378602" y="636256"/>
            <a:ext cx="4425219" cy="6099358"/>
          </a:xfrm>
          <a:prstGeom prst="rect">
            <a:avLst/>
          </a:prstGeom>
        </p:spPr>
      </p:pic>
      <p:pic>
        <p:nvPicPr>
          <p:cNvPr id="3" name="Picture 2" descr="A close-up of a metal object with Willis Tower in the background&#10;&#10;Description automatically generated">
            <a:extLst>
              <a:ext uri="{FF2B5EF4-FFF2-40B4-BE49-F238E27FC236}">
                <a16:creationId xmlns:a16="http://schemas.microsoft.com/office/drawing/2014/main" id="{053550F1-73E8-FFAF-F3C0-49DFEC24B098}"/>
              </a:ext>
            </a:extLst>
          </p:cNvPr>
          <p:cNvPicPr>
            <a:picLocks noChangeAspect="1"/>
          </p:cNvPicPr>
          <p:nvPr/>
        </p:nvPicPr>
        <p:blipFill>
          <a:blip r:embed="rId5"/>
          <a:stretch>
            <a:fillRect/>
          </a:stretch>
        </p:blipFill>
        <p:spPr>
          <a:xfrm>
            <a:off x="3980628" y="3426945"/>
            <a:ext cx="1990725" cy="2390775"/>
          </a:xfrm>
          <a:prstGeom prst="rect">
            <a:avLst/>
          </a:prstGeom>
        </p:spPr>
      </p:pic>
      <p:cxnSp>
        <p:nvCxnSpPr>
          <p:cNvPr id="6" name="Straight Arrow Connector 5">
            <a:extLst>
              <a:ext uri="{FF2B5EF4-FFF2-40B4-BE49-F238E27FC236}">
                <a16:creationId xmlns:a16="http://schemas.microsoft.com/office/drawing/2014/main" id="{5CF5912A-DA58-3F87-3150-02B6ECBB3762}"/>
              </a:ext>
            </a:extLst>
          </p:cNvPr>
          <p:cNvCxnSpPr/>
          <p:nvPr/>
        </p:nvCxnSpPr>
        <p:spPr>
          <a:xfrm>
            <a:off x="3983232" y="1436836"/>
            <a:ext cx="1977910" cy="333307"/>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a:extLst>
              <a:ext uri="{FF2B5EF4-FFF2-40B4-BE49-F238E27FC236}">
                <a16:creationId xmlns:a16="http://schemas.microsoft.com/office/drawing/2014/main" id="{A118C3A5-61B8-7BB2-1AC4-2EBDD8C1F434}"/>
              </a:ext>
            </a:extLst>
          </p:cNvPr>
          <p:cNvCxnSpPr>
            <a:cxnSpLocks/>
          </p:cNvCxnSpPr>
          <p:nvPr/>
        </p:nvCxnSpPr>
        <p:spPr>
          <a:xfrm>
            <a:off x="3917447" y="2697699"/>
            <a:ext cx="3238773" cy="497767"/>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7699CD22-3123-75CF-0785-BEE26B3089E4}"/>
              </a:ext>
            </a:extLst>
          </p:cNvPr>
          <p:cNvCxnSpPr>
            <a:cxnSpLocks/>
          </p:cNvCxnSpPr>
          <p:nvPr/>
        </p:nvCxnSpPr>
        <p:spPr>
          <a:xfrm>
            <a:off x="3303462" y="5932088"/>
            <a:ext cx="3381305" cy="15351"/>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11" name="Oval 10">
            <a:extLst>
              <a:ext uri="{FF2B5EF4-FFF2-40B4-BE49-F238E27FC236}">
                <a16:creationId xmlns:a16="http://schemas.microsoft.com/office/drawing/2014/main" id="{FE8A3139-3FAE-1069-4ABB-4C2FAA1E9708}"/>
              </a:ext>
            </a:extLst>
          </p:cNvPr>
          <p:cNvSpPr/>
          <p:nvPr/>
        </p:nvSpPr>
        <p:spPr>
          <a:xfrm>
            <a:off x="3113783" y="4308863"/>
            <a:ext cx="471453" cy="455008"/>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85420B6-C42C-49C1-F614-0CF50B2F911B}"/>
              </a:ext>
            </a:extLst>
          </p:cNvPr>
          <p:cNvSpPr/>
          <p:nvPr/>
        </p:nvSpPr>
        <p:spPr>
          <a:xfrm>
            <a:off x="7006012" y="4341754"/>
            <a:ext cx="471453" cy="455008"/>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03F9588-01D2-6A82-FFEB-006D8C98882E}"/>
              </a:ext>
            </a:extLst>
          </p:cNvPr>
          <p:cNvSpPr/>
          <p:nvPr/>
        </p:nvSpPr>
        <p:spPr>
          <a:xfrm>
            <a:off x="3113783" y="1644604"/>
            <a:ext cx="471453" cy="455008"/>
          </a:xfrm>
          <a:prstGeom prst="ellipse">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E431E17-6BBA-F57F-1C56-9D80C726BA31}"/>
              </a:ext>
            </a:extLst>
          </p:cNvPr>
          <p:cNvSpPr/>
          <p:nvPr/>
        </p:nvSpPr>
        <p:spPr>
          <a:xfrm>
            <a:off x="6967639" y="1798100"/>
            <a:ext cx="471453" cy="455008"/>
          </a:xfrm>
          <a:prstGeom prst="ellipse">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8BC7256-57FE-7F91-807B-5C6CAA3420E5}"/>
              </a:ext>
            </a:extLst>
          </p:cNvPr>
          <p:cNvSpPr/>
          <p:nvPr/>
        </p:nvSpPr>
        <p:spPr>
          <a:xfrm>
            <a:off x="4067655" y="3579756"/>
            <a:ext cx="899049" cy="2236660"/>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C8406BE-E81B-F528-538D-E756E4998A92}"/>
              </a:ext>
            </a:extLst>
          </p:cNvPr>
          <p:cNvSpPr/>
          <p:nvPr/>
        </p:nvSpPr>
        <p:spPr>
          <a:xfrm>
            <a:off x="5059899" y="3426259"/>
            <a:ext cx="899049" cy="2390156"/>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9AA557BB-A111-EB7D-9D2F-124C4CF65906}"/>
              </a:ext>
            </a:extLst>
          </p:cNvPr>
          <p:cNvCxnSpPr>
            <a:cxnSpLocks/>
          </p:cNvCxnSpPr>
          <p:nvPr/>
        </p:nvCxnSpPr>
        <p:spPr>
          <a:xfrm flipH="1">
            <a:off x="8142983" y="735139"/>
            <a:ext cx="576708" cy="618371"/>
          </a:xfrm>
          <a:prstGeom prst="straightConnector1">
            <a:avLst/>
          </a:prstGeom>
          <a:ln w="57150">
            <a:solidFill>
              <a:schemeClr val="accent4"/>
            </a:solidFill>
            <a:tailEnd type="triangle"/>
          </a:ln>
        </p:spPr>
        <p:style>
          <a:lnRef idx="3">
            <a:schemeClr val="accent6"/>
          </a:lnRef>
          <a:fillRef idx="0">
            <a:schemeClr val="accent6"/>
          </a:fillRef>
          <a:effectRef idx="2">
            <a:schemeClr val="accent6"/>
          </a:effectRef>
          <a:fontRef idx="minor">
            <a:schemeClr val="tx1"/>
          </a:fontRef>
        </p:style>
      </p:cxnSp>
      <p:sp>
        <p:nvSpPr>
          <p:cNvPr id="21" name="TextBox 20">
            <a:extLst>
              <a:ext uri="{FF2B5EF4-FFF2-40B4-BE49-F238E27FC236}">
                <a16:creationId xmlns:a16="http://schemas.microsoft.com/office/drawing/2014/main" id="{35560F2D-CA73-C56F-3FD9-9D52CE551FAC}"/>
              </a:ext>
            </a:extLst>
          </p:cNvPr>
          <p:cNvSpPr txBox="1"/>
          <p:nvPr/>
        </p:nvSpPr>
        <p:spPr>
          <a:xfrm>
            <a:off x="8135309" y="350849"/>
            <a:ext cx="3015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Geometrical Anti-Spring (GAS)</a:t>
            </a:r>
            <a:endParaRPr lang="en-GB"/>
          </a:p>
        </p:txBody>
      </p:sp>
      <p:sp>
        <p:nvSpPr>
          <p:cNvPr id="9" name="Slide Number Placeholder 8">
            <a:extLst>
              <a:ext uri="{FF2B5EF4-FFF2-40B4-BE49-F238E27FC236}">
                <a16:creationId xmlns:a16="http://schemas.microsoft.com/office/drawing/2014/main" id="{E13AE27D-A001-C090-C205-8C02418E2768}"/>
              </a:ext>
            </a:extLst>
          </p:cNvPr>
          <p:cNvSpPr>
            <a:spLocks noGrp="1"/>
          </p:cNvSpPr>
          <p:nvPr>
            <p:ph type="sldNum" sz="quarter" idx="12"/>
          </p:nvPr>
        </p:nvSpPr>
        <p:spPr/>
        <p:txBody>
          <a:bodyPr/>
          <a:lstStyle/>
          <a:p>
            <a:fld id="{1211B697-1A32-4DEE-8BF5-11EE32737DD0}" type="slidenum">
              <a:rPr lang="nl-NL" dirty="0" smtClean="0"/>
              <a:t>24</a:t>
            </a:fld>
            <a:endParaRPr lang="nl-NL"/>
          </a:p>
        </p:txBody>
      </p:sp>
    </p:spTree>
    <p:extLst>
      <p:ext uri="{BB962C8B-B14F-4D97-AF65-F5344CB8AC3E}">
        <p14:creationId xmlns:p14="http://schemas.microsoft.com/office/powerpoint/2010/main" val="133395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E69523-2714-9946-1BEA-5E8A7B4C92F5}"/>
              </a:ext>
            </a:extLst>
          </p:cNvPr>
          <p:cNvSpPr txBox="1"/>
          <p:nvPr/>
        </p:nvSpPr>
        <p:spPr>
          <a:xfrm>
            <a:off x="442946" y="163364"/>
            <a:ext cx="75454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Light"/>
                <a:ea typeface="Calibri Light"/>
                <a:cs typeface="Calibri Light"/>
              </a:rPr>
              <a:t>Top Stage: GAS blades+Seismometer</a:t>
            </a:r>
          </a:p>
        </p:txBody>
      </p:sp>
      <p:pic>
        <p:nvPicPr>
          <p:cNvPr id="6" name="Picture 5" descr="A drawing of a cylinder&#10;&#10;Description automatically generated">
            <a:extLst>
              <a:ext uri="{FF2B5EF4-FFF2-40B4-BE49-F238E27FC236}">
                <a16:creationId xmlns:a16="http://schemas.microsoft.com/office/drawing/2014/main" id="{A42E6DF7-3A9E-E6F2-DBF0-3CED92719CC7}"/>
              </a:ext>
            </a:extLst>
          </p:cNvPr>
          <p:cNvPicPr>
            <a:picLocks noChangeAspect="1"/>
          </p:cNvPicPr>
          <p:nvPr/>
        </p:nvPicPr>
        <p:blipFill>
          <a:blip r:embed="rId2"/>
          <a:stretch>
            <a:fillRect/>
          </a:stretch>
        </p:blipFill>
        <p:spPr>
          <a:xfrm>
            <a:off x="1176474" y="1129843"/>
            <a:ext cx="3112620" cy="2021767"/>
          </a:xfrm>
          <a:prstGeom prst="rect">
            <a:avLst/>
          </a:prstGeom>
          <a:ln w="28575">
            <a:solidFill>
              <a:schemeClr val="accent5"/>
            </a:solidFill>
          </a:ln>
        </p:spPr>
      </p:pic>
      <p:pic>
        <p:nvPicPr>
          <p:cNvPr id="7" name="Picture 6" descr="A drawing of a machine&#10;&#10;Description automatically generated">
            <a:extLst>
              <a:ext uri="{FF2B5EF4-FFF2-40B4-BE49-F238E27FC236}">
                <a16:creationId xmlns:a16="http://schemas.microsoft.com/office/drawing/2014/main" id="{579BBFD6-D550-4773-ADE8-3004948FEA3E}"/>
              </a:ext>
            </a:extLst>
          </p:cNvPr>
          <p:cNvPicPr>
            <a:picLocks noChangeAspect="1"/>
          </p:cNvPicPr>
          <p:nvPr/>
        </p:nvPicPr>
        <p:blipFill>
          <a:blip r:embed="rId3"/>
          <a:stretch>
            <a:fillRect/>
          </a:stretch>
        </p:blipFill>
        <p:spPr>
          <a:xfrm>
            <a:off x="275099" y="3251930"/>
            <a:ext cx="4904406" cy="3511779"/>
          </a:xfrm>
          <a:prstGeom prst="rect">
            <a:avLst/>
          </a:prstGeom>
        </p:spPr>
      </p:pic>
      <p:pic>
        <p:nvPicPr>
          <p:cNvPr id="8" name="Picture 7">
            <a:extLst>
              <a:ext uri="{FF2B5EF4-FFF2-40B4-BE49-F238E27FC236}">
                <a16:creationId xmlns:a16="http://schemas.microsoft.com/office/drawing/2014/main" id="{CDED88D8-C95C-6C63-5467-5F1CC820C9D3}"/>
              </a:ext>
            </a:extLst>
          </p:cNvPr>
          <p:cNvPicPr>
            <a:picLocks noChangeAspect="1"/>
          </p:cNvPicPr>
          <p:nvPr/>
        </p:nvPicPr>
        <p:blipFill>
          <a:blip r:embed="rId4"/>
          <a:stretch>
            <a:fillRect/>
          </a:stretch>
        </p:blipFill>
        <p:spPr>
          <a:xfrm>
            <a:off x="6098212" y="3098434"/>
            <a:ext cx="5181562" cy="3665274"/>
          </a:xfrm>
          <a:prstGeom prst="rect">
            <a:avLst/>
          </a:prstGeom>
        </p:spPr>
      </p:pic>
      <p:sp>
        <p:nvSpPr>
          <p:cNvPr id="2" name="TextBox 1">
            <a:extLst>
              <a:ext uri="{FF2B5EF4-FFF2-40B4-BE49-F238E27FC236}">
                <a16:creationId xmlns:a16="http://schemas.microsoft.com/office/drawing/2014/main" id="{A3D2568A-D294-9912-C590-567E89C7DD6D}"/>
              </a:ext>
            </a:extLst>
          </p:cNvPr>
          <p:cNvSpPr txBox="1"/>
          <p:nvPr/>
        </p:nvSpPr>
        <p:spPr>
          <a:xfrm>
            <a:off x="4780316" y="1074474"/>
            <a:ext cx="7192402" cy="789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TextBox 2">
            <a:extLst>
              <a:ext uri="{FF2B5EF4-FFF2-40B4-BE49-F238E27FC236}">
                <a16:creationId xmlns:a16="http://schemas.microsoft.com/office/drawing/2014/main" id="{C3349F53-84D4-E008-554B-C2E0B91D4505}"/>
              </a:ext>
            </a:extLst>
          </p:cNvPr>
          <p:cNvSpPr txBox="1"/>
          <p:nvPr/>
        </p:nvSpPr>
        <p:spPr>
          <a:xfrm>
            <a:off x="4604892" y="1469179"/>
            <a:ext cx="7463077" cy="1200329"/>
          </a:xfrm>
          <a:prstGeom prst="rect">
            <a:avLst/>
          </a:prstGeom>
          <a:noFill/>
          <a:ln w="57150">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3 pairs of GASs for vertical seismic attenuation +</a:t>
            </a:r>
            <a:r>
              <a:rPr lang="en-GB">
                <a:ea typeface="+mn-lt"/>
                <a:cs typeface="+mn-lt"/>
              </a:rPr>
              <a:t> vertical LVDTs</a:t>
            </a:r>
            <a:r>
              <a:rPr lang="en-GB">
                <a:ea typeface="Calibri"/>
                <a:cs typeface="Calibri"/>
              </a:rPr>
              <a:t>.</a:t>
            </a:r>
          </a:p>
          <a:p>
            <a:r>
              <a:rPr lang="en-GB">
                <a:ea typeface="Calibri"/>
                <a:cs typeface="Calibri"/>
              </a:rPr>
              <a:t>A triaxial seismometer is hanged at the Top Stage from the bottom:</a:t>
            </a:r>
          </a:p>
          <a:p>
            <a:pPr marL="742950" lvl="1" indent="-285750">
              <a:buFont typeface="Arial"/>
              <a:buChar char="•"/>
            </a:pPr>
            <a:r>
              <a:rPr lang="en-GB">
                <a:ea typeface="Calibri"/>
                <a:cs typeface="Calibri"/>
              </a:rPr>
              <a:t>It is used to sense the </a:t>
            </a:r>
            <a:r>
              <a:rPr lang="en-GB" err="1">
                <a:ea typeface="Calibri"/>
                <a:cs typeface="Calibri"/>
              </a:rPr>
              <a:t>xy</a:t>
            </a:r>
            <a:r>
              <a:rPr lang="en-GB">
                <a:ea typeface="Calibri"/>
                <a:cs typeface="Calibri"/>
              </a:rPr>
              <a:t>-inertial motion of the IP. </a:t>
            </a:r>
          </a:p>
          <a:p>
            <a:pPr marL="742950" lvl="1" indent="-285750">
              <a:buFont typeface="Arial"/>
              <a:buChar char="•"/>
            </a:pPr>
            <a:r>
              <a:rPr lang="en-GB">
                <a:ea typeface="Calibri"/>
                <a:cs typeface="Calibri"/>
              </a:rPr>
              <a:t>The z-channel is used to subtract the ground from the vertical LVDTs.</a:t>
            </a:r>
            <a:endParaRPr lang="en-GB">
              <a:cs typeface="Calibri"/>
            </a:endParaRPr>
          </a:p>
        </p:txBody>
      </p:sp>
      <p:cxnSp>
        <p:nvCxnSpPr>
          <p:cNvPr id="4" name="Straight Arrow Connector 3">
            <a:extLst>
              <a:ext uri="{FF2B5EF4-FFF2-40B4-BE49-F238E27FC236}">
                <a16:creationId xmlns:a16="http://schemas.microsoft.com/office/drawing/2014/main" id="{945A4639-6C4B-D814-93D7-36D2EB39FAB1}"/>
              </a:ext>
            </a:extLst>
          </p:cNvPr>
          <p:cNvCxnSpPr/>
          <p:nvPr/>
        </p:nvCxnSpPr>
        <p:spPr>
          <a:xfrm>
            <a:off x="4334424" y="3174976"/>
            <a:ext cx="3638960" cy="2301349"/>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DD02F73-1154-04F5-7218-B405A08B1E9B}"/>
              </a:ext>
            </a:extLst>
          </p:cNvPr>
          <p:cNvCxnSpPr/>
          <p:nvPr/>
        </p:nvCxnSpPr>
        <p:spPr>
          <a:xfrm>
            <a:off x="2690162" y="3186284"/>
            <a:ext cx="20832" cy="154483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22091770-D42E-F399-65B6-A2C0309A5BEC}"/>
              </a:ext>
            </a:extLst>
          </p:cNvPr>
          <p:cNvSpPr>
            <a:spLocks noGrp="1"/>
          </p:cNvSpPr>
          <p:nvPr>
            <p:ph type="sldNum" sz="quarter" idx="12"/>
          </p:nvPr>
        </p:nvSpPr>
        <p:spPr/>
        <p:txBody>
          <a:bodyPr/>
          <a:lstStyle/>
          <a:p>
            <a:fld id="{1211B697-1A32-4DEE-8BF5-11EE32737DD0}" type="slidenum">
              <a:rPr lang="nl-NL" smtClean="0"/>
              <a:t>25</a:t>
            </a:fld>
            <a:endParaRPr lang="nl-NL"/>
          </a:p>
        </p:txBody>
      </p:sp>
      <p:sp>
        <p:nvSpPr>
          <p:cNvPr id="11" name="TextBox 10">
            <a:extLst>
              <a:ext uri="{FF2B5EF4-FFF2-40B4-BE49-F238E27FC236}">
                <a16:creationId xmlns:a16="http://schemas.microsoft.com/office/drawing/2014/main" id="{34045A3F-C6ED-90B6-BE02-977734C756F3}"/>
              </a:ext>
            </a:extLst>
          </p:cNvPr>
          <p:cNvSpPr txBox="1"/>
          <p:nvPr/>
        </p:nvSpPr>
        <p:spPr>
          <a:xfrm>
            <a:off x="1676400" y="854098"/>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Fira sans"/>
              </a:rPr>
              <a:t>Nanometrics Trillium 120</a:t>
            </a:r>
            <a:endParaRPr lang="en-US" sz="1200"/>
          </a:p>
        </p:txBody>
      </p:sp>
    </p:spTree>
    <p:extLst>
      <p:ext uri="{BB962C8B-B14F-4D97-AF65-F5344CB8AC3E}">
        <p14:creationId xmlns:p14="http://schemas.microsoft.com/office/powerpoint/2010/main" val="1032450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omputer generated image of a machine&#10;&#10;Description automatically generated">
            <a:extLst>
              <a:ext uri="{FF2B5EF4-FFF2-40B4-BE49-F238E27FC236}">
                <a16:creationId xmlns:a16="http://schemas.microsoft.com/office/drawing/2014/main" id="{748A36DE-DC96-FA1B-A915-B98B70E1698C}"/>
              </a:ext>
            </a:extLst>
          </p:cNvPr>
          <p:cNvPicPr>
            <a:picLocks noChangeAspect="1"/>
          </p:cNvPicPr>
          <p:nvPr/>
        </p:nvPicPr>
        <p:blipFill>
          <a:blip r:embed="rId2"/>
          <a:stretch>
            <a:fillRect/>
          </a:stretch>
        </p:blipFill>
        <p:spPr>
          <a:xfrm>
            <a:off x="5810936" y="985083"/>
            <a:ext cx="6381064" cy="3917514"/>
          </a:xfrm>
          <a:prstGeom prst="rect">
            <a:avLst/>
          </a:prstGeom>
        </p:spPr>
      </p:pic>
      <p:pic>
        <p:nvPicPr>
          <p:cNvPr id="9" name="Picture 8">
            <a:extLst>
              <a:ext uri="{FF2B5EF4-FFF2-40B4-BE49-F238E27FC236}">
                <a16:creationId xmlns:a16="http://schemas.microsoft.com/office/drawing/2014/main" id="{360956B6-79D7-3FC7-D884-10FEF3396FAF}"/>
              </a:ext>
            </a:extLst>
          </p:cNvPr>
          <p:cNvPicPr>
            <a:picLocks noChangeAspect="1"/>
          </p:cNvPicPr>
          <p:nvPr/>
        </p:nvPicPr>
        <p:blipFill>
          <a:blip r:embed="rId3"/>
          <a:stretch>
            <a:fillRect/>
          </a:stretch>
        </p:blipFill>
        <p:spPr>
          <a:xfrm>
            <a:off x="114300" y="986729"/>
            <a:ext cx="5182148" cy="2861680"/>
          </a:xfrm>
          <a:prstGeom prst="rect">
            <a:avLst/>
          </a:prstGeom>
        </p:spPr>
      </p:pic>
      <p:pic>
        <p:nvPicPr>
          <p:cNvPr id="10" name="Picture 9" descr="A drawing of a propeller&#10;&#10;Description automatically generated">
            <a:extLst>
              <a:ext uri="{FF2B5EF4-FFF2-40B4-BE49-F238E27FC236}">
                <a16:creationId xmlns:a16="http://schemas.microsoft.com/office/drawing/2014/main" id="{F272199A-4930-EAF0-DA80-2B5F2CE3471C}"/>
              </a:ext>
            </a:extLst>
          </p:cNvPr>
          <p:cNvPicPr>
            <a:picLocks noChangeAspect="1"/>
          </p:cNvPicPr>
          <p:nvPr/>
        </p:nvPicPr>
        <p:blipFill>
          <a:blip r:embed="rId4"/>
          <a:stretch>
            <a:fillRect/>
          </a:stretch>
        </p:blipFill>
        <p:spPr>
          <a:xfrm>
            <a:off x="115123" y="3929913"/>
            <a:ext cx="5175022" cy="2808174"/>
          </a:xfrm>
          <a:prstGeom prst="rect">
            <a:avLst/>
          </a:prstGeom>
        </p:spPr>
      </p:pic>
      <p:sp>
        <p:nvSpPr>
          <p:cNvPr id="4" name="TextBox 3">
            <a:extLst>
              <a:ext uri="{FF2B5EF4-FFF2-40B4-BE49-F238E27FC236}">
                <a16:creationId xmlns:a16="http://schemas.microsoft.com/office/drawing/2014/main" id="{81B91F36-602B-7147-80BA-2B05E50FF7E9}"/>
              </a:ext>
            </a:extLst>
          </p:cNvPr>
          <p:cNvSpPr txBox="1"/>
          <p:nvPr/>
        </p:nvSpPr>
        <p:spPr>
          <a:xfrm>
            <a:off x="415537" y="273004"/>
            <a:ext cx="61420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Light"/>
                <a:ea typeface="Calibri Light"/>
                <a:cs typeface="Calibri Light"/>
              </a:rPr>
              <a:t>GAS filters</a:t>
            </a:r>
          </a:p>
        </p:txBody>
      </p:sp>
      <p:sp>
        <p:nvSpPr>
          <p:cNvPr id="5" name="TextBox 4">
            <a:extLst>
              <a:ext uri="{FF2B5EF4-FFF2-40B4-BE49-F238E27FC236}">
                <a16:creationId xmlns:a16="http://schemas.microsoft.com/office/drawing/2014/main" id="{553265C2-FB06-3C6A-84F4-BADF355E13AC}"/>
              </a:ext>
            </a:extLst>
          </p:cNvPr>
          <p:cNvSpPr txBox="1"/>
          <p:nvPr/>
        </p:nvSpPr>
        <p:spPr>
          <a:xfrm>
            <a:off x="1676400" y="30633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CuBe2 configuration</a:t>
            </a:r>
          </a:p>
        </p:txBody>
      </p:sp>
      <p:sp>
        <p:nvSpPr>
          <p:cNvPr id="6" name="TextBox 5">
            <a:extLst>
              <a:ext uri="{FF2B5EF4-FFF2-40B4-BE49-F238E27FC236}">
                <a16:creationId xmlns:a16="http://schemas.microsoft.com/office/drawing/2014/main" id="{281C330A-99B7-0B36-7AF8-F444932A6A03}"/>
              </a:ext>
            </a:extLst>
          </p:cNvPr>
          <p:cNvSpPr txBox="1"/>
          <p:nvPr/>
        </p:nvSpPr>
        <p:spPr>
          <a:xfrm>
            <a:off x="1709292" y="5787911"/>
            <a:ext cx="3455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Maraging Steel configuration</a:t>
            </a:r>
          </a:p>
        </p:txBody>
      </p:sp>
      <p:sp>
        <p:nvSpPr>
          <p:cNvPr id="7" name="TextBox 6">
            <a:extLst>
              <a:ext uri="{FF2B5EF4-FFF2-40B4-BE49-F238E27FC236}">
                <a16:creationId xmlns:a16="http://schemas.microsoft.com/office/drawing/2014/main" id="{6CE97F03-8A95-6E8E-D7CC-97C0CDBA8BBA}"/>
              </a:ext>
            </a:extLst>
          </p:cNvPr>
          <p:cNvSpPr txBox="1"/>
          <p:nvPr/>
        </p:nvSpPr>
        <p:spPr>
          <a:xfrm>
            <a:off x="5714589" y="5371278"/>
            <a:ext cx="5769270" cy="1200329"/>
          </a:xfrm>
          <a:prstGeom prst="rect">
            <a:avLst/>
          </a:prstGeom>
          <a:noFill/>
          <a:ln w="28575">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Both configurations are equally valid.</a:t>
            </a:r>
          </a:p>
          <a:p>
            <a:r>
              <a:rPr lang="en-US">
                <a:ea typeface="+mn-lt"/>
                <a:cs typeface="+mn-lt"/>
              </a:rPr>
              <a:t>They will fit on a 570mm round plate with Pendulum wires on a radial position of 15cm.</a:t>
            </a:r>
          </a:p>
          <a:p>
            <a:r>
              <a:rPr lang="en-US">
                <a:ea typeface="+mn-lt"/>
                <a:cs typeface="+mn-lt"/>
              </a:rPr>
              <a:t>-&gt; CuBe2 blades have been chosen for practical reasons.</a:t>
            </a:r>
            <a:endParaRPr lang="en-US">
              <a:cs typeface="Calibri"/>
            </a:endParaRPr>
          </a:p>
        </p:txBody>
      </p:sp>
      <p:sp>
        <p:nvSpPr>
          <p:cNvPr id="2" name="Slide Number Placeholder 1">
            <a:extLst>
              <a:ext uri="{FF2B5EF4-FFF2-40B4-BE49-F238E27FC236}">
                <a16:creationId xmlns:a16="http://schemas.microsoft.com/office/drawing/2014/main" id="{CEF392C1-E5F7-987A-381A-20A2BB41F466}"/>
              </a:ext>
            </a:extLst>
          </p:cNvPr>
          <p:cNvSpPr>
            <a:spLocks noGrp="1"/>
          </p:cNvSpPr>
          <p:nvPr>
            <p:ph type="sldNum" sz="quarter" idx="12"/>
          </p:nvPr>
        </p:nvSpPr>
        <p:spPr/>
        <p:txBody>
          <a:bodyPr/>
          <a:lstStyle/>
          <a:p>
            <a:fld id="{1211B697-1A32-4DEE-8BF5-11EE32737DD0}" type="slidenum">
              <a:rPr lang="nl-NL" smtClean="0"/>
              <a:t>26</a:t>
            </a:fld>
            <a:endParaRPr lang="nl-NL"/>
          </a:p>
        </p:txBody>
      </p:sp>
    </p:spTree>
    <p:extLst>
      <p:ext uri="{BB962C8B-B14F-4D97-AF65-F5344CB8AC3E}">
        <p14:creationId xmlns:p14="http://schemas.microsoft.com/office/powerpoint/2010/main" val="2645048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10A7DB-34ED-EFFE-7D78-AC99080484E6}"/>
              </a:ext>
            </a:extLst>
          </p:cNvPr>
          <p:cNvSpPr txBox="1"/>
          <p:nvPr/>
        </p:nvSpPr>
        <p:spPr>
          <a:xfrm>
            <a:off x="283969" y="218184"/>
            <a:ext cx="82909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Light"/>
                <a:ea typeface="Calibri Light"/>
                <a:cs typeface="Calibri Light"/>
              </a:rPr>
              <a:t>Top Ring: IP Correction Spring Assembly</a:t>
            </a:r>
          </a:p>
        </p:txBody>
      </p:sp>
      <p:pic>
        <p:nvPicPr>
          <p:cNvPr id="5" name="Picture 4" descr="A diagram of a machine&#10;&#10;Description automatically generated">
            <a:extLst>
              <a:ext uri="{FF2B5EF4-FFF2-40B4-BE49-F238E27FC236}">
                <a16:creationId xmlns:a16="http://schemas.microsoft.com/office/drawing/2014/main" id="{02767E43-9F95-DC63-5454-B1C172350E0F}"/>
              </a:ext>
            </a:extLst>
          </p:cNvPr>
          <p:cNvPicPr>
            <a:picLocks noChangeAspect="1"/>
          </p:cNvPicPr>
          <p:nvPr/>
        </p:nvPicPr>
        <p:blipFill>
          <a:blip r:embed="rId2"/>
          <a:stretch>
            <a:fillRect/>
          </a:stretch>
        </p:blipFill>
        <p:spPr>
          <a:xfrm>
            <a:off x="286450" y="3049096"/>
            <a:ext cx="3933317" cy="3594008"/>
          </a:xfrm>
          <a:prstGeom prst="rect">
            <a:avLst/>
          </a:prstGeom>
        </p:spPr>
      </p:pic>
      <p:pic>
        <p:nvPicPr>
          <p:cNvPr id="6" name="Picture 5">
            <a:extLst>
              <a:ext uri="{FF2B5EF4-FFF2-40B4-BE49-F238E27FC236}">
                <a16:creationId xmlns:a16="http://schemas.microsoft.com/office/drawing/2014/main" id="{D732C50F-6DAB-BF66-812E-8EBE218DA7F2}"/>
              </a:ext>
            </a:extLst>
          </p:cNvPr>
          <p:cNvPicPr>
            <a:picLocks noChangeAspect="1"/>
          </p:cNvPicPr>
          <p:nvPr/>
        </p:nvPicPr>
        <p:blipFill>
          <a:blip r:embed="rId3"/>
          <a:stretch>
            <a:fillRect/>
          </a:stretch>
        </p:blipFill>
        <p:spPr>
          <a:xfrm>
            <a:off x="5710937" y="911111"/>
            <a:ext cx="6416603" cy="5731994"/>
          </a:xfrm>
          <a:prstGeom prst="rect">
            <a:avLst/>
          </a:prstGeom>
        </p:spPr>
      </p:pic>
      <p:sp>
        <p:nvSpPr>
          <p:cNvPr id="7" name="Rectangle 6">
            <a:extLst>
              <a:ext uri="{FF2B5EF4-FFF2-40B4-BE49-F238E27FC236}">
                <a16:creationId xmlns:a16="http://schemas.microsoft.com/office/drawing/2014/main" id="{4AC8A8A5-E676-092A-86E1-6AA479A1AC36}"/>
              </a:ext>
            </a:extLst>
          </p:cNvPr>
          <p:cNvSpPr/>
          <p:nvPr/>
        </p:nvSpPr>
        <p:spPr>
          <a:xfrm>
            <a:off x="5821898" y="5361409"/>
            <a:ext cx="2751971" cy="416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7C0E837-85E9-A5D7-543B-17E2ADB7EE1B}"/>
              </a:ext>
            </a:extLst>
          </p:cNvPr>
          <p:cNvSpPr txBox="1"/>
          <p:nvPr/>
        </p:nvSpPr>
        <p:spPr>
          <a:xfrm>
            <a:off x="5711163" y="53877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120 degrees configuration</a:t>
            </a:r>
          </a:p>
        </p:txBody>
      </p:sp>
      <p:sp>
        <p:nvSpPr>
          <p:cNvPr id="2" name="TextBox 1">
            <a:extLst>
              <a:ext uri="{FF2B5EF4-FFF2-40B4-BE49-F238E27FC236}">
                <a16:creationId xmlns:a16="http://schemas.microsoft.com/office/drawing/2014/main" id="{723DD5D5-9EB9-A3DC-7B8F-4707FC4EF814}"/>
              </a:ext>
            </a:extLst>
          </p:cNvPr>
          <p:cNvSpPr txBox="1"/>
          <p:nvPr/>
        </p:nvSpPr>
        <p:spPr>
          <a:xfrm>
            <a:off x="323439" y="1299237"/>
            <a:ext cx="6074071" cy="1200329"/>
          </a:xfrm>
          <a:prstGeom prst="rect">
            <a:avLst/>
          </a:prstGeom>
          <a:noFill/>
          <a:ln w="28575">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a:ea typeface="Calibri"/>
                <a:cs typeface="Calibri"/>
              </a:rPr>
              <a:t>LVDTs are used to sense the position of the IP with respect to the Frame/Ground.</a:t>
            </a:r>
            <a:endParaRPr lang="en-US"/>
          </a:p>
          <a:p>
            <a:pPr marL="285750" indent="-285750">
              <a:buFont typeface="Arial" panose="020B0604020202020204" pitchFamily="34" charset="0"/>
              <a:buChar char="•"/>
            </a:pPr>
            <a:r>
              <a:rPr lang="en-GB">
                <a:ea typeface="+mn-lt"/>
                <a:cs typeface="+mn-lt"/>
              </a:rPr>
              <a:t>Voice-coils are used for correction.</a:t>
            </a:r>
          </a:p>
          <a:p>
            <a:pPr marL="285750" indent="-285750">
              <a:buFont typeface="Arial" panose="020B0604020202020204" pitchFamily="34" charset="0"/>
              <a:buChar char="•"/>
            </a:pPr>
            <a:r>
              <a:rPr lang="en-GB" err="1">
                <a:ea typeface="+mn-lt"/>
                <a:cs typeface="+mn-lt"/>
              </a:rPr>
              <a:t>StepMotors</a:t>
            </a:r>
            <a:r>
              <a:rPr lang="en-GB">
                <a:ea typeface="+mn-lt"/>
                <a:cs typeface="+mn-lt"/>
              </a:rPr>
              <a:t> are used for static positioning.</a:t>
            </a:r>
            <a:endParaRPr lang="en-GB">
              <a:cs typeface="Calibri"/>
            </a:endParaRPr>
          </a:p>
        </p:txBody>
      </p:sp>
      <p:sp>
        <p:nvSpPr>
          <p:cNvPr id="3" name="Slide Number Placeholder 2">
            <a:extLst>
              <a:ext uri="{FF2B5EF4-FFF2-40B4-BE49-F238E27FC236}">
                <a16:creationId xmlns:a16="http://schemas.microsoft.com/office/drawing/2014/main" id="{2DE72CCF-3A9D-E129-6F6D-4E5D25359ADD}"/>
              </a:ext>
            </a:extLst>
          </p:cNvPr>
          <p:cNvSpPr>
            <a:spLocks noGrp="1"/>
          </p:cNvSpPr>
          <p:nvPr>
            <p:ph type="sldNum" sz="quarter" idx="12"/>
          </p:nvPr>
        </p:nvSpPr>
        <p:spPr/>
        <p:txBody>
          <a:bodyPr/>
          <a:lstStyle/>
          <a:p>
            <a:fld id="{1211B697-1A32-4DEE-8BF5-11EE32737DD0}" type="slidenum">
              <a:rPr lang="nl-NL" smtClean="0"/>
              <a:t>27</a:t>
            </a:fld>
            <a:endParaRPr lang="nl-NL"/>
          </a:p>
        </p:txBody>
      </p:sp>
    </p:spTree>
    <p:extLst>
      <p:ext uri="{BB962C8B-B14F-4D97-AF65-F5344CB8AC3E}">
        <p14:creationId xmlns:p14="http://schemas.microsoft.com/office/powerpoint/2010/main" val="911352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24353-FE1E-BA7C-6F14-36B14005FE3F}"/>
              </a:ext>
            </a:extLst>
          </p:cNvPr>
          <p:cNvSpPr txBox="1"/>
          <p:nvPr/>
        </p:nvSpPr>
        <p:spPr>
          <a:xfrm>
            <a:off x="2349500" y="2973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4" name="Title 1">
            <a:extLst>
              <a:ext uri="{FF2B5EF4-FFF2-40B4-BE49-F238E27FC236}">
                <a16:creationId xmlns:a16="http://schemas.microsoft.com/office/drawing/2014/main" id="{293C16FE-958C-DAD1-428C-B93FD8061ACF}"/>
              </a:ext>
            </a:extLst>
          </p:cNvPr>
          <p:cNvSpPr>
            <a:spLocks noGrp="1"/>
          </p:cNvSpPr>
          <p:nvPr>
            <p:ph type="title"/>
          </p:nvPr>
        </p:nvSpPr>
        <p:spPr>
          <a:xfrm>
            <a:off x="838200" y="365125"/>
            <a:ext cx="10515600" cy="584730"/>
          </a:xfrm>
        </p:spPr>
        <p:txBody>
          <a:bodyPr>
            <a:normAutofit fontScale="90000"/>
          </a:bodyPr>
          <a:lstStyle/>
          <a:p>
            <a:r>
              <a:rPr lang="en-US">
                <a:cs typeface="Calibri Light"/>
              </a:rPr>
              <a:t>Next Steps</a:t>
            </a:r>
            <a:endParaRPr lang="en-US"/>
          </a:p>
        </p:txBody>
      </p:sp>
      <p:sp>
        <p:nvSpPr>
          <p:cNvPr id="6" name="Content Placeholder 2">
            <a:extLst>
              <a:ext uri="{FF2B5EF4-FFF2-40B4-BE49-F238E27FC236}">
                <a16:creationId xmlns:a16="http://schemas.microsoft.com/office/drawing/2014/main" id="{EC058E9D-0375-E815-82A6-B8E3DF6EE3EE}"/>
              </a:ext>
            </a:extLst>
          </p:cNvPr>
          <p:cNvSpPr>
            <a:spLocks noGrp="1"/>
          </p:cNvSpPr>
          <p:nvPr>
            <p:ph idx="1"/>
          </p:nvPr>
        </p:nvSpPr>
        <p:spPr>
          <a:xfrm>
            <a:off x="647700" y="1169458"/>
            <a:ext cx="10896600" cy="5113337"/>
          </a:xfrm>
        </p:spPr>
        <p:txBody>
          <a:bodyPr vert="horz" lIns="91440" tIns="45720" rIns="91440" bIns="45720" rtlCol="0" anchor="t">
            <a:normAutofit/>
          </a:bodyPr>
          <a:lstStyle/>
          <a:p>
            <a:pPr marL="0" indent="0">
              <a:buNone/>
            </a:pPr>
            <a:r>
              <a:rPr lang="en-US" sz="2400">
                <a:ea typeface="+mn-lt"/>
                <a:cs typeface="+mn-lt"/>
              </a:rPr>
              <a:t>Short term:</a:t>
            </a:r>
          </a:p>
          <a:p>
            <a:pPr marL="342900" indent="-342900"/>
            <a:r>
              <a:rPr lang="en-US" sz="2400">
                <a:ea typeface="+mn-lt"/>
                <a:cs typeface="+mn-lt"/>
              </a:rPr>
              <a:t>Finalization of the analytical model of the heat-links</a:t>
            </a:r>
          </a:p>
          <a:p>
            <a:pPr marL="342900" indent="-342900"/>
            <a:r>
              <a:rPr lang="en-US" sz="2400">
                <a:ea typeface="+mn-lt"/>
                <a:cs typeface="+mn-lt"/>
              </a:rPr>
              <a:t>Procurement of the mechanical components of the vibration-isolation system in progress;</a:t>
            </a:r>
            <a:endParaRPr lang="en-US" sz="2400">
              <a:ea typeface="Calibri"/>
              <a:cs typeface="Calibri"/>
            </a:endParaRPr>
          </a:p>
          <a:p>
            <a:pPr marL="0" indent="0">
              <a:buNone/>
            </a:pPr>
            <a:endParaRPr lang="en-US" sz="2400">
              <a:ea typeface="Calibri"/>
              <a:cs typeface="Calibri"/>
            </a:endParaRPr>
          </a:p>
          <a:p>
            <a:pPr marL="0" indent="0">
              <a:buNone/>
            </a:pPr>
            <a:r>
              <a:rPr lang="en-US" sz="2400">
                <a:ea typeface="Calibri"/>
                <a:cs typeface="Calibri"/>
              </a:rPr>
              <a:t>Mid term:</a:t>
            </a:r>
          </a:p>
          <a:p>
            <a:pPr marL="342900" indent="-342900"/>
            <a:r>
              <a:rPr lang="en-US" sz="2400">
                <a:ea typeface="Calibri"/>
                <a:cs typeface="Calibri"/>
              </a:rPr>
              <a:t>Implementation and checks of the vibration-isolation system in stand-alone;</a:t>
            </a:r>
          </a:p>
          <a:p>
            <a:pPr marL="0" indent="0">
              <a:buNone/>
            </a:pPr>
            <a:endParaRPr lang="en-US" sz="2400">
              <a:ea typeface="Calibri"/>
              <a:cs typeface="Calibri"/>
            </a:endParaRPr>
          </a:p>
          <a:p>
            <a:pPr marL="0" indent="0">
              <a:buNone/>
            </a:pPr>
            <a:r>
              <a:rPr lang="en-US" sz="2400">
                <a:ea typeface="Calibri"/>
                <a:cs typeface="Calibri"/>
              </a:rPr>
              <a:t>Long term:</a:t>
            </a:r>
          </a:p>
          <a:p>
            <a:pPr marL="342900" indent="-342900"/>
            <a:r>
              <a:rPr lang="en-US" sz="2400">
                <a:ea typeface="Calibri"/>
                <a:cs typeface="Calibri"/>
              </a:rPr>
              <a:t>Integration of the vibration-isolation system with the optical bread-board and the cryogenic system in the vacuum tank;</a:t>
            </a:r>
          </a:p>
          <a:p>
            <a:pPr marL="0" indent="0">
              <a:buNone/>
            </a:pPr>
            <a:endParaRPr lang="en-US" sz="2400">
              <a:ea typeface="Calibri"/>
              <a:cs typeface="Calibri"/>
            </a:endParaRPr>
          </a:p>
        </p:txBody>
      </p:sp>
      <p:sp>
        <p:nvSpPr>
          <p:cNvPr id="3" name="Slide Number Placeholder 2">
            <a:extLst>
              <a:ext uri="{FF2B5EF4-FFF2-40B4-BE49-F238E27FC236}">
                <a16:creationId xmlns:a16="http://schemas.microsoft.com/office/drawing/2014/main" id="{0958429B-0E64-C06E-75C8-66609AFE4390}"/>
              </a:ext>
            </a:extLst>
          </p:cNvPr>
          <p:cNvSpPr>
            <a:spLocks noGrp="1"/>
          </p:cNvSpPr>
          <p:nvPr>
            <p:ph type="sldNum" sz="quarter" idx="12"/>
          </p:nvPr>
        </p:nvSpPr>
        <p:spPr/>
        <p:txBody>
          <a:bodyPr/>
          <a:lstStyle/>
          <a:p>
            <a:fld id="{1211B697-1A32-4DEE-8BF5-11EE32737DD0}" type="slidenum">
              <a:rPr lang="nl-NL" smtClean="0"/>
              <a:t>28</a:t>
            </a:fld>
            <a:endParaRPr lang="nl-NL"/>
          </a:p>
        </p:txBody>
      </p:sp>
    </p:spTree>
    <p:extLst>
      <p:ext uri="{BB962C8B-B14F-4D97-AF65-F5344CB8AC3E}">
        <p14:creationId xmlns:p14="http://schemas.microsoft.com/office/powerpoint/2010/main" val="1781457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24353-FE1E-BA7C-6F14-36B14005FE3F}"/>
              </a:ext>
            </a:extLst>
          </p:cNvPr>
          <p:cNvSpPr txBox="1"/>
          <p:nvPr/>
        </p:nvSpPr>
        <p:spPr>
          <a:xfrm>
            <a:off x="2349500" y="2973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4" name="Title 1">
            <a:extLst>
              <a:ext uri="{FF2B5EF4-FFF2-40B4-BE49-F238E27FC236}">
                <a16:creationId xmlns:a16="http://schemas.microsoft.com/office/drawing/2014/main" id="{293C16FE-958C-DAD1-428C-B93FD8061ACF}"/>
              </a:ext>
            </a:extLst>
          </p:cNvPr>
          <p:cNvSpPr>
            <a:spLocks noGrp="1"/>
          </p:cNvSpPr>
          <p:nvPr>
            <p:ph type="title"/>
          </p:nvPr>
        </p:nvSpPr>
        <p:spPr>
          <a:xfrm>
            <a:off x="838200" y="365125"/>
            <a:ext cx="10515600" cy="584730"/>
          </a:xfrm>
        </p:spPr>
        <p:txBody>
          <a:bodyPr>
            <a:normAutofit fontScale="90000"/>
          </a:bodyPr>
          <a:lstStyle/>
          <a:p>
            <a:r>
              <a:rPr lang="en-US">
                <a:cs typeface="Calibri Light"/>
              </a:rPr>
              <a:t>Three main parts</a:t>
            </a:r>
            <a:endParaRPr lang="en-US"/>
          </a:p>
        </p:txBody>
      </p:sp>
      <p:sp>
        <p:nvSpPr>
          <p:cNvPr id="6" name="Content Placeholder 2">
            <a:extLst>
              <a:ext uri="{FF2B5EF4-FFF2-40B4-BE49-F238E27FC236}">
                <a16:creationId xmlns:a16="http://schemas.microsoft.com/office/drawing/2014/main" id="{EC058E9D-0375-E815-82A6-B8E3DF6EE3EE}"/>
              </a:ext>
            </a:extLst>
          </p:cNvPr>
          <p:cNvSpPr>
            <a:spLocks noGrp="1"/>
          </p:cNvSpPr>
          <p:nvPr>
            <p:ph idx="1"/>
          </p:nvPr>
        </p:nvSpPr>
        <p:spPr>
          <a:xfrm>
            <a:off x="647700" y="1317625"/>
            <a:ext cx="10896600" cy="3980921"/>
          </a:xfrm>
        </p:spPr>
        <p:txBody>
          <a:bodyPr vert="horz" lIns="91440" tIns="45720" rIns="91440" bIns="45720" rtlCol="0" anchor="t">
            <a:normAutofit/>
          </a:bodyPr>
          <a:lstStyle/>
          <a:p>
            <a:pPr marL="342900" indent="-342900"/>
            <a:r>
              <a:rPr lang="en-US" sz="2400">
                <a:solidFill>
                  <a:schemeClr val="bg2"/>
                </a:solidFill>
                <a:ea typeface="+mn-lt"/>
                <a:cs typeface="+mn-lt"/>
              </a:rPr>
              <a:t>Cryogenic Technology (Koen)</a:t>
            </a:r>
            <a:endParaRPr lang="en-US" sz="2400">
              <a:solidFill>
                <a:schemeClr val="bg2"/>
              </a:solidFill>
              <a:cs typeface="Calibri"/>
            </a:endParaRPr>
          </a:p>
          <a:p>
            <a:pPr marL="342900" indent="-342900"/>
            <a:endParaRPr lang="en-US" sz="2400">
              <a:solidFill>
                <a:schemeClr val="bg2"/>
              </a:solidFill>
              <a:cs typeface="Calibri"/>
            </a:endParaRPr>
          </a:p>
          <a:p>
            <a:pPr marL="342900" indent="-342900"/>
            <a:r>
              <a:rPr lang="en-US" sz="2400">
                <a:solidFill>
                  <a:schemeClr val="bg2"/>
                </a:solidFill>
                <a:cs typeface="Calibri"/>
              </a:rPr>
              <a:t>Seismic Attenuation System (Enrico)</a:t>
            </a:r>
          </a:p>
          <a:p>
            <a:pPr marL="342900" indent="-342900"/>
            <a:endParaRPr lang="en-US" sz="2400">
              <a:cs typeface="Calibri"/>
            </a:endParaRPr>
          </a:p>
          <a:p>
            <a:pPr marL="342900" indent="-342900"/>
            <a:r>
              <a:rPr lang="en-US" sz="2400">
                <a:cs typeface="Calibri"/>
              </a:rPr>
              <a:t>Optical setup (Enzo)</a:t>
            </a:r>
          </a:p>
          <a:p>
            <a:pPr marL="0" indent="0">
              <a:buNone/>
            </a:pPr>
            <a:endParaRPr lang="en-US" sz="2400">
              <a:cs typeface="Calibri"/>
            </a:endParaRPr>
          </a:p>
        </p:txBody>
      </p:sp>
      <p:sp>
        <p:nvSpPr>
          <p:cNvPr id="3" name="Slide Number Placeholder 2">
            <a:extLst>
              <a:ext uri="{FF2B5EF4-FFF2-40B4-BE49-F238E27FC236}">
                <a16:creationId xmlns:a16="http://schemas.microsoft.com/office/drawing/2014/main" id="{3F371D16-F1A7-844C-E5CF-CF825D18E402}"/>
              </a:ext>
            </a:extLst>
          </p:cNvPr>
          <p:cNvSpPr>
            <a:spLocks noGrp="1"/>
          </p:cNvSpPr>
          <p:nvPr>
            <p:ph type="sldNum" sz="quarter" idx="12"/>
          </p:nvPr>
        </p:nvSpPr>
        <p:spPr/>
        <p:txBody>
          <a:bodyPr/>
          <a:lstStyle/>
          <a:p>
            <a:fld id="{1211B697-1A32-4DEE-8BF5-11EE32737DD0}" type="slidenum">
              <a:rPr lang="nl-NL" smtClean="0"/>
              <a:t>29</a:t>
            </a:fld>
            <a:endParaRPr lang="nl-NL"/>
          </a:p>
        </p:txBody>
      </p:sp>
    </p:spTree>
    <p:extLst>
      <p:ext uri="{BB962C8B-B14F-4D97-AF65-F5344CB8AC3E}">
        <p14:creationId xmlns:p14="http://schemas.microsoft.com/office/powerpoint/2010/main" val="405811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9F6122-13E0-D271-AA7A-E34466F490AB}"/>
              </a:ext>
            </a:extLst>
          </p:cNvPr>
          <p:cNvPicPr>
            <a:picLocks noChangeAspect="1"/>
          </p:cNvPicPr>
          <p:nvPr/>
        </p:nvPicPr>
        <p:blipFill>
          <a:blip r:embed="rId2"/>
          <a:stretch>
            <a:fillRect/>
          </a:stretch>
        </p:blipFill>
        <p:spPr>
          <a:xfrm>
            <a:off x="314876" y="1050853"/>
            <a:ext cx="6283994" cy="4573615"/>
          </a:xfrm>
          <a:prstGeom prst="rect">
            <a:avLst/>
          </a:prstGeom>
        </p:spPr>
      </p:pic>
      <p:sp>
        <p:nvSpPr>
          <p:cNvPr id="24" name="Oval 23">
            <a:extLst>
              <a:ext uri="{FF2B5EF4-FFF2-40B4-BE49-F238E27FC236}">
                <a16:creationId xmlns:a16="http://schemas.microsoft.com/office/drawing/2014/main" id="{4A6227B5-6F76-8776-B54E-9D300EE6AD6A}"/>
              </a:ext>
            </a:extLst>
          </p:cNvPr>
          <p:cNvSpPr/>
          <p:nvPr/>
        </p:nvSpPr>
        <p:spPr>
          <a:xfrm rot="5040000">
            <a:off x="2313000" y="2676836"/>
            <a:ext cx="1341549" cy="2618703"/>
          </a:xfrm>
          <a:prstGeom prst="ellipse">
            <a:avLst/>
          </a:prstGeom>
          <a:noFill/>
          <a:ln w="57150">
            <a:solidFill>
              <a:schemeClr val="accent2"/>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DA6AF45-CAF0-25DA-BB5F-7B6512BA1A26}"/>
              </a:ext>
            </a:extLst>
          </p:cNvPr>
          <p:cNvSpPr>
            <a:spLocks noGrp="1"/>
          </p:cNvSpPr>
          <p:nvPr>
            <p:ph type="sldNum" sz="quarter" idx="12"/>
          </p:nvPr>
        </p:nvSpPr>
        <p:spPr/>
        <p:txBody>
          <a:bodyPr/>
          <a:lstStyle/>
          <a:p>
            <a:fld id="{1211B697-1A32-4DEE-8BF5-11EE32737DD0}" type="slidenum">
              <a:rPr lang="nl-NL" smtClean="0"/>
              <a:t>3</a:t>
            </a:fld>
            <a:endParaRPr lang="nl-NL"/>
          </a:p>
        </p:txBody>
      </p:sp>
      <p:sp>
        <p:nvSpPr>
          <p:cNvPr id="7" name="Title 1">
            <a:extLst>
              <a:ext uri="{FF2B5EF4-FFF2-40B4-BE49-F238E27FC236}">
                <a16:creationId xmlns:a16="http://schemas.microsoft.com/office/drawing/2014/main" id="{1E364F6F-B7B0-5D1D-B972-E88E82738B37}"/>
              </a:ext>
            </a:extLst>
          </p:cNvPr>
          <p:cNvSpPr>
            <a:spLocks noGrp="1"/>
          </p:cNvSpPr>
          <p:nvPr>
            <p:ph type="title"/>
          </p:nvPr>
        </p:nvSpPr>
        <p:spPr>
          <a:xfrm>
            <a:off x="838200" y="365125"/>
            <a:ext cx="10515600" cy="584730"/>
          </a:xfrm>
        </p:spPr>
        <p:txBody>
          <a:bodyPr>
            <a:normAutofit fontScale="90000"/>
          </a:bodyPr>
          <a:lstStyle/>
          <a:p>
            <a:r>
              <a:rPr lang="en-US">
                <a:cs typeface="Calibri Light"/>
              </a:rPr>
              <a:t>Sensitivity of Gravitational Wave Detectors</a:t>
            </a:r>
            <a:endParaRPr lang="en-US"/>
          </a:p>
        </p:txBody>
      </p:sp>
      <p:sp>
        <p:nvSpPr>
          <p:cNvPr id="9" name="Content Placeholder 2">
            <a:extLst>
              <a:ext uri="{FF2B5EF4-FFF2-40B4-BE49-F238E27FC236}">
                <a16:creationId xmlns:a16="http://schemas.microsoft.com/office/drawing/2014/main" id="{090A4448-49AA-9BB4-928C-4808B33659D3}"/>
              </a:ext>
            </a:extLst>
          </p:cNvPr>
          <p:cNvSpPr>
            <a:spLocks noGrp="1"/>
          </p:cNvSpPr>
          <p:nvPr>
            <p:ph idx="1"/>
          </p:nvPr>
        </p:nvSpPr>
        <p:spPr>
          <a:xfrm>
            <a:off x="7092950" y="1275292"/>
            <a:ext cx="4483100" cy="4351338"/>
          </a:xfrm>
        </p:spPr>
        <p:txBody>
          <a:bodyPr vert="horz" lIns="91440" tIns="45720" rIns="91440" bIns="45720" rtlCol="0" anchor="t">
            <a:normAutofit lnSpcReduction="10000"/>
          </a:bodyPr>
          <a:lstStyle/>
          <a:p>
            <a:pPr marL="0" indent="0">
              <a:buNone/>
            </a:pPr>
            <a:r>
              <a:rPr lang="en-US" b="1">
                <a:ea typeface="+mn-lt"/>
                <a:cs typeface="+mn-lt"/>
              </a:rPr>
              <a:t>Mid-range Frequencies:</a:t>
            </a:r>
          </a:p>
          <a:p>
            <a:pPr marL="0" indent="0">
              <a:buNone/>
            </a:pPr>
            <a:r>
              <a:rPr lang="en-US" sz="2400">
                <a:cs typeface="Calibri"/>
              </a:rPr>
              <a:t>Sensitivity limited by mirror coating thermal noise</a:t>
            </a:r>
          </a:p>
          <a:p>
            <a:pPr marL="0" indent="0">
              <a:buNone/>
            </a:pPr>
            <a:endParaRPr lang="en-US">
              <a:cs typeface="Calibri"/>
            </a:endParaRPr>
          </a:p>
          <a:p>
            <a:pPr marL="0" indent="0">
              <a:buNone/>
            </a:pPr>
            <a:endParaRPr lang="en-US">
              <a:cs typeface="Calibri"/>
            </a:endParaRPr>
          </a:p>
          <a:p>
            <a:pPr>
              <a:buFont typeface="Calibri" panose="020B0604020202020204" pitchFamily="34" charset="0"/>
              <a:buChar char="-"/>
            </a:pPr>
            <a:r>
              <a:rPr lang="en-US" sz="2400">
                <a:cs typeface="Calibri"/>
              </a:rPr>
              <a:t>directly proportional to material properties (E</a:t>
            </a:r>
            <a:r>
              <a:rPr lang="en-US" sz="2400" baseline="-25000">
                <a:cs typeface="Calibri"/>
              </a:rPr>
              <a:t>0</a:t>
            </a:r>
            <a:r>
              <a:rPr lang="en-US" sz="2400">
                <a:cs typeface="Calibri"/>
              </a:rPr>
              <a:t>, σ, </a:t>
            </a:r>
            <a:r>
              <a:rPr lang="en-US" sz="2400" err="1">
                <a:cs typeface="Calibri"/>
              </a:rPr>
              <a:t>φ</a:t>
            </a:r>
            <a:r>
              <a:rPr lang="en-US" sz="2400" baseline="-25000" err="1">
                <a:cs typeface="Calibri"/>
              </a:rPr>
              <a:t>eff,c</a:t>
            </a:r>
            <a:r>
              <a:rPr lang="en-US" sz="2400">
                <a:cs typeface="Calibri"/>
              </a:rPr>
              <a:t>)</a:t>
            </a:r>
          </a:p>
          <a:p>
            <a:pPr>
              <a:buFont typeface="Calibri" panose="020B0604020202020204" pitchFamily="34" charset="0"/>
              <a:buChar char="-"/>
            </a:pPr>
            <a:r>
              <a:rPr lang="en-US" sz="2400">
                <a:cs typeface="Calibri"/>
              </a:rPr>
              <a:t>inversely proportional to the beam spot size on the mirror (w)</a:t>
            </a:r>
          </a:p>
          <a:p>
            <a:pPr>
              <a:buFont typeface="Calibri" panose="020B0604020202020204" pitchFamily="34" charset="0"/>
              <a:buChar char="-"/>
            </a:pPr>
            <a:r>
              <a:rPr lang="en-US" sz="2400">
                <a:cs typeface="Calibri"/>
              </a:rPr>
              <a:t>directly proportional to temperature (T)</a:t>
            </a:r>
          </a:p>
        </p:txBody>
      </p:sp>
      <p:pic>
        <p:nvPicPr>
          <p:cNvPr id="11" name="Picture 10">
            <a:extLst>
              <a:ext uri="{FF2B5EF4-FFF2-40B4-BE49-F238E27FC236}">
                <a16:creationId xmlns:a16="http://schemas.microsoft.com/office/drawing/2014/main" id="{D4B00A8F-7876-D912-6AE7-DB34C11E62CF}"/>
              </a:ext>
            </a:extLst>
          </p:cNvPr>
          <p:cNvPicPr>
            <a:picLocks noChangeAspect="1"/>
          </p:cNvPicPr>
          <p:nvPr/>
        </p:nvPicPr>
        <p:blipFill>
          <a:blip r:embed="rId3"/>
          <a:stretch>
            <a:fillRect/>
          </a:stretch>
        </p:blipFill>
        <p:spPr>
          <a:xfrm>
            <a:off x="7460720" y="2597150"/>
            <a:ext cx="4065059" cy="716492"/>
          </a:xfrm>
          <a:prstGeom prst="rect">
            <a:avLst/>
          </a:prstGeom>
        </p:spPr>
      </p:pic>
      <p:sp>
        <p:nvSpPr>
          <p:cNvPr id="25" name="Content Placeholder 2">
            <a:extLst>
              <a:ext uri="{FF2B5EF4-FFF2-40B4-BE49-F238E27FC236}">
                <a16:creationId xmlns:a16="http://schemas.microsoft.com/office/drawing/2014/main" id="{F3EBED66-3B4E-A2B5-8988-D24261CAA87A}"/>
              </a:ext>
            </a:extLst>
          </p:cNvPr>
          <p:cNvSpPr txBox="1">
            <a:spLocks/>
          </p:cNvSpPr>
          <p:nvPr/>
        </p:nvSpPr>
        <p:spPr>
          <a:xfrm>
            <a:off x="838199" y="5937251"/>
            <a:ext cx="10515600" cy="73183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mn-lt"/>
                <a:cs typeface="+mn-lt"/>
              </a:rPr>
              <a:t>Different technique to reduce the thermal noise impact -&gt; decrease the working temperature -&gt; new material needed for coating</a:t>
            </a:r>
          </a:p>
          <a:p>
            <a:pPr marL="0" indent="0">
              <a:buFont typeface="Arial" panose="020B0604020202020204" pitchFamily="34" charset="0"/>
              <a:buNone/>
            </a:pPr>
            <a:endParaRPr lang="en-US">
              <a:cs typeface="Calibri"/>
            </a:endParaRPr>
          </a:p>
        </p:txBody>
      </p:sp>
      <p:cxnSp>
        <p:nvCxnSpPr>
          <p:cNvPr id="27" name="Straight Arrow Connector 26">
            <a:extLst>
              <a:ext uri="{FF2B5EF4-FFF2-40B4-BE49-F238E27FC236}">
                <a16:creationId xmlns:a16="http://schemas.microsoft.com/office/drawing/2014/main" id="{F1DA2365-B4C5-BC4C-D588-1B88CCE6D0BC}"/>
              </a:ext>
            </a:extLst>
          </p:cNvPr>
          <p:cNvCxnSpPr>
            <a:cxnSpLocks/>
          </p:cNvCxnSpPr>
          <p:nvPr/>
        </p:nvCxnSpPr>
        <p:spPr>
          <a:xfrm flipH="1">
            <a:off x="4180416" y="1605038"/>
            <a:ext cx="2851151" cy="182003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030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EC58-8258-CEF3-D969-08B793F6F2CA}"/>
              </a:ext>
            </a:extLst>
          </p:cNvPr>
          <p:cNvSpPr>
            <a:spLocks noGrp="1"/>
          </p:cNvSpPr>
          <p:nvPr>
            <p:ph type="title"/>
          </p:nvPr>
        </p:nvSpPr>
        <p:spPr/>
        <p:txBody>
          <a:bodyPr/>
          <a:lstStyle/>
          <a:p>
            <a:r>
              <a:rPr lang="en-GB" sz="3600" b="1">
                <a:latin typeface="Calibri Light"/>
                <a:cs typeface="Calibri Light"/>
              </a:rPr>
              <a:t>Working Principle</a:t>
            </a:r>
            <a:endParaRPr lang="en-US">
              <a:latin typeface="Calibri Light"/>
              <a:cs typeface="Calibri"/>
            </a:endParaRPr>
          </a:p>
        </p:txBody>
      </p:sp>
      <p:pic>
        <p:nvPicPr>
          <p:cNvPr id="8" name="Picture 7">
            <a:extLst>
              <a:ext uri="{FF2B5EF4-FFF2-40B4-BE49-F238E27FC236}">
                <a16:creationId xmlns:a16="http://schemas.microsoft.com/office/drawing/2014/main" id="{EF650254-6750-B064-6072-1BCD55EDBCE7}"/>
              </a:ext>
            </a:extLst>
          </p:cNvPr>
          <p:cNvPicPr>
            <a:picLocks noChangeAspect="1"/>
          </p:cNvPicPr>
          <p:nvPr/>
        </p:nvPicPr>
        <p:blipFill>
          <a:blip r:embed="rId2"/>
          <a:stretch>
            <a:fillRect/>
          </a:stretch>
        </p:blipFill>
        <p:spPr>
          <a:xfrm>
            <a:off x="4724400" y="3226324"/>
            <a:ext cx="2743200" cy="405353"/>
          </a:xfrm>
          <a:prstGeom prst="rect">
            <a:avLst/>
          </a:prstGeom>
        </p:spPr>
      </p:pic>
      <p:pic>
        <p:nvPicPr>
          <p:cNvPr id="20" name="Content Placeholder 19" descr="A diagram of a coupler&#10;&#10;Description automatically generated">
            <a:extLst>
              <a:ext uri="{FF2B5EF4-FFF2-40B4-BE49-F238E27FC236}">
                <a16:creationId xmlns:a16="http://schemas.microsoft.com/office/drawing/2014/main" id="{9F1E6A1D-F84E-8E23-C662-EA4D35E4B9D3}"/>
              </a:ext>
            </a:extLst>
          </p:cNvPr>
          <p:cNvPicPr>
            <a:picLocks noGrp="1" noChangeAspect="1"/>
          </p:cNvPicPr>
          <p:nvPr>
            <p:ph idx="1"/>
          </p:nvPr>
        </p:nvPicPr>
        <p:blipFill>
          <a:blip r:embed="rId3"/>
          <a:stretch>
            <a:fillRect/>
          </a:stretch>
        </p:blipFill>
        <p:spPr>
          <a:xfrm>
            <a:off x="5966473" y="1892312"/>
            <a:ext cx="5153025" cy="3724275"/>
          </a:xfrm>
        </p:spPr>
      </p:pic>
      <p:sp>
        <p:nvSpPr>
          <p:cNvPr id="21" name="TextBox 20">
            <a:extLst>
              <a:ext uri="{FF2B5EF4-FFF2-40B4-BE49-F238E27FC236}">
                <a16:creationId xmlns:a16="http://schemas.microsoft.com/office/drawing/2014/main" id="{0E4942C2-830E-59FE-1CB5-E524CD3661A5}"/>
              </a:ext>
            </a:extLst>
          </p:cNvPr>
          <p:cNvSpPr txBox="1"/>
          <p:nvPr/>
        </p:nvSpPr>
        <p:spPr>
          <a:xfrm>
            <a:off x="485104" y="1911382"/>
            <a:ext cx="5351172"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cs typeface="Calibri"/>
              </a:rPr>
              <a:t>Fluctuations of the longitudinal motion of the optical axis can be caused by the internal thermal noise of a mirror in an optical cavity.</a:t>
            </a:r>
          </a:p>
          <a:p>
            <a:r>
              <a:rPr lang="en-US" sz="2000">
                <a:latin typeface="Calibri"/>
                <a:cs typeface="Calibri"/>
              </a:rPr>
              <a:t>Fluctuations are produced by the internal damping inside the test mass. </a:t>
            </a:r>
          </a:p>
          <a:p>
            <a:endParaRPr lang="en-US" sz="2000">
              <a:latin typeface="Calibri"/>
              <a:cs typeface="Calibri"/>
            </a:endParaRPr>
          </a:p>
          <a:p>
            <a:r>
              <a:rPr lang="en-US" sz="2000">
                <a:latin typeface="Calibri"/>
                <a:cs typeface="Calibri"/>
              </a:rPr>
              <a:t>Measurement of the longitudinal displacement of the sample mirror by direct application of the  fluctuation-dissipation theorem to the readout of the setup.</a:t>
            </a:r>
          </a:p>
          <a:p>
            <a:endParaRPr lang="en-US" sz="2000">
              <a:solidFill>
                <a:srgbClr val="000000"/>
              </a:solidFill>
              <a:latin typeface="Calibri"/>
              <a:cs typeface="Calibri"/>
            </a:endParaRPr>
          </a:p>
          <a:p>
            <a:r>
              <a:rPr lang="en-US" sz="2000">
                <a:solidFill>
                  <a:srgbClr val="000000"/>
                </a:solidFill>
                <a:latin typeface="Calibri"/>
                <a:cs typeface="Calibri"/>
              </a:rPr>
              <a:t>First implementation at MIT:</a:t>
            </a:r>
          </a:p>
          <a:p>
            <a:r>
              <a:rPr lang="en-US"/>
              <a:t>S. Gras and M. Evans</a:t>
            </a:r>
            <a:endParaRPr lang="en-US">
              <a:cs typeface="Calibri"/>
            </a:endParaRPr>
          </a:p>
          <a:p>
            <a:r>
              <a:rPr lang="en-US"/>
              <a:t>Phys. Rev. D </a:t>
            </a:r>
            <a:r>
              <a:rPr lang="en-US" b="1"/>
              <a:t>98</a:t>
            </a:r>
            <a:r>
              <a:rPr lang="en-US"/>
              <a:t>, 122001</a:t>
            </a:r>
            <a:endParaRPr lang="en-US">
              <a:cs typeface="Calibri"/>
            </a:endParaRPr>
          </a:p>
        </p:txBody>
      </p:sp>
      <p:sp>
        <p:nvSpPr>
          <p:cNvPr id="3" name="Slide Number Placeholder 2">
            <a:extLst>
              <a:ext uri="{FF2B5EF4-FFF2-40B4-BE49-F238E27FC236}">
                <a16:creationId xmlns:a16="http://schemas.microsoft.com/office/drawing/2014/main" id="{D1D5E8B0-A482-30AD-D71E-51E80922E9CA}"/>
              </a:ext>
            </a:extLst>
          </p:cNvPr>
          <p:cNvSpPr>
            <a:spLocks noGrp="1"/>
          </p:cNvSpPr>
          <p:nvPr>
            <p:ph type="sldNum" sz="quarter" idx="12"/>
          </p:nvPr>
        </p:nvSpPr>
        <p:spPr/>
        <p:txBody>
          <a:bodyPr/>
          <a:lstStyle/>
          <a:p>
            <a:fld id="{1211B697-1A32-4DEE-8BF5-11EE32737DD0}" type="slidenum">
              <a:rPr lang="nl-NL" smtClean="0"/>
              <a:t>30</a:t>
            </a:fld>
            <a:endParaRPr lang="nl-NL"/>
          </a:p>
        </p:txBody>
      </p:sp>
    </p:spTree>
    <p:extLst>
      <p:ext uri="{BB962C8B-B14F-4D97-AF65-F5344CB8AC3E}">
        <p14:creationId xmlns:p14="http://schemas.microsoft.com/office/powerpoint/2010/main" val="1635478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EC58-8258-CEF3-D969-08B793F6F2CA}"/>
              </a:ext>
            </a:extLst>
          </p:cNvPr>
          <p:cNvSpPr>
            <a:spLocks noGrp="1"/>
          </p:cNvSpPr>
          <p:nvPr>
            <p:ph type="title"/>
          </p:nvPr>
        </p:nvSpPr>
        <p:spPr/>
        <p:txBody>
          <a:bodyPr/>
          <a:lstStyle/>
          <a:p>
            <a:r>
              <a:rPr lang="en-GB" sz="3600" b="1">
                <a:latin typeface="Calibri Light"/>
                <a:cs typeface="Calibri Light"/>
              </a:rPr>
              <a:t>Working Principle</a:t>
            </a:r>
            <a:endParaRPr lang="en-US">
              <a:latin typeface="Calibri Light"/>
              <a:cs typeface="Calibri"/>
            </a:endParaRPr>
          </a:p>
        </p:txBody>
      </p:sp>
      <p:pic>
        <p:nvPicPr>
          <p:cNvPr id="8" name="Picture 7">
            <a:extLst>
              <a:ext uri="{FF2B5EF4-FFF2-40B4-BE49-F238E27FC236}">
                <a16:creationId xmlns:a16="http://schemas.microsoft.com/office/drawing/2014/main" id="{EF650254-6750-B064-6072-1BCD55EDBCE7}"/>
              </a:ext>
            </a:extLst>
          </p:cNvPr>
          <p:cNvPicPr>
            <a:picLocks noChangeAspect="1"/>
          </p:cNvPicPr>
          <p:nvPr/>
        </p:nvPicPr>
        <p:blipFill>
          <a:blip r:embed="rId2"/>
          <a:stretch>
            <a:fillRect/>
          </a:stretch>
        </p:blipFill>
        <p:spPr>
          <a:xfrm>
            <a:off x="4724400" y="3226324"/>
            <a:ext cx="2743200" cy="405353"/>
          </a:xfrm>
          <a:prstGeom prst="rect">
            <a:avLst/>
          </a:prstGeom>
        </p:spPr>
      </p:pic>
      <p:sp>
        <p:nvSpPr>
          <p:cNvPr id="21" name="TextBox 20">
            <a:extLst>
              <a:ext uri="{FF2B5EF4-FFF2-40B4-BE49-F238E27FC236}">
                <a16:creationId xmlns:a16="http://schemas.microsoft.com/office/drawing/2014/main" id="{0E4942C2-830E-59FE-1CB5-E524CD3661A5}"/>
              </a:ext>
            </a:extLst>
          </p:cNvPr>
          <p:cNvSpPr txBox="1"/>
          <p:nvPr/>
        </p:nvSpPr>
        <p:spPr>
          <a:xfrm>
            <a:off x="656822" y="1858850"/>
            <a:ext cx="1113593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Folded cavity must allow co-resonance for the fundamental mode and two higher order modes (</a:t>
            </a:r>
            <a:r>
              <a:rPr lang="en-US" err="1">
                <a:latin typeface="Calibri"/>
                <a:cs typeface="Calibri"/>
              </a:rPr>
              <a:t>HoMs</a:t>
            </a:r>
            <a:r>
              <a:rPr lang="en-US">
                <a:latin typeface="Calibri" panose="020F0502020204030204"/>
                <a:cs typeface="Calibri" panose="020F0502020204030204"/>
              </a:rPr>
              <a:t>).</a:t>
            </a:r>
          </a:p>
          <a:p>
            <a:r>
              <a:rPr lang="en-US">
                <a:latin typeface="Calibri" panose="020F0502020204030204"/>
                <a:cs typeface="Calibri" panose="020F0502020204030204"/>
              </a:rPr>
              <a:t>Thermal noise that is sensed by the TEM02 mode is different from the thermal noise sensed by the TEM20 mode, since they do not explore the same area of the sample mirror.</a:t>
            </a:r>
          </a:p>
        </p:txBody>
      </p:sp>
      <p:pic>
        <p:nvPicPr>
          <p:cNvPr id="5" name="Picture 4">
            <a:extLst>
              <a:ext uri="{FF2B5EF4-FFF2-40B4-BE49-F238E27FC236}">
                <a16:creationId xmlns:a16="http://schemas.microsoft.com/office/drawing/2014/main" id="{9D8F6CB9-7738-7ED1-DF6C-45EAAC225040}"/>
              </a:ext>
            </a:extLst>
          </p:cNvPr>
          <p:cNvPicPr>
            <a:picLocks noChangeAspect="1"/>
          </p:cNvPicPr>
          <p:nvPr/>
        </p:nvPicPr>
        <p:blipFill>
          <a:blip r:embed="rId3"/>
          <a:stretch>
            <a:fillRect/>
          </a:stretch>
        </p:blipFill>
        <p:spPr>
          <a:xfrm>
            <a:off x="1976906" y="3035889"/>
            <a:ext cx="7690834" cy="2170703"/>
          </a:xfrm>
          <a:prstGeom prst="rect">
            <a:avLst/>
          </a:prstGeom>
        </p:spPr>
      </p:pic>
      <p:sp>
        <p:nvSpPr>
          <p:cNvPr id="6" name="TextBox 5">
            <a:extLst>
              <a:ext uri="{FF2B5EF4-FFF2-40B4-BE49-F238E27FC236}">
                <a16:creationId xmlns:a16="http://schemas.microsoft.com/office/drawing/2014/main" id="{85C23405-3755-CAD1-30E3-E27AA7F9C3E0}"/>
              </a:ext>
            </a:extLst>
          </p:cNvPr>
          <p:cNvSpPr txBox="1"/>
          <p:nvPr/>
        </p:nvSpPr>
        <p:spPr>
          <a:xfrm>
            <a:off x="656823" y="5089301"/>
            <a:ext cx="111359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66CC"/>
                </a:solidFill>
                <a:latin typeface="Bahnschrift"/>
              </a:rPr>
              <a:t>​</a:t>
            </a:r>
            <a:endParaRPr lang="en-US">
              <a:solidFill>
                <a:srgbClr val="0066CC"/>
              </a:solidFill>
              <a:latin typeface="Calibri"/>
              <a:cs typeface="Calibri"/>
            </a:endParaRPr>
          </a:p>
          <a:p>
            <a:r>
              <a:rPr lang="en-US">
                <a:latin typeface="Calibri"/>
                <a:cs typeface="Calibri"/>
              </a:rPr>
              <a:t>​In the readout, for the HOMs, common noises such as length noise, frequency noise and thermal noise of the mirror can be decoupled from the Coating Thermal Noise (CTN). CTN is obtained from the beat note of the resonant frequencies of TEM02 and TEM20.</a:t>
            </a:r>
          </a:p>
        </p:txBody>
      </p:sp>
      <p:sp>
        <p:nvSpPr>
          <p:cNvPr id="3" name="Slide Number Placeholder 2">
            <a:extLst>
              <a:ext uri="{FF2B5EF4-FFF2-40B4-BE49-F238E27FC236}">
                <a16:creationId xmlns:a16="http://schemas.microsoft.com/office/drawing/2014/main" id="{39C4B889-B78E-F8FF-BC35-A000AE7FDC9D}"/>
              </a:ext>
            </a:extLst>
          </p:cNvPr>
          <p:cNvSpPr>
            <a:spLocks noGrp="1"/>
          </p:cNvSpPr>
          <p:nvPr>
            <p:ph type="sldNum" sz="quarter" idx="12"/>
          </p:nvPr>
        </p:nvSpPr>
        <p:spPr/>
        <p:txBody>
          <a:bodyPr/>
          <a:lstStyle/>
          <a:p>
            <a:fld id="{1211B697-1A32-4DEE-8BF5-11EE32737DD0}" type="slidenum">
              <a:rPr lang="nl-NL" smtClean="0"/>
              <a:t>31</a:t>
            </a:fld>
            <a:endParaRPr lang="nl-NL"/>
          </a:p>
        </p:txBody>
      </p:sp>
    </p:spTree>
    <p:extLst>
      <p:ext uri="{BB962C8B-B14F-4D97-AF65-F5344CB8AC3E}">
        <p14:creationId xmlns:p14="http://schemas.microsoft.com/office/powerpoint/2010/main" val="3338298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4092-70B2-D4B2-F59C-41DE46CF106A}"/>
              </a:ext>
            </a:extLst>
          </p:cNvPr>
          <p:cNvSpPr>
            <a:spLocks noGrp="1"/>
          </p:cNvSpPr>
          <p:nvPr>
            <p:ph type="title"/>
          </p:nvPr>
        </p:nvSpPr>
        <p:spPr/>
        <p:txBody>
          <a:bodyPr/>
          <a:lstStyle/>
          <a:p>
            <a:r>
              <a:rPr lang="en-GB" sz="3600" b="1">
                <a:latin typeface="Calibri Light"/>
                <a:cs typeface="Calibri Light"/>
              </a:rPr>
              <a:t>Optical Setup: Overview</a:t>
            </a:r>
            <a:endParaRPr lang="en-US">
              <a:latin typeface="Calibri Light"/>
              <a:cs typeface="Calibri Light"/>
            </a:endParaRPr>
          </a:p>
        </p:txBody>
      </p:sp>
      <p:sp>
        <p:nvSpPr>
          <p:cNvPr id="4" name="TextBox 3">
            <a:extLst>
              <a:ext uri="{FF2B5EF4-FFF2-40B4-BE49-F238E27FC236}">
                <a16:creationId xmlns:a16="http://schemas.microsoft.com/office/drawing/2014/main" id="{2F62DE71-D835-139A-4CEF-5D5EFF0C18B3}"/>
              </a:ext>
            </a:extLst>
          </p:cNvPr>
          <p:cNvSpPr txBox="1"/>
          <p:nvPr/>
        </p:nvSpPr>
        <p:spPr>
          <a:xfrm>
            <a:off x="442324" y="1399296"/>
            <a:ext cx="7025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1550 nm laser beam split into three beams: </a:t>
            </a:r>
            <a:r>
              <a:rPr lang="en-US">
                <a:ea typeface="+mn-lt"/>
                <a:cs typeface="+mn-lt"/>
              </a:rPr>
              <a:t>one is used to lock the cavity with the TEM00 mode, the two</a:t>
            </a:r>
            <a:r>
              <a:rPr lang="en-US">
                <a:latin typeface="Calibri"/>
                <a:cs typeface="Calibri"/>
              </a:rPr>
              <a:t> of others are shifted in frequency with Acousto-optic Modulators (AOMs) to have TEM02 and TEM20 resonant in the cavity.</a:t>
            </a:r>
          </a:p>
          <a:p>
            <a:r>
              <a:rPr lang="en-US">
                <a:latin typeface="Calibri"/>
                <a:cs typeface="Calibri"/>
              </a:rPr>
              <a:t>In-vacuum high Finesse multi resonant folded cavity.</a:t>
            </a:r>
            <a:endParaRPr lang="en-US">
              <a:ea typeface="Calibri" panose="020F0502020204030204"/>
              <a:cs typeface="Calibri" panose="020F0502020204030204"/>
            </a:endParaRPr>
          </a:p>
        </p:txBody>
      </p:sp>
      <p:pic>
        <p:nvPicPr>
          <p:cNvPr id="7" name="Picture 6">
            <a:extLst>
              <a:ext uri="{FF2B5EF4-FFF2-40B4-BE49-F238E27FC236}">
                <a16:creationId xmlns:a16="http://schemas.microsoft.com/office/drawing/2014/main" id="{C1CE6DBB-AA7B-0212-003B-F828F4881BA3}"/>
              </a:ext>
            </a:extLst>
          </p:cNvPr>
          <p:cNvPicPr>
            <a:picLocks noChangeAspect="1"/>
          </p:cNvPicPr>
          <p:nvPr/>
        </p:nvPicPr>
        <p:blipFill>
          <a:blip r:embed="rId2"/>
          <a:stretch>
            <a:fillRect/>
          </a:stretch>
        </p:blipFill>
        <p:spPr>
          <a:xfrm>
            <a:off x="6302063" y="5407276"/>
            <a:ext cx="5555086" cy="1194995"/>
          </a:xfrm>
          <a:prstGeom prst="rect">
            <a:avLst/>
          </a:prstGeom>
        </p:spPr>
      </p:pic>
      <p:sp>
        <p:nvSpPr>
          <p:cNvPr id="14" name="Rectangle: Rounded Corners 13">
            <a:extLst>
              <a:ext uri="{FF2B5EF4-FFF2-40B4-BE49-F238E27FC236}">
                <a16:creationId xmlns:a16="http://schemas.microsoft.com/office/drawing/2014/main" id="{24A51CE4-F9FC-3E42-EE0A-9BEDFF7E2311}"/>
              </a:ext>
            </a:extLst>
          </p:cNvPr>
          <p:cNvSpPr/>
          <p:nvPr/>
        </p:nvSpPr>
        <p:spPr>
          <a:xfrm>
            <a:off x="6184542" y="5245458"/>
            <a:ext cx="5849154" cy="1491802"/>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machine with red laser&#10;&#10;Description automatically generated">
            <a:extLst>
              <a:ext uri="{FF2B5EF4-FFF2-40B4-BE49-F238E27FC236}">
                <a16:creationId xmlns:a16="http://schemas.microsoft.com/office/drawing/2014/main" id="{D54707A3-D038-49C0-0166-9C0A4F8E9D3E}"/>
              </a:ext>
            </a:extLst>
          </p:cNvPr>
          <p:cNvPicPr>
            <a:picLocks noChangeAspect="1"/>
          </p:cNvPicPr>
          <p:nvPr/>
        </p:nvPicPr>
        <p:blipFill>
          <a:blip r:embed="rId3"/>
          <a:stretch>
            <a:fillRect/>
          </a:stretch>
        </p:blipFill>
        <p:spPr>
          <a:xfrm>
            <a:off x="7784844" y="481485"/>
            <a:ext cx="4209726" cy="3183468"/>
          </a:xfrm>
          <a:prstGeom prst="rect">
            <a:avLst/>
          </a:prstGeom>
        </p:spPr>
      </p:pic>
      <p:sp>
        <p:nvSpPr>
          <p:cNvPr id="8" name="TextBox 7">
            <a:extLst>
              <a:ext uri="{FF2B5EF4-FFF2-40B4-BE49-F238E27FC236}">
                <a16:creationId xmlns:a16="http://schemas.microsoft.com/office/drawing/2014/main" id="{8A015C88-2591-F87D-B536-619A06FC2A6E}"/>
              </a:ext>
            </a:extLst>
          </p:cNvPr>
          <p:cNvSpPr txBox="1"/>
          <p:nvPr/>
        </p:nvSpPr>
        <p:spPr>
          <a:xfrm>
            <a:off x="9109323" y="4289859"/>
            <a:ext cx="28552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*Cavity design based on a similar AEI cavity design</a:t>
            </a:r>
          </a:p>
        </p:txBody>
      </p:sp>
      <p:sp>
        <p:nvSpPr>
          <p:cNvPr id="5" name="Slide Number Placeholder 4">
            <a:extLst>
              <a:ext uri="{FF2B5EF4-FFF2-40B4-BE49-F238E27FC236}">
                <a16:creationId xmlns:a16="http://schemas.microsoft.com/office/drawing/2014/main" id="{69B8D4E4-57A3-486C-9951-ACC88BD835A8}"/>
              </a:ext>
            </a:extLst>
          </p:cNvPr>
          <p:cNvSpPr>
            <a:spLocks noGrp="1"/>
          </p:cNvSpPr>
          <p:nvPr>
            <p:ph type="sldNum" sz="quarter" idx="12"/>
          </p:nvPr>
        </p:nvSpPr>
        <p:spPr/>
        <p:txBody>
          <a:bodyPr/>
          <a:lstStyle/>
          <a:p>
            <a:fld id="{1211B697-1A32-4DEE-8BF5-11EE32737DD0}" type="slidenum">
              <a:rPr lang="nl-NL" smtClean="0"/>
              <a:t>32</a:t>
            </a:fld>
            <a:endParaRPr lang="nl-NL"/>
          </a:p>
        </p:txBody>
      </p:sp>
      <p:pic>
        <p:nvPicPr>
          <p:cNvPr id="9" name="Picture 8" descr="A computer screen shot of a computer program&#10;&#10;Description automatically generated">
            <a:extLst>
              <a:ext uri="{FF2B5EF4-FFF2-40B4-BE49-F238E27FC236}">
                <a16:creationId xmlns:a16="http://schemas.microsoft.com/office/drawing/2014/main" id="{60EAD59F-1E55-96E8-BD5B-BB6495E9B30D}"/>
              </a:ext>
            </a:extLst>
          </p:cNvPr>
          <p:cNvPicPr>
            <a:picLocks noChangeAspect="1"/>
          </p:cNvPicPr>
          <p:nvPr/>
        </p:nvPicPr>
        <p:blipFill>
          <a:blip r:embed="rId4"/>
          <a:stretch>
            <a:fillRect/>
          </a:stretch>
        </p:blipFill>
        <p:spPr>
          <a:xfrm>
            <a:off x="230605" y="2909057"/>
            <a:ext cx="7208921" cy="2112701"/>
          </a:xfrm>
          <a:prstGeom prst="rect">
            <a:avLst/>
          </a:prstGeom>
        </p:spPr>
      </p:pic>
      <p:pic>
        <p:nvPicPr>
          <p:cNvPr id="12" name="Graphic 11" descr="Line arrow: Anti-clockwise curve with solid fill">
            <a:extLst>
              <a:ext uri="{FF2B5EF4-FFF2-40B4-BE49-F238E27FC236}">
                <a16:creationId xmlns:a16="http://schemas.microsoft.com/office/drawing/2014/main" id="{20E590B5-7687-A656-5046-8F8AAA2732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520000">
            <a:off x="6815102" y="1684842"/>
            <a:ext cx="1240044" cy="1548457"/>
          </a:xfrm>
          <a:prstGeom prst="rect">
            <a:avLst/>
          </a:prstGeom>
        </p:spPr>
      </p:pic>
    </p:spTree>
    <p:extLst>
      <p:ext uri="{BB962C8B-B14F-4D97-AF65-F5344CB8AC3E}">
        <p14:creationId xmlns:p14="http://schemas.microsoft.com/office/powerpoint/2010/main" val="133909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BD66-F573-4938-3CA7-D86FC3A2A316}"/>
              </a:ext>
            </a:extLst>
          </p:cNvPr>
          <p:cNvSpPr>
            <a:spLocks noGrp="1"/>
          </p:cNvSpPr>
          <p:nvPr>
            <p:ph type="title"/>
          </p:nvPr>
        </p:nvSpPr>
        <p:spPr/>
        <p:txBody>
          <a:bodyPr/>
          <a:lstStyle/>
          <a:p>
            <a:r>
              <a:rPr lang="en-GB" sz="3600" b="1">
                <a:latin typeface="Calibri Light"/>
                <a:cs typeface="Calibri"/>
              </a:rPr>
              <a:t>Optical Setup: Simulations</a:t>
            </a:r>
            <a:endParaRPr lang="en-US" sz="3600">
              <a:latin typeface="Calibri Light"/>
              <a:cs typeface="Calibri"/>
            </a:endParaRPr>
          </a:p>
        </p:txBody>
      </p:sp>
      <p:pic>
        <p:nvPicPr>
          <p:cNvPr id="4" name="Picture 3"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20A04A7D-EB95-1644-3354-F0F45AB1BE0B}"/>
              </a:ext>
            </a:extLst>
          </p:cNvPr>
          <p:cNvPicPr>
            <a:picLocks noChangeAspect="1"/>
          </p:cNvPicPr>
          <p:nvPr/>
        </p:nvPicPr>
        <p:blipFill>
          <a:blip r:embed="rId2"/>
          <a:stretch>
            <a:fillRect/>
          </a:stretch>
        </p:blipFill>
        <p:spPr>
          <a:xfrm>
            <a:off x="8012774" y="2764461"/>
            <a:ext cx="3333481" cy="3834146"/>
          </a:xfrm>
          <a:prstGeom prst="rect">
            <a:avLst/>
          </a:prstGeom>
        </p:spPr>
      </p:pic>
      <p:sp>
        <p:nvSpPr>
          <p:cNvPr id="11" name="TextBox 10">
            <a:extLst>
              <a:ext uri="{FF2B5EF4-FFF2-40B4-BE49-F238E27FC236}">
                <a16:creationId xmlns:a16="http://schemas.microsoft.com/office/drawing/2014/main" id="{106323DC-8328-F8CD-0618-6520CC112E5C}"/>
              </a:ext>
            </a:extLst>
          </p:cNvPr>
          <p:cNvSpPr txBox="1"/>
          <p:nvPr/>
        </p:nvSpPr>
        <p:spPr>
          <a:xfrm>
            <a:off x="8008514" y="1454651"/>
            <a:ext cx="34086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Fundamental (TEM00) is locked using a Pound-Drever-Hall (PDH) loop in reflection.</a:t>
            </a:r>
            <a:endParaRPr lang="en-GB">
              <a:latin typeface="Calibri"/>
              <a:cs typeface="Calibri"/>
            </a:endParaRPr>
          </a:p>
        </p:txBody>
      </p:sp>
      <p:pic>
        <p:nvPicPr>
          <p:cNvPr id="16" name="Graphic 15" descr="Line arrow: Clockwise curve with solid fill">
            <a:extLst>
              <a:ext uri="{FF2B5EF4-FFF2-40B4-BE49-F238E27FC236}">
                <a16:creationId xmlns:a16="http://schemas.microsoft.com/office/drawing/2014/main" id="{4C83A703-4426-356D-0EB5-295E4E3B31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780000">
            <a:off x="9812913" y="2646672"/>
            <a:ext cx="914400" cy="914400"/>
          </a:xfrm>
          <a:prstGeom prst="rect">
            <a:avLst/>
          </a:prstGeom>
        </p:spPr>
      </p:pic>
      <p:sp>
        <p:nvSpPr>
          <p:cNvPr id="8" name="TextBox 7">
            <a:extLst>
              <a:ext uri="{FF2B5EF4-FFF2-40B4-BE49-F238E27FC236}">
                <a16:creationId xmlns:a16="http://schemas.microsoft.com/office/drawing/2014/main" id="{34FD94AF-AFDB-0809-4EBF-CDC855E7154A}"/>
              </a:ext>
            </a:extLst>
          </p:cNvPr>
          <p:cNvSpPr txBox="1"/>
          <p:nvPr/>
        </p:nvSpPr>
        <p:spPr>
          <a:xfrm>
            <a:off x="634252" y="1623320"/>
            <a:ext cx="59256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cs typeface="Calibri"/>
              </a:rPr>
              <a:t>Sample mirror inside a folded high-Finesse optical cavity. </a:t>
            </a:r>
          </a:p>
          <a:p>
            <a:r>
              <a:rPr lang="en-US" dirty="0" err="1">
                <a:latin typeface="Calibri"/>
                <a:cs typeface="Calibri"/>
              </a:rPr>
              <a:t>RoC</a:t>
            </a:r>
            <a:r>
              <a:rPr lang="en-US" dirty="0">
                <a:latin typeface="Calibri"/>
                <a:cs typeface="Calibri"/>
              </a:rPr>
              <a:t> Input mirror: 50 mm</a:t>
            </a:r>
          </a:p>
          <a:p>
            <a:r>
              <a:rPr lang="en-US" dirty="0" err="1">
                <a:latin typeface="Calibri"/>
                <a:cs typeface="Calibri"/>
              </a:rPr>
              <a:t>RoC</a:t>
            </a:r>
            <a:r>
              <a:rPr lang="en-US" dirty="0">
                <a:latin typeface="Calibri"/>
                <a:cs typeface="Calibri"/>
              </a:rPr>
              <a:t> Output mirror: 50 mm</a:t>
            </a:r>
          </a:p>
        </p:txBody>
      </p:sp>
      <p:pic>
        <p:nvPicPr>
          <p:cNvPr id="9" name="Picture 8" descr="A graph of a function&#10;&#10;Description automatically generated">
            <a:extLst>
              <a:ext uri="{FF2B5EF4-FFF2-40B4-BE49-F238E27FC236}">
                <a16:creationId xmlns:a16="http://schemas.microsoft.com/office/drawing/2014/main" id="{E96C1008-BBD4-4BD3-FAE2-6F0052232562}"/>
              </a:ext>
            </a:extLst>
          </p:cNvPr>
          <p:cNvPicPr>
            <a:picLocks noChangeAspect="1"/>
          </p:cNvPicPr>
          <p:nvPr/>
        </p:nvPicPr>
        <p:blipFill>
          <a:blip r:embed="rId5"/>
          <a:stretch>
            <a:fillRect/>
          </a:stretch>
        </p:blipFill>
        <p:spPr>
          <a:xfrm>
            <a:off x="208430" y="3098767"/>
            <a:ext cx="3975847" cy="2935259"/>
          </a:xfrm>
          <a:prstGeom prst="rect">
            <a:avLst/>
          </a:prstGeom>
        </p:spPr>
      </p:pic>
      <p:pic>
        <p:nvPicPr>
          <p:cNvPr id="10" name="Picture 9" descr="A graph of a function&#10;&#10;Description automatically generated">
            <a:extLst>
              <a:ext uri="{FF2B5EF4-FFF2-40B4-BE49-F238E27FC236}">
                <a16:creationId xmlns:a16="http://schemas.microsoft.com/office/drawing/2014/main" id="{AA151BEF-4744-5E63-306B-9F56B7B9B099}"/>
              </a:ext>
            </a:extLst>
          </p:cNvPr>
          <p:cNvPicPr>
            <a:picLocks noChangeAspect="1"/>
          </p:cNvPicPr>
          <p:nvPr/>
        </p:nvPicPr>
        <p:blipFill>
          <a:blip r:embed="rId6"/>
          <a:stretch>
            <a:fillRect/>
          </a:stretch>
        </p:blipFill>
        <p:spPr>
          <a:xfrm>
            <a:off x="4253752" y="3101859"/>
            <a:ext cx="3695699" cy="2480841"/>
          </a:xfrm>
          <a:prstGeom prst="rect">
            <a:avLst/>
          </a:prstGeom>
        </p:spPr>
      </p:pic>
      <p:sp>
        <p:nvSpPr>
          <p:cNvPr id="12" name="TextBox 11">
            <a:extLst>
              <a:ext uri="{FF2B5EF4-FFF2-40B4-BE49-F238E27FC236}">
                <a16:creationId xmlns:a16="http://schemas.microsoft.com/office/drawing/2014/main" id="{237DD37B-B018-8F67-A8A3-A2EB6C5B7BDC}"/>
              </a:ext>
            </a:extLst>
          </p:cNvPr>
          <p:cNvSpPr txBox="1"/>
          <p:nvPr/>
        </p:nvSpPr>
        <p:spPr>
          <a:xfrm>
            <a:off x="4545104" y="5699312"/>
            <a:ext cx="35836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cs typeface="Calibri"/>
              </a:rPr>
              <a:t>Pole of the cavity @ 56kHz</a:t>
            </a:r>
          </a:p>
          <a:p>
            <a:r>
              <a:rPr lang="en-US" dirty="0">
                <a:latin typeface="Calibri"/>
                <a:cs typeface="Calibri"/>
              </a:rPr>
              <a:t>Cavity Finesse: ~13000</a:t>
            </a:r>
          </a:p>
        </p:txBody>
      </p:sp>
      <p:sp>
        <p:nvSpPr>
          <p:cNvPr id="3" name="Slide Number Placeholder 2">
            <a:extLst>
              <a:ext uri="{FF2B5EF4-FFF2-40B4-BE49-F238E27FC236}">
                <a16:creationId xmlns:a16="http://schemas.microsoft.com/office/drawing/2014/main" id="{7C3FB482-312E-4812-EE7F-CD9788B197C2}"/>
              </a:ext>
            </a:extLst>
          </p:cNvPr>
          <p:cNvSpPr>
            <a:spLocks noGrp="1"/>
          </p:cNvSpPr>
          <p:nvPr>
            <p:ph type="sldNum" sz="quarter" idx="12"/>
          </p:nvPr>
        </p:nvSpPr>
        <p:spPr/>
        <p:txBody>
          <a:bodyPr/>
          <a:lstStyle/>
          <a:p>
            <a:fld id="{1211B697-1A32-4DEE-8BF5-11EE32737DD0}" type="slidenum">
              <a:rPr lang="nl-NL" smtClean="0"/>
              <a:t>33</a:t>
            </a:fld>
            <a:endParaRPr lang="nl-NL"/>
          </a:p>
        </p:txBody>
      </p:sp>
    </p:spTree>
    <p:extLst>
      <p:ext uri="{BB962C8B-B14F-4D97-AF65-F5344CB8AC3E}">
        <p14:creationId xmlns:p14="http://schemas.microsoft.com/office/powerpoint/2010/main" val="183819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BD66-F573-4938-3CA7-D86FC3A2A316}"/>
              </a:ext>
            </a:extLst>
          </p:cNvPr>
          <p:cNvSpPr>
            <a:spLocks noGrp="1"/>
          </p:cNvSpPr>
          <p:nvPr>
            <p:ph type="title"/>
          </p:nvPr>
        </p:nvSpPr>
        <p:spPr/>
        <p:txBody>
          <a:bodyPr/>
          <a:lstStyle/>
          <a:p>
            <a:r>
              <a:rPr lang="en-GB" sz="3600" b="1">
                <a:latin typeface="Calibri Light"/>
                <a:cs typeface="Calibri"/>
              </a:rPr>
              <a:t>Optical Setup: Simulations</a:t>
            </a:r>
            <a:endParaRPr lang="en-US" sz="3600">
              <a:latin typeface="Calibri Light"/>
              <a:cs typeface="Calibri"/>
            </a:endParaRPr>
          </a:p>
        </p:txBody>
      </p:sp>
      <p:pic>
        <p:nvPicPr>
          <p:cNvPr id="5" name="Picture 4" descr="A graph of a graph&#10;&#10;Description automatically generated">
            <a:extLst>
              <a:ext uri="{FF2B5EF4-FFF2-40B4-BE49-F238E27FC236}">
                <a16:creationId xmlns:a16="http://schemas.microsoft.com/office/drawing/2014/main" id="{2819C0F3-BF3B-0276-6DD7-0798E14C59FC}"/>
              </a:ext>
            </a:extLst>
          </p:cNvPr>
          <p:cNvPicPr>
            <a:picLocks noChangeAspect="1"/>
          </p:cNvPicPr>
          <p:nvPr/>
        </p:nvPicPr>
        <p:blipFill>
          <a:blip r:embed="rId2"/>
          <a:stretch>
            <a:fillRect/>
          </a:stretch>
        </p:blipFill>
        <p:spPr>
          <a:xfrm>
            <a:off x="593218" y="2440555"/>
            <a:ext cx="4466380" cy="3058810"/>
          </a:xfrm>
          <a:prstGeom prst="rect">
            <a:avLst/>
          </a:prstGeom>
        </p:spPr>
      </p:pic>
      <p:pic>
        <p:nvPicPr>
          <p:cNvPr id="6" name="Picture 5" descr="A graph with numbers and a red line&#10;&#10;Description automatically generated">
            <a:extLst>
              <a:ext uri="{FF2B5EF4-FFF2-40B4-BE49-F238E27FC236}">
                <a16:creationId xmlns:a16="http://schemas.microsoft.com/office/drawing/2014/main" id="{0C5C2607-5E5E-F25B-FE62-0FF461781F3F}"/>
              </a:ext>
            </a:extLst>
          </p:cNvPr>
          <p:cNvPicPr>
            <a:picLocks noChangeAspect="1"/>
          </p:cNvPicPr>
          <p:nvPr/>
        </p:nvPicPr>
        <p:blipFill>
          <a:blip r:embed="rId3"/>
          <a:stretch>
            <a:fillRect/>
          </a:stretch>
        </p:blipFill>
        <p:spPr>
          <a:xfrm>
            <a:off x="5175792" y="1449421"/>
            <a:ext cx="4673610" cy="3140814"/>
          </a:xfrm>
          <a:prstGeom prst="rect">
            <a:avLst/>
          </a:prstGeom>
        </p:spPr>
      </p:pic>
      <p:pic>
        <p:nvPicPr>
          <p:cNvPr id="7" name="Picture 6" descr="A graph of different colors and numbers&#10;&#10;Description automatically generated">
            <a:extLst>
              <a:ext uri="{FF2B5EF4-FFF2-40B4-BE49-F238E27FC236}">
                <a16:creationId xmlns:a16="http://schemas.microsoft.com/office/drawing/2014/main" id="{4E3CEE33-B772-336F-7489-A2184BA233A3}"/>
              </a:ext>
            </a:extLst>
          </p:cNvPr>
          <p:cNvPicPr>
            <a:picLocks noChangeAspect="1"/>
          </p:cNvPicPr>
          <p:nvPr/>
        </p:nvPicPr>
        <p:blipFill>
          <a:blip r:embed="rId4"/>
          <a:stretch>
            <a:fillRect/>
          </a:stretch>
        </p:blipFill>
        <p:spPr>
          <a:xfrm>
            <a:off x="7387929" y="3581168"/>
            <a:ext cx="4467011" cy="3104304"/>
          </a:xfrm>
          <a:prstGeom prst="rect">
            <a:avLst/>
          </a:prstGeom>
        </p:spPr>
      </p:pic>
      <p:sp>
        <p:nvSpPr>
          <p:cNvPr id="13" name="TextBox 12">
            <a:extLst>
              <a:ext uri="{FF2B5EF4-FFF2-40B4-BE49-F238E27FC236}">
                <a16:creationId xmlns:a16="http://schemas.microsoft.com/office/drawing/2014/main" id="{98709A41-2FD9-B7FB-D1AE-1E10FBEA5273}"/>
              </a:ext>
            </a:extLst>
          </p:cNvPr>
          <p:cNvSpPr txBox="1"/>
          <p:nvPr/>
        </p:nvSpPr>
        <p:spPr>
          <a:xfrm>
            <a:off x="1493160" y="5497133"/>
            <a:ext cx="31081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The error signal to lock the fundamental mode can/must be optimized.</a:t>
            </a:r>
            <a:endParaRPr lang="en-GB">
              <a:latin typeface="Calibri"/>
              <a:cs typeface="Calibri"/>
            </a:endParaRPr>
          </a:p>
        </p:txBody>
      </p:sp>
      <p:sp>
        <p:nvSpPr>
          <p:cNvPr id="14" name="TextBox 13">
            <a:extLst>
              <a:ext uri="{FF2B5EF4-FFF2-40B4-BE49-F238E27FC236}">
                <a16:creationId xmlns:a16="http://schemas.microsoft.com/office/drawing/2014/main" id="{033BBC0A-7474-E074-DD9E-E9CC6B7755F7}"/>
              </a:ext>
            </a:extLst>
          </p:cNvPr>
          <p:cNvSpPr txBox="1"/>
          <p:nvPr/>
        </p:nvSpPr>
        <p:spPr>
          <a:xfrm>
            <a:off x="6870880" y="474372"/>
            <a:ext cx="44818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TEM00, TEM02 and TEM20 can co-resonate inside the folded cavity by tuning the orientation of the input mirror.</a:t>
            </a:r>
          </a:p>
        </p:txBody>
      </p:sp>
      <p:pic>
        <p:nvPicPr>
          <p:cNvPr id="17" name="Graphic 16" descr="Line arrow: Clockwise curve with solid fill">
            <a:extLst>
              <a:ext uri="{FF2B5EF4-FFF2-40B4-BE49-F238E27FC236}">
                <a16:creationId xmlns:a16="http://schemas.microsoft.com/office/drawing/2014/main" id="{181EAD94-90BE-1B16-D5F0-7D2E7B5D27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60000">
            <a:off x="2001623" y="4550883"/>
            <a:ext cx="914400" cy="914400"/>
          </a:xfrm>
          <a:prstGeom prst="rect">
            <a:avLst/>
          </a:prstGeom>
        </p:spPr>
      </p:pic>
      <p:pic>
        <p:nvPicPr>
          <p:cNvPr id="19" name="Graphic 18" descr="Line arrow: Clockwise curve with solid fill">
            <a:extLst>
              <a:ext uri="{FF2B5EF4-FFF2-40B4-BE49-F238E27FC236}">
                <a16:creationId xmlns:a16="http://schemas.microsoft.com/office/drawing/2014/main" id="{DB38F38C-4F89-7109-A8DB-26D6A9F127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400000">
            <a:off x="10607899" y="1125829"/>
            <a:ext cx="914400" cy="914400"/>
          </a:xfrm>
          <a:prstGeom prst="rect">
            <a:avLst/>
          </a:prstGeom>
        </p:spPr>
      </p:pic>
      <p:sp>
        <p:nvSpPr>
          <p:cNvPr id="3" name="Slide Number Placeholder 2">
            <a:extLst>
              <a:ext uri="{FF2B5EF4-FFF2-40B4-BE49-F238E27FC236}">
                <a16:creationId xmlns:a16="http://schemas.microsoft.com/office/drawing/2014/main" id="{75A87C8E-34D2-17E6-D8B5-81BD56C7FFD3}"/>
              </a:ext>
            </a:extLst>
          </p:cNvPr>
          <p:cNvSpPr>
            <a:spLocks noGrp="1"/>
          </p:cNvSpPr>
          <p:nvPr>
            <p:ph type="sldNum" sz="quarter" idx="12"/>
          </p:nvPr>
        </p:nvSpPr>
        <p:spPr/>
        <p:txBody>
          <a:bodyPr/>
          <a:lstStyle/>
          <a:p>
            <a:fld id="{1211B697-1A32-4DEE-8BF5-11EE32737DD0}" type="slidenum">
              <a:rPr lang="nl-NL" smtClean="0"/>
              <a:t>34</a:t>
            </a:fld>
            <a:endParaRPr lang="nl-NL"/>
          </a:p>
        </p:txBody>
      </p:sp>
    </p:spTree>
    <p:extLst>
      <p:ext uri="{BB962C8B-B14F-4D97-AF65-F5344CB8AC3E}">
        <p14:creationId xmlns:p14="http://schemas.microsoft.com/office/powerpoint/2010/main" val="267631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4092-70B2-D4B2-F59C-41DE46CF106A}"/>
              </a:ext>
            </a:extLst>
          </p:cNvPr>
          <p:cNvSpPr>
            <a:spLocks noGrp="1"/>
          </p:cNvSpPr>
          <p:nvPr>
            <p:ph type="title"/>
          </p:nvPr>
        </p:nvSpPr>
        <p:spPr/>
        <p:txBody>
          <a:bodyPr/>
          <a:lstStyle/>
          <a:p>
            <a:r>
              <a:rPr lang="en-GB" sz="3600" b="1">
                <a:latin typeface="Calibri Light"/>
                <a:cs typeface="Calibri Light"/>
              </a:rPr>
              <a:t>Optical Setup at </a:t>
            </a:r>
            <a:r>
              <a:rPr lang="en-GB" sz="3600" b="1" err="1">
                <a:latin typeface="Calibri Light"/>
                <a:cs typeface="Calibri Light"/>
              </a:rPr>
              <a:t>Nikhef</a:t>
            </a:r>
            <a:r>
              <a:rPr lang="en-GB" sz="3600" b="1">
                <a:latin typeface="Calibri Light"/>
                <a:cs typeface="Calibri Light"/>
              </a:rPr>
              <a:t> Lab</a:t>
            </a:r>
            <a:endParaRPr lang="en-US">
              <a:latin typeface="Calibri Light"/>
              <a:cs typeface="Calibri Light"/>
            </a:endParaRPr>
          </a:p>
        </p:txBody>
      </p:sp>
      <p:sp>
        <p:nvSpPr>
          <p:cNvPr id="4" name="TextBox 3">
            <a:extLst>
              <a:ext uri="{FF2B5EF4-FFF2-40B4-BE49-F238E27FC236}">
                <a16:creationId xmlns:a16="http://schemas.microsoft.com/office/drawing/2014/main" id="{2F62DE71-D835-139A-4CEF-5D5EFF0C18B3}"/>
              </a:ext>
            </a:extLst>
          </p:cNvPr>
          <p:cNvSpPr txBox="1"/>
          <p:nvPr/>
        </p:nvSpPr>
        <p:spPr>
          <a:xfrm>
            <a:off x="452907" y="1462796"/>
            <a:ext cx="7025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ahnschrift"/>
              </a:rPr>
              <a:t>Main Laser and Faraday Isolator:</a:t>
            </a:r>
          </a:p>
          <a:p>
            <a:r>
              <a:rPr lang="en-US">
                <a:ea typeface="+mn-lt"/>
                <a:cs typeface="+mn-lt"/>
              </a:rPr>
              <a:t>1550nm Main laser with 0.1-2W Output Power.</a:t>
            </a:r>
            <a:endParaRPr lang="en-US">
              <a:ea typeface="Calibri"/>
              <a:cs typeface="Calibri"/>
            </a:endParaRPr>
          </a:p>
        </p:txBody>
      </p:sp>
      <p:pic>
        <p:nvPicPr>
          <p:cNvPr id="3" name="Picture 2">
            <a:extLst>
              <a:ext uri="{FF2B5EF4-FFF2-40B4-BE49-F238E27FC236}">
                <a16:creationId xmlns:a16="http://schemas.microsoft.com/office/drawing/2014/main" id="{94094254-D9C2-27D5-3A4D-CA395159741D}"/>
              </a:ext>
            </a:extLst>
          </p:cNvPr>
          <p:cNvPicPr>
            <a:picLocks noChangeAspect="1"/>
          </p:cNvPicPr>
          <p:nvPr/>
        </p:nvPicPr>
        <p:blipFill>
          <a:blip r:embed="rId2"/>
          <a:stretch>
            <a:fillRect/>
          </a:stretch>
        </p:blipFill>
        <p:spPr>
          <a:xfrm>
            <a:off x="422249" y="2494426"/>
            <a:ext cx="5500777" cy="4129177"/>
          </a:xfrm>
          <a:prstGeom prst="rect">
            <a:avLst/>
          </a:prstGeom>
        </p:spPr>
      </p:pic>
      <p:pic>
        <p:nvPicPr>
          <p:cNvPr id="5" name="Picture 4" descr="A metal box with wires and wires on it&#10;&#10;Description automatically generated">
            <a:extLst>
              <a:ext uri="{FF2B5EF4-FFF2-40B4-BE49-F238E27FC236}">
                <a16:creationId xmlns:a16="http://schemas.microsoft.com/office/drawing/2014/main" id="{83E272A2-87E7-A453-C76D-30FE913C4083}"/>
              </a:ext>
            </a:extLst>
          </p:cNvPr>
          <p:cNvPicPr>
            <a:picLocks noChangeAspect="1"/>
          </p:cNvPicPr>
          <p:nvPr/>
        </p:nvPicPr>
        <p:blipFill>
          <a:blip r:embed="rId3"/>
          <a:stretch>
            <a:fillRect/>
          </a:stretch>
        </p:blipFill>
        <p:spPr>
          <a:xfrm>
            <a:off x="6186402" y="2522588"/>
            <a:ext cx="5486400" cy="4114800"/>
          </a:xfrm>
          <a:prstGeom prst="rect">
            <a:avLst/>
          </a:prstGeom>
        </p:spPr>
      </p:pic>
      <p:sp>
        <p:nvSpPr>
          <p:cNvPr id="7" name="Slide Number Placeholder 6">
            <a:extLst>
              <a:ext uri="{FF2B5EF4-FFF2-40B4-BE49-F238E27FC236}">
                <a16:creationId xmlns:a16="http://schemas.microsoft.com/office/drawing/2014/main" id="{1803847B-A286-7D33-037B-0D97A4C60876}"/>
              </a:ext>
            </a:extLst>
          </p:cNvPr>
          <p:cNvSpPr>
            <a:spLocks noGrp="1"/>
          </p:cNvSpPr>
          <p:nvPr>
            <p:ph type="sldNum" sz="quarter" idx="12"/>
          </p:nvPr>
        </p:nvSpPr>
        <p:spPr/>
        <p:txBody>
          <a:bodyPr/>
          <a:lstStyle/>
          <a:p>
            <a:fld id="{1211B697-1A32-4DEE-8BF5-11EE32737DD0}" type="slidenum">
              <a:rPr lang="nl-NL" smtClean="0"/>
              <a:t>35</a:t>
            </a:fld>
            <a:endParaRPr lang="nl-NL"/>
          </a:p>
        </p:txBody>
      </p:sp>
    </p:spTree>
    <p:extLst>
      <p:ext uri="{BB962C8B-B14F-4D97-AF65-F5344CB8AC3E}">
        <p14:creationId xmlns:p14="http://schemas.microsoft.com/office/powerpoint/2010/main" val="3493140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4092-70B2-D4B2-F59C-41DE46CF106A}"/>
              </a:ext>
            </a:extLst>
          </p:cNvPr>
          <p:cNvSpPr>
            <a:spLocks noGrp="1"/>
          </p:cNvSpPr>
          <p:nvPr>
            <p:ph type="title"/>
          </p:nvPr>
        </p:nvSpPr>
        <p:spPr/>
        <p:txBody>
          <a:bodyPr/>
          <a:lstStyle/>
          <a:p>
            <a:r>
              <a:rPr lang="en-GB" sz="3600" b="1">
                <a:latin typeface="Calibri Light"/>
                <a:cs typeface="Calibri Light"/>
              </a:rPr>
              <a:t>Optical Setup at </a:t>
            </a:r>
            <a:r>
              <a:rPr lang="en-GB" sz="3600" b="1" err="1">
                <a:latin typeface="Calibri Light"/>
                <a:cs typeface="Calibri Light"/>
              </a:rPr>
              <a:t>Nikhef</a:t>
            </a:r>
            <a:r>
              <a:rPr lang="en-GB" sz="3600" b="1">
                <a:latin typeface="Calibri Light"/>
                <a:cs typeface="Calibri Light"/>
              </a:rPr>
              <a:t> Lab</a:t>
            </a:r>
            <a:endParaRPr lang="en-US">
              <a:latin typeface="Calibri Light"/>
              <a:cs typeface="Calibri"/>
            </a:endParaRPr>
          </a:p>
        </p:txBody>
      </p:sp>
      <p:sp>
        <p:nvSpPr>
          <p:cNvPr id="4" name="TextBox 3">
            <a:extLst>
              <a:ext uri="{FF2B5EF4-FFF2-40B4-BE49-F238E27FC236}">
                <a16:creationId xmlns:a16="http://schemas.microsoft.com/office/drawing/2014/main" id="{2F62DE71-D835-139A-4CEF-5D5EFF0C18B3}"/>
              </a:ext>
            </a:extLst>
          </p:cNvPr>
          <p:cNvSpPr txBox="1"/>
          <p:nvPr/>
        </p:nvSpPr>
        <p:spPr>
          <a:xfrm>
            <a:off x="333164" y="1509665"/>
            <a:ext cx="91111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Electro-optic Modulator (EOM) and Acousto-optic Modulators (AOMs) installed in lab:</a:t>
            </a:r>
          </a:p>
        </p:txBody>
      </p:sp>
      <p:pic>
        <p:nvPicPr>
          <p:cNvPr id="3" name="Picture 2" descr="A group of electrical devices on a peg board&#10;&#10;Description automatically generated">
            <a:extLst>
              <a:ext uri="{FF2B5EF4-FFF2-40B4-BE49-F238E27FC236}">
                <a16:creationId xmlns:a16="http://schemas.microsoft.com/office/drawing/2014/main" id="{827254B9-1ED6-5240-4807-926100305B51}"/>
              </a:ext>
            </a:extLst>
          </p:cNvPr>
          <p:cNvPicPr>
            <a:picLocks noChangeAspect="1"/>
          </p:cNvPicPr>
          <p:nvPr/>
        </p:nvPicPr>
        <p:blipFill>
          <a:blip r:embed="rId2"/>
          <a:stretch>
            <a:fillRect/>
          </a:stretch>
        </p:blipFill>
        <p:spPr>
          <a:xfrm rot="-5400000">
            <a:off x="1789681" y="1378171"/>
            <a:ext cx="4394439" cy="5825708"/>
          </a:xfrm>
          <a:prstGeom prst="rect">
            <a:avLst/>
          </a:prstGeom>
        </p:spPr>
      </p:pic>
      <p:sp>
        <p:nvSpPr>
          <p:cNvPr id="6" name="TextBox 5">
            <a:extLst>
              <a:ext uri="{FF2B5EF4-FFF2-40B4-BE49-F238E27FC236}">
                <a16:creationId xmlns:a16="http://schemas.microsoft.com/office/drawing/2014/main" id="{F2688491-A071-4C16-0BBF-3AD656F89C8B}"/>
              </a:ext>
            </a:extLst>
          </p:cNvPr>
          <p:cNvSpPr txBox="1"/>
          <p:nvPr/>
        </p:nvSpPr>
        <p:spPr>
          <a:xfrm>
            <a:off x="7506421" y="2158676"/>
            <a:ext cx="398092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EOM modulation frequency ~ 15 MHz</a:t>
            </a:r>
          </a:p>
          <a:p>
            <a:r>
              <a:rPr lang="en-US">
                <a:latin typeface="Calibri"/>
                <a:cs typeface="Calibri"/>
              </a:rPr>
              <a:t>AOM modulation frequency ~280MHz</a:t>
            </a:r>
          </a:p>
          <a:p>
            <a:endParaRPr lang="en-US">
              <a:latin typeface="Calibri"/>
              <a:cs typeface="Calibri"/>
            </a:endParaRPr>
          </a:p>
          <a:p>
            <a:r>
              <a:rPr lang="en-US">
                <a:latin typeface="Calibri"/>
                <a:cs typeface="Calibri"/>
              </a:rPr>
              <a:t>From here towards and in the folded cavity the laser is in-air.</a:t>
            </a:r>
          </a:p>
          <a:p>
            <a:r>
              <a:rPr lang="en-US">
                <a:latin typeface="Calibri"/>
                <a:cs typeface="Calibri"/>
              </a:rPr>
              <a:t>Collimator and matching optics to be installed.</a:t>
            </a:r>
          </a:p>
          <a:p>
            <a:endParaRPr lang="en-US">
              <a:solidFill>
                <a:srgbClr val="0066CC"/>
              </a:solidFill>
              <a:latin typeface="Bahnschrift"/>
            </a:endParaRPr>
          </a:p>
          <a:p>
            <a:endParaRPr lang="en-US">
              <a:solidFill>
                <a:srgbClr val="0066CC"/>
              </a:solidFill>
              <a:latin typeface="Bahnschrift"/>
            </a:endParaRPr>
          </a:p>
        </p:txBody>
      </p:sp>
      <p:sp>
        <p:nvSpPr>
          <p:cNvPr id="5" name="Slide Number Placeholder 4">
            <a:extLst>
              <a:ext uri="{FF2B5EF4-FFF2-40B4-BE49-F238E27FC236}">
                <a16:creationId xmlns:a16="http://schemas.microsoft.com/office/drawing/2014/main" id="{7CED5421-4C8E-FC2C-177B-6F953AB4A69D}"/>
              </a:ext>
            </a:extLst>
          </p:cNvPr>
          <p:cNvSpPr>
            <a:spLocks noGrp="1"/>
          </p:cNvSpPr>
          <p:nvPr>
            <p:ph type="sldNum" sz="quarter" idx="12"/>
          </p:nvPr>
        </p:nvSpPr>
        <p:spPr/>
        <p:txBody>
          <a:bodyPr/>
          <a:lstStyle/>
          <a:p>
            <a:fld id="{1211B697-1A32-4DEE-8BF5-11EE32737DD0}" type="slidenum">
              <a:rPr lang="nl-NL" smtClean="0"/>
              <a:t>36</a:t>
            </a:fld>
            <a:endParaRPr lang="nl-NL"/>
          </a:p>
        </p:txBody>
      </p:sp>
    </p:spTree>
    <p:extLst>
      <p:ext uri="{BB962C8B-B14F-4D97-AF65-F5344CB8AC3E}">
        <p14:creationId xmlns:p14="http://schemas.microsoft.com/office/powerpoint/2010/main" val="3004620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4092-70B2-D4B2-F59C-41DE46CF106A}"/>
              </a:ext>
            </a:extLst>
          </p:cNvPr>
          <p:cNvSpPr>
            <a:spLocks noGrp="1"/>
          </p:cNvSpPr>
          <p:nvPr>
            <p:ph type="title"/>
          </p:nvPr>
        </p:nvSpPr>
        <p:spPr/>
        <p:txBody>
          <a:bodyPr/>
          <a:lstStyle/>
          <a:p>
            <a:r>
              <a:rPr lang="en-GB" sz="3600" b="1">
                <a:latin typeface="Calibri Light"/>
                <a:cs typeface="Calibri Light"/>
              </a:rPr>
              <a:t>Optical Setup at </a:t>
            </a:r>
            <a:r>
              <a:rPr lang="en-GB" sz="3600" b="1" err="1">
                <a:latin typeface="Calibri Light"/>
                <a:cs typeface="Calibri Light"/>
              </a:rPr>
              <a:t>Nikhef</a:t>
            </a:r>
            <a:r>
              <a:rPr lang="en-GB" sz="3600" b="1">
                <a:latin typeface="Calibri Light"/>
                <a:cs typeface="Calibri Light"/>
              </a:rPr>
              <a:t> Lab</a:t>
            </a:r>
            <a:endParaRPr lang="en-US">
              <a:latin typeface="Calibri Light"/>
              <a:cs typeface="Calibri"/>
            </a:endParaRPr>
          </a:p>
        </p:txBody>
      </p:sp>
      <p:sp>
        <p:nvSpPr>
          <p:cNvPr id="4" name="TextBox 3">
            <a:extLst>
              <a:ext uri="{FF2B5EF4-FFF2-40B4-BE49-F238E27FC236}">
                <a16:creationId xmlns:a16="http://schemas.microsoft.com/office/drawing/2014/main" id="{2F62DE71-D835-139A-4CEF-5D5EFF0C18B3}"/>
              </a:ext>
            </a:extLst>
          </p:cNvPr>
          <p:cNvSpPr txBox="1"/>
          <p:nvPr/>
        </p:nvSpPr>
        <p:spPr>
          <a:xfrm>
            <a:off x="452907" y="1592908"/>
            <a:ext cx="26380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Folded cavity:</a:t>
            </a:r>
          </a:p>
        </p:txBody>
      </p:sp>
      <p:pic>
        <p:nvPicPr>
          <p:cNvPr id="3" name="Picture 2" descr="A metal piece of machinery&#10;&#10;Description automatically generated">
            <a:extLst>
              <a:ext uri="{FF2B5EF4-FFF2-40B4-BE49-F238E27FC236}">
                <a16:creationId xmlns:a16="http://schemas.microsoft.com/office/drawing/2014/main" id="{DDAE56E9-1BC6-A785-CD32-73CC11F3ACD0}"/>
              </a:ext>
            </a:extLst>
          </p:cNvPr>
          <p:cNvPicPr>
            <a:picLocks noChangeAspect="1"/>
          </p:cNvPicPr>
          <p:nvPr/>
        </p:nvPicPr>
        <p:blipFill>
          <a:blip r:embed="rId2"/>
          <a:stretch>
            <a:fillRect/>
          </a:stretch>
        </p:blipFill>
        <p:spPr>
          <a:xfrm>
            <a:off x="2538612" y="1801122"/>
            <a:ext cx="6189832" cy="4596441"/>
          </a:xfrm>
          <a:prstGeom prst="rect">
            <a:avLst/>
          </a:prstGeom>
        </p:spPr>
      </p:pic>
      <p:sp>
        <p:nvSpPr>
          <p:cNvPr id="7" name="Oval 6">
            <a:extLst>
              <a:ext uri="{FF2B5EF4-FFF2-40B4-BE49-F238E27FC236}">
                <a16:creationId xmlns:a16="http://schemas.microsoft.com/office/drawing/2014/main" id="{F7F0F3B9-4358-5B92-612E-027361082539}"/>
              </a:ext>
            </a:extLst>
          </p:cNvPr>
          <p:cNvSpPr/>
          <p:nvPr/>
        </p:nvSpPr>
        <p:spPr>
          <a:xfrm>
            <a:off x="2947147" y="2521323"/>
            <a:ext cx="1848970" cy="1467970"/>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C1298B1-5AA6-31C1-1940-C5E140DAA540}"/>
              </a:ext>
            </a:extLst>
          </p:cNvPr>
          <p:cNvSpPr/>
          <p:nvPr/>
        </p:nvSpPr>
        <p:spPr>
          <a:xfrm>
            <a:off x="5244352" y="3641911"/>
            <a:ext cx="1075765" cy="1098176"/>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397E1A1-8565-1C3F-3A4F-084B2DF66A02}"/>
              </a:ext>
            </a:extLst>
          </p:cNvPr>
          <p:cNvSpPr/>
          <p:nvPr/>
        </p:nvSpPr>
        <p:spPr>
          <a:xfrm>
            <a:off x="5221940" y="2678205"/>
            <a:ext cx="1075765" cy="1008529"/>
          </a:xfrm>
          <a:prstGeom prst="ellipse">
            <a:avLst/>
          </a:prstGeom>
          <a:noFill/>
          <a:ln w="571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4F156E6-511F-5CF7-E54A-C9CB46664C51}"/>
              </a:ext>
            </a:extLst>
          </p:cNvPr>
          <p:cNvSpPr/>
          <p:nvPr/>
        </p:nvSpPr>
        <p:spPr>
          <a:xfrm>
            <a:off x="6499410" y="2386851"/>
            <a:ext cx="2039470" cy="1860176"/>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5AAB72E-AD84-ACE7-245E-91DA5FD68917}"/>
              </a:ext>
            </a:extLst>
          </p:cNvPr>
          <p:cNvSpPr txBox="1"/>
          <p:nvPr/>
        </p:nvSpPr>
        <p:spPr>
          <a:xfrm>
            <a:off x="354106" y="3312459"/>
            <a:ext cx="19363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panose="020F0502020204030204"/>
                <a:cs typeface="Calibri" panose="020F0502020204030204"/>
              </a:rPr>
              <a:t>Matching optics</a:t>
            </a:r>
          </a:p>
          <a:p>
            <a:r>
              <a:rPr lang="en-US">
                <a:latin typeface="Calibri" panose="020F0502020204030204"/>
                <a:cs typeface="Calibri" panose="020F0502020204030204"/>
              </a:rPr>
              <a:t> (TBC)</a:t>
            </a:r>
          </a:p>
        </p:txBody>
      </p:sp>
      <p:pic>
        <p:nvPicPr>
          <p:cNvPr id="13" name="Graphic 12" descr="Line arrow: Clockwise curve with solid fill">
            <a:extLst>
              <a:ext uri="{FF2B5EF4-FFF2-40B4-BE49-F238E27FC236}">
                <a16:creationId xmlns:a16="http://schemas.microsoft.com/office/drawing/2014/main" id="{3275BCC6-4173-0BCA-F54C-94CE3E204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957589" y="2680290"/>
            <a:ext cx="914400" cy="914400"/>
          </a:xfrm>
          <a:prstGeom prst="rect">
            <a:avLst/>
          </a:prstGeom>
        </p:spPr>
      </p:pic>
      <p:pic>
        <p:nvPicPr>
          <p:cNvPr id="15" name="Graphic 14" descr="Line arrow: Clockwise curve with solid fill">
            <a:extLst>
              <a:ext uri="{FF2B5EF4-FFF2-40B4-BE49-F238E27FC236}">
                <a16:creationId xmlns:a16="http://schemas.microsoft.com/office/drawing/2014/main" id="{408B7D4B-A8E2-7A7F-2EFF-E495B85CBE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800000" flipH="1">
            <a:off x="8190828" y="1926650"/>
            <a:ext cx="1069041" cy="1104900"/>
          </a:xfrm>
          <a:prstGeom prst="rect">
            <a:avLst/>
          </a:prstGeom>
        </p:spPr>
      </p:pic>
      <p:cxnSp>
        <p:nvCxnSpPr>
          <p:cNvPr id="17" name="Straight Arrow Connector 16">
            <a:extLst>
              <a:ext uri="{FF2B5EF4-FFF2-40B4-BE49-F238E27FC236}">
                <a16:creationId xmlns:a16="http://schemas.microsoft.com/office/drawing/2014/main" id="{1FBF5378-0957-6017-5642-F14BF3EB818B}"/>
              </a:ext>
            </a:extLst>
          </p:cNvPr>
          <p:cNvCxnSpPr/>
          <p:nvPr/>
        </p:nvCxnSpPr>
        <p:spPr>
          <a:xfrm flipH="1">
            <a:off x="6135782" y="1265704"/>
            <a:ext cx="1763805" cy="162037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78CBB3A-40D4-3B2D-4E61-AD437B172042}"/>
              </a:ext>
            </a:extLst>
          </p:cNvPr>
          <p:cNvSpPr txBox="1"/>
          <p:nvPr/>
        </p:nvSpPr>
        <p:spPr>
          <a:xfrm>
            <a:off x="7929282" y="578223"/>
            <a:ext cx="36508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Mount of input coupler under test at cryogenic temperatures in Perugia. </a:t>
            </a:r>
          </a:p>
        </p:txBody>
      </p:sp>
      <p:cxnSp>
        <p:nvCxnSpPr>
          <p:cNvPr id="19" name="Straight Arrow Connector 18">
            <a:extLst>
              <a:ext uri="{FF2B5EF4-FFF2-40B4-BE49-F238E27FC236}">
                <a16:creationId xmlns:a16="http://schemas.microsoft.com/office/drawing/2014/main" id="{EEA0BF51-3974-7AE8-2306-DD643784E997}"/>
              </a:ext>
            </a:extLst>
          </p:cNvPr>
          <p:cNvCxnSpPr>
            <a:cxnSpLocks/>
          </p:cNvCxnSpPr>
          <p:nvPr/>
        </p:nvCxnSpPr>
        <p:spPr>
          <a:xfrm flipV="1">
            <a:off x="2554381" y="4454898"/>
            <a:ext cx="2696137" cy="84492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580D57D-F372-CD97-C639-7F909E0356D6}"/>
              </a:ext>
            </a:extLst>
          </p:cNvPr>
          <p:cNvSpPr txBox="1"/>
          <p:nvPr/>
        </p:nvSpPr>
        <p:spPr>
          <a:xfrm>
            <a:off x="40342" y="5228664"/>
            <a:ext cx="27432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Calibri Light"/>
                <a:cs typeface="Calibri Light"/>
              </a:rPr>
              <a:t>Mount of output coupler.</a:t>
            </a:r>
          </a:p>
        </p:txBody>
      </p:sp>
      <p:sp>
        <p:nvSpPr>
          <p:cNvPr id="21" name="TextBox 20">
            <a:extLst>
              <a:ext uri="{FF2B5EF4-FFF2-40B4-BE49-F238E27FC236}">
                <a16:creationId xmlns:a16="http://schemas.microsoft.com/office/drawing/2014/main" id="{9477A862-9FF5-613C-A493-75F88A4CCFC4}"/>
              </a:ext>
            </a:extLst>
          </p:cNvPr>
          <p:cNvSpPr txBox="1"/>
          <p:nvPr/>
        </p:nvSpPr>
        <p:spPr>
          <a:xfrm>
            <a:off x="9072281" y="2617692"/>
            <a:ext cx="285526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Mount for coating sample under test</a:t>
            </a:r>
          </a:p>
          <a:p>
            <a:r>
              <a:rPr lang="en-US">
                <a:latin typeface="Calibri"/>
                <a:cs typeface="Calibri"/>
              </a:rPr>
              <a:t>Sample size: 1 inch.</a:t>
            </a:r>
          </a:p>
        </p:txBody>
      </p:sp>
      <p:sp>
        <p:nvSpPr>
          <p:cNvPr id="22" name="TextBox 21">
            <a:extLst>
              <a:ext uri="{FF2B5EF4-FFF2-40B4-BE49-F238E27FC236}">
                <a16:creationId xmlns:a16="http://schemas.microsoft.com/office/drawing/2014/main" id="{C739FD01-FD99-F42C-8059-27E145852304}"/>
              </a:ext>
            </a:extLst>
          </p:cNvPr>
          <p:cNvSpPr txBox="1"/>
          <p:nvPr/>
        </p:nvSpPr>
        <p:spPr>
          <a:xfrm>
            <a:off x="40341" y="46907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Output coupler mirror.​</a:t>
            </a:r>
          </a:p>
        </p:txBody>
      </p:sp>
      <p:cxnSp>
        <p:nvCxnSpPr>
          <p:cNvPr id="23" name="Straight Arrow Connector 22">
            <a:extLst>
              <a:ext uri="{FF2B5EF4-FFF2-40B4-BE49-F238E27FC236}">
                <a16:creationId xmlns:a16="http://schemas.microsoft.com/office/drawing/2014/main" id="{07B9E78E-3989-B6B8-FC94-2F05CDBCB79C}"/>
              </a:ext>
            </a:extLst>
          </p:cNvPr>
          <p:cNvCxnSpPr>
            <a:cxnSpLocks/>
          </p:cNvCxnSpPr>
          <p:nvPr/>
        </p:nvCxnSpPr>
        <p:spPr>
          <a:xfrm flipV="1">
            <a:off x="2431116" y="4253189"/>
            <a:ext cx="2348754" cy="62080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F124E31-49D9-E8E3-5452-5479B2A72700}"/>
              </a:ext>
            </a:extLst>
          </p:cNvPr>
          <p:cNvSpPr/>
          <p:nvPr/>
        </p:nvSpPr>
        <p:spPr>
          <a:xfrm>
            <a:off x="4728881" y="3798792"/>
            <a:ext cx="694766" cy="661147"/>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134B582-8A09-FC59-0E5D-8CC09FC5D4FD}"/>
              </a:ext>
            </a:extLst>
          </p:cNvPr>
          <p:cNvSpPr/>
          <p:nvPr/>
        </p:nvSpPr>
        <p:spPr>
          <a:xfrm>
            <a:off x="4896969" y="2935939"/>
            <a:ext cx="694766" cy="661147"/>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6DBA6FA4-3CA7-C358-1420-A4A1EFBC0B24}"/>
              </a:ext>
            </a:extLst>
          </p:cNvPr>
          <p:cNvCxnSpPr>
            <a:cxnSpLocks/>
          </p:cNvCxnSpPr>
          <p:nvPr/>
        </p:nvCxnSpPr>
        <p:spPr>
          <a:xfrm flipH="1">
            <a:off x="5295339" y="1736349"/>
            <a:ext cx="407894" cy="117213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373330C-0442-D4F4-844D-75E6B23F5750}"/>
              </a:ext>
            </a:extLst>
          </p:cNvPr>
          <p:cNvSpPr txBox="1"/>
          <p:nvPr/>
        </p:nvSpPr>
        <p:spPr>
          <a:xfrm>
            <a:off x="4679576" y="13514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Input coupler mirror.​​</a:t>
            </a:r>
          </a:p>
        </p:txBody>
      </p:sp>
      <p:sp>
        <p:nvSpPr>
          <p:cNvPr id="6" name="Slide Number Placeholder 5">
            <a:extLst>
              <a:ext uri="{FF2B5EF4-FFF2-40B4-BE49-F238E27FC236}">
                <a16:creationId xmlns:a16="http://schemas.microsoft.com/office/drawing/2014/main" id="{9C130FB9-35B6-E056-9626-079BBD53D13E}"/>
              </a:ext>
            </a:extLst>
          </p:cNvPr>
          <p:cNvSpPr>
            <a:spLocks noGrp="1"/>
          </p:cNvSpPr>
          <p:nvPr>
            <p:ph type="sldNum" sz="quarter" idx="12"/>
          </p:nvPr>
        </p:nvSpPr>
        <p:spPr/>
        <p:txBody>
          <a:bodyPr/>
          <a:lstStyle/>
          <a:p>
            <a:fld id="{1211B697-1A32-4DEE-8BF5-11EE32737DD0}" type="slidenum">
              <a:rPr lang="nl-NL" smtClean="0"/>
              <a:t>37</a:t>
            </a:fld>
            <a:endParaRPr lang="nl-NL"/>
          </a:p>
        </p:txBody>
      </p:sp>
    </p:spTree>
    <p:extLst>
      <p:ext uri="{BB962C8B-B14F-4D97-AF65-F5344CB8AC3E}">
        <p14:creationId xmlns:p14="http://schemas.microsoft.com/office/powerpoint/2010/main" val="3065065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8F315-6CEA-E14B-FDB9-C2324CF15CCE}"/>
              </a:ext>
            </a:extLst>
          </p:cNvPr>
          <p:cNvSpPr>
            <a:spLocks noGrp="1"/>
          </p:cNvSpPr>
          <p:nvPr>
            <p:ph type="title"/>
          </p:nvPr>
        </p:nvSpPr>
        <p:spPr>
          <a:xfrm>
            <a:off x="838200" y="365125"/>
            <a:ext cx="10515600" cy="584730"/>
          </a:xfrm>
        </p:spPr>
        <p:txBody>
          <a:bodyPr>
            <a:normAutofit fontScale="90000"/>
          </a:bodyPr>
          <a:lstStyle/>
          <a:p>
            <a:r>
              <a:rPr lang="en-US">
                <a:latin typeface="Calibri Light"/>
                <a:cs typeface="Calibri Light"/>
              </a:rPr>
              <a:t>Integration of the optical breadboard</a:t>
            </a:r>
          </a:p>
        </p:txBody>
      </p:sp>
      <p:pic>
        <p:nvPicPr>
          <p:cNvPr id="6" name="Picture 5">
            <a:extLst>
              <a:ext uri="{FF2B5EF4-FFF2-40B4-BE49-F238E27FC236}">
                <a16:creationId xmlns:a16="http://schemas.microsoft.com/office/drawing/2014/main" id="{65EE60B2-AA65-82CA-FFE5-596908C51BC6}"/>
              </a:ext>
            </a:extLst>
          </p:cNvPr>
          <p:cNvPicPr>
            <a:picLocks noChangeAspect="1"/>
          </p:cNvPicPr>
          <p:nvPr/>
        </p:nvPicPr>
        <p:blipFill>
          <a:blip r:embed="rId2"/>
          <a:stretch>
            <a:fillRect/>
          </a:stretch>
        </p:blipFill>
        <p:spPr>
          <a:xfrm>
            <a:off x="994982" y="2823936"/>
            <a:ext cx="4443493" cy="3477986"/>
          </a:xfrm>
          <a:prstGeom prst="rect">
            <a:avLst/>
          </a:prstGeom>
        </p:spPr>
      </p:pic>
      <p:pic>
        <p:nvPicPr>
          <p:cNvPr id="7" name="Picture 6" descr="A drawing of a machine&#10;&#10;Description automatically generated">
            <a:extLst>
              <a:ext uri="{FF2B5EF4-FFF2-40B4-BE49-F238E27FC236}">
                <a16:creationId xmlns:a16="http://schemas.microsoft.com/office/drawing/2014/main" id="{1490E3C6-5E16-9E59-0F11-2A8E5F01282F}"/>
              </a:ext>
            </a:extLst>
          </p:cNvPr>
          <p:cNvPicPr>
            <a:picLocks noChangeAspect="1"/>
          </p:cNvPicPr>
          <p:nvPr/>
        </p:nvPicPr>
        <p:blipFill>
          <a:blip r:embed="rId3"/>
          <a:stretch>
            <a:fillRect/>
          </a:stretch>
        </p:blipFill>
        <p:spPr>
          <a:xfrm>
            <a:off x="6906711" y="2715079"/>
            <a:ext cx="4294963" cy="3135086"/>
          </a:xfrm>
          <a:prstGeom prst="rect">
            <a:avLst/>
          </a:prstGeom>
        </p:spPr>
      </p:pic>
      <p:sp>
        <p:nvSpPr>
          <p:cNvPr id="2" name="Slide Number Placeholder 1">
            <a:extLst>
              <a:ext uri="{FF2B5EF4-FFF2-40B4-BE49-F238E27FC236}">
                <a16:creationId xmlns:a16="http://schemas.microsoft.com/office/drawing/2014/main" id="{DF1BD8A5-C4FE-7793-7C8F-87BAE1400806}"/>
              </a:ext>
            </a:extLst>
          </p:cNvPr>
          <p:cNvSpPr>
            <a:spLocks noGrp="1"/>
          </p:cNvSpPr>
          <p:nvPr>
            <p:ph type="sldNum" sz="quarter" idx="12"/>
          </p:nvPr>
        </p:nvSpPr>
        <p:spPr/>
        <p:txBody>
          <a:bodyPr/>
          <a:lstStyle/>
          <a:p>
            <a:fld id="{1211B697-1A32-4DEE-8BF5-11EE32737DD0}" type="slidenum">
              <a:rPr lang="nl-NL" smtClean="0"/>
              <a:t>38</a:t>
            </a:fld>
            <a:endParaRPr lang="nl-NL"/>
          </a:p>
        </p:txBody>
      </p:sp>
      <p:sp>
        <p:nvSpPr>
          <p:cNvPr id="4" name="TextBox 3">
            <a:extLst>
              <a:ext uri="{FF2B5EF4-FFF2-40B4-BE49-F238E27FC236}">
                <a16:creationId xmlns:a16="http://schemas.microsoft.com/office/drawing/2014/main" id="{680CAFBC-040D-F200-38B5-4F4F43513EB3}"/>
              </a:ext>
            </a:extLst>
          </p:cNvPr>
          <p:cNvSpPr txBox="1"/>
          <p:nvPr/>
        </p:nvSpPr>
        <p:spPr>
          <a:xfrm>
            <a:off x="442324" y="1399296"/>
            <a:ext cx="846475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Two possible solutions:</a:t>
            </a:r>
          </a:p>
          <a:p>
            <a:pPr marL="285750" indent="-285750">
              <a:buFont typeface="Calibri"/>
              <a:buChar char="-"/>
            </a:pPr>
            <a:r>
              <a:rPr lang="en-US">
                <a:ea typeface="Calibri"/>
                <a:cs typeface="Calibri"/>
              </a:rPr>
              <a:t>Removable breadboard to allow the cavity pre-alignment outside the vacuum tank.</a:t>
            </a:r>
          </a:p>
          <a:p>
            <a:pPr marL="285750" indent="-285750">
              <a:buFont typeface="Calibri"/>
              <a:buChar char="-"/>
            </a:pPr>
            <a:r>
              <a:rPr lang="en-US">
                <a:ea typeface="Calibri"/>
                <a:cs typeface="Calibri"/>
              </a:rPr>
              <a:t>Monolithic cavity to reduce the residual motions.</a:t>
            </a:r>
          </a:p>
        </p:txBody>
      </p:sp>
    </p:spTree>
    <p:extLst>
      <p:ext uri="{BB962C8B-B14F-4D97-AF65-F5344CB8AC3E}">
        <p14:creationId xmlns:p14="http://schemas.microsoft.com/office/powerpoint/2010/main" val="798510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24353-FE1E-BA7C-6F14-36B14005FE3F}"/>
              </a:ext>
            </a:extLst>
          </p:cNvPr>
          <p:cNvSpPr txBox="1"/>
          <p:nvPr/>
        </p:nvSpPr>
        <p:spPr>
          <a:xfrm>
            <a:off x="2349500" y="2973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4" name="Title 1">
            <a:extLst>
              <a:ext uri="{FF2B5EF4-FFF2-40B4-BE49-F238E27FC236}">
                <a16:creationId xmlns:a16="http://schemas.microsoft.com/office/drawing/2014/main" id="{293C16FE-958C-DAD1-428C-B93FD8061ACF}"/>
              </a:ext>
            </a:extLst>
          </p:cNvPr>
          <p:cNvSpPr>
            <a:spLocks noGrp="1"/>
          </p:cNvSpPr>
          <p:nvPr>
            <p:ph type="title"/>
          </p:nvPr>
        </p:nvSpPr>
        <p:spPr>
          <a:xfrm>
            <a:off x="838200" y="365125"/>
            <a:ext cx="10515600" cy="584730"/>
          </a:xfrm>
        </p:spPr>
        <p:txBody>
          <a:bodyPr>
            <a:normAutofit fontScale="90000"/>
          </a:bodyPr>
          <a:lstStyle/>
          <a:p>
            <a:r>
              <a:rPr lang="en-US">
                <a:cs typeface="Calibri Light"/>
              </a:rPr>
              <a:t>Next Steps</a:t>
            </a:r>
            <a:endParaRPr lang="en-US"/>
          </a:p>
        </p:txBody>
      </p:sp>
      <p:sp>
        <p:nvSpPr>
          <p:cNvPr id="6" name="Content Placeholder 2">
            <a:extLst>
              <a:ext uri="{FF2B5EF4-FFF2-40B4-BE49-F238E27FC236}">
                <a16:creationId xmlns:a16="http://schemas.microsoft.com/office/drawing/2014/main" id="{EC058E9D-0375-E815-82A6-B8E3DF6EE3EE}"/>
              </a:ext>
            </a:extLst>
          </p:cNvPr>
          <p:cNvSpPr>
            <a:spLocks noGrp="1"/>
          </p:cNvSpPr>
          <p:nvPr>
            <p:ph idx="1"/>
          </p:nvPr>
        </p:nvSpPr>
        <p:spPr>
          <a:xfrm>
            <a:off x="647700" y="1084791"/>
            <a:ext cx="10896600" cy="5113337"/>
          </a:xfrm>
        </p:spPr>
        <p:txBody>
          <a:bodyPr vert="horz" lIns="91440" tIns="45720" rIns="91440" bIns="45720" rtlCol="0" anchor="t">
            <a:noAutofit/>
          </a:bodyPr>
          <a:lstStyle/>
          <a:p>
            <a:pPr marL="0" indent="0">
              <a:buNone/>
            </a:pPr>
            <a:r>
              <a:rPr lang="en-US" sz="2200">
                <a:ea typeface="+mn-lt"/>
                <a:cs typeface="+mn-lt"/>
              </a:rPr>
              <a:t>Short term:</a:t>
            </a:r>
          </a:p>
          <a:p>
            <a:pPr marL="342900" indent="-342900"/>
            <a:r>
              <a:rPr lang="en-US" sz="2200">
                <a:ea typeface="+mn-lt"/>
                <a:cs typeface="+mn-lt"/>
              </a:rPr>
              <a:t>Characterization of the optical beams in the lab;</a:t>
            </a:r>
          </a:p>
          <a:p>
            <a:pPr marL="342900" indent="-342900"/>
            <a:r>
              <a:rPr lang="en-US" sz="2200">
                <a:latin typeface="Calibri"/>
                <a:ea typeface="+mn-lt"/>
                <a:cs typeface="Arial"/>
              </a:rPr>
              <a:t>Design and procurement of the mode-matching telescope;</a:t>
            </a:r>
          </a:p>
          <a:p>
            <a:pPr marL="342900" indent="-342900"/>
            <a:r>
              <a:rPr lang="en-US" sz="2200">
                <a:ea typeface="+mn-lt"/>
                <a:cs typeface="+mn-lt"/>
              </a:rPr>
              <a:t>Procurement of some electronics in progress;</a:t>
            </a:r>
            <a:endParaRPr lang="en-US" sz="2200">
              <a:ea typeface="Calibri"/>
              <a:cs typeface="Calibri"/>
            </a:endParaRPr>
          </a:p>
          <a:p>
            <a:pPr marL="0" indent="0">
              <a:buNone/>
            </a:pPr>
            <a:endParaRPr lang="en-US" sz="2200">
              <a:ea typeface="Calibri"/>
              <a:cs typeface="Calibri"/>
            </a:endParaRPr>
          </a:p>
          <a:p>
            <a:pPr marL="0" indent="0">
              <a:buNone/>
            </a:pPr>
            <a:r>
              <a:rPr lang="en-US" sz="2200">
                <a:ea typeface="Calibri"/>
                <a:cs typeface="Calibri"/>
              </a:rPr>
              <a:t>Mid term:</a:t>
            </a:r>
          </a:p>
          <a:p>
            <a:pPr marL="342900" indent="-342900"/>
            <a:r>
              <a:rPr lang="en-US" sz="2200">
                <a:ea typeface="Calibri"/>
                <a:cs typeface="Calibri"/>
              </a:rPr>
              <a:t>Have the 3 beams co-resonant in the cavity in lab;</a:t>
            </a:r>
          </a:p>
          <a:p>
            <a:pPr marL="342900" indent="-342900"/>
            <a:r>
              <a:rPr lang="en-US" sz="2200">
                <a:ea typeface="Calibri"/>
                <a:cs typeface="Calibri"/>
              </a:rPr>
              <a:t>Lock the cavity in-air;</a:t>
            </a:r>
          </a:p>
          <a:p>
            <a:pPr marL="0" indent="0">
              <a:buNone/>
            </a:pPr>
            <a:endParaRPr lang="en-US" sz="2200">
              <a:ea typeface="Calibri"/>
              <a:cs typeface="Calibri"/>
            </a:endParaRPr>
          </a:p>
          <a:p>
            <a:pPr marL="0" indent="0">
              <a:buNone/>
            </a:pPr>
            <a:r>
              <a:rPr lang="en-US" sz="2200">
                <a:ea typeface="Calibri"/>
                <a:cs typeface="Calibri"/>
              </a:rPr>
              <a:t>Long term:</a:t>
            </a:r>
          </a:p>
          <a:p>
            <a:pPr marL="342900" indent="-342900"/>
            <a:r>
              <a:rPr lang="en-US" sz="2200">
                <a:ea typeface="Calibri"/>
                <a:cs typeface="Calibri"/>
              </a:rPr>
              <a:t>Integration of the optics in the full experiment;</a:t>
            </a:r>
          </a:p>
          <a:p>
            <a:pPr marL="342900" indent="-342900"/>
            <a:r>
              <a:rPr lang="en-US" sz="2200">
                <a:ea typeface="Calibri"/>
                <a:cs typeface="Calibri"/>
              </a:rPr>
              <a:t>Measurements and characterization of the full system at room temperature;</a:t>
            </a:r>
          </a:p>
          <a:p>
            <a:pPr marL="342900" indent="-342900"/>
            <a:r>
              <a:rPr lang="en-US" sz="2200">
                <a:latin typeface="Calibri"/>
                <a:ea typeface="Calibri"/>
                <a:cs typeface="Arial"/>
              </a:rPr>
              <a:t>Measurements and characterization of the full system at cryogenic temperature</a:t>
            </a:r>
          </a:p>
          <a:p>
            <a:pPr marL="0" indent="0">
              <a:buNone/>
            </a:pPr>
            <a:endParaRPr lang="en-US" sz="2200">
              <a:ea typeface="Calibri"/>
              <a:cs typeface="Calibri"/>
            </a:endParaRPr>
          </a:p>
        </p:txBody>
      </p:sp>
      <p:sp>
        <p:nvSpPr>
          <p:cNvPr id="3" name="Slide Number Placeholder 2">
            <a:extLst>
              <a:ext uri="{FF2B5EF4-FFF2-40B4-BE49-F238E27FC236}">
                <a16:creationId xmlns:a16="http://schemas.microsoft.com/office/drawing/2014/main" id="{D761423F-9BD4-A330-5A21-3060F28F01D2}"/>
              </a:ext>
            </a:extLst>
          </p:cNvPr>
          <p:cNvSpPr>
            <a:spLocks noGrp="1"/>
          </p:cNvSpPr>
          <p:nvPr>
            <p:ph type="sldNum" sz="quarter" idx="12"/>
          </p:nvPr>
        </p:nvSpPr>
        <p:spPr/>
        <p:txBody>
          <a:bodyPr/>
          <a:lstStyle/>
          <a:p>
            <a:fld id="{1211B697-1A32-4DEE-8BF5-11EE32737DD0}" type="slidenum">
              <a:rPr lang="nl-NL" smtClean="0"/>
              <a:t>39</a:t>
            </a:fld>
            <a:endParaRPr lang="nl-NL"/>
          </a:p>
        </p:txBody>
      </p:sp>
    </p:spTree>
    <p:extLst>
      <p:ext uri="{BB962C8B-B14F-4D97-AF65-F5344CB8AC3E}">
        <p14:creationId xmlns:p14="http://schemas.microsoft.com/office/powerpoint/2010/main" val="194910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D59E-9A29-C637-0715-2720B231EEAA}"/>
              </a:ext>
            </a:extLst>
          </p:cNvPr>
          <p:cNvSpPr>
            <a:spLocks noGrp="1"/>
          </p:cNvSpPr>
          <p:nvPr>
            <p:ph type="title"/>
          </p:nvPr>
        </p:nvSpPr>
        <p:spPr>
          <a:xfrm>
            <a:off x="838200" y="365125"/>
            <a:ext cx="10515600" cy="584730"/>
          </a:xfrm>
        </p:spPr>
        <p:txBody>
          <a:bodyPr>
            <a:normAutofit fontScale="90000"/>
          </a:bodyPr>
          <a:lstStyle/>
          <a:p>
            <a:r>
              <a:rPr lang="en-US">
                <a:cs typeface="Calibri Light"/>
              </a:rPr>
              <a:t>Motivations &amp; Goals</a:t>
            </a:r>
          </a:p>
        </p:txBody>
      </p:sp>
      <p:sp>
        <p:nvSpPr>
          <p:cNvPr id="3" name="Content Placeholder 2">
            <a:extLst>
              <a:ext uri="{FF2B5EF4-FFF2-40B4-BE49-F238E27FC236}">
                <a16:creationId xmlns:a16="http://schemas.microsoft.com/office/drawing/2014/main" id="{4B1FBFB1-CAF8-0FD3-E968-19898869135F}"/>
              </a:ext>
            </a:extLst>
          </p:cNvPr>
          <p:cNvSpPr>
            <a:spLocks noGrp="1"/>
          </p:cNvSpPr>
          <p:nvPr>
            <p:ph idx="1"/>
          </p:nvPr>
        </p:nvSpPr>
        <p:spPr>
          <a:xfrm>
            <a:off x="800100" y="1255335"/>
            <a:ext cx="10591800" cy="4351338"/>
          </a:xfrm>
        </p:spPr>
        <p:txBody>
          <a:bodyPr vert="horz" lIns="91440" tIns="45720" rIns="91440" bIns="45720" rtlCol="0" anchor="t">
            <a:normAutofit fontScale="92500" lnSpcReduction="10000"/>
          </a:bodyPr>
          <a:lstStyle/>
          <a:p>
            <a:r>
              <a:rPr lang="en-US">
                <a:ea typeface="+mn-lt"/>
                <a:cs typeface="+mn-lt"/>
              </a:rPr>
              <a:t>TN of new coatings directly measured using an interferometric method in a cryogenic environment to select the material to be used in the third-generation detectors;</a:t>
            </a:r>
          </a:p>
          <a:p>
            <a:r>
              <a:rPr lang="en-US">
                <a:latin typeface="ArialMT"/>
                <a:cs typeface="Calibri"/>
              </a:rPr>
              <a:t>A low noise fast turnaround cryogenic test bench essential to characterize new sensors and actuators compatible with low temperature environment.</a:t>
            </a:r>
            <a:endParaRPr lang="en-US">
              <a:cs typeface="Calibri"/>
            </a:endParaRPr>
          </a:p>
          <a:p>
            <a:r>
              <a:rPr lang="en-US">
                <a:latin typeface="ArialMT"/>
                <a:cs typeface="Calibri"/>
              </a:rPr>
              <a:t>R&amp;D on new low noise technology is of wide interest -&gt; Liquid free low noise cryogenics more and more required in many fields of fundamental physics.</a:t>
            </a:r>
          </a:p>
          <a:p>
            <a:endParaRPr lang="en-US">
              <a:latin typeface="ArialMT"/>
              <a:cs typeface="Calibri"/>
            </a:endParaRPr>
          </a:p>
          <a:p>
            <a:pPr marL="0" indent="0">
              <a:buNone/>
            </a:pPr>
            <a:r>
              <a:rPr lang="en-US" sz="2400">
                <a:latin typeface="ArialMT"/>
                <a:cs typeface="Calibri"/>
              </a:rPr>
              <a:t>          Cryogenic test bench with ~ 10</a:t>
            </a:r>
            <a:r>
              <a:rPr lang="en-US" sz="2400" baseline="30000">
                <a:latin typeface="ArialMT"/>
                <a:cs typeface="Calibri"/>
              </a:rPr>
              <a:t>-13</a:t>
            </a:r>
            <a:r>
              <a:rPr lang="en-US" sz="2400">
                <a:latin typeface="ArialMT"/>
                <a:cs typeface="Calibri"/>
              </a:rPr>
              <a:t> m / sqrt (Hz) residual motion above 30 Hz</a:t>
            </a:r>
          </a:p>
          <a:p>
            <a:endParaRPr lang="en-US">
              <a:latin typeface="ArialMT"/>
              <a:cs typeface="Calibri"/>
            </a:endParaRPr>
          </a:p>
          <a:p>
            <a:endParaRPr lang="en-US">
              <a:latin typeface="ArialMT"/>
              <a:cs typeface="Calibri"/>
            </a:endParaRPr>
          </a:p>
          <a:p>
            <a:endParaRPr lang="en-US">
              <a:cs typeface="Calibri"/>
            </a:endParaRPr>
          </a:p>
          <a:p>
            <a:endParaRPr lang="en-US">
              <a:cs typeface="Calibri"/>
            </a:endParaRPr>
          </a:p>
        </p:txBody>
      </p:sp>
      <p:sp>
        <p:nvSpPr>
          <p:cNvPr id="4" name="Arrow: Right 3">
            <a:extLst>
              <a:ext uri="{FF2B5EF4-FFF2-40B4-BE49-F238E27FC236}">
                <a16:creationId xmlns:a16="http://schemas.microsoft.com/office/drawing/2014/main" id="{91CD7BED-6891-F72D-2443-926114B284FD}"/>
              </a:ext>
            </a:extLst>
          </p:cNvPr>
          <p:cNvSpPr/>
          <p:nvPr/>
        </p:nvSpPr>
        <p:spPr>
          <a:xfrm>
            <a:off x="952499" y="4910666"/>
            <a:ext cx="576792" cy="338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3A169B2-426A-6221-C480-AC47FC63B013}"/>
              </a:ext>
            </a:extLst>
          </p:cNvPr>
          <p:cNvSpPr>
            <a:spLocks noGrp="1"/>
          </p:cNvSpPr>
          <p:nvPr>
            <p:ph type="sldNum" sz="quarter" idx="12"/>
          </p:nvPr>
        </p:nvSpPr>
        <p:spPr/>
        <p:txBody>
          <a:bodyPr/>
          <a:lstStyle/>
          <a:p>
            <a:fld id="{1211B697-1A32-4DEE-8BF5-11EE32737DD0}" type="slidenum">
              <a:rPr lang="nl-NL" smtClean="0"/>
              <a:t>4</a:t>
            </a:fld>
            <a:endParaRPr lang="nl-NL"/>
          </a:p>
        </p:txBody>
      </p:sp>
    </p:spTree>
    <p:extLst>
      <p:ext uri="{BB962C8B-B14F-4D97-AF65-F5344CB8AC3E}">
        <p14:creationId xmlns:p14="http://schemas.microsoft.com/office/powerpoint/2010/main" val="3875227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BC80462-7C0E-5807-966F-EF01DCC1AD4B}"/>
              </a:ext>
            </a:extLst>
          </p:cNvPr>
          <p:cNvPicPr>
            <a:picLocks noChangeAspect="1"/>
          </p:cNvPicPr>
          <p:nvPr/>
        </p:nvPicPr>
        <p:blipFill>
          <a:blip r:embed="rId3"/>
          <a:stretch>
            <a:fillRect/>
          </a:stretch>
        </p:blipFill>
        <p:spPr>
          <a:xfrm>
            <a:off x="6229352" y="3308350"/>
            <a:ext cx="5155622" cy="3335992"/>
          </a:xfrm>
          <a:prstGeom prst="rect">
            <a:avLst/>
          </a:prstGeom>
        </p:spPr>
      </p:pic>
      <p:pic>
        <p:nvPicPr>
          <p:cNvPr id="5" name="Picture 4">
            <a:extLst>
              <a:ext uri="{FF2B5EF4-FFF2-40B4-BE49-F238E27FC236}">
                <a16:creationId xmlns:a16="http://schemas.microsoft.com/office/drawing/2014/main" id="{0295134F-2D7A-4BDE-1FC8-320A96DF9E7C}"/>
              </a:ext>
            </a:extLst>
          </p:cNvPr>
          <p:cNvPicPr>
            <a:picLocks noChangeAspect="1"/>
          </p:cNvPicPr>
          <p:nvPr/>
        </p:nvPicPr>
        <p:blipFill>
          <a:blip r:embed="rId4"/>
          <a:stretch>
            <a:fillRect/>
          </a:stretch>
        </p:blipFill>
        <p:spPr>
          <a:xfrm>
            <a:off x="6229352" y="93008"/>
            <a:ext cx="5155624" cy="3335992"/>
          </a:xfrm>
          <a:prstGeom prst="rect">
            <a:avLst/>
          </a:prstGeom>
        </p:spPr>
      </p:pic>
      <p:pic>
        <p:nvPicPr>
          <p:cNvPr id="9" name="Picture 8">
            <a:extLst>
              <a:ext uri="{FF2B5EF4-FFF2-40B4-BE49-F238E27FC236}">
                <a16:creationId xmlns:a16="http://schemas.microsoft.com/office/drawing/2014/main" id="{9C7F4102-282A-14D6-B800-2390E2DD6680}"/>
              </a:ext>
            </a:extLst>
          </p:cNvPr>
          <p:cNvPicPr>
            <a:picLocks noChangeAspect="1"/>
          </p:cNvPicPr>
          <p:nvPr/>
        </p:nvPicPr>
        <p:blipFill>
          <a:blip r:embed="rId5"/>
          <a:stretch>
            <a:fillRect/>
          </a:stretch>
        </p:blipFill>
        <p:spPr>
          <a:xfrm>
            <a:off x="807024" y="3308350"/>
            <a:ext cx="5155624" cy="3335992"/>
          </a:xfrm>
          <a:prstGeom prst="rect">
            <a:avLst/>
          </a:prstGeom>
        </p:spPr>
      </p:pic>
      <p:sp>
        <p:nvSpPr>
          <p:cNvPr id="2" name="Title 1">
            <a:extLst>
              <a:ext uri="{FF2B5EF4-FFF2-40B4-BE49-F238E27FC236}">
                <a16:creationId xmlns:a16="http://schemas.microsoft.com/office/drawing/2014/main" id="{CA380763-18F8-C2A3-2E7C-41E74EEDE4A9}"/>
              </a:ext>
            </a:extLst>
          </p:cNvPr>
          <p:cNvSpPr>
            <a:spLocks noGrp="1"/>
          </p:cNvSpPr>
          <p:nvPr>
            <p:ph type="title"/>
          </p:nvPr>
        </p:nvSpPr>
        <p:spPr>
          <a:xfrm>
            <a:off x="838200" y="365125"/>
            <a:ext cx="5257800" cy="1325563"/>
          </a:xfrm>
        </p:spPr>
        <p:txBody>
          <a:bodyPr/>
          <a:lstStyle/>
          <a:p>
            <a:r>
              <a:rPr lang="nl-NL"/>
              <a:t>Backup: simulation</a:t>
            </a:r>
          </a:p>
        </p:txBody>
      </p:sp>
      <p:sp>
        <p:nvSpPr>
          <p:cNvPr id="3" name="Slide Number Placeholder 2">
            <a:extLst>
              <a:ext uri="{FF2B5EF4-FFF2-40B4-BE49-F238E27FC236}">
                <a16:creationId xmlns:a16="http://schemas.microsoft.com/office/drawing/2014/main" id="{5F491498-7FCA-F403-AAA5-DB987668F442}"/>
              </a:ext>
            </a:extLst>
          </p:cNvPr>
          <p:cNvSpPr>
            <a:spLocks noGrp="1"/>
          </p:cNvSpPr>
          <p:nvPr>
            <p:ph type="sldNum" sz="quarter" idx="12"/>
          </p:nvPr>
        </p:nvSpPr>
        <p:spPr/>
        <p:txBody>
          <a:bodyPr/>
          <a:lstStyle/>
          <a:p>
            <a:fld id="{1211B697-1A32-4DEE-8BF5-11EE32737DD0}" type="slidenum">
              <a:rPr lang="nl-NL" smtClean="0"/>
              <a:t>40</a:t>
            </a:fld>
            <a:endParaRPr lang="nl-NL"/>
          </a:p>
        </p:txBody>
      </p:sp>
    </p:spTree>
    <p:extLst>
      <p:ext uri="{BB962C8B-B14F-4D97-AF65-F5344CB8AC3E}">
        <p14:creationId xmlns:p14="http://schemas.microsoft.com/office/powerpoint/2010/main" val="26929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24353-FE1E-BA7C-6F14-36B14005FE3F}"/>
              </a:ext>
            </a:extLst>
          </p:cNvPr>
          <p:cNvSpPr txBox="1"/>
          <p:nvPr/>
        </p:nvSpPr>
        <p:spPr>
          <a:xfrm>
            <a:off x="2349500" y="2973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4" name="Title 1">
            <a:extLst>
              <a:ext uri="{FF2B5EF4-FFF2-40B4-BE49-F238E27FC236}">
                <a16:creationId xmlns:a16="http://schemas.microsoft.com/office/drawing/2014/main" id="{293C16FE-958C-DAD1-428C-B93FD8061ACF}"/>
              </a:ext>
            </a:extLst>
          </p:cNvPr>
          <p:cNvSpPr>
            <a:spLocks noGrp="1"/>
          </p:cNvSpPr>
          <p:nvPr>
            <p:ph type="title"/>
          </p:nvPr>
        </p:nvSpPr>
        <p:spPr>
          <a:xfrm>
            <a:off x="838200" y="365125"/>
            <a:ext cx="10515600" cy="584730"/>
          </a:xfrm>
        </p:spPr>
        <p:txBody>
          <a:bodyPr>
            <a:normAutofit fontScale="90000"/>
          </a:bodyPr>
          <a:lstStyle/>
          <a:p>
            <a:r>
              <a:rPr lang="en-US">
                <a:cs typeface="Calibri Light"/>
              </a:rPr>
              <a:t>Motivations &amp; Goals</a:t>
            </a:r>
          </a:p>
        </p:txBody>
      </p:sp>
      <p:pic>
        <p:nvPicPr>
          <p:cNvPr id="5" name="Picture 4" descr="Diagram of a machine with a vacuum chamber&#10;&#10;Description automatically generated">
            <a:extLst>
              <a:ext uri="{FF2B5EF4-FFF2-40B4-BE49-F238E27FC236}">
                <a16:creationId xmlns:a16="http://schemas.microsoft.com/office/drawing/2014/main" id="{966FDC16-60F7-249D-68F6-77268B106623}"/>
              </a:ext>
            </a:extLst>
          </p:cNvPr>
          <p:cNvPicPr>
            <a:picLocks noChangeAspect="1"/>
          </p:cNvPicPr>
          <p:nvPr/>
        </p:nvPicPr>
        <p:blipFill>
          <a:blip r:embed="rId2"/>
          <a:stretch>
            <a:fillRect/>
          </a:stretch>
        </p:blipFill>
        <p:spPr>
          <a:xfrm>
            <a:off x="1000125" y="993291"/>
            <a:ext cx="10195529" cy="5013540"/>
          </a:xfrm>
          <a:prstGeom prst="rect">
            <a:avLst/>
          </a:prstGeom>
        </p:spPr>
      </p:pic>
      <p:sp>
        <p:nvSpPr>
          <p:cNvPr id="6" name="Content Placeholder 2">
            <a:extLst>
              <a:ext uri="{FF2B5EF4-FFF2-40B4-BE49-F238E27FC236}">
                <a16:creationId xmlns:a16="http://schemas.microsoft.com/office/drawing/2014/main" id="{EC058E9D-0375-E815-82A6-B8E3DF6EE3EE}"/>
              </a:ext>
            </a:extLst>
          </p:cNvPr>
          <p:cNvSpPr>
            <a:spLocks noGrp="1"/>
          </p:cNvSpPr>
          <p:nvPr>
            <p:ph idx="1"/>
          </p:nvPr>
        </p:nvSpPr>
        <p:spPr>
          <a:xfrm>
            <a:off x="515408" y="6122459"/>
            <a:ext cx="11161183" cy="954088"/>
          </a:xfrm>
        </p:spPr>
        <p:txBody>
          <a:bodyPr vert="horz" lIns="91440" tIns="45720" rIns="91440" bIns="45720" rtlCol="0" anchor="t">
            <a:normAutofit/>
          </a:bodyPr>
          <a:lstStyle/>
          <a:p>
            <a:pPr marL="0" indent="0">
              <a:buNone/>
            </a:pPr>
            <a:r>
              <a:rPr lang="en-US" sz="2400">
                <a:ea typeface="+mn-lt"/>
                <a:cs typeface="+mn-lt"/>
              </a:rPr>
              <a:t>A flexible test facility available to anyone (not just in the GW collaboration) who needs it</a:t>
            </a:r>
          </a:p>
          <a:p>
            <a:pPr marL="0" indent="0">
              <a:buNone/>
            </a:pPr>
            <a:endParaRPr lang="en-US" sz="2400">
              <a:cs typeface="Calibri"/>
            </a:endParaRPr>
          </a:p>
        </p:txBody>
      </p:sp>
      <p:sp>
        <p:nvSpPr>
          <p:cNvPr id="9" name="TextBox 8">
            <a:extLst>
              <a:ext uri="{FF2B5EF4-FFF2-40B4-BE49-F238E27FC236}">
                <a16:creationId xmlns:a16="http://schemas.microsoft.com/office/drawing/2014/main" id="{314D39D6-CB05-FC87-4BC0-7C59B608AA05}"/>
              </a:ext>
            </a:extLst>
          </p:cNvPr>
          <p:cNvSpPr txBox="1"/>
          <p:nvPr/>
        </p:nvSpPr>
        <p:spPr>
          <a:xfrm>
            <a:off x="1411305" y="2421367"/>
            <a:ext cx="12845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C00000"/>
                </a:solidFill>
                <a:cs typeface="Calibri"/>
              </a:rPr>
              <a:t>Optics</a:t>
            </a:r>
          </a:p>
        </p:txBody>
      </p:sp>
      <p:sp>
        <p:nvSpPr>
          <p:cNvPr id="11" name="TextBox 10">
            <a:extLst>
              <a:ext uri="{FF2B5EF4-FFF2-40B4-BE49-F238E27FC236}">
                <a16:creationId xmlns:a16="http://schemas.microsoft.com/office/drawing/2014/main" id="{A99FCE55-FA2E-0633-5126-A5C9696D6175}"/>
              </a:ext>
            </a:extLst>
          </p:cNvPr>
          <p:cNvSpPr txBox="1"/>
          <p:nvPr/>
        </p:nvSpPr>
        <p:spPr>
          <a:xfrm>
            <a:off x="2657720" y="1232051"/>
            <a:ext cx="17090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538135"/>
                </a:solidFill>
                <a:cs typeface="Calibri"/>
              </a:rPr>
              <a:t>Mechanics</a:t>
            </a:r>
          </a:p>
        </p:txBody>
      </p:sp>
      <p:sp>
        <p:nvSpPr>
          <p:cNvPr id="12" name="TextBox 11">
            <a:extLst>
              <a:ext uri="{FF2B5EF4-FFF2-40B4-BE49-F238E27FC236}">
                <a16:creationId xmlns:a16="http://schemas.microsoft.com/office/drawing/2014/main" id="{C1153FAB-7E37-F11B-DB08-7E9A9299A675}"/>
              </a:ext>
            </a:extLst>
          </p:cNvPr>
          <p:cNvSpPr txBox="1"/>
          <p:nvPr/>
        </p:nvSpPr>
        <p:spPr>
          <a:xfrm>
            <a:off x="8965990" y="1251153"/>
            <a:ext cx="16546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4472C4"/>
                </a:solidFill>
                <a:cs typeface="Calibri"/>
              </a:rPr>
              <a:t>Cryogenics</a:t>
            </a:r>
          </a:p>
        </p:txBody>
      </p:sp>
      <p:sp>
        <p:nvSpPr>
          <p:cNvPr id="14" name="Oval 13">
            <a:extLst>
              <a:ext uri="{FF2B5EF4-FFF2-40B4-BE49-F238E27FC236}">
                <a16:creationId xmlns:a16="http://schemas.microsoft.com/office/drawing/2014/main" id="{15166429-49E9-1633-97B1-CF4EAC2F9778}"/>
              </a:ext>
            </a:extLst>
          </p:cNvPr>
          <p:cNvSpPr/>
          <p:nvPr/>
        </p:nvSpPr>
        <p:spPr>
          <a:xfrm>
            <a:off x="1661281" y="3430512"/>
            <a:ext cx="5455404" cy="739169"/>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5BD416-7A58-248E-924F-9171F188D24B}"/>
              </a:ext>
            </a:extLst>
          </p:cNvPr>
          <p:cNvSpPr/>
          <p:nvPr/>
        </p:nvSpPr>
        <p:spPr>
          <a:xfrm>
            <a:off x="5730175" y="2402017"/>
            <a:ext cx="2436261" cy="2197239"/>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3743AC-96EF-59CF-4021-B37DFA73417F}"/>
              </a:ext>
            </a:extLst>
          </p:cNvPr>
          <p:cNvSpPr/>
          <p:nvPr/>
        </p:nvSpPr>
        <p:spPr>
          <a:xfrm>
            <a:off x="5960213" y="1097272"/>
            <a:ext cx="1451415" cy="3034720"/>
          </a:xfrm>
          <a:prstGeom prst="ellipse">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8" name="Straight Arrow Connector 17">
            <a:extLst>
              <a:ext uri="{FF2B5EF4-FFF2-40B4-BE49-F238E27FC236}">
                <a16:creationId xmlns:a16="http://schemas.microsoft.com/office/drawing/2014/main" id="{E74F0766-BBB9-F16E-551A-86FB0A54AD70}"/>
              </a:ext>
            </a:extLst>
          </p:cNvPr>
          <p:cNvCxnSpPr/>
          <p:nvPr/>
        </p:nvCxnSpPr>
        <p:spPr>
          <a:xfrm>
            <a:off x="3810001" y="1681843"/>
            <a:ext cx="1964870" cy="57694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44A786A-5145-46D5-45F0-E07A92E4A35E}"/>
              </a:ext>
            </a:extLst>
          </p:cNvPr>
          <p:cNvCxnSpPr>
            <a:cxnSpLocks/>
          </p:cNvCxnSpPr>
          <p:nvPr/>
        </p:nvCxnSpPr>
        <p:spPr>
          <a:xfrm>
            <a:off x="2394858" y="2824843"/>
            <a:ext cx="1257299" cy="48441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24B49A1-4CFC-892A-4754-A7528E6E46A2}"/>
              </a:ext>
            </a:extLst>
          </p:cNvPr>
          <p:cNvCxnSpPr>
            <a:cxnSpLocks/>
          </p:cNvCxnSpPr>
          <p:nvPr/>
        </p:nvCxnSpPr>
        <p:spPr>
          <a:xfrm flipH="1">
            <a:off x="8000999" y="1774371"/>
            <a:ext cx="1485901" cy="94161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E3C0FE-7C05-FEBE-0579-6AE4CB92E739}"/>
              </a:ext>
            </a:extLst>
          </p:cNvPr>
          <p:cNvSpPr>
            <a:spLocks noGrp="1"/>
          </p:cNvSpPr>
          <p:nvPr>
            <p:ph type="sldNum" sz="quarter" idx="12"/>
          </p:nvPr>
        </p:nvSpPr>
        <p:spPr/>
        <p:txBody>
          <a:bodyPr/>
          <a:lstStyle/>
          <a:p>
            <a:fld id="{1211B697-1A32-4DEE-8BF5-11EE32737DD0}" type="slidenum">
              <a:rPr lang="nl-NL" smtClean="0"/>
              <a:t>5</a:t>
            </a:fld>
            <a:endParaRPr lang="nl-NL"/>
          </a:p>
        </p:txBody>
      </p:sp>
    </p:spTree>
    <p:extLst>
      <p:ext uri="{BB962C8B-B14F-4D97-AF65-F5344CB8AC3E}">
        <p14:creationId xmlns:p14="http://schemas.microsoft.com/office/powerpoint/2010/main" val="296279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24353-FE1E-BA7C-6F14-36B14005FE3F}"/>
              </a:ext>
            </a:extLst>
          </p:cNvPr>
          <p:cNvSpPr txBox="1"/>
          <p:nvPr/>
        </p:nvSpPr>
        <p:spPr>
          <a:xfrm>
            <a:off x="2349500" y="2973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4" name="Title 1">
            <a:extLst>
              <a:ext uri="{FF2B5EF4-FFF2-40B4-BE49-F238E27FC236}">
                <a16:creationId xmlns:a16="http://schemas.microsoft.com/office/drawing/2014/main" id="{293C16FE-958C-DAD1-428C-B93FD8061ACF}"/>
              </a:ext>
            </a:extLst>
          </p:cNvPr>
          <p:cNvSpPr>
            <a:spLocks noGrp="1"/>
          </p:cNvSpPr>
          <p:nvPr>
            <p:ph type="title"/>
          </p:nvPr>
        </p:nvSpPr>
        <p:spPr>
          <a:xfrm>
            <a:off x="838200" y="365125"/>
            <a:ext cx="10515600" cy="584730"/>
          </a:xfrm>
        </p:spPr>
        <p:txBody>
          <a:bodyPr>
            <a:normAutofit fontScale="90000"/>
          </a:bodyPr>
          <a:lstStyle/>
          <a:p>
            <a:r>
              <a:rPr lang="en-US">
                <a:cs typeface="Calibri Light"/>
              </a:rPr>
              <a:t>Three main work packages</a:t>
            </a:r>
          </a:p>
        </p:txBody>
      </p:sp>
      <p:sp>
        <p:nvSpPr>
          <p:cNvPr id="6" name="Content Placeholder 2">
            <a:extLst>
              <a:ext uri="{FF2B5EF4-FFF2-40B4-BE49-F238E27FC236}">
                <a16:creationId xmlns:a16="http://schemas.microsoft.com/office/drawing/2014/main" id="{EC058E9D-0375-E815-82A6-B8E3DF6EE3EE}"/>
              </a:ext>
            </a:extLst>
          </p:cNvPr>
          <p:cNvSpPr>
            <a:spLocks noGrp="1"/>
          </p:cNvSpPr>
          <p:nvPr>
            <p:ph idx="1"/>
          </p:nvPr>
        </p:nvSpPr>
        <p:spPr>
          <a:xfrm>
            <a:off x="647700" y="1317625"/>
            <a:ext cx="10896600" cy="3980921"/>
          </a:xfrm>
        </p:spPr>
        <p:txBody>
          <a:bodyPr vert="horz" lIns="91440" tIns="45720" rIns="91440" bIns="45720" rtlCol="0" anchor="t">
            <a:normAutofit/>
          </a:bodyPr>
          <a:lstStyle/>
          <a:p>
            <a:pPr marL="342900" indent="-342900"/>
            <a:r>
              <a:rPr lang="en-US" sz="2400">
                <a:ea typeface="+mn-lt"/>
                <a:cs typeface="+mn-lt"/>
              </a:rPr>
              <a:t>Cryogenic Technology (Koen)</a:t>
            </a:r>
            <a:endParaRPr lang="en-US" sz="2400">
              <a:cs typeface="Calibri"/>
            </a:endParaRPr>
          </a:p>
          <a:p>
            <a:pPr marL="342900" indent="-342900"/>
            <a:endParaRPr lang="en-US" sz="2400">
              <a:cs typeface="Calibri"/>
            </a:endParaRPr>
          </a:p>
          <a:p>
            <a:pPr marL="342900" indent="-342900"/>
            <a:r>
              <a:rPr lang="en-US" sz="2400">
                <a:cs typeface="Calibri"/>
              </a:rPr>
              <a:t>Seismic Attenuation System (Enrico)</a:t>
            </a:r>
          </a:p>
          <a:p>
            <a:pPr marL="342900" indent="-342900"/>
            <a:endParaRPr lang="en-US" sz="2400">
              <a:cs typeface="Calibri"/>
            </a:endParaRPr>
          </a:p>
          <a:p>
            <a:pPr marL="342900" indent="-342900"/>
            <a:r>
              <a:rPr lang="en-US" sz="2400">
                <a:cs typeface="Calibri"/>
              </a:rPr>
              <a:t>Optical setup (Enzo)</a:t>
            </a:r>
          </a:p>
          <a:p>
            <a:pPr marL="0" indent="0">
              <a:buNone/>
            </a:pPr>
            <a:endParaRPr lang="en-US" sz="2400">
              <a:cs typeface="Calibri"/>
            </a:endParaRPr>
          </a:p>
        </p:txBody>
      </p:sp>
      <p:sp>
        <p:nvSpPr>
          <p:cNvPr id="3" name="Slide Number Placeholder 2">
            <a:extLst>
              <a:ext uri="{FF2B5EF4-FFF2-40B4-BE49-F238E27FC236}">
                <a16:creationId xmlns:a16="http://schemas.microsoft.com/office/drawing/2014/main" id="{1B89D9FD-404D-6D01-A9C4-32725FCA9033}"/>
              </a:ext>
            </a:extLst>
          </p:cNvPr>
          <p:cNvSpPr>
            <a:spLocks noGrp="1"/>
          </p:cNvSpPr>
          <p:nvPr>
            <p:ph type="sldNum" sz="quarter" idx="12"/>
          </p:nvPr>
        </p:nvSpPr>
        <p:spPr/>
        <p:txBody>
          <a:bodyPr/>
          <a:lstStyle/>
          <a:p>
            <a:fld id="{1211B697-1A32-4DEE-8BF5-11EE32737DD0}" type="slidenum">
              <a:rPr lang="nl-NL" smtClean="0"/>
              <a:t>6</a:t>
            </a:fld>
            <a:endParaRPr lang="nl-NL"/>
          </a:p>
        </p:txBody>
      </p:sp>
    </p:spTree>
    <p:extLst>
      <p:ext uri="{BB962C8B-B14F-4D97-AF65-F5344CB8AC3E}">
        <p14:creationId xmlns:p14="http://schemas.microsoft.com/office/powerpoint/2010/main" val="11707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24353-FE1E-BA7C-6F14-36B14005FE3F}"/>
              </a:ext>
            </a:extLst>
          </p:cNvPr>
          <p:cNvSpPr txBox="1"/>
          <p:nvPr/>
        </p:nvSpPr>
        <p:spPr>
          <a:xfrm>
            <a:off x="2349500" y="2973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4" name="Title 1">
            <a:extLst>
              <a:ext uri="{FF2B5EF4-FFF2-40B4-BE49-F238E27FC236}">
                <a16:creationId xmlns:a16="http://schemas.microsoft.com/office/drawing/2014/main" id="{293C16FE-958C-DAD1-428C-B93FD8061ACF}"/>
              </a:ext>
            </a:extLst>
          </p:cNvPr>
          <p:cNvSpPr>
            <a:spLocks noGrp="1"/>
          </p:cNvSpPr>
          <p:nvPr>
            <p:ph type="title"/>
          </p:nvPr>
        </p:nvSpPr>
        <p:spPr>
          <a:xfrm>
            <a:off x="838200" y="365125"/>
            <a:ext cx="10515600" cy="584730"/>
          </a:xfrm>
        </p:spPr>
        <p:txBody>
          <a:bodyPr>
            <a:normAutofit fontScale="90000"/>
          </a:bodyPr>
          <a:lstStyle/>
          <a:p>
            <a:r>
              <a:rPr lang="en-US">
                <a:cs typeface="Calibri Light"/>
              </a:rPr>
              <a:t>Three main </a:t>
            </a:r>
            <a:r>
              <a:rPr lang="en-US">
                <a:ea typeface="+mj-lt"/>
                <a:cs typeface="+mj-lt"/>
              </a:rPr>
              <a:t>work packages</a:t>
            </a:r>
          </a:p>
        </p:txBody>
      </p:sp>
      <p:sp>
        <p:nvSpPr>
          <p:cNvPr id="6" name="Content Placeholder 2">
            <a:extLst>
              <a:ext uri="{FF2B5EF4-FFF2-40B4-BE49-F238E27FC236}">
                <a16:creationId xmlns:a16="http://schemas.microsoft.com/office/drawing/2014/main" id="{EC058E9D-0375-E815-82A6-B8E3DF6EE3EE}"/>
              </a:ext>
            </a:extLst>
          </p:cNvPr>
          <p:cNvSpPr>
            <a:spLocks noGrp="1"/>
          </p:cNvSpPr>
          <p:nvPr>
            <p:ph idx="1"/>
          </p:nvPr>
        </p:nvSpPr>
        <p:spPr>
          <a:xfrm>
            <a:off x="647700" y="1317625"/>
            <a:ext cx="10896600" cy="3980921"/>
          </a:xfrm>
        </p:spPr>
        <p:txBody>
          <a:bodyPr vert="horz" lIns="91440" tIns="45720" rIns="91440" bIns="45720" rtlCol="0" anchor="t">
            <a:normAutofit/>
          </a:bodyPr>
          <a:lstStyle/>
          <a:p>
            <a:pPr marL="342900" indent="-342900"/>
            <a:r>
              <a:rPr lang="en-US" sz="2400">
                <a:ea typeface="+mn-lt"/>
                <a:cs typeface="+mn-lt"/>
              </a:rPr>
              <a:t>Cryogenic Technology (Koen)</a:t>
            </a:r>
            <a:endParaRPr lang="en-US" sz="2400">
              <a:cs typeface="Calibri"/>
            </a:endParaRPr>
          </a:p>
          <a:p>
            <a:pPr marL="342900" indent="-342900"/>
            <a:endParaRPr lang="en-US" sz="2400">
              <a:cs typeface="Calibri"/>
            </a:endParaRPr>
          </a:p>
          <a:p>
            <a:pPr marL="342900" indent="-342900"/>
            <a:r>
              <a:rPr lang="en-US" sz="2400">
                <a:solidFill>
                  <a:schemeClr val="bg2"/>
                </a:solidFill>
                <a:cs typeface="Calibri"/>
              </a:rPr>
              <a:t>Seismic Attenuation System (Enrico)</a:t>
            </a:r>
          </a:p>
          <a:p>
            <a:pPr marL="342900" indent="-342900"/>
            <a:endParaRPr lang="en-US" sz="2400">
              <a:solidFill>
                <a:schemeClr val="bg2"/>
              </a:solidFill>
              <a:cs typeface="Calibri"/>
            </a:endParaRPr>
          </a:p>
          <a:p>
            <a:pPr marL="342900" indent="-342900"/>
            <a:r>
              <a:rPr lang="en-US" sz="2400">
                <a:solidFill>
                  <a:schemeClr val="bg2"/>
                </a:solidFill>
                <a:cs typeface="Calibri"/>
              </a:rPr>
              <a:t>Optical setup (Enzo)</a:t>
            </a:r>
          </a:p>
          <a:p>
            <a:pPr marL="0" indent="0">
              <a:buNone/>
            </a:pPr>
            <a:endParaRPr lang="en-US" sz="2400">
              <a:cs typeface="Calibri"/>
            </a:endParaRPr>
          </a:p>
        </p:txBody>
      </p:sp>
      <p:sp>
        <p:nvSpPr>
          <p:cNvPr id="3" name="Slide Number Placeholder 2">
            <a:extLst>
              <a:ext uri="{FF2B5EF4-FFF2-40B4-BE49-F238E27FC236}">
                <a16:creationId xmlns:a16="http://schemas.microsoft.com/office/drawing/2014/main" id="{A41896D6-6B72-E7C6-C8B9-38CC5DEFA4E9}"/>
              </a:ext>
            </a:extLst>
          </p:cNvPr>
          <p:cNvSpPr>
            <a:spLocks noGrp="1"/>
          </p:cNvSpPr>
          <p:nvPr>
            <p:ph type="sldNum" sz="quarter" idx="12"/>
          </p:nvPr>
        </p:nvSpPr>
        <p:spPr/>
        <p:txBody>
          <a:bodyPr/>
          <a:lstStyle/>
          <a:p>
            <a:fld id="{1211B697-1A32-4DEE-8BF5-11EE32737DD0}" type="slidenum">
              <a:rPr lang="nl-NL" smtClean="0"/>
              <a:t>7</a:t>
            </a:fld>
            <a:endParaRPr lang="nl-NL"/>
          </a:p>
        </p:txBody>
      </p:sp>
    </p:spTree>
    <p:extLst>
      <p:ext uri="{BB962C8B-B14F-4D97-AF65-F5344CB8AC3E}">
        <p14:creationId xmlns:p14="http://schemas.microsoft.com/office/powerpoint/2010/main" val="217242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32D5-1812-5168-AB8B-97419A316D22}"/>
              </a:ext>
            </a:extLst>
          </p:cNvPr>
          <p:cNvSpPr>
            <a:spLocks noGrp="1"/>
          </p:cNvSpPr>
          <p:nvPr>
            <p:ph type="title"/>
          </p:nvPr>
        </p:nvSpPr>
        <p:spPr/>
        <p:txBody>
          <a:bodyPr/>
          <a:lstStyle/>
          <a:p>
            <a:r>
              <a:rPr lang="nl-NL"/>
              <a:t>Cryogenic system requirements</a:t>
            </a:r>
          </a:p>
        </p:txBody>
      </p:sp>
      <mc:AlternateContent xmlns:mc="http://schemas.openxmlformats.org/markup-compatibility/2006" xmlns:a14="http://schemas.microsoft.com/office/drawing/2010/main">
        <mc:Choice Requires="a14">
          <p:graphicFrame>
            <p:nvGraphicFramePr>
              <p:cNvPr id="4" name="Table 9">
                <a:extLst>
                  <a:ext uri="{FF2B5EF4-FFF2-40B4-BE49-F238E27FC236}">
                    <a16:creationId xmlns:a16="http://schemas.microsoft.com/office/drawing/2014/main" id="{4DE44B2C-99D5-1F5E-2BBE-5110ECBD73F6}"/>
                  </a:ext>
                </a:extLst>
              </p:cNvPr>
              <p:cNvGraphicFramePr>
                <a:graphicFrameLocks noGrp="1"/>
              </p:cNvGraphicFramePr>
              <p:nvPr>
                <p:extLst>
                  <p:ext uri="{D42A27DB-BD31-4B8C-83A1-F6EECF244321}">
                    <p14:modId xmlns:p14="http://schemas.microsoft.com/office/powerpoint/2010/main" val="2282440535"/>
                  </p:ext>
                </p:extLst>
              </p:nvPr>
            </p:nvGraphicFramePr>
            <p:xfrm>
              <a:off x="838199" y="2291504"/>
              <a:ext cx="10515600" cy="3017520"/>
            </p:xfrm>
            <a:graphic>
              <a:graphicData uri="http://schemas.openxmlformats.org/drawingml/2006/table">
                <a:tbl>
                  <a:tblPr firstRow="1" firstCol="1" bandRow="1">
                    <a:tableStyleId>{EB344D84-9AFB-497E-A393-DC336BA19D2E}</a:tableStyleId>
                  </a:tblPr>
                  <a:tblGrid>
                    <a:gridCol w="3505200">
                      <a:extLst>
                        <a:ext uri="{9D8B030D-6E8A-4147-A177-3AD203B41FA5}">
                          <a16:colId xmlns:a16="http://schemas.microsoft.com/office/drawing/2014/main" val="1454736445"/>
                        </a:ext>
                      </a:extLst>
                    </a:gridCol>
                    <a:gridCol w="3505200">
                      <a:extLst>
                        <a:ext uri="{9D8B030D-6E8A-4147-A177-3AD203B41FA5}">
                          <a16:colId xmlns:a16="http://schemas.microsoft.com/office/drawing/2014/main" val="553050246"/>
                        </a:ext>
                      </a:extLst>
                    </a:gridCol>
                    <a:gridCol w="3505200">
                      <a:extLst>
                        <a:ext uri="{9D8B030D-6E8A-4147-A177-3AD203B41FA5}">
                          <a16:colId xmlns:a16="http://schemas.microsoft.com/office/drawing/2014/main" val="2038077341"/>
                        </a:ext>
                      </a:extLst>
                    </a:gridCol>
                  </a:tblGrid>
                  <a:tr h="370840">
                    <a:tc>
                      <a:txBody>
                        <a:bodyPr/>
                        <a:lstStyle/>
                        <a:p>
                          <a:pPr algn="r"/>
                          <a:endParaRPr lang="nl-NL" sz="2400">
                            <a:latin typeface="+mj-lt"/>
                          </a:endParaRPr>
                        </a:p>
                      </a:txBody>
                      <a:tcPr>
                        <a:solidFill>
                          <a:srgbClr val="C80C30"/>
                        </a:solidFill>
                      </a:tcPr>
                    </a:tc>
                    <a:tc>
                      <a:txBody>
                        <a:bodyPr/>
                        <a:lstStyle/>
                        <a:p>
                          <a:pPr algn="ctr"/>
                          <a:r>
                            <a:rPr lang="en-US" sz="2400">
                              <a:latin typeface="+mj-lt"/>
                            </a:rPr>
                            <a:t>ET, ETPF</a:t>
                          </a:r>
                          <a:endParaRPr lang="nl-NL" sz="2400">
                            <a:latin typeface="+mj-lt"/>
                          </a:endParaRPr>
                        </a:p>
                      </a:txBody>
                      <a:tcPr anchor="ctr">
                        <a:solidFill>
                          <a:srgbClr val="C80C30"/>
                        </a:solidFill>
                      </a:tcPr>
                    </a:tc>
                    <a:tc>
                      <a:txBody>
                        <a:bodyPr/>
                        <a:lstStyle/>
                        <a:p>
                          <a:pPr algn="ctr"/>
                          <a:r>
                            <a:rPr lang="en-US" sz="2400">
                              <a:latin typeface="+mj-lt"/>
                            </a:rPr>
                            <a:t>Mirror Coating Test Facility</a:t>
                          </a:r>
                          <a:endParaRPr lang="nl-NL" sz="2400">
                            <a:latin typeface="+mj-lt"/>
                          </a:endParaRPr>
                        </a:p>
                      </a:txBody>
                      <a:tcPr anchor="ctr">
                        <a:solidFill>
                          <a:srgbClr val="C80C30"/>
                        </a:solidFill>
                      </a:tcPr>
                    </a:tc>
                    <a:extLst>
                      <a:ext uri="{0D108BD9-81ED-4DB2-BD59-A6C34878D82A}">
                        <a16:rowId xmlns:a16="http://schemas.microsoft.com/office/drawing/2014/main" val="52742693"/>
                      </a:ext>
                    </a:extLst>
                  </a:tr>
                  <a:tr h="370840">
                    <a:tc>
                      <a:txBody>
                        <a:bodyPr/>
                        <a:lstStyle/>
                        <a:p>
                          <a:pPr algn="r"/>
                          <a:r>
                            <a:rPr lang="nl-NL" sz="2400">
                              <a:latin typeface="+mj-lt"/>
                            </a:rPr>
                            <a:t>Operation of system</a:t>
                          </a:r>
                        </a:p>
                      </a:txBody>
                      <a:tcPr anchor="ctr">
                        <a:solidFill>
                          <a:srgbClr val="C80C30"/>
                        </a:solidFill>
                      </a:tcPr>
                    </a:tc>
                    <a:tc>
                      <a:txBody>
                        <a:bodyPr/>
                        <a:lstStyle/>
                        <a:p>
                          <a:pPr algn="ctr"/>
                          <a:r>
                            <a:rPr lang="en-US" sz="2400">
                              <a:latin typeface="+mj-lt"/>
                            </a:rPr>
                            <a:t>Continuous</a:t>
                          </a:r>
                          <a:endParaRPr lang="nl-NL" sz="2400">
                            <a:latin typeface="+mj-lt"/>
                          </a:endParaRPr>
                        </a:p>
                      </a:txBody>
                      <a:tcPr anchor="ctr"/>
                    </a:tc>
                    <a:tc>
                      <a:txBody>
                        <a:bodyPr/>
                        <a:lstStyle/>
                        <a:p>
                          <a:pPr algn="ctr"/>
                          <a:r>
                            <a:rPr lang="en-US" sz="2400">
                              <a:latin typeface="+mj-lt"/>
                            </a:rPr>
                            <a:t>Discontinuous</a:t>
                          </a:r>
                          <a:endParaRPr lang="nl-NL" sz="2400">
                            <a:latin typeface="+mj-lt"/>
                          </a:endParaRPr>
                        </a:p>
                      </a:txBody>
                      <a:tcPr anchor="ctr"/>
                    </a:tc>
                    <a:extLst>
                      <a:ext uri="{0D108BD9-81ED-4DB2-BD59-A6C34878D82A}">
                        <a16:rowId xmlns:a16="http://schemas.microsoft.com/office/drawing/2014/main" val="3836603270"/>
                      </a:ext>
                    </a:extLst>
                  </a:tr>
                  <a:tr h="370840">
                    <a:tc>
                      <a:txBody>
                        <a:bodyPr/>
                        <a:lstStyle/>
                        <a:p>
                          <a:pPr algn="r"/>
                          <a:r>
                            <a:rPr lang="nl-NL" sz="2400">
                              <a:latin typeface="+mj-lt"/>
                            </a:rPr>
                            <a:t>Vibration-free condition</a:t>
                          </a:r>
                        </a:p>
                      </a:txBody>
                      <a:tcPr anchor="ctr">
                        <a:solidFill>
                          <a:srgbClr val="C80C30">
                            <a:alpha val="80000"/>
                          </a:srgbClr>
                        </a:solidFill>
                      </a:tcPr>
                    </a:tc>
                    <a:tc>
                      <a:txBody>
                        <a:bodyPr/>
                        <a:lstStyle/>
                        <a:p>
                          <a:pPr algn="ctr"/>
                          <a:r>
                            <a:rPr lang="en-US" sz="2400">
                              <a:latin typeface="+mj-lt"/>
                            </a:rPr>
                            <a:t>At all times</a:t>
                          </a:r>
                          <a:endParaRPr lang="nl-NL" sz="2400">
                            <a:latin typeface="+mj-lt"/>
                          </a:endParaRPr>
                        </a:p>
                      </a:txBody>
                      <a:tcPr anchor="ctr"/>
                    </a:tc>
                    <a:tc>
                      <a:txBody>
                        <a:bodyPr/>
                        <a:lstStyle/>
                        <a:p>
                          <a:pPr algn="ctr"/>
                          <a:r>
                            <a:rPr lang="en-US" sz="2400">
                              <a:latin typeface="+mj-lt"/>
                            </a:rPr>
                            <a:t>Only during measurements (</a:t>
                          </a:r>
                          <a14:m>
                            <m:oMath xmlns:m="http://schemas.openxmlformats.org/officeDocument/2006/math">
                              <m:r>
                                <a:rPr lang="en-US" sz="2400" i="1" dirty="0" smtClean="0">
                                  <a:latin typeface="Cambria Math" panose="02040503050406030204" pitchFamily="18" charset="0"/>
                                </a:rPr>
                                <m:t>~</m:t>
                              </m:r>
                              <m:r>
                                <a:rPr lang="nl-NL" sz="2400" b="0" i="1" dirty="0" smtClean="0">
                                  <a:latin typeface="Cambria Math" panose="02040503050406030204" pitchFamily="18" charset="0"/>
                                </a:rPr>
                                <m:t> </m:t>
                              </m:r>
                              <m:r>
                                <a:rPr lang="en-US" sz="2400" i="1" kern="1200" dirty="0" smtClean="0">
                                  <a:solidFill>
                                    <a:schemeClr val="dk1"/>
                                  </a:solidFill>
                                  <a:effectLst/>
                                  <a:latin typeface="Cambria Math" panose="02040503050406030204" pitchFamily="18" charset="0"/>
                                </a:rPr>
                                <m:t>½</m:t>
                              </m:r>
                            </m:oMath>
                          </a14:m>
                          <a:r>
                            <a:rPr lang="en-US" sz="2400">
                              <a:latin typeface="+mj-lt"/>
                            </a:rPr>
                            <a:t> hour)</a:t>
                          </a:r>
                        </a:p>
                      </a:txBody>
                      <a:tcPr anchor="ctr"/>
                    </a:tc>
                    <a:extLst>
                      <a:ext uri="{0D108BD9-81ED-4DB2-BD59-A6C34878D82A}">
                        <a16:rowId xmlns:a16="http://schemas.microsoft.com/office/drawing/2014/main" val="3909391140"/>
                      </a:ext>
                    </a:extLst>
                  </a:tr>
                  <a:tr h="370840">
                    <a:tc>
                      <a:txBody>
                        <a:bodyPr/>
                        <a:lstStyle/>
                        <a:p>
                          <a:pPr algn="r"/>
                          <a:r>
                            <a:rPr lang="nl-NL" sz="2400">
                              <a:latin typeface="+mj-lt"/>
                            </a:rPr>
                            <a:t>System cooldown</a:t>
                          </a:r>
                        </a:p>
                      </a:txBody>
                      <a:tcPr anchor="ctr">
                        <a:solidFill>
                          <a:srgbClr val="C80C30"/>
                        </a:solidFill>
                      </a:tcPr>
                    </a:tc>
                    <a:tc>
                      <a:txBody>
                        <a:bodyPr/>
                        <a:lstStyle/>
                        <a:p>
                          <a:pPr algn="ctr"/>
                          <a:r>
                            <a:rPr lang="nl-NL" sz="2400">
                              <a:solidFill>
                                <a:schemeClr val="tx1"/>
                              </a:solidFill>
                              <a:latin typeface="+mj-lt"/>
                            </a:rPr>
                            <a:t>Weeks</a:t>
                          </a:r>
                        </a:p>
                      </a:txBody>
                      <a:tcPr anchor="ctr"/>
                    </a:tc>
                    <a:tc>
                      <a:txBody>
                        <a:bodyPr/>
                        <a:lstStyle/>
                        <a:p>
                          <a:pPr algn="ctr"/>
                          <a:r>
                            <a:rPr lang="en-US" sz="2400">
                              <a:latin typeface="+mj-lt"/>
                            </a:rPr>
                            <a:t>A</a:t>
                          </a:r>
                          <a:r>
                            <a:rPr lang="en-US" sz="2400" baseline="0">
                              <a:latin typeface="+mj-lt"/>
                            </a:rPr>
                            <a:t> few </a:t>
                          </a:r>
                          <a:r>
                            <a:rPr lang="en-US" sz="2400">
                              <a:latin typeface="+mj-lt"/>
                            </a:rPr>
                            <a:t>days</a:t>
                          </a:r>
                        </a:p>
                      </a:txBody>
                      <a:tcPr anchor="ctr"/>
                    </a:tc>
                    <a:extLst>
                      <a:ext uri="{0D108BD9-81ED-4DB2-BD59-A6C34878D82A}">
                        <a16:rowId xmlns:a16="http://schemas.microsoft.com/office/drawing/2014/main" val="3785878726"/>
                      </a:ext>
                    </a:extLst>
                  </a:tr>
                  <a:tr h="370840">
                    <a:tc>
                      <a:txBody>
                        <a:bodyPr/>
                        <a:lstStyle/>
                        <a:p>
                          <a:pPr algn="r"/>
                          <a:r>
                            <a:rPr lang="nl-NL" sz="2400">
                              <a:latin typeface="+mj-lt"/>
                            </a:rPr>
                            <a:t>Operating temperature</a:t>
                          </a:r>
                        </a:p>
                      </a:txBody>
                      <a:tcPr anchor="ctr">
                        <a:solidFill>
                          <a:srgbClr val="C80C30">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kern="1200">
                              <a:solidFill>
                                <a:schemeClr val="tx1"/>
                              </a:solidFill>
                              <a:latin typeface="+mj-lt"/>
                              <a:ea typeface="+mn-ea"/>
                              <a:cs typeface="+mn-cs"/>
                            </a:rPr>
                            <a:t>10 K, 123 K</a:t>
                          </a:r>
                        </a:p>
                      </a:txBody>
                      <a:tcPr anchor="ctr"/>
                    </a:tc>
                    <a:tc>
                      <a:txBody>
                        <a:bodyPr/>
                        <a:lstStyle/>
                        <a:p>
                          <a:pPr algn="ctr"/>
                          <a:r>
                            <a:rPr lang="en-US" sz="2400">
                              <a:latin typeface="+mj-lt"/>
                            </a:rPr>
                            <a:t>10 K (123 K*)</a:t>
                          </a:r>
                        </a:p>
                      </a:txBody>
                      <a:tcPr anchor="ctr"/>
                    </a:tc>
                    <a:extLst>
                      <a:ext uri="{0D108BD9-81ED-4DB2-BD59-A6C34878D82A}">
                        <a16:rowId xmlns:a16="http://schemas.microsoft.com/office/drawing/2014/main" val="2373711500"/>
                      </a:ext>
                    </a:extLst>
                  </a:tr>
                </a:tbl>
              </a:graphicData>
            </a:graphic>
          </p:graphicFrame>
        </mc:Choice>
        <mc:Fallback xmlns="">
          <p:graphicFrame>
            <p:nvGraphicFramePr>
              <p:cNvPr id="4" name="Table 9">
                <a:extLst>
                  <a:ext uri="{FF2B5EF4-FFF2-40B4-BE49-F238E27FC236}">
                    <a16:creationId xmlns:a16="http://schemas.microsoft.com/office/drawing/2014/main" id="{4DE44B2C-99D5-1F5E-2BBE-5110ECBD73F6}"/>
                  </a:ext>
                </a:extLst>
              </p:cNvPr>
              <p:cNvGraphicFramePr>
                <a:graphicFrameLocks noGrp="1"/>
              </p:cNvGraphicFramePr>
              <p:nvPr>
                <p:extLst>
                  <p:ext uri="{D42A27DB-BD31-4B8C-83A1-F6EECF244321}">
                    <p14:modId xmlns:p14="http://schemas.microsoft.com/office/powerpoint/2010/main" val="2282440535"/>
                  </p:ext>
                </p:extLst>
              </p:nvPr>
            </p:nvGraphicFramePr>
            <p:xfrm>
              <a:off x="838199" y="2291504"/>
              <a:ext cx="10515600" cy="2651760"/>
            </p:xfrm>
            <a:graphic>
              <a:graphicData uri="http://schemas.openxmlformats.org/drawingml/2006/table">
                <a:tbl>
                  <a:tblPr firstRow="1" firstCol="1" bandRow="1">
                    <a:tableStyleId>{EB344D84-9AFB-497E-A393-DC336BA19D2E}</a:tableStyleId>
                  </a:tblPr>
                  <a:tblGrid>
                    <a:gridCol w="3505200">
                      <a:extLst>
                        <a:ext uri="{9D8B030D-6E8A-4147-A177-3AD203B41FA5}">
                          <a16:colId xmlns:a16="http://schemas.microsoft.com/office/drawing/2014/main" val="1454736445"/>
                        </a:ext>
                      </a:extLst>
                    </a:gridCol>
                    <a:gridCol w="3505200">
                      <a:extLst>
                        <a:ext uri="{9D8B030D-6E8A-4147-A177-3AD203B41FA5}">
                          <a16:colId xmlns:a16="http://schemas.microsoft.com/office/drawing/2014/main" val="553050246"/>
                        </a:ext>
                      </a:extLst>
                    </a:gridCol>
                    <a:gridCol w="3505200">
                      <a:extLst>
                        <a:ext uri="{9D8B030D-6E8A-4147-A177-3AD203B41FA5}">
                          <a16:colId xmlns:a16="http://schemas.microsoft.com/office/drawing/2014/main" val="2038077341"/>
                        </a:ext>
                      </a:extLst>
                    </a:gridCol>
                  </a:tblGrid>
                  <a:tr h="457200">
                    <a:tc>
                      <a:txBody>
                        <a:bodyPr/>
                        <a:lstStyle/>
                        <a:p>
                          <a:pPr algn="r"/>
                          <a:endParaRPr lang="nl-NL" sz="2400">
                            <a:latin typeface="+mj-lt"/>
                          </a:endParaRPr>
                        </a:p>
                      </a:txBody>
                      <a:tcPr>
                        <a:solidFill>
                          <a:srgbClr val="C80C30"/>
                        </a:solidFill>
                      </a:tcPr>
                    </a:tc>
                    <a:tc>
                      <a:txBody>
                        <a:bodyPr/>
                        <a:lstStyle/>
                        <a:p>
                          <a:pPr algn="ctr"/>
                          <a:r>
                            <a:rPr lang="en-US" sz="2400">
                              <a:latin typeface="+mj-lt"/>
                            </a:rPr>
                            <a:t>ET, ETPF</a:t>
                          </a:r>
                          <a:endParaRPr lang="nl-NL" sz="2400">
                            <a:latin typeface="+mj-lt"/>
                          </a:endParaRPr>
                        </a:p>
                      </a:txBody>
                      <a:tcPr anchor="ctr">
                        <a:solidFill>
                          <a:srgbClr val="C80C30"/>
                        </a:solidFill>
                      </a:tcPr>
                    </a:tc>
                    <a:tc>
                      <a:txBody>
                        <a:bodyPr/>
                        <a:lstStyle/>
                        <a:p>
                          <a:pPr algn="ctr"/>
                          <a:r>
                            <a:rPr lang="en-US" sz="2400">
                              <a:latin typeface="+mj-lt"/>
                            </a:rPr>
                            <a:t>Mirror Coating Test Facility</a:t>
                          </a:r>
                          <a:endParaRPr lang="nl-NL" sz="2400">
                            <a:latin typeface="+mj-lt"/>
                          </a:endParaRPr>
                        </a:p>
                      </a:txBody>
                      <a:tcPr anchor="ctr">
                        <a:solidFill>
                          <a:srgbClr val="C80C30"/>
                        </a:solidFill>
                      </a:tcPr>
                    </a:tc>
                    <a:extLst>
                      <a:ext uri="{0D108BD9-81ED-4DB2-BD59-A6C34878D82A}">
                        <a16:rowId xmlns:a16="http://schemas.microsoft.com/office/drawing/2014/main" val="52742693"/>
                      </a:ext>
                    </a:extLst>
                  </a:tr>
                  <a:tr h="457200">
                    <a:tc>
                      <a:txBody>
                        <a:bodyPr/>
                        <a:lstStyle/>
                        <a:p>
                          <a:pPr algn="r"/>
                          <a:r>
                            <a:rPr lang="nl-NL" sz="2400">
                              <a:latin typeface="+mj-lt"/>
                            </a:rPr>
                            <a:t>Operation of system</a:t>
                          </a:r>
                        </a:p>
                      </a:txBody>
                      <a:tcPr anchor="ctr">
                        <a:solidFill>
                          <a:srgbClr val="C80C30"/>
                        </a:solidFill>
                      </a:tcPr>
                    </a:tc>
                    <a:tc>
                      <a:txBody>
                        <a:bodyPr/>
                        <a:lstStyle/>
                        <a:p>
                          <a:pPr algn="ctr"/>
                          <a:r>
                            <a:rPr lang="en-US" sz="2400">
                              <a:latin typeface="+mj-lt"/>
                            </a:rPr>
                            <a:t>Continuous</a:t>
                          </a:r>
                          <a:endParaRPr lang="nl-NL" sz="2400">
                            <a:latin typeface="+mj-lt"/>
                          </a:endParaRPr>
                        </a:p>
                      </a:txBody>
                      <a:tcPr anchor="ctr"/>
                    </a:tc>
                    <a:tc>
                      <a:txBody>
                        <a:bodyPr/>
                        <a:lstStyle/>
                        <a:p>
                          <a:pPr algn="ctr"/>
                          <a:r>
                            <a:rPr lang="en-US" sz="2400">
                              <a:latin typeface="+mj-lt"/>
                            </a:rPr>
                            <a:t>Discontinuous</a:t>
                          </a:r>
                          <a:endParaRPr lang="nl-NL" sz="2400">
                            <a:latin typeface="+mj-lt"/>
                          </a:endParaRPr>
                        </a:p>
                      </a:txBody>
                      <a:tcPr anchor="ctr"/>
                    </a:tc>
                    <a:extLst>
                      <a:ext uri="{0D108BD9-81ED-4DB2-BD59-A6C34878D82A}">
                        <a16:rowId xmlns:a16="http://schemas.microsoft.com/office/drawing/2014/main" val="3836603270"/>
                      </a:ext>
                    </a:extLst>
                  </a:tr>
                  <a:tr h="822960">
                    <a:tc>
                      <a:txBody>
                        <a:bodyPr/>
                        <a:lstStyle/>
                        <a:p>
                          <a:pPr algn="r"/>
                          <a:r>
                            <a:rPr lang="nl-NL" sz="2400">
                              <a:latin typeface="+mj-lt"/>
                            </a:rPr>
                            <a:t>Vibration-free condition</a:t>
                          </a:r>
                        </a:p>
                      </a:txBody>
                      <a:tcPr anchor="ctr">
                        <a:solidFill>
                          <a:srgbClr val="C80C30">
                            <a:alpha val="80000"/>
                          </a:srgbClr>
                        </a:solidFill>
                      </a:tcPr>
                    </a:tc>
                    <a:tc>
                      <a:txBody>
                        <a:bodyPr/>
                        <a:lstStyle/>
                        <a:p>
                          <a:pPr algn="ctr"/>
                          <a:r>
                            <a:rPr lang="en-US" sz="2400">
                              <a:latin typeface="+mj-lt"/>
                            </a:rPr>
                            <a:t>At all times</a:t>
                          </a:r>
                          <a:endParaRPr lang="nl-NL" sz="2400">
                            <a:latin typeface="+mj-lt"/>
                          </a:endParaRPr>
                        </a:p>
                      </a:txBody>
                      <a:tcPr anchor="ctr"/>
                    </a:tc>
                    <a:tc>
                      <a:txBody>
                        <a:bodyPr/>
                        <a:lstStyle/>
                        <a:p>
                          <a:endParaRPr lang="en-US"/>
                        </a:p>
                      </a:txBody>
                      <a:tcPr anchor="ctr">
                        <a:blipFill>
                          <a:blip r:embed="rId3"/>
                          <a:stretch>
                            <a:fillRect l="-200174" t="-115441" r="-348" b="-127206"/>
                          </a:stretch>
                        </a:blipFill>
                      </a:tcPr>
                    </a:tc>
                    <a:extLst>
                      <a:ext uri="{0D108BD9-81ED-4DB2-BD59-A6C34878D82A}">
                        <a16:rowId xmlns:a16="http://schemas.microsoft.com/office/drawing/2014/main" val="3909391140"/>
                      </a:ext>
                    </a:extLst>
                  </a:tr>
                  <a:tr h="457200">
                    <a:tc>
                      <a:txBody>
                        <a:bodyPr/>
                        <a:lstStyle/>
                        <a:p>
                          <a:pPr algn="r"/>
                          <a:r>
                            <a:rPr lang="nl-NL" sz="2400">
                              <a:latin typeface="+mj-lt"/>
                            </a:rPr>
                            <a:t>System cooldown</a:t>
                          </a:r>
                        </a:p>
                      </a:txBody>
                      <a:tcPr anchor="ctr">
                        <a:solidFill>
                          <a:srgbClr val="C80C30"/>
                        </a:solidFill>
                      </a:tcPr>
                    </a:tc>
                    <a:tc>
                      <a:txBody>
                        <a:bodyPr/>
                        <a:lstStyle/>
                        <a:p>
                          <a:pPr algn="ctr"/>
                          <a:r>
                            <a:rPr lang="nl-NL" sz="2400">
                              <a:solidFill>
                                <a:schemeClr val="tx1"/>
                              </a:solidFill>
                              <a:latin typeface="+mj-lt"/>
                            </a:rPr>
                            <a:t>Weeks</a:t>
                          </a:r>
                        </a:p>
                      </a:txBody>
                      <a:tcPr anchor="ctr"/>
                    </a:tc>
                    <a:tc>
                      <a:txBody>
                        <a:bodyPr/>
                        <a:lstStyle/>
                        <a:p>
                          <a:pPr algn="ctr"/>
                          <a:r>
                            <a:rPr lang="en-US" sz="2400">
                              <a:latin typeface="+mj-lt"/>
                            </a:rPr>
                            <a:t>A</a:t>
                          </a:r>
                          <a:r>
                            <a:rPr lang="en-US" sz="2400" baseline="0">
                              <a:latin typeface="+mj-lt"/>
                            </a:rPr>
                            <a:t> few </a:t>
                          </a:r>
                          <a:r>
                            <a:rPr lang="en-US" sz="2400">
                              <a:latin typeface="+mj-lt"/>
                            </a:rPr>
                            <a:t>days</a:t>
                          </a:r>
                        </a:p>
                      </a:txBody>
                      <a:tcPr anchor="ctr"/>
                    </a:tc>
                    <a:extLst>
                      <a:ext uri="{0D108BD9-81ED-4DB2-BD59-A6C34878D82A}">
                        <a16:rowId xmlns:a16="http://schemas.microsoft.com/office/drawing/2014/main" val="3785878726"/>
                      </a:ext>
                    </a:extLst>
                  </a:tr>
                  <a:tr h="457200">
                    <a:tc>
                      <a:txBody>
                        <a:bodyPr/>
                        <a:lstStyle/>
                        <a:p>
                          <a:pPr algn="r"/>
                          <a:r>
                            <a:rPr lang="nl-NL" sz="2400">
                              <a:latin typeface="+mj-lt"/>
                            </a:rPr>
                            <a:t>Operating temperature</a:t>
                          </a:r>
                        </a:p>
                      </a:txBody>
                      <a:tcPr anchor="ctr">
                        <a:solidFill>
                          <a:srgbClr val="C80C30">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kern="1200">
                              <a:solidFill>
                                <a:schemeClr val="tx1"/>
                              </a:solidFill>
                              <a:latin typeface="+mj-lt"/>
                              <a:ea typeface="+mn-ea"/>
                              <a:cs typeface="+mn-cs"/>
                            </a:rPr>
                            <a:t>10 K, 123 K</a:t>
                          </a:r>
                        </a:p>
                      </a:txBody>
                      <a:tcPr anchor="ctr"/>
                    </a:tc>
                    <a:tc>
                      <a:txBody>
                        <a:bodyPr/>
                        <a:lstStyle/>
                        <a:p>
                          <a:pPr algn="ctr"/>
                          <a:r>
                            <a:rPr lang="en-US" sz="2400">
                              <a:latin typeface="+mj-lt"/>
                            </a:rPr>
                            <a:t>10 K (123 K*)</a:t>
                          </a:r>
                        </a:p>
                      </a:txBody>
                      <a:tcPr anchor="ctr"/>
                    </a:tc>
                    <a:extLst>
                      <a:ext uri="{0D108BD9-81ED-4DB2-BD59-A6C34878D82A}">
                        <a16:rowId xmlns:a16="http://schemas.microsoft.com/office/drawing/2014/main" val="2373711500"/>
                      </a:ext>
                    </a:extLst>
                  </a:tr>
                </a:tbl>
              </a:graphicData>
            </a:graphic>
          </p:graphicFrame>
        </mc:Fallback>
      </mc:AlternateContent>
      <p:sp>
        <p:nvSpPr>
          <p:cNvPr id="3" name="Slide Number Placeholder 2">
            <a:extLst>
              <a:ext uri="{FF2B5EF4-FFF2-40B4-BE49-F238E27FC236}">
                <a16:creationId xmlns:a16="http://schemas.microsoft.com/office/drawing/2014/main" id="{1E7198E9-13DB-117C-581B-FC6ADC041D46}"/>
              </a:ext>
            </a:extLst>
          </p:cNvPr>
          <p:cNvSpPr>
            <a:spLocks noGrp="1"/>
          </p:cNvSpPr>
          <p:nvPr>
            <p:ph type="sldNum" sz="quarter" idx="12"/>
          </p:nvPr>
        </p:nvSpPr>
        <p:spPr/>
        <p:txBody>
          <a:bodyPr/>
          <a:lstStyle/>
          <a:p>
            <a:fld id="{1211B697-1A32-4DEE-8BF5-11EE32737DD0}" type="slidenum">
              <a:rPr lang="nl-NL" smtClean="0"/>
              <a:t>8</a:t>
            </a:fld>
            <a:endParaRPr lang="nl-NL"/>
          </a:p>
        </p:txBody>
      </p:sp>
    </p:spTree>
    <p:extLst>
      <p:ext uri="{BB962C8B-B14F-4D97-AF65-F5344CB8AC3E}">
        <p14:creationId xmlns:p14="http://schemas.microsoft.com/office/powerpoint/2010/main" val="381998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A91D-22B0-17ED-DC17-CE00E27AA303}"/>
              </a:ext>
            </a:extLst>
          </p:cNvPr>
          <p:cNvSpPr>
            <a:spLocks noGrp="1"/>
          </p:cNvSpPr>
          <p:nvPr>
            <p:ph type="title"/>
          </p:nvPr>
        </p:nvSpPr>
        <p:spPr/>
        <p:txBody>
          <a:bodyPr/>
          <a:lstStyle/>
          <a:p>
            <a:r>
              <a:rPr lang="nl-NL" err="1"/>
              <a:t>Core</a:t>
            </a:r>
            <a:r>
              <a:rPr lang="nl-NL"/>
              <a:t> concept</a:t>
            </a:r>
          </a:p>
        </p:txBody>
      </p:sp>
      <p:sp>
        <p:nvSpPr>
          <p:cNvPr id="3" name="Content Placeholder 2">
            <a:extLst>
              <a:ext uri="{FF2B5EF4-FFF2-40B4-BE49-F238E27FC236}">
                <a16:creationId xmlns:a16="http://schemas.microsoft.com/office/drawing/2014/main" id="{14FB208A-0932-66B9-AD42-B4BB415AE044}"/>
              </a:ext>
            </a:extLst>
          </p:cNvPr>
          <p:cNvSpPr>
            <a:spLocks noGrp="1"/>
          </p:cNvSpPr>
          <p:nvPr>
            <p:ph idx="1"/>
          </p:nvPr>
        </p:nvSpPr>
        <p:spPr/>
        <p:txBody>
          <a:bodyPr/>
          <a:lstStyle/>
          <a:p>
            <a:r>
              <a:rPr lang="nl-NL"/>
              <a:t>Cold storage (battery)</a:t>
            </a:r>
          </a:p>
          <a:p>
            <a:r>
              <a:rPr lang="nl-NL"/>
              <a:t>Mechanical cryocooler (charging battery)</a:t>
            </a:r>
          </a:p>
          <a:p>
            <a:endParaRPr lang="nl-NL"/>
          </a:p>
          <a:p>
            <a:pPr marL="514350" indent="-514350">
              <a:buFont typeface="+mj-lt"/>
              <a:buAutoNum type="arabicPeriod"/>
            </a:pPr>
            <a:r>
              <a:rPr lang="nl-NL"/>
              <a:t>Cooler on, cool down cold storage</a:t>
            </a:r>
          </a:p>
          <a:p>
            <a:pPr marL="514350" indent="-514350">
              <a:buFont typeface="+mj-lt"/>
              <a:buAutoNum type="arabicPeriod"/>
            </a:pPr>
            <a:r>
              <a:rPr lang="nl-NL"/>
              <a:t>Cooler off, measure using stored cold</a:t>
            </a:r>
          </a:p>
        </p:txBody>
      </p:sp>
      <p:grpSp>
        <p:nvGrpSpPr>
          <p:cNvPr id="8" name="Group 7">
            <a:extLst>
              <a:ext uri="{FF2B5EF4-FFF2-40B4-BE49-F238E27FC236}">
                <a16:creationId xmlns:a16="http://schemas.microsoft.com/office/drawing/2014/main" id="{C7FC5B68-FAE0-E319-BDCF-3BF69097A54E}"/>
              </a:ext>
            </a:extLst>
          </p:cNvPr>
          <p:cNvGrpSpPr/>
          <p:nvPr/>
        </p:nvGrpSpPr>
        <p:grpSpPr>
          <a:xfrm>
            <a:off x="8189093" y="1943466"/>
            <a:ext cx="3056757" cy="3506056"/>
            <a:chOff x="8189093" y="1194532"/>
            <a:chExt cx="3056757" cy="3506056"/>
          </a:xfrm>
        </p:grpSpPr>
        <p:pic>
          <p:nvPicPr>
            <p:cNvPr id="7" name="Picture 6" descr="A close-up of a machine&#10;&#10;Description automatically generated">
              <a:extLst>
                <a:ext uri="{FF2B5EF4-FFF2-40B4-BE49-F238E27FC236}">
                  <a16:creationId xmlns:a16="http://schemas.microsoft.com/office/drawing/2014/main" id="{461BDAC9-DCC8-5547-0AD0-8E6F8788C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600" y="1194532"/>
              <a:ext cx="2889250" cy="3506056"/>
            </a:xfrm>
            <a:prstGeom prst="rect">
              <a:avLst/>
            </a:prstGeom>
          </p:spPr>
        </p:pic>
        <p:cxnSp>
          <p:nvCxnSpPr>
            <p:cNvPr id="5" name="Straight Arrow Connector 4">
              <a:extLst>
                <a:ext uri="{FF2B5EF4-FFF2-40B4-BE49-F238E27FC236}">
                  <a16:creationId xmlns:a16="http://schemas.microsoft.com/office/drawing/2014/main" id="{9D3CE1D2-F065-9D9E-E069-4B80C93C29A7}"/>
                </a:ext>
              </a:extLst>
            </p:cNvPr>
            <p:cNvCxnSpPr/>
            <p:nvPr/>
          </p:nvCxnSpPr>
          <p:spPr>
            <a:xfrm>
              <a:off x="8766495" y="2332139"/>
              <a:ext cx="0" cy="2181138"/>
            </a:xfrm>
            <a:prstGeom prst="straightConnector1">
              <a:avLst/>
            </a:prstGeom>
            <a:ln>
              <a:solidFill>
                <a:srgbClr val="C80C3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6EBDCAA-9517-EA4F-629C-C0F17DFC9CDB}"/>
                </a:ext>
              </a:extLst>
            </p:cNvPr>
            <p:cNvSpPr txBox="1"/>
            <p:nvPr/>
          </p:nvSpPr>
          <p:spPr>
            <a:xfrm>
              <a:off x="8189093" y="3238042"/>
              <a:ext cx="577402" cy="369332"/>
            </a:xfrm>
            <a:prstGeom prst="rect">
              <a:avLst/>
            </a:prstGeom>
            <a:noFill/>
          </p:spPr>
          <p:txBody>
            <a:bodyPr wrap="none" rtlCol="0">
              <a:spAutoFit/>
            </a:bodyPr>
            <a:lstStyle/>
            <a:p>
              <a:r>
                <a:rPr lang="en-US"/>
                <a:t>½ m</a:t>
              </a:r>
              <a:endParaRPr lang="nl-NL"/>
            </a:p>
          </p:txBody>
        </p:sp>
      </p:grpSp>
      <p:grpSp>
        <p:nvGrpSpPr>
          <p:cNvPr id="13" name="Group 12">
            <a:extLst>
              <a:ext uri="{FF2B5EF4-FFF2-40B4-BE49-F238E27FC236}">
                <a16:creationId xmlns:a16="http://schemas.microsoft.com/office/drawing/2014/main" id="{353F5839-59FF-9351-30AF-0C8C794EB6C1}"/>
              </a:ext>
            </a:extLst>
          </p:cNvPr>
          <p:cNvGrpSpPr/>
          <p:nvPr/>
        </p:nvGrpSpPr>
        <p:grpSpPr>
          <a:xfrm>
            <a:off x="700733" y="3499936"/>
            <a:ext cx="665666" cy="665664"/>
            <a:chOff x="746759" y="3545962"/>
            <a:chExt cx="573613" cy="573612"/>
          </a:xfrm>
        </p:grpSpPr>
        <p:sp>
          <p:nvSpPr>
            <p:cNvPr id="10" name="Arc 9">
              <a:extLst>
                <a:ext uri="{FF2B5EF4-FFF2-40B4-BE49-F238E27FC236}">
                  <a16:creationId xmlns:a16="http://schemas.microsoft.com/office/drawing/2014/main" id="{7B9553BE-7EC8-7C3D-2811-30960BB81832}"/>
                </a:ext>
              </a:extLst>
            </p:cNvPr>
            <p:cNvSpPr/>
            <p:nvPr/>
          </p:nvSpPr>
          <p:spPr>
            <a:xfrm rot="16200000">
              <a:off x="746760" y="3545962"/>
              <a:ext cx="573612" cy="573612"/>
            </a:xfrm>
            <a:prstGeom prst="arc">
              <a:avLst>
                <a:gd name="adj1" fmla="val 12917200"/>
                <a:gd name="adj2" fmla="val 19490143"/>
              </a:avLst>
            </a:prstGeom>
            <a:ln>
              <a:solidFill>
                <a:srgbClr val="C80C3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Arc 11">
              <a:extLst>
                <a:ext uri="{FF2B5EF4-FFF2-40B4-BE49-F238E27FC236}">
                  <a16:creationId xmlns:a16="http://schemas.microsoft.com/office/drawing/2014/main" id="{A890B649-83C2-64EB-6611-B39B006EB371}"/>
                </a:ext>
              </a:extLst>
            </p:cNvPr>
            <p:cNvSpPr/>
            <p:nvPr/>
          </p:nvSpPr>
          <p:spPr>
            <a:xfrm rot="5400000">
              <a:off x="746759" y="3545962"/>
              <a:ext cx="573612" cy="573612"/>
            </a:xfrm>
            <a:prstGeom prst="arc">
              <a:avLst>
                <a:gd name="adj1" fmla="val 12917200"/>
                <a:gd name="adj2" fmla="val 19490143"/>
              </a:avLst>
            </a:prstGeom>
            <a:ln>
              <a:solidFill>
                <a:srgbClr val="C80C3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sp>
        <p:nvSpPr>
          <p:cNvPr id="16" name="TextBox 15">
            <a:extLst>
              <a:ext uri="{FF2B5EF4-FFF2-40B4-BE49-F238E27FC236}">
                <a16:creationId xmlns:a16="http://schemas.microsoft.com/office/drawing/2014/main" id="{3AB1DFFD-0FFE-A739-4E05-FCAABE84BD5E}"/>
              </a:ext>
            </a:extLst>
          </p:cNvPr>
          <p:cNvSpPr txBox="1"/>
          <p:nvPr/>
        </p:nvSpPr>
        <p:spPr>
          <a:xfrm>
            <a:off x="8766495" y="5440104"/>
            <a:ext cx="2191177" cy="646331"/>
          </a:xfrm>
          <a:prstGeom prst="rect">
            <a:avLst/>
          </a:prstGeom>
          <a:noFill/>
        </p:spPr>
        <p:txBody>
          <a:bodyPr wrap="none" rtlCol="0">
            <a:spAutoFit/>
          </a:bodyPr>
          <a:lstStyle/>
          <a:p>
            <a:r>
              <a:rPr lang="nl-NL"/>
              <a:t>Sumitomo RDK 415D</a:t>
            </a:r>
            <a:br>
              <a:rPr lang="nl-NL"/>
            </a:br>
            <a:r>
              <a:rPr lang="nl-NL"/>
              <a:t>1.5 W at 4 K</a:t>
            </a:r>
          </a:p>
        </p:txBody>
      </p:sp>
      <p:grpSp>
        <p:nvGrpSpPr>
          <p:cNvPr id="46" name="Group 45">
            <a:extLst>
              <a:ext uri="{FF2B5EF4-FFF2-40B4-BE49-F238E27FC236}">
                <a16:creationId xmlns:a16="http://schemas.microsoft.com/office/drawing/2014/main" id="{3F375590-CF61-B3B3-D934-00F7BBE39E4B}"/>
              </a:ext>
            </a:extLst>
          </p:cNvPr>
          <p:cNvGrpSpPr/>
          <p:nvPr/>
        </p:nvGrpSpPr>
        <p:grpSpPr>
          <a:xfrm>
            <a:off x="1366398" y="5217979"/>
            <a:ext cx="5411685" cy="914622"/>
            <a:chOff x="1366398" y="5217979"/>
            <a:chExt cx="5411685" cy="914622"/>
          </a:xfrm>
        </p:grpSpPr>
        <p:grpSp>
          <p:nvGrpSpPr>
            <p:cNvPr id="4" name="Group 3">
              <a:extLst>
                <a:ext uri="{FF2B5EF4-FFF2-40B4-BE49-F238E27FC236}">
                  <a16:creationId xmlns:a16="http://schemas.microsoft.com/office/drawing/2014/main" id="{270B64A4-0F89-3552-CFB4-0E2C8AA317E6}"/>
                </a:ext>
              </a:extLst>
            </p:cNvPr>
            <p:cNvGrpSpPr/>
            <p:nvPr/>
          </p:nvGrpSpPr>
          <p:grpSpPr>
            <a:xfrm rot="16200000">
              <a:off x="3850116" y="2734261"/>
              <a:ext cx="444250" cy="5411685"/>
              <a:chOff x="3383361" y="971518"/>
              <a:chExt cx="444250" cy="5411685"/>
            </a:xfrm>
          </p:grpSpPr>
          <p:cxnSp>
            <p:nvCxnSpPr>
              <p:cNvPr id="9" name="Rechte verbindingslijn 39">
                <a:extLst>
                  <a:ext uri="{FF2B5EF4-FFF2-40B4-BE49-F238E27FC236}">
                    <a16:creationId xmlns:a16="http://schemas.microsoft.com/office/drawing/2014/main" id="{DDD32F8F-855C-F055-C784-BDFA33415FCD}"/>
                  </a:ext>
                </a:extLst>
              </p:cNvPr>
              <p:cNvCxnSpPr>
                <a:cxnSpLocks/>
                <a:stCxn id="11" idx="1"/>
                <a:endCxn id="15" idx="3"/>
              </p:cNvCxnSpPr>
              <p:nvPr/>
            </p:nvCxnSpPr>
            <p:spPr>
              <a:xfrm rot="5400000" flipH="1">
                <a:off x="3293027" y="2671260"/>
                <a:ext cx="624916" cy="2"/>
              </a:xfrm>
              <a:prstGeom prst="line">
                <a:avLst/>
              </a:prstGeom>
              <a:ln>
                <a:solidFill>
                  <a:srgbClr val="C80C30"/>
                </a:solidFill>
              </a:ln>
            </p:spPr>
            <p:style>
              <a:lnRef idx="2">
                <a:schemeClr val="dk1"/>
              </a:lnRef>
              <a:fillRef idx="0">
                <a:schemeClr val="dk1"/>
              </a:fillRef>
              <a:effectRef idx="1">
                <a:schemeClr val="dk1"/>
              </a:effectRef>
              <a:fontRef idx="minor">
                <a:schemeClr val="tx1"/>
              </a:fontRef>
            </p:style>
          </p:cxnSp>
          <p:sp>
            <p:nvSpPr>
              <p:cNvPr id="11" name="Rechthoek 26">
                <a:extLst>
                  <a:ext uri="{FF2B5EF4-FFF2-40B4-BE49-F238E27FC236}">
                    <a16:creationId xmlns:a16="http://schemas.microsoft.com/office/drawing/2014/main" id="{05B3C7CD-6486-07D5-D1B4-54B8502559D0}"/>
                  </a:ext>
                </a:extLst>
              </p:cNvPr>
              <p:cNvSpPr/>
              <p:nvPr/>
            </p:nvSpPr>
            <p:spPr>
              <a:xfrm rot="5400000">
                <a:off x="2911845" y="3455236"/>
                <a:ext cx="1387284" cy="44424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err="1">
                    <a:solidFill>
                      <a:schemeClr val="tx1"/>
                    </a:solidFill>
                  </a:rPr>
                  <a:t>Cold</a:t>
                </a:r>
                <a:r>
                  <a:rPr lang="nl-NL" sz="1600">
                    <a:solidFill>
                      <a:schemeClr val="tx1"/>
                    </a:solidFill>
                  </a:rPr>
                  <a:t> storage</a:t>
                </a:r>
              </a:p>
            </p:txBody>
          </p:sp>
          <p:sp>
            <p:nvSpPr>
              <p:cNvPr id="14" name="Rechthoek 29">
                <a:extLst>
                  <a:ext uri="{FF2B5EF4-FFF2-40B4-BE49-F238E27FC236}">
                    <a16:creationId xmlns:a16="http://schemas.microsoft.com/office/drawing/2014/main" id="{B11A4C9F-02DB-4C01-795F-9A82A666F6B1}"/>
                  </a:ext>
                </a:extLst>
              </p:cNvPr>
              <p:cNvSpPr/>
              <p:nvPr/>
            </p:nvSpPr>
            <p:spPr>
              <a:xfrm rot="5400000">
                <a:off x="2911844" y="5467437"/>
                <a:ext cx="1387284" cy="44424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tx1"/>
                    </a:solidFill>
                  </a:rPr>
                  <a:t>Optical </a:t>
                </a:r>
                <a:r>
                  <a:rPr lang="nl-NL" sz="1600" err="1">
                    <a:solidFill>
                      <a:schemeClr val="tx1"/>
                    </a:solidFill>
                  </a:rPr>
                  <a:t>bench</a:t>
                </a:r>
                <a:endParaRPr lang="nl-NL" sz="1600">
                  <a:solidFill>
                    <a:schemeClr val="tx1"/>
                  </a:solidFill>
                </a:endParaRPr>
              </a:p>
            </p:txBody>
          </p:sp>
          <p:sp>
            <p:nvSpPr>
              <p:cNvPr id="15" name="Rechthoek 30">
                <a:extLst>
                  <a:ext uri="{FF2B5EF4-FFF2-40B4-BE49-F238E27FC236}">
                    <a16:creationId xmlns:a16="http://schemas.microsoft.com/office/drawing/2014/main" id="{310E1628-4BEB-D97E-BE86-97CD9ED66E59}"/>
                  </a:ext>
                </a:extLst>
              </p:cNvPr>
              <p:cNvSpPr/>
              <p:nvPr/>
            </p:nvSpPr>
            <p:spPr>
              <a:xfrm rot="5400000">
                <a:off x="2911843" y="1443036"/>
                <a:ext cx="1387284" cy="444248"/>
              </a:xfrm>
              <a:prstGeom prst="rect">
                <a:avLst/>
              </a:prstGeom>
              <a:noFill/>
              <a:ln>
                <a:solidFill>
                  <a:srgbClr val="C8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err="1">
                    <a:solidFill>
                      <a:schemeClr val="tx1"/>
                    </a:solidFill>
                  </a:rPr>
                  <a:t>Cryocooler</a:t>
                </a:r>
                <a:br>
                  <a:rPr lang="nl-NL" sz="1600">
                    <a:solidFill>
                      <a:schemeClr val="tx1"/>
                    </a:solidFill>
                  </a:rPr>
                </a:br>
                <a:r>
                  <a:rPr lang="nl-NL" sz="1600" err="1">
                    <a:solidFill>
                      <a:schemeClr val="tx1"/>
                    </a:solidFill>
                  </a:rPr>
                  <a:t>cold</a:t>
                </a:r>
                <a:r>
                  <a:rPr lang="nl-NL" sz="1600">
                    <a:solidFill>
                      <a:schemeClr val="tx1"/>
                    </a:solidFill>
                  </a:rPr>
                  <a:t> tip</a:t>
                </a:r>
              </a:p>
            </p:txBody>
          </p:sp>
          <p:cxnSp>
            <p:nvCxnSpPr>
              <p:cNvPr id="18" name="Rechte verbindingslijn 39">
                <a:extLst>
                  <a:ext uri="{FF2B5EF4-FFF2-40B4-BE49-F238E27FC236}">
                    <a16:creationId xmlns:a16="http://schemas.microsoft.com/office/drawing/2014/main" id="{2C4AF116-7AF4-7556-71C2-7CC3E5772B11}"/>
                  </a:ext>
                </a:extLst>
              </p:cNvPr>
              <p:cNvCxnSpPr>
                <a:cxnSpLocks/>
                <a:stCxn id="14" idx="1"/>
                <a:endCxn id="11" idx="3"/>
              </p:cNvCxnSpPr>
              <p:nvPr/>
            </p:nvCxnSpPr>
            <p:spPr>
              <a:xfrm rot="5400000" flipH="1">
                <a:off x="3293028" y="4683461"/>
                <a:ext cx="624917" cy="0"/>
              </a:xfrm>
              <a:prstGeom prst="line">
                <a:avLst/>
              </a:prstGeom>
              <a:ln>
                <a:solidFill>
                  <a:srgbClr val="C80C30"/>
                </a:solidFill>
              </a:ln>
            </p:spPr>
            <p:style>
              <a:lnRef idx="2">
                <a:schemeClr val="dk1"/>
              </a:lnRef>
              <a:fillRef idx="0">
                <a:schemeClr val="dk1"/>
              </a:fillRef>
              <a:effectRef idx="1">
                <a:schemeClr val="dk1"/>
              </a:effectRef>
              <a:fontRef idx="minor">
                <a:schemeClr val="tx1"/>
              </a:fontRef>
            </p:style>
          </p:cxnSp>
        </p:grpSp>
        <p:sp>
          <p:nvSpPr>
            <p:cNvPr id="43" name="TextBox 42">
              <a:extLst>
                <a:ext uri="{FF2B5EF4-FFF2-40B4-BE49-F238E27FC236}">
                  <a16:creationId xmlns:a16="http://schemas.microsoft.com/office/drawing/2014/main" id="{9883E65C-4733-0442-2F22-AE9750FB6D9F}"/>
                </a:ext>
              </a:extLst>
            </p:cNvPr>
            <p:cNvSpPr txBox="1"/>
            <p:nvPr/>
          </p:nvSpPr>
          <p:spPr>
            <a:xfrm>
              <a:off x="1822635" y="5763269"/>
              <a:ext cx="474810" cy="369332"/>
            </a:xfrm>
            <a:prstGeom prst="rect">
              <a:avLst/>
            </a:prstGeom>
            <a:noFill/>
          </p:spPr>
          <p:txBody>
            <a:bodyPr wrap="none" rtlCol="0">
              <a:spAutoFit/>
            </a:bodyPr>
            <a:lstStyle/>
            <a:p>
              <a:r>
                <a:rPr lang="nl-NL">
                  <a:latin typeface="+mj-lt"/>
                </a:rPr>
                <a:t>4 K</a:t>
              </a:r>
            </a:p>
          </p:txBody>
        </p:sp>
        <p:sp>
          <p:nvSpPr>
            <p:cNvPr id="44" name="TextBox 43">
              <a:extLst>
                <a:ext uri="{FF2B5EF4-FFF2-40B4-BE49-F238E27FC236}">
                  <a16:creationId xmlns:a16="http://schemas.microsoft.com/office/drawing/2014/main" id="{9EF6DA33-E01D-7F85-68AC-F828A8B24F94}"/>
                </a:ext>
              </a:extLst>
            </p:cNvPr>
            <p:cNvSpPr txBox="1"/>
            <p:nvPr/>
          </p:nvSpPr>
          <p:spPr>
            <a:xfrm>
              <a:off x="3834836" y="5745098"/>
              <a:ext cx="474810" cy="369332"/>
            </a:xfrm>
            <a:prstGeom prst="rect">
              <a:avLst/>
            </a:prstGeom>
            <a:noFill/>
          </p:spPr>
          <p:txBody>
            <a:bodyPr wrap="none" rtlCol="0">
              <a:spAutoFit/>
            </a:bodyPr>
            <a:lstStyle/>
            <a:p>
              <a:r>
                <a:rPr lang="nl-NL">
                  <a:latin typeface="+mj-lt"/>
                </a:rPr>
                <a:t>5 K</a:t>
              </a:r>
            </a:p>
          </p:txBody>
        </p:sp>
        <p:sp>
          <p:nvSpPr>
            <p:cNvPr id="45" name="TextBox 44">
              <a:extLst>
                <a:ext uri="{FF2B5EF4-FFF2-40B4-BE49-F238E27FC236}">
                  <a16:creationId xmlns:a16="http://schemas.microsoft.com/office/drawing/2014/main" id="{94903C30-B946-E7FB-C5F1-ACC9788FB459}"/>
                </a:ext>
              </a:extLst>
            </p:cNvPr>
            <p:cNvSpPr txBox="1"/>
            <p:nvPr/>
          </p:nvSpPr>
          <p:spPr>
            <a:xfrm>
              <a:off x="5788527" y="5763269"/>
              <a:ext cx="591829" cy="369332"/>
            </a:xfrm>
            <a:prstGeom prst="rect">
              <a:avLst/>
            </a:prstGeom>
            <a:noFill/>
          </p:spPr>
          <p:txBody>
            <a:bodyPr wrap="none" rtlCol="0">
              <a:spAutoFit/>
            </a:bodyPr>
            <a:lstStyle/>
            <a:p>
              <a:r>
                <a:rPr lang="nl-NL">
                  <a:latin typeface="+mj-lt"/>
                </a:rPr>
                <a:t>10 K</a:t>
              </a:r>
            </a:p>
          </p:txBody>
        </p:sp>
      </p:grpSp>
      <p:sp>
        <p:nvSpPr>
          <p:cNvPr id="17" name="Slide Number Placeholder 16">
            <a:extLst>
              <a:ext uri="{FF2B5EF4-FFF2-40B4-BE49-F238E27FC236}">
                <a16:creationId xmlns:a16="http://schemas.microsoft.com/office/drawing/2014/main" id="{9A95D463-4BA4-FA29-95DE-7F2825B51FE5}"/>
              </a:ext>
            </a:extLst>
          </p:cNvPr>
          <p:cNvSpPr>
            <a:spLocks noGrp="1"/>
          </p:cNvSpPr>
          <p:nvPr>
            <p:ph type="sldNum" sz="quarter" idx="12"/>
          </p:nvPr>
        </p:nvSpPr>
        <p:spPr/>
        <p:txBody>
          <a:bodyPr/>
          <a:lstStyle/>
          <a:p>
            <a:fld id="{1211B697-1A32-4DEE-8BF5-11EE32737DD0}" type="slidenum">
              <a:rPr lang="nl-NL" smtClean="0"/>
              <a:t>9</a:t>
            </a:fld>
            <a:endParaRPr lang="nl-NL"/>
          </a:p>
        </p:txBody>
      </p:sp>
    </p:spTree>
    <p:extLst>
      <p:ext uri="{BB962C8B-B14F-4D97-AF65-F5344CB8AC3E}">
        <p14:creationId xmlns:p14="http://schemas.microsoft.com/office/powerpoint/2010/main" val="16631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2111</Words>
  <Application>Microsoft Macintosh PowerPoint</Application>
  <PresentationFormat>Widescreen</PresentationFormat>
  <Paragraphs>343</Paragraphs>
  <Slides>40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ArialMT</vt:lpstr>
      <vt:lpstr>Bahnschrift</vt:lpstr>
      <vt:lpstr>Calibri</vt:lpstr>
      <vt:lpstr>Calibri Light</vt:lpstr>
      <vt:lpstr>Cambria Math</vt:lpstr>
      <vt:lpstr>Fira sans</vt:lpstr>
      <vt:lpstr>Wingdings</vt:lpstr>
      <vt:lpstr>Office Theme</vt:lpstr>
      <vt:lpstr>Cryogenic Coating Thermal Noise direct measurement </vt:lpstr>
      <vt:lpstr>Dutch Black Hole Consortium</vt:lpstr>
      <vt:lpstr>Sensitivity of Gravitational Wave Detectors</vt:lpstr>
      <vt:lpstr>Motivations &amp; Goals</vt:lpstr>
      <vt:lpstr>Motivations &amp; Goals</vt:lpstr>
      <vt:lpstr>Three main work packages</vt:lpstr>
      <vt:lpstr>Three main work packages</vt:lpstr>
      <vt:lpstr>Cryogenic system requirements</vt:lpstr>
      <vt:lpstr>Core concept</vt:lpstr>
      <vt:lpstr>Operation</vt:lpstr>
      <vt:lpstr>Cold storage</vt:lpstr>
      <vt:lpstr>Heat switches</vt:lpstr>
      <vt:lpstr>Simulation: cyclic operation</vt:lpstr>
      <vt:lpstr>Phased approach</vt:lpstr>
      <vt:lpstr>Three main work packages</vt:lpstr>
      <vt:lpstr>Why a vibration-isolation system?</vt:lpstr>
      <vt:lpstr>PowerPoint Presentation</vt:lpstr>
      <vt:lpstr>PowerPoint Presentation</vt:lpstr>
      <vt:lpstr>PowerPoint Presentation</vt:lpstr>
      <vt:lpstr>PowerPoint Presentation</vt:lpstr>
      <vt:lpstr>PowerPoint Presentation</vt:lpstr>
      <vt:lpstr>PowerPoint Presentation</vt:lpstr>
      <vt:lpstr>Heat Link analytical study</vt:lpstr>
      <vt:lpstr>PowerPoint Presentation</vt:lpstr>
      <vt:lpstr>PowerPoint Presentation</vt:lpstr>
      <vt:lpstr>PowerPoint Presentation</vt:lpstr>
      <vt:lpstr>PowerPoint Presentation</vt:lpstr>
      <vt:lpstr>Next Steps</vt:lpstr>
      <vt:lpstr>Three main parts</vt:lpstr>
      <vt:lpstr>Working Principle</vt:lpstr>
      <vt:lpstr>Working Principle</vt:lpstr>
      <vt:lpstr>Optical Setup: Overview</vt:lpstr>
      <vt:lpstr>Optical Setup: Simulations</vt:lpstr>
      <vt:lpstr>Optical Setup: Simulations</vt:lpstr>
      <vt:lpstr>Optical Setup at Nikhef Lab</vt:lpstr>
      <vt:lpstr>Optical Setup at Nikhef Lab</vt:lpstr>
      <vt:lpstr>Optical Setup at Nikhef Lab</vt:lpstr>
      <vt:lpstr>Integration of the optical breadboard</vt:lpstr>
      <vt:lpstr>Next Steps</vt:lpstr>
      <vt:lpstr>Backup: simulation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Lotze, Koen (UT-TNW)</dc:creator>
  <cp:lastModifiedBy>Microsoft Office User</cp:lastModifiedBy>
  <cp:revision>14</cp:revision>
  <dcterms:created xsi:type="dcterms:W3CDTF">2023-10-11T06:39:43Z</dcterms:created>
  <dcterms:modified xsi:type="dcterms:W3CDTF">2023-10-24T09:14:59Z</dcterms:modified>
</cp:coreProperties>
</file>