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56f33de8f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56f33de8f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e4cd1e30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e4cd1e30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6f18e932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56f18e932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6f18e932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6f18e932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6f18e932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6f18e932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73bfc3fe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573bfc3fe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6f18e932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56f18e932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573bfc3fe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573bfc3fe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56f33de8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56f33de8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73bfc3fe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73bfc3fe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518042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1"/>
            </a:lvl1pPr>
            <a:lvl2pPr lvl="1">
              <a:buNone/>
              <a:defRPr b="1"/>
            </a:lvl2pPr>
            <a:lvl3pPr lvl="2">
              <a:buNone/>
              <a:defRPr b="1"/>
            </a:lvl3pPr>
            <a:lvl4pPr lvl="3">
              <a:buNone/>
              <a:defRPr b="1"/>
            </a:lvl4pPr>
            <a:lvl5pPr lvl="4">
              <a:buNone/>
              <a:defRPr b="1"/>
            </a:lvl5pPr>
            <a:lvl6pPr lvl="5">
              <a:buNone/>
              <a:defRPr b="1"/>
            </a:lvl6pPr>
            <a:lvl7pPr lvl="6">
              <a:buNone/>
              <a:defRPr b="1"/>
            </a:lvl7pPr>
            <a:lvl8pPr lvl="7">
              <a:buNone/>
              <a:defRPr b="1"/>
            </a:lvl8pPr>
            <a:lvl9pPr lvl="8">
              <a:buNone/>
              <a:defRPr b="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4050" y="4914900"/>
            <a:ext cx="4569900" cy="228600"/>
          </a:xfrm>
          <a:prstGeom prst="rect">
            <a:avLst/>
          </a:prstGeom>
          <a:solidFill>
            <a:srgbClr val="1F4B92">
              <a:alpha val="82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914900"/>
            <a:ext cx="4574100" cy="2286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3216725" y="4852200"/>
            <a:ext cx="1179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János Takátsy</a:t>
            </a:r>
            <a:endParaRPr sz="1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4752296" y="4852200"/>
            <a:ext cx="2021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takatsy.janos@wigner.hu</a:t>
            </a:r>
            <a:endParaRPr sz="1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50384" y="351934"/>
            <a:ext cx="7934400" cy="1163400"/>
          </a:xfrm>
          <a:prstGeom prst="roundRect">
            <a:avLst>
              <a:gd name="adj" fmla="val 16667"/>
            </a:avLst>
          </a:prstGeom>
          <a:solidFill>
            <a:srgbClr val="B7B7B7">
              <a:alpha val="70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04800" y="306350"/>
            <a:ext cx="7934400" cy="1163400"/>
          </a:xfrm>
          <a:prstGeom prst="roundRect">
            <a:avLst>
              <a:gd name="adj" fmla="val 16667"/>
            </a:avLst>
          </a:prstGeom>
          <a:solidFill>
            <a:srgbClr val="627E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30350" y="135650"/>
            <a:ext cx="7683300" cy="15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➤"/>
              <a:defRPr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574050" y="4914900"/>
            <a:ext cx="4569900" cy="228600"/>
          </a:xfrm>
          <a:prstGeom prst="rect">
            <a:avLst/>
          </a:prstGeom>
          <a:solidFill>
            <a:srgbClr val="1F4B92">
              <a:alpha val="82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4914900"/>
            <a:ext cx="4574100" cy="2286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216725" y="4852200"/>
            <a:ext cx="1179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János Takátsy</a:t>
            </a:r>
            <a:endParaRPr sz="1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4752296" y="4852200"/>
            <a:ext cx="2021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takatsy.janos@wigner.hu</a:t>
            </a:r>
            <a:endParaRPr sz="1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518042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b="1"/>
            </a:lvl1pPr>
            <a:lvl2pPr lvl="1" rtl="0">
              <a:buNone/>
              <a:defRPr b="1"/>
            </a:lvl2pPr>
            <a:lvl3pPr lvl="2" rtl="0">
              <a:buNone/>
              <a:defRPr b="1"/>
            </a:lvl3pPr>
            <a:lvl4pPr lvl="3" rtl="0">
              <a:buNone/>
              <a:defRPr b="1"/>
            </a:lvl4pPr>
            <a:lvl5pPr lvl="4" rtl="0">
              <a:buNone/>
              <a:defRPr b="1"/>
            </a:lvl5pPr>
            <a:lvl6pPr lvl="5" rtl="0">
              <a:buNone/>
              <a:defRPr b="1"/>
            </a:lvl6pPr>
            <a:lvl7pPr lvl="6" rtl="0">
              <a:buNone/>
              <a:defRPr b="1"/>
            </a:lvl7pPr>
            <a:lvl8pPr lvl="7" rtl="0">
              <a:buNone/>
              <a:defRPr b="1"/>
            </a:lvl8pPr>
            <a:lvl9pPr lvl="8" rtl="0">
              <a:buNone/>
              <a:defRPr b="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0"/>
            <a:ext cx="9144000" cy="310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10200"/>
            <a:ext cx="9144000" cy="665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43675" y="310250"/>
            <a:ext cx="9076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F4B92"/>
              </a:buClr>
              <a:buSzPts val="2800"/>
              <a:buFont typeface="Georgia"/>
              <a:buNone/>
              <a:defRPr>
                <a:solidFill>
                  <a:srgbClr val="1F4B9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/>
          <p:nvPr/>
        </p:nvSpPr>
        <p:spPr>
          <a:xfrm>
            <a:off x="2875075" y="-29550"/>
            <a:ext cx="11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Methods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696000" y="-29550"/>
            <a:ext cx="126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Introduction</a:t>
            </a:r>
            <a:endParaRPr sz="12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5089625" y="-29550"/>
            <a:ext cx="11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Results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7227975" y="-29550"/>
            <a:ext cx="11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Conclusion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➤"/>
              <a:defRPr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4574050" y="4914900"/>
            <a:ext cx="4569900" cy="228600"/>
          </a:xfrm>
          <a:prstGeom prst="rect">
            <a:avLst/>
          </a:prstGeom>
          <a:solidFill>
            <a:srgbClr val="1F4B92">
              <a:alpha val="82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4914900"/>
            <a:ext cx="4574100" cy="2286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3216725" y="4852200"/>
            <a:ext cx="1179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János Takátsy</a:t>
            </a:r>
            <a:endParaRPr sz="1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752296" y="4852200"/>
            <a:ext cx="2021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takatsy.janos@wigner.hu</a:t>
            </a:r>
            <a:endParaRPr sz="1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518042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b="1"/>
            </a:lvl1pPr>
            <a:lvl2pPr lvl="1" rtl="0">
              <a:buNone/>
              <a:defRPr b="1"/>
            </a:lvl2pPr>
            <a:lvl3pPr lvl="2" rtl="0">
              <a:buNone/>
              <a:defRPr b="1"/>
            </a:lvl3pPr>
            <a:lvl4pPr lvl="3" rtl="0">
              <a:buNone/>
              <a:defRPr b="1"/>
            </a:lvl4pPr>
            <a:lvl5pPr lvl="4" rtl="0">
              <a:buNone/>
              <a:defRPr b="1"/>
            </a:lvl5pPr>
            <a:lvl6pPr lvl="5" rtl="0">
              <a:buNone/>
              <a:defRPr b="1"/>
            </a:lvl6pPr>
            <a:lvl7pPr lvl="6" rtl="0">
              <a:buNone/>
              <a:defRPr b="1"/>
            </a:lvl7pPr>
            <a:lvl8pPr lvl="7" rtl="0">
              <a:buNone/>
              <a:defRPr b="1"/>
            </a:lvl8pPr>
            <a:lvl9pPr lvl="8" rtl="0">
              <a:buNone/>
              <a:defRPr b="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0" y="0"/>
            <a:ext cx="9144000" cy="310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0" y="310200"/>
            <a:ext cx="9144000" cy="665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143675" y="310250"/>
            <a:ext cx="9076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4B92"/>
              </a:buClr>
              <a:buSzPts val="2800"/>
              <a:buFont typeface="Georgia"/>
              <a:buNone/>
              <a:defRPr>
                <a:solidFill>
                  <a:srgbClr val="1F4B9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2875075" y="-29550"/>
            <a:ext cx="11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Methods</a:t>
            </a:r>
            <a:endParaRPr sz="12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Google Shape;47;p5"/>
          <p:cNvSpPr txBox="1"/>
          <p:nvPr/>
        </p:nvSpPr>
        <p:spPr>
          <a:xfrm>
            <a:off x="696000" y="-29550"/>
            <a:ext cx="126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Introduction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5089625" y="-29550"/>
            <a:ext cx="11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Results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" name="Google Shape;49;p5"/>
          <p:cNvSpPr txBox="1"/>
          <p:nvPr/>
        </p:nvSpPr>
        <p:spPr>
          <a:xfrm>
            <a:off x="7227975" y="-29550"/>
            <a:ext cx="11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Conclusion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➤"/>
              <a:defRPr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4574050" y="4914900"/>
            <a:ext cx="4569900" cy="228600"/>
          </a:xfrm>
          <a:prstGeom prst="rect">
            <a:avLst/>
          </a:prstGeom>
          <a:solidFill>
            <a:srgbClr val="1F4B92">
              <a:alpha val="82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0" y="4914900"/>
            <a:ext cx="4574100" cy="2286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 txBox="1"/>
          <p:nvPr/>
        </p:nvSpPr>
        <p:spPr>
          <a:xfrm>
            <a:off x="3216725" y="4852200"/>
            <a:ext cx="1179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János Takátsy</a:t>
            </a:r>
            <a:endParaRPr sz="1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6"/>
          <p:cNvSpPr txBox="1"/>
          <p:nvPr/>
        </p:nvSpPr>
        <p:spPr>
          <a:xfrm>
            <a:off x="4752296" y="4852200"/>
            <a:ext cx="2021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takatsy.janos@wigner.hu</a:t>
            </a:r>
            <a:endParaRPr sz="1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8518042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b="1"/>
            </a:lvl1pPr>
            <a:lvl2pPr lvl="1" rtl="0">
              <a:buNone/>
              <a:defRPr b="1"/>
            </a:lvl2pPr>
            <a:lvl3pPr lvl="2" rtl="0">
              <a:buNone/>
              <a:defRPr b="1"/>
            </a:lvl3pPr>
            <a:lvl4pPr lvl="3" rtl="0">
              <a:buNone/>
              <a:defRPr b="1"/>
            </a:lvl4pPr>
            <a:lvl5pPr lvl="4" rtl="0">
              <a:buNone/>
              <a:defRPr b="1"/>
            </a:lvl5pPr>
            <a:lvl6pPr lvl="5" rtl="0">
              <a:buNone/>
              <a:defRPr b="1"/>
            </a:lvl6pPr>
            <a:lvl7pPr lvl="6" rtl="0">
              <a:buNone/>
              <a:defRPr b="1"/>
            </a:lvl7pPr>
            <a:lvl8pPr lvl="7" rtl="0">
              <a:buNone/>
              <a:defRPr b="1"/>
            </a:lvl8pPr>
            <a:lvl9pPr lvl="8" rtl="0">
              <a:buNone/>
              <a:defRPr b="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0" y="0"/>
            <a:ext cx="9144000" cy="310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0" y="310200"/>
            <a:ext cx="9144000" cy="665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143675" y="310250"/>
            <a:ext cx="9076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4B92"/>
              </a:buClr>
              <a:buSzPts val="2800"/>
              <a:buFont typeface="Georgia"/>
              <a:buNone/>
              <a:defRPr>
                <a:solidFill>
                  <a:srgbClr val="1F4B9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/>
          <p:nvPr/>
        </p:nvSpPr>
        <p:spPr>
          <a:xfrm>
            <a:off x="2875075" y="-29550"/>
            <a:ext cx="11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Methods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Google Shape;61;p6"/>
          <p:cNvSpPr txBox="1"/>
          <p:nvPr/>
        </p:nvSpPr>
        <p:spPr>
          <a:xfrm>
            <a:off x="696000" y="-29550"/>
            <a:ext cx="126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Introduction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6"/>
          <p:cNvSpPr txBox="1"/>
          <p:nvPr/>
        </p:nvSpPr>
        <p:spPr>
          <a:xfrm>
            <a:off x="5089625" y="-29550"/>
            <a:ext cx="11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Results</a:t>
            </a:r>
            <a:endParaRPr sz="12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" name="Google Shape;63;p6"/>
          <p:cNvSpPr txBox="1"/>
          <p:nvPr/>
        </p:nvSpPr>
        <p:spPr>
          <a:xfrm>
            <a:off x="7227975" y="-29550"/>
            <a:ext cx="11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Conclusion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3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➤"/>
              <a:defRPr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4574050" y="4914900"/>
            <a:ext cx="4569900" cy="228600"/>
          </a:xfrm>
          <a:prstGeom prst="rect">
            <a:avLst/>
          </a:prstGeom>
          <a:solidFill>
            <a:srgbClr val="1F4B92">
              <a:alpha val="82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0" y="4914900"/>
            <a:ext cx="4574100" cy="2286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 txBox="1"/>
          <p:nvPr/>
        </p:nvSpPr>
        <p:spPr>
          <a:xfrm>
            <a:off x="3216725" y="4852200"/>
            <a:ext cx="1179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János Takátsy</a:t>
            </a:r>
            <a:endParaRPr sz="1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7"/>
          <p:cNvSpPr txBox="1"/>
          <p:nvPr/>
        </p:nvSpPr>
        <p:spPr>
          <a:xfrm>
            <a:off x="4752296" y="4852200"/>
            <a:ext cx="2021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takatsy.janos@wigner.hu</a:t>
            </a:r>
            <a:endParaRPr sz="1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518042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b="1"/>
            </a:lvl1pPr>
            <a:lvl2pPr lvl="1" rtl="0">
              <a:buNone/>
              <a:defRPr b="1"/>
            </a:lvl2pPr>
            <a:lvl3pPr lvl="2" rtl="0">
              <a:buNone/>
              <a:defRPr b="1"/>
            </a:lvl3pPr>
            <a:lvl4pPr lvl="3" rtl="0">
              <a:buNone/>
              <a:defRPr b="1"/>
            </a:lvl4pPr>
            <a:lvl5pPr lvl="4" rtl="0">
              <a:buNone/>
              <a:defRPr b="1"/>
            </a:lvl5pPr>
            <a:lvl6pPr lvl="5" rtl="0">
              <a:buNone/>
              <a:defRPr b="1"/>
            </a:lvl6pPr>
            <a:lvl7pPr lvl="6" rtl="0">
              <a:buNone/>
              <a:defRPr b="1"/>
            </a:lvl7pPr>
            <a:lvl8pPr lvl="7" rtl="0">
              <a:buNone/>
              <a:defRPr b="1"/>
            </a:lvl8pPr>
            <a:lvl9pPr lvl="8" rtl="0">
              <a:buNone/>
              <a:defRPr b="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0" y="0"/>
            <a:ext cx="9144000" cy="310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0" y="310200"/>
            <a:ext cx="9144000" cy="665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143675" y="310250"/>
            <a:ext cx="9076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4B92"/>
              </a:buClr>
              <a:buSzPts val="2800"/>
              <a:buFont typeface="Georgia"/>
              <a:buNone/>
              <a:defRPr>
                <a:solidFill>
                  <a:srgbClr val="1F4B9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4" name="Google Shape;74;p7"/>
          <p:cNvSpPr txBox="1"/>
          <p:nvPr/>
        </p:nvSpPr>
        <p:spPr>
          <a:xfrm>
            <a:off x="2875075" y="-29550"/>
            <a:ext cx="11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Methods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7"/>
          <p:cNvSpPr txBox="1"/>
          <p:nvPr/>
        </p:nvSpPr>
        <p:spPr>
          <a:xfrm>
            <a:off x="696000" y="-29550"/>
            <a:ext cx="126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Introduction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" name="Google Shape;76;p7"/>
          <p:cNvSpPr txBox="1"/>
          <p:nvPr/>
        </p:nvSpPr>
        <p:spPr>
          <a:xfrm>
            <a:off x="5089625" y="-29550"/>
            <a:ext cx="11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Results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" name="Google Shape;77;p7"/>
          <p:cNvSpPr txBox="1"/>
          <p:nvPr/>
        </p:nvSpPr>
        <p:spPr>
          <a:xfrm>
            <a:off x="7227975" y="-29550"/>
            <a:ext cx="11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Conclusion</a:t>
            </a:r>
            <a:endParaRPr sz="12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ctrTitle"/>
          </p:nvPr>
        </p:nvSpPr>
        <p:spPr>
          <a:xfrm>
            <a:off x="730350" y="135650"/>
            <a:ext cx="7683300" cy="15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Tidal oscillations of neutron stars in eccentric binary systems</a:t>
            </a: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1"/>
          </p:nvPr>
        </p:nvSpPr>
        <p:spPr>
          <a:xfrm>
            <a:off x="702150" y="1552150"/>
            <a:ext cx="31011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János Takátsy</a:t>
            </a:r>
            <a:br>
              <a:rPr lang="en" sz="1800">
                <a:solidFill>
                  <a:srgbClr val="000000"/>
                </a:solidFill>
              </a:rPr>
            </a:br>
            <a:r>
              <a:rPr lang="en" sz="1800">
                <a:solidFill>
                  <a:srgbClr val="000000"/>
                </a:solidFill>
              </a:rPr>
              <a:t>ELTE Institute of Physics</a:t>
            </a:r>
            <a:br>
              <a:rPr lang="en" sz="1800">
                <a:solidFill>
                  <a:srgbClr val="000000"/>
                </a:solidFill>
              </a:rPr>
            </a:br>
            <a:r>
              <a:rPr lang="en" sz="1800">
                <a:solidFill>
                  <a:srgbClr val="000000"/>
                </a:solidFill>
              </a:rPr>
              <a:t>Wigner RCP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321" y="2538874"/>
            <a:ext cx="1003399" cy="11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3999200" y="1552150"/>
            <a:ext cx="16863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>
                <a:solidFill>
                  <a:schemeClr val="dk1"/>
                </a:solidFill>
              </a:rPr>
              <a:t>PhD Advisor:</a:t>
            </a: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Péter Kovács</a:t>
            </a:r>
            <a:br>
              <a:rPr lang="en" sz="1800">
                <a:solidFill>
                  <a:srgbClr val="000000"/>
                </a:solidFill>
              </a:rPr>
            </a:br>
            <a:r>
              <a:rPr lang="en" sz="1800">
                <a:solidFill>
                  <a:srgbClr val="000000"/>
                </a:solidFill>
              </a:rPr>
              <a:t>Wigner RCP</a:t>
            </a:r>
            <a:endParaRPr sz="1800" i="1">
              <a:solidFill>
                <a:srgbClr val="000000"/>
              </a:solidFill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688" y="2725834"/>
            <a:ext cx="1907410" cy="82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1477" y="2756657"/>
            <a:ext cx="1983365" cy="76350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>
            <a:spLocks noGrp="1"/>
          </p:cNvSpPr>
          <p:nvPr>
            <p:ph type="subTitle" idx="1"/>
          </p:nvPr>
        </p:nvSpPr>
        <p:spPr>
          <a:xfrm>
            <a:off x="6173700" y="1552150"/>
            <a:ext cx="23277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00000"/>
                </a:solidFill>
              </a:rPr>
              <a:t>Collaborator:</a:t>
            </a:r>
            <a:br>
              <a:rPr lang="en" sz="1800">
                <a:solidFill>
                  <a:srgbClr val="000000"/>
                </a:solidFill>
              </a:rPr>
            </a:br>
            <a:r>
              <a:rPr lang="en" sz="1800">
                <a:solidFill>
                  <a:srgbClr val="000000"/>
                </a:solidFill>
              </a:rPr>
              <a:t>Prof. Bence Kocsis</a:t>
            </a:r>
            <a:br>
              <a:rPr lang="en" sz="1800">
                <a:solidFill>
                  <a:srgbClr val="000000"/>
                </a:solidFill>
              </a:rPr>
            </a:br>
            <a:r>
              <a:rPr lang="en" sz="1800">
                <a:solidFill>
                  <a:srgbClr val="000000"/>
                </a:solidFill>
              </a:rPr>
              <a:t>University of Oxford</a:t>
            </a:r>
            <a:endParaRPr sz="1800" i="1">
              <a:solidFill>
                <a:srgbClr val="000000"/>
              </a:solidFill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1"/>
          </p:nvPr>
        </p:nvSpPr>
        <p:spPr>
          <a:xfrm>
            <a:off x="672300" y="3749012"/>
            <a:ext cx="77994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Multi-messenger Continuous Gravitational Waves Workshop</a:t>
            </a:r>
            <a:r>
              <a:rPr lang="en" sz="1800">
                <a:solidFill>
                  <a:srgbClr val="000000"/>
                </a:solidFill>
              </a:rPr>
              <a:t>,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11-13</a:t>
            </a:r>
            <a:r>
              <a:rPr lang="en" sz="1800">
                <a:solidFill>
                  <a:srgbClr val="000000"/>
                </a:solidFill>
              </a:rPr>
              <a:t> July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1551750" y="4234350"/>
            <a:ext cx="6040500" cy="195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1"/>
          </p:nvPr>
        </p:nvSpPr>
        <p:spPr>
          <a:xfrm>
            <a:off x="920400" y="4342150"/>
            <a:ext cx="70944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Supported by the ÚNKP-22-3 New National Excellence Program of the Ministry for Culture and Innovation from the source of the National Research, Development and Innovation Fund.</a:t>
            </a:r>
            <a:endParaRPr sz="1100">
              <a:solidFill>
                <a:srgbClr val="000000"/>
              </a:solidFill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6425" y="4513500"/>
            <a:ext cx="670824" cy="47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13250" y="4590513"/>
            <a:ext cx="503125" cy="3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>
            <a:spLocks noGrp="1"/>
          </p:cNvSpPr>
          <p:nvPr>
            <p:ph type="sldNum" idx="12"/>
          </p:nvPr>
        </p:nvSpPr>
        <p:spPr>
          <a:xfrm>
            <a:off x="8518042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143675" y="310250"/>
            <a:ext cx="9076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 SNR calculation</a:t>
            </a: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4604700" y="1152475"/>
            <a:ext cx="4227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Conclusions</a:t>
            </a:r>
            <a:endParaRPr b="1" dirty="0"/>
          </a:p>
          <a:p>
            <a:pPr marL="457200" lvl="0" indent="-342900" algn="l" rtl="0">
              <a:spcBef>
                <a:spcPts val="1200"/>
              </a:spcBef>
              <a:spcAft>
                <a:spcPts val="600"/>
              </a:spcAft>
              <a:buSzPts val="1800"/>
              <a:buChar char="➤"/>
            </a:pPr>
            <a:r>
              <a:rPr lang="en" dirty="0"/>
              <a:t>Dynamical tides might have an </a:t>
            </a:r>
            <a:r>
              <a:rPr lang="en" dirty="0">
                <a:solidFill>
                  <a:srgbClr val="E69138"/>
                </a:solidFill>
              </a:rPr>
              <a:t>observable</a:t>
            </a:r>
            <a:r>
              <a:rPr lang="en" dirty="0"/>
              <a:t> effect in </a:t>
            </a:r>
            <a:r>
              <a:rPr lang="en" dirty="0">
                <a:solidFill>
                  <a:srgbClr val="E69138"/>
                </a:solidFill>
              </a:rPr>
              <a:t>eccentric binaries</a:t>
            </a:r>
            <a:r>
              <a:rPr lang="en" dirty="0"/>
              <a:t> through the phase shift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600"/>
              </a:spcAft>
              <a:buSzPts val="1800"/>
              <a:buChar char="➤"/>
            </a:pPr>
            <a:r>
              <a:rPr lang="en" dirty="0"/>
              <a:t>Phase shift strongly depends on</a:t>
            </a:r>
            <a:r>
              <a:rPr lang="hu-HU" dirty="0"/>
              <a:t> </a:t>
            </a:r>
            <a:br>
              <a:rPr lang="hu-HU" dirty="0"/>
            </a:br>
            <a:r>
              <a:rPr lang="en" dirty="0">
                <a:solidFill>
                  <a:srgbClr val="E69138"/>
                </a:solidFill>
              </a:rPr>
              <a:t>f-mode frequency </a:t>
            </a:r>
            <a:r>
              <a:rPr lang="en" dirty="0"/>
              <a:t>→ equation of state might be constrained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600"/>
              </a:spcAft>
              <a:buSzPts val="1800"/>
              <a:buChar char="➤"/>
            </a:pPr>
            <a:r>
              <a:rPr lang="en" dirty="0"/>
              <a:t>PN and other effects still need to be taken into account</a:t>
            </a:r>
            <a:endParaRPr dirty="0"/>
          </a:p>
        </p:txBody>
      </p:sp>
      <p:sp>
        <p:nvSpPr>
          <p:cNvPr id="205" name="Google Shape;205;p25"/>
          <p:cNvSpPr txBox="1">
            <a:spLocks noGrp="1"/>
          </p:cNvSpPr>
          <p:nvPr>
            <p:ph type="sldNum" idx="12"/>
          </p:nvPr>
        </p:nvSpPr>
        <p:spPr>
          <a:xfrm>
            <a:off x="8518042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06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20" y="1152475"/>
            <a:ext cx="4423567" cy="352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143675" y="310250"/>
            <a:ext cx="9076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SNR estimation with phase shift</a:t>
            </a:r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xfrm>
            <a:off x="8518042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200" y="1036896"/>
            <a:ext cx="4096799" cy="326065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 txBox="1">
            <a:spLocks noGrp="1"/>
          </p:cNvSpPr>
          <p:nvPr>
            <p:ph type="body" idx="1"/>
          </p:nvPr>
        </p:nvSpPr>
        <p:spPr>
          <a:xfrm>
            <a:off x="1624800" y="4306700"/>
            <a:ext cx="60030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→ highly depends on the </a:t>
            </a:r>
            <a:r>
              <a:rPr lang="en">
                <a:solidFill>
                  <a:srgbClr val="E69138"/>
                </a:solidFill>
              </a:rPr>
              <a:t>last observed orbit</a:t>
            </a:r>
            <a:endParaRPr>
              <a:solidFill>
                <a:srgbClr val="E69138"/>
              </a:solidFill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4">
            <a:alphaModFix/>
          </a:blip>
          <a:srcRect t="1903"/>
          <a:stretch/>
        </p:blipFill>
        <p:spPr>
          <a:xfrm>
            <a:off x="374594" y="1062052"/>
            <a:ext cx="4029450" cy="31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143675" y="310250"/>
            <a:ext cx="9076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311700" y="1119362"/>
            <a:ext cx="48576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➤"/>
            </a:pPr>
            <a:r>
              <a:rPr lang="en">
                <a:solidFill>
                  <a:srgbClr val="E69138"/>
                </a:solidFill>
              </a:rPr>
              <a:t>Tidal effects</a:t>
            </a:r>
            <a:r>
              <a:rPr lang="en"/>
              <a:t> are important in binary NS inspiral evolution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➤"/>
            </a:pPr>
            <a:r>
              <a:rPr lang="en"/>
              <a:t>Measurements of tides constrain the </a:t>
            </a:r>
            <a:r>
              <a:rPr lang="en">
                <a:solidFill>
                  <a:srgbClr val="E69138"/>
                </a:solidFill>
              </a:rPr>
              <a:t>equation of state</a:t>
            </a:r>
            <a:r>
              <a:rPr lang="en"/>
              <a:t> of NSs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➤"/>
            </a:pPr>
            <a:r>
              <a:rPr lang="en"/>
              <a:t>Tides evolve </a:t>
            </a:r>
            <a:r>
              <a:rPr lang="en">
                <a:solidFill>
                  <a:srgbClr val="E69138"/>
                </a:solidFill>
              </a:rPr>
              <a:t>adiabatically in circular binaries</a:t>
            </a:r>
            <a:r>
              <a:rPr lang="en"/>
              <a:t>, following the frequency evolution of the orbit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➤"/>
            </a:pPr>
            <a:r>
              <a:rPr lang="en"/>
              <a:t>Regular close encounters in </a:t>
            </a:r>
            <a:r>
              <a:rPr lang="en">
                <a:solidFill>
                  <a:srgbClr val="E69138"/>
                </a:solidFill>
              </a:rPr>
              <a:t>eccentric binaries</a:t>
            </a:r>
            <a:r>
              <a:rPr lang="en"/>
              <a:t> → dynamical tides might be important</a:t>
            </a:r>
            <a:endParaRPr/>
          </a:p>
        </p:txBody>
      </p:sp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 l="11558" t="22482" r="30121" b="9573"/>
          <a:stretch/>
        </p:blipFill>
        <p:spPr>
          <a:xfrm>
            <a:off x="5565125" y="1007450"/>
            <a:ext cx="3107851" cy="2036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5498538" y="2929375"/>
            <a:ext cx="3311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Source: N. Yunes, et al., Nature Rev. Phys. 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237 (2022)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4">
            <a:alphaModFix/>
          </a:blip>
          <a:srcRect t="19627"/>
          <a:stretch/>
        </p:blipFill>
        <p:spPr>
          <a:xfrm rot="-5400000">
            <a:off x="6260611" y="2143188"/>
            <a:ext cx="1523051" cy="3839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518042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43675" y="310250"/>
            <a:ext cx="9076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for binary evolution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143675" y="1152475"/>
            <a:ext cx="8856600" cy="37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➤"/>
            </a:pPr>
            <a:r>
              <a:rPr lang="en"/>
              <a:t>Start with simple Keplerian model with tidal interactions: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Approximations: only</a:t>
            </a:r>
            <a:r>
              <a:rPr lang="en">
                <a:solidFill>
                  <a:srgbClr val="E69138"/>
                </a:solidFill>
              </a:rPr>
              <a:t> f-mode</a:t>
            </a:r>
            <a:r>
              <a:rPr lang="en"/>
              <a:t> contributes, only </a:t>
            </a:r>
            <a:r>
              <a:rPr lang="en">
                <a:solidFill>
                  <a:srgbClr val="E69138"/>
                </a:solidFill>
              </a:rPr>
              <a:t>quadrupole tides</a:t>
            </a:r>
            <a:endParaRPr>
              <a:solidFill>
                <a:srgbClr val="E69138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➤"/>
            </a:pPr>
            <a:r>
              <a:rPr lang="en"/>
              <a:t>Include radiation terms: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2.5</a:t>
            </a:r>
            <a:r>
              <a:rPr lang="en"/>
              <a:t>PN terms for orbital evolution, exponential decay of tidal modes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Approximations: viscosities are negligible, no cross-terms between orbit and tide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➤"/>
            </a:pPr>
            <a:r>
              <a:rPr lang="en">
                <a:solidFill>
                  <a:srgbClr val="E69138"/>
                </a:solidFill>
              </a:rPr>
              <a:t>Analytical formulas</a:t>
            </a:r>
            <a:r>
              <a:rPr lang="en"/>
              <a:t> for leading order effects (compared to numerical results)</a:t>
            </a:r>
            <a:endParaRPr/>
          </a:p>
        </p:txBody>
      </p:sp>
      <p:pic>
        <p:nvPicPr>
          <p:cNvPr id="141" name="Google Shape;141;p18" descr="L =  \left[{1 \over 2} \mu {\dot r}^2 + {1 \over 2} \mu&#10;r^2 {\dot&#10;    \varphi}^2 + { m_\mathrm{tot} \mu \over r} \right] -  {1 \over 2} Q_{ij} {\cal&#10;    E}_{ij}  \nonumber \\&#10; + {1 \over 4 \lambda_{1} \omega_0^2} \left[ {\dot Q}_{ij} {\dot&#10;    Q}_{ij} - \omega_0^2 Q_{ij} Q_{ij} \right],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375" y="1705575"/>
            <a:ext cx="4039250" cy="81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8518042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143675" y="310250"/>
            <a:ext cx="9076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Eccentric evolution with tides</a:t>
            </a:r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 t="18380"/>
          <a:stretch/>
        </p:blipFill>
        <p:spPr>
          <a:xfrm rot="-5400000">
            <a:off x="2496774" y="-1399875"/>
            <a:ext cx="3388450" cy="86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>
            <a:spLocks noGrp="1"/>
          </p:cNvSpPr>
          <p:nvPr>
            <p:ph type="sldNum" idx="12"/>
          </p:nvPr>
        </p:nvSpPr>
        <p:spPr>
          <a:xfrm>
            <a:off x="8518042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1271525" y="1362025"/>
            <a:ext cx="2472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No tidal forces for most of the orbit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3237050" y="2602925"/>
            <a:ext cx="2472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Sharp “kick” at pericenter passage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5541800" y="3954000"/>
            <a:ext cx="1469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NSs continue to oscillate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143675" y="310250"/>
            <a:ext cx="9076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Eccentric evolution with tides</a:t>
            </a:r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1"/>
          </p:nvPr>
        </p:nvSpPr>
        <p:spPr>
          <a:xfrm>
            <a:off x="311700" y="4294725"/>
            <a:ext cx="8520600" cy="4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→ transmitted energy </a:t>
            </a:r>
            <a:r>
              <a:rPr lang="en">
                <a:solidFill>
                  <a:srgbClr val="E69138"/>
                </a:solidFill>
              </a:rPr>
              <a:t>strongly depends on the f-mode frequency</a:t>
            </a:r>
            <a:r>
              <a:rPr lang="en"/>
              <a:t> (~exponential)</a:t>
            </a:r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ldNum" idx="12"/>
          </p:nvPr>
        </p:nvSpPr>
        <p:spPr>
          <a:xfrm>
            <a:off x="8518042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188" y="1191601"/>
            <a:ext cx="4131374" cy="296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37" y="1191600"/>
            <a:ext cx="4131374" cy="2963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143675" y="310250"/>
            <a:ext cx="9076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energy transmitted to tidal oscillations</a:t>
            </a:r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ldNum" idx="12"/>
          </p:nvPr>
        </p:nvSpPr>
        <p:spPr>
          <a:xfrm>
            <a:off x="8518042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700" y="1119575"/>
            <a:ext cx="4344602" cy="345785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311700" y="1119575"/>
            <a:ext cx="4176000" cy="37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➤"/>
            </a:pPr>
            <a:r>
              <a:rPr lang="en"/>
              <a:t>Transmitted energy can be estimated using the formula by Press &amp; Teukolsky (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1977</a:t>
            </a:r>
            <a:r>
              <a:rPr lang="en"/>
              <a:t>):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➤"/>
            </a:pPr>
            <a:r>
              <a:rPr lang="en"/>
              <a:t>Orbital radiation is determined from Peters &amp; Mathews (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1963</a:t>
            </a:r>
            <a:r>
              <a:rPr lang="en"/>
              <a:t>)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➤"/>
            </a:pPr>
            <a:r>
              <a:rPr lang="en">
                <a:solidFill>
                  <a:srgbClr val="E69138"/>
                </a:solidFill>
              </a:rPr>
              <a:t>Decay timescale</a:t>
            </a:r>
            <a:r>
              <a:rPr lang="en"/>
              <a:t> of oscillations is much longer than orbital period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1200"/>
              </a:spcAft>
              <a:buSzPts val="1800"/>
              <a:buChar char="➤"/>
            </a:pPr>
            <a:r>
              <a:rPr lang="en">
                <a:solidFill>
                  <a:srgbClr val="E69138"/>
                </a:solidFill>
              </a:rPr>
              <a:t>Random walk</a:t>
            </a:r>
            <a:r>
              <a:rPr lang="en"/>
              <a:t> of amplitudes</a:t>
            </a:r>
            <a:endParaRPr/>
          </a:p>
        </p:txBody>
      </p:sp>
      <p:pic>
        <p:nvPicPr>
          <p:cNvPr id="170" name="Google Shape;170;p21" descr="\Delta E_m = \pi^2\lambda_1\omega_0^2 |\tilde{\mathcal{E}}_m(\omega_0)|^2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775" y="2273963"/>
            <a:ext cx="2521250" cy="3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143675" y="310250"/>
            <a:ext cx="9076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energy transmitted to tidal oscillations</a:t>
            </a: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ldNum" idx="12"/>
          </p:nvPr>
        </p:nvSpPr>
        <p:spPr>
          <a:xfrm>
            <a:off x="8518042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225" y="1043363"/>
            <a:ext cx="4175852" cy="3323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927" y="1043351"/>
            <a:ext cx="4175846" cy="332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>
            <a:spLocks noGrp="1"/>
          </p:cNvSpPr>
          <p:nvPr>
            <p:ph type="body" idx="1"/>
          </p:nvPr>
        </p:nvSpPr>
        <p:spPr>
          <a:xfrm>
            <a:off x="719650" y="4413325"/>
            <a:ext cx="77046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→ tidal effects are much </a:t>
            </a:r>
            <a:r>
              <a:rPr lang="en">
                <a:solidFill>
                  <a:srgbClr val="E69138"/>
                </a:solidFill>
              </a:rPr>
              <a:t>smaller for BH-NS binaries</a:t>
            </a:r>
            <a:endParaRPr>
              <a:solidFill>
                <a:srgbClr val="E69138"/>
              </a:solidFill>
            </a:endParaRPr>
          </a:p>
        </p:txBody>
      </p:sp>
      <p:pic>
        <p:nvPicPr>
          <p:cNvPr id="180" name="Google Shape;180;p22" descr="M_\mathrm{BH} = 10 M_\odot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1150" y="3462550"/>
            <a:ext cx="1186900" cy="2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143675" y="310250"/>
            <a:ext cx="9076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Observable effect: phase shift</a:t>
            </a: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➤"/>
            </a:pPr>
            <a:r>
              <a:rPr lang="en"/>
              <a:t>Gravitational wave from </a:t>
            </a:r>
            <a:r>
              <a:rPr lang="en">
                <a:solidFill>
                  <a:srgbClr val="E69138"/>
                </a:solidFill>
              </a:rPr>
              <a:t>oscillation</a:t>
            </a:r>
            <a:r>
              <a:rPr lang="en"/>
              <a:t> is </a:t>
            </a:r>
            <a:r>
              <a:rPr lang="en">
                <a:solidFill>
                  <a:srgbClr val="E69138"/>
                </a:solidFill>
              </a:rPr>
              <a:t>below threshold</a:t>
            </a:r>
            <a:r>
              <a:rPr lang="en"/>
              <a:t> for detection with LIGO/Virgo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➤"/>
            </a:pPr>
            <a:r>
              <a:rPr lang="en"/>
              <a:t>The orbital phase is shifted, similarly to the circular case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➤"/>
            </a:pPr>
            <a:r>
              <a:rPr lang="en">
                <a:solidFill>
                  <a:srgbClr val="E69138"/>
                </a:solidFill>
              </a:rPr>
              <a:t>Phase shift</a:t>
            </a:r>
            <a:r>
              <a:rPr lang="en"/>
              <a:t> is proportional to the </a:t>
            </a:r>
            <a:r>
              <a:rPr lang="en">
                <a:solidFill>
                  <a:srgbClr val="E69138"/>
                </a:solidFill>
              </a:rPr>
              <a:t>fraction of energy transmitted and radiated</a:t>
            </a:r>
            <a:r>
              <a:rPr lang="en"/>
              <a:t>:</a:t>
            </a:r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8518042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88" name="Google Shape;188;p23" descr="\delta \Phi_1 \approx -2\pi \frac{\Delta E_Q}{\Delta E_\mathrm{GW}}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583" y="4193425"/>
            <a:ext cx="1528932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6103" y="1128050"/>
            <a:ext cx="4412698" cy="3512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title"/>
          </p:nvPr>
        </p:nvSpPr>
        <p:spPr>
          <a:xfrm>
            <a:off x="143675" y="310250"/>
            <a:ext cx="9076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Observable effect: phase shift</a:t>
            </a:r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➤"/>
            </a:pPr>
            <a:r>
              <a:rPr lang="en"/>
              <a:t>Gravitational wave from </a:t>
            </a:r>
            <a:r>
              <a:rPr lang="en">
                <a:solidFill>
                  <a:srgbClr val="E69138"/>
                </a:solidFill>
              </a:rPr>
              <a:t>oscillation</a:t>
            </a:r>
            <a:r>
              <a:rPr lang="en"/>
              <a:t> is </a:t>
            </a:r>
            <a:r>
              <a:rPr lang="en">
                <a:solidFill>
                  <a:srgbClr val="E69138"/>
                </a:solidFill>
              </a:rPr>
              <a:t>below threshold</a:t>
            </a:r>
            <a:r>
              <a:rPr lang="en"/>
              <a:t> for detection with LIGO/Virgo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➤"/>
            </a:pPr>
            <a:r>
              <a:rPr lang="en"/>
              <a:t>The orbital phase is shifted, similarly to the circular case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➤"/>
            </a:pPr>
            <a:r>
              <a:rPr lang="en">
                <a:solidFill>
                  <a:srgbClr val="E69138"/>
                </a:solidFill>
              </a:rPr>
              <a:t>Phase shift</a:t>
            </a:r>
            <a:r>
              <a:rPr lang="en"/>
              <a:t> is proportional to the </a:t>
            </a:r>
            <a:r>
              <a:rPr lang="en">
                <a:solidFill>
                  <a:srgbClr val="E69138"/>
                </a:solidFill>
              </a:rPr>
              <a:t>fraction of energy transmitted and radiated</a:t>
            </a:r>
            <a:r>
              <a:rPr lang="en"/>
              <a:t>:</a:t>
            </a:r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sldNum" idx="12"/>
          </p:nvPr>
        </p:nvSpPr>
        <p:spPr>
          <a:xfrm>
            <a:off x="8518042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97" name="Google Shape;19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6103" y="1128050"/>
            <a:ext cx="4412698" cy="351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 descr="\delta \Phi_1 \approx -2\pi \frac{\Delta E_Q}{\Delta E_\mathrm{GW}}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7383" y="4193325"/>
            <a:ext cx="1528932" cy="3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Diavetítés a képernyőre (16:9 oldalarány)</PresentationFormat>
  <Paragraphs>61</Paragraphs>
  <Slides>11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Georgia</vt:lpstr>
      <vt:lpstr>Times New Roman</vt:lpstr>
      <vt:lpstr>Simple Light</vt:lpstr>
      <vt:lpstr>Tidal oscillations of neutron stars in eccentric binary systems</vt:lpstr>
      <vt:lpstr>Motivation</vt:lpstr>
      <vt:lpstr>Model for binary evolution</vt:lpstr>
      <vt:lpstr>Eccentric evolution with tides</vt:lpstr>
      <vt:lpstr>Eccentric evolution with tides</vt:lpstr>
      <vt:lpstr>The energy transmitted to tidal oscillations</vt:lpstr>
      <vt:lpstr>The energy transmitted to tidal oscillations</vt:lpstr>
      <vt:lpstr>Observable effect: phase shift</vt:lpstr>
      <vt:lpstr>Observable effect: phase shift</vt:lpstr>
      <vt:lpstr>Direct SNR calculation</vt:lpstr>
      <vt:lpstr>SNR estimation with phase shift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Tidal oscillations of neutron stars in eccentric binary systems</dc:title>
  <cp:lastModifiedBy>János Takátsy</cp:lastModifiedBy>
  <cp:revision>2</cp:revision>
  <dcterms:modified xsi:type="dcterms:W3CDTF">2023-07-13T08:41:03Z</dcterms:modified>
</cp:coreProperties>
</file>