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5" r:id="rId1"/>
  </p:sldMasterIdLst>
  <p:notesMasterIdLst>
    <p:notesMasterId r:id="rId14"/>
  </p:notesMasterIdLst>
  <p:sldIdLst>
    <p:sldId id="256" r:id="rId2"/>
    <p:sldId id="313" r:id="rId3"/>
    <p:sldId id="318" r:id="rId4"/>
    <p:sldId id="300" r:id="rId5"/>
    <p:sldId id="316" r:id="rId6"/>
    <p:sldId id="317" r:id="rId7"/>
    <p:sldId id="314" r:id="rId8"/>
    <p:sldId id="315" r:id="rId9"/>
    <p:sldId id="319" r:id="rId10"/>
    <p:sldId id="305" r:id="rId11"/>
    <p:sldId id="312" r:id="rId12"/>
    <p:sldId id="29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DF52"/>
    <a:srgbClr val="EF16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60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2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D3F2C-B981-A344-BF15-CE16F8A81D64}" type="datetimeFigureOut">
              <a:rPr lang="en-US" smtClean="0"/>
              <a:t>7/12/23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C1EB82-3A30-D44A-8F45-6652CA534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62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1EB82-3A30-D44A-8F45-6652CA534E0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644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7D53E-14C4-944D-8F77-E845D5815B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214D56-A366-4042-B88F-FB80BC7F80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7CF3C-0616-C54A-83AB-164DDDBF1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12,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FC1BD1-4DCA-1946-823F-42372FF81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B. Owen - Detectability with future interferometers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1B69B5-0213-1B49-9CB8-4BCDE2C37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C0309-61AA-2241-9D9D-7CA7B304B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925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907D0-9495-EA4C-AA8D-1FDE0106A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663AEF-4160-E042-9B14-CD0F728DD1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86CA11-326C-6349-A385-D987C8C88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12,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E28E62-DA4E-A647-B4DF-4B2F865CF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B. Owen - Detectability with future interferometers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A2527C-144C-E44E-B1A6-4781CDE3F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C0309-61AA-2241-9D9D-7CA7B304B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475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48055C-C546-7643-BD41-CCC0705D84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2543C7-6BE9-374E-936F-ADD14976C9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D01199-9FCE-F548-9875-1B900DE47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12,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CD28BA-5010-554A-A8A0-A378B97F6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B. Owen - Detectability with future interferometers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1D199-7BA1-1F4B-B859-CDDFF02CA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C0309-61AA-2241-9D9D-7CA7B304B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183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ACE1D-96CA-504A-95AA-ECF4BF5B8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278" y="121340"/>
            <a:ext cx="11834191" cy="802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13816-FC7B-134C-A503-1CE430AF4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530" y="1033670"/>
            <a:ext cx="11834192" cy="523792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753DBA-77F1-EC40-B2C0-EE5DF62BF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78" y="6356350"/>
            <a:ext cx="2743200" cy="365125"/>
          </a:xfrm>
        </p:spPr>
        <p:txBody>
          <a:bodyPr/>
          <a:lstStyle/>
          <a:p>
            <a:r>
              <a:rPr lang="en-US"/>
              <a:t>July 12,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4EE8CE-7933-824C-B3E7-B51590E24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B. Owen - Detectability with future interferometers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75A0DF-E92D-CF4C-A987-0C8420AFD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6522" y="6371535"/>
            <a:ext cx="2743200" cy="365125"/>
          </a:xfrm>
        </p:spPr>
        <p:txBody>
          <a:bodyPr/>
          <a:lstStyle/>
          <a:p>
            <a:fld id="{134C0309-61AA-2241-9D9D-7CA7B304B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80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DF73E-7AA8-4F4B-8B34-75F85491F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CE4AA5-6F26-B74C-9409-137811034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FFBC6-1756-F542-BF9A-18E640780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12,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8B878-7F6B-4842-94B6-68AD69313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B. Owen - Detectability with future interferometers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389706-C6D1-FD46-83B0-692776DC6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C0309-61AA-2241-9D9D-7CA7B304B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1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7CD4B-E770-A04E-A630-2323471BD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82" y="127622"/>
            <a:ext cx="11946835" cy="7967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BCB43-8C00-A44A-8D56-C5A443F512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9147" y="1009100"/>
            <a:ext cx="5880654" cy="526249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A64FA9-EC7E-2445-B6FB-6014058520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009098"/>
            <a:ext cx="5880653" cy="526249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AA711B-EE0D-864B-9F49-C58FE4C9A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12, 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35A81C-7DED-3544-B216-8E81C0DD1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B. Owen - Detectability with future interferometers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7E975F-D326-7940-93C0-383FD3910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C0309-61AA-2241-9D9D-7CA7B304B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433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E505C-D15E-6B44-9C8A-4F1F2A62D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026AEC-C53A-4C4D-AED2-89D915D353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CA6891-EE16-7C46-8B2E-3D01516865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36725F-6BCB-4F4F-84E6-72B9A9FE2F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9FC064-BAF0-D643-9C70-006C34786B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DAF441-B850-CA4A-B2A6-AC555EFE9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12, 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32AF61-806E-8241-8B07-211F22713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B. Owen - Detectability with future interferometers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B647C2-3AF2-8F4C-8BC4-8BECCE970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C0309-61AA-2241-9D9D-7CA7B304B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600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265AE-BBC8-5A4E-9F27-9B0C3F59F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A63CDC-17AE-9C4B-8816-37B4FBCEF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12, 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4B9970-0A01-D742-8AEC-2C5AD5725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B. Owen - Detectability with future interferometers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A759E5-7234-7244-B5DD-FDEB4F29D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C0309-61AA-2241-9D9D-7CA7B304B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479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DA3BBD-940D-EA48-B312-5BEE349B4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12, 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9405A8-8C7F-7141-A389-684103F03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B. Owen - Detectability with future interferometers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13B1ED-69E7-B449-9270-4FA67F586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C0309-61AA-2241-9D9D-7CA7B304B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645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781D6-E2E8-F247-BA4B-3B9EDB1AC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E85F7-5A49-DB48-88E3-E1C51DFE7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2ED8E3-F4C2-A842-8D4F-61E5F146B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EFC5CD-1F4B-E34F-87AF-4FA9AB7C9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12, 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4CC314-044D-1A40-B9AF-21F6BBD65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B. Owen - Detectability with future interferometers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7A5476-2F4F-5A49-996A-B0BF38EB3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C0309-61AA-2241-9D9D-7CA7B304B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394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DBDB4-958C-B54D-AAEF-F8AFA15B0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168548-F2E6-6649-A1DA-E577618F9A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C64390-DD3F-8F43-9A90-E7BF757B83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EE6B70-98D4-4B45-8642-50CAB8166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12, 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9B5A27-9AD6-3C41-9B4D-8855C8E6F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B. Owen - Detectability with future interferometers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45E3B1-4B2D-8F4F-B0D7-B935E72F1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C0309-61AA-2241-9D9D-7CA7B304B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280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20B3E8-7347-974E-9A9D-AB7946AD2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4ECDC1-8156-B54E-8BF1-5ABF54C420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8CCEE-4D21-F344-849C-84A9729D73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July 12,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C52F20-A2F2-5F4D-A8E3-34D6BD431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B. Owen - Detectability with future interferometers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F2E142-3FC3-0647-BF6B-E5C2F099BF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C0309-61AA-2241-9D9D-7CA7B304B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607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F6BEF-B4EE-6F40-B2B0-A153936617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9333" y="1122363"/>
            <a:ext cx="10613335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Detectability of continuous gravitational waves with future interferometers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sz="3100" dirty="0">
                <a:solidFill>
                  <a:srgbClr val="7030A0"/>
                </a:solidFill>
              </a:rPr>
              <a:t>(see also Evans+ arXiv:2306.13745, Owen+ </a:t>
            </a:r>
            <a:r>
              <a:rPr lang="en-US" sz="3100" dirty="0" err="1">
                <a:solidFill>
                  <a:srgbClr val="7030A0"/>
                </a:solidFill>
              </a:rPr>
              <a:t>arXiv:soon</a:t>
            </a:r>
            <a:r>
              <a:rPr lang="en-US" sz="3100" dirty="0">
                <a:solidFill>
                  <a:srgbClr val="7030A0"/>
                </a:solidFill>
              </a:rPr>
              <a:t>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A22BC4-4D3A-8D4D-94C9-23F4C8871E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Benjamin J. Owen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6CAF9-665A-D241-830E-A047B1DB7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12,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203B0F-F948-BA43-9E3D-73D961EDB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C0309-61AA-2241-9D9D-7CA7B304BC43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5" descr="TTU_DblTalt_c4C.png">
            <a:extLst>
              <a:ext uri="{FF2B5EF4-FFF2-40B4-BE49-F238E27FC236}">
                <a16:creationId xmlns:a16="http://schemas.microsoft.com/office/drawing/2014/main" id="{43570989-5F9A-6C4A-A794-753A2644E8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4191" y="4610100"/>
            <a:ext cx="1583618" cy="129540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7EAB96-3092-DA50-0693-760CF0C7A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B. Owen - Detectability with future interferometers</a:t>
            </a:r>
          </a:p>
        </p:txBody>
      </p:sp>
    </p:spTree>
    <p:extLst>
      <p:ext uri="{BB962C8B-B14F-4D97-AF65-F5344CB8AC3E}">
        <p14:creationId xmlns:p14="http://schemas.microsoft.com/office/powerpoint/2010/main" val="312220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724F7E98-8B59-8557-9DB1-4853FDE254B9}"/>
              </a:ext>
            </a:extLst>
          </p:cNvPr>
          <p:cNvGrpSpPr/>
          <p:nvPr/>
        </p:nvGrpSpPr>
        <p:grpSpPr>
          <a:xfrm>
            <a:off x="838198" y="2766845"/>
            <a:ext cx="5117757" cy="3954630"/>
            <a:chOff x="838198" y="2670327"/>
            <a:chExt cx="5117757" cy="395463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94928D9-D28D-C7E9-BD3E-9C986E73A966}"/>
                </a:ext>
              </a:extLst>
            </p:cNvPr>
            <p:cNvGrpSpPr/>
            <p:nvPr/>
          </p:nvGrpSpPr>
          <p:grpSpPr>
            <a:xfrm>
              <a:off x="838198" y="2670327"/>
              <a:ext cx="5117757" cy="3954630"/>
              <a:chOff x="838198" y="2670327"/>
              <a:chExt cx="5117757" cy="3954630"/>
            </a:xfrm>
          </p:grpSpPr>
          <p:pic>
            <p:nvPicPr>
              <p:cNvPr id="7" name="Content Placeholder 16" descr="Chart, line chart&#10;&#10;Description automatically generated">
                <a:extLst>
                  <a:ext uri="{FF2B5EF4-FFF2-40B4-BE49-F238E27FC236}">
                    <a16:creationId xmlns:a16="http://schemas.microsoft.com/office/drawing/2014/main" id="{7FB022B4-C65F-922D-A061-412BBEADD3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38198" y="2670327"/>
                <a:ext cx="5117757" cy="3954630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A2CBA55-7B1A-742B-6D9F-0A1783B758A4}"/>
                  </a:ext>
                </a:extLst>
              </p:cNvPr>
              <p:cNvSpPr txBox="1"/>
              <p:nvPr/>
            </p:nvSpPr>
            <p:spPr>
              <a:xfrm>
                <a:off x="2605835" y="2846383"/>
                <a:ext cx="158248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i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Owen+ in prep.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2A6FED2-2291-06CF-8F2A-C4410FB05141}"/>
                </a:ext>
              </a:extLst>
            </p:cNvPr>
            <p:cNvSpPr txBox="1"/>
            <p:nvPr/>
          </p:nvSpPr>
          <p:spPr>
            <a:xfrm>
              <a:off x="2424055" y="4080575"/>
              <a:ext cx="16145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▼ Normal NS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DBCC542-531D-7D97-7AF5-98EB40CF1134}"/>
              </a:ext>
            </a:extLst>
          </p:cNvPr>
          <p:cNvGrpSpPr/>
          <p:nvPr/>
        </p:nvGrpSpPr>
        <p:grpSpPr>
          <a:xfrm>
            <a:off x="6242418" y="2556218"/>
            <a:ext cx="5026404" cy="3884039"/>
            <a:chOff x="6236045" y="2573540"/>
            <a:chExt cx="5026404" cy="3884039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C69D955-AC8A-E52E-AD66-49988F808940}"/>
                </a:ext>
              </a:extLst>
            </p:cNvPr>
            <p:cNvGrpSpPr/>
            <p:nvPr/>
          </p:nvGrpSpPr>
          <p:grpSpPr>
            <a:xfrm>
              <a:off x="6236045" y="2573540"/>
              <a:ext cx="5026404" cy="3884039"/>
              <a:chOff x="6236045" y="2573540"/>
              <a:chExt cx="5026404" cy="3884039"/>
            </a:xfrm>
          </p:grpSpPr>
          <p:pic>
            <p:nvPicPr>
              <p:cNvPr id="9" name="Picture 8" descr="Chart, line chart&#10;&#10;Description automatically generated">
                <a:extLst>
                  <a:ext uri="{FF2B5EF4-FFF2-40B4-BE49-F238E27FC236}">
                    <a16:creationId xmlns:a16="http://schemas.microsoft.com/office/drawing/2014/main" id="{5960FA52-ABED-EC13-030E-09A1406BEB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36045" y="2573540"/>
                <a:ext cx="5026404" cy="3884039"/>
              </a:xfrm>
              <a:prstGeom prst="rect">
                <a:avLst/>
              </a:prstGeom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205D13D-9952-FA8B-A9A0-94A8CBDD688A}"/>
                  </a:ext>
                </a:extLst>
              </p:cNvPr>
              <p:cNvSpPr txBox="1"/>
              <p:nvPr/>
            </p:nvSpPr>
            <p:spPr>
              <a:xfrm>
                <a:off x="7958005" y="2846383"/>
                <a:ext cx="158248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i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Owen+ in prep.</a:t>
                </a: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07C03D2-400D-250A-DAA6-74B2A987DA8C}"/>
                </a:ext>
              </a:extLst>
            </p:cNvPr>
            <p:cNvSpPr txBox="1"/>
            <p:nvPr/>
          </p:nvSpPr>
          <p:spPr>
            <a:xfrm>
              <a:off x="7918731" y="4146227"/>
              <a:ext cx="16610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▼ Saturation?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E2A0B10-F121-90E9-18B6-318520FFF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Detectability in supernova remnants etc.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F0F463-A518-7906-7B2D-4F9FBC557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12, 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F594DD-278A-1C56-552C-605D63E83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B. Owen - Detectability with future interferometers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59C32B-F562-43B1-77ED-E126AC835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C0309-61AA-2241-9D9D-7CA7B304BC43}" type="slidenum">
              <a:rPr lang="en-US" smtClean="0"/>
              <a:t>10</a:t>
            </a:fld>
            <a:endParaRPr lang="en-US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971AA8D-B2FF-4C5D-1635-81DC1A970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Like </a:t>
            </a:r>
            <a:r>
              <a:rPr lang="en-US" dirty="0" err="1"/>
              <a:t>Sco</a:t>
            </a:r>
            <a:r>
              <a:rPr lang="en-US" dirty="0"/>
              <a:t> X-1, depends on the frequency of GW emission – also age &amp; distance</a:t>
            </a:r>
          </a:p>
          <a:p>
            <a:r>
              <a:rPr lang="en-US" b="1" dirty="0"/>
              <a:t>IC 443 </a:t>
            </a:r>
            <a:r>
              <a:rPr lang="en-US" dirty="0"/>
              <a:t>was relatively easy to search, </a:t>
            </a:r>
            <a:r>
              <a:rPr lang="en-US" b="1" dirty="0"/>
              <a:t>1987a</a:t>
            </a:r>
            <a:r>
              <a:rPr lang="en-US" dirty="0"/>
              <a:t> was harder than Cas A</a:t>
            </a:r>
          </a:p>
          <a:p>
            <a:r>
              <a:rPr lang="en-US" dirty="0"/>
              <a:t>Extrapolating a recent 1987a search </a:t>
            </a:r>
            <a:r>
              <a:rPr lang="en-US" dirty="0">
                <a:solidFill>
                  <a:srgbClr val="7030A0"/>
                </a:solidFill>
              </a:rPr>
              <a:t>[Owen+, </a:t>
            </a:r>
            <a:r>
              <a:rPr lang="en-US" dirty="0" err="1">
                <a:solidFill>
                  <a:srgbClr val="7030A0"/>
                </a:solidFill>
              </a:rPr>
              <a:t>ApJ</a:t>
            </a:r>
            <a:r>
              <a:rPr lang="en-US" dirty="0">
                <a:solidFill>
                  <a:srgbClr val="7030A0"/>
                </a:solidFill>
              </a:rPr>
              <a:t> 935:L7 (2022)] </a:t>
            </a:r>
            <a:r>
              <a:rPr lang="en-US" dirty="0"/>
              <a:t>to CE says easier sources are detectable at normal ellipticity and r-mode </a:t>
            </a:r>
            <a:r>
              <a:rPr lang="en-US" dirty="0" err="1"/>
              <a:t>amptitudes</a:t>
            </a:r>
            <a:r>
              <a:rPr lang="en-US" dirty="0"/>
              <a:t> above </a:t>
            </a:r>
            <a:r>
              <a:rPr lang="en-US" dirty="0">
                <a:solidFill>
                  <a:srgbClr val="FF0000"/>
                </a:solidFill>
              </a:rPr>
              <a:t>10s of Hz</a:t>
            </a:r>
            <a:r>
              <a:rPr lang="en-US" dirty="0"/>
              <a:t>, 1987a above </a:t>
            </a:r>
            <a:r>
              <a:rPr lang="en-US" dirty="0">
                <a:solidFill>
                  <a:srgbClr val="FF0000"/>
                </a:solidFill>
              </a:rPr>
              <a:t>few hundred Hz</a:t>
            </a:r>
          </a:p>
        </p:txBody>
      </p:sp>
    </p:spTree>
    <p:extLst>
      <p:ext uri="{BB962C8B-B14F-4D97-AF65-F5344CB8AC3E}">
        <p14:creationId xmlns:p14="http://schemas.microsoft.com/office/powerpoint/2010/main" val="243001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0F566-F0AD-7FE3-7A4A-F54450834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Detectability in all sky surveys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A9BED-28C6-EB98-633E-5658B4D7D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033670"/>
            <a:ext cx="5923722" cy="5237921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Population synthesis </a:t>
            </a:r>
            <a:r>
              <a:rPr lang="en-US" dirty="0"/>
              <a:t>models have improved a lot since Blandford’s unpublished argument (1980s)</a:t>
            </a:r>
          </a:p>
          <a:p>
            <a:r>
              <a:rPr lang="en-US"/>
              <a:t>Maybe </a:t>
            </a:r>
            <a:r>
              <a:rPr lang="en-US">
                <a:solidFill>
                  <a:srgbClr val="FF0000"/>
                </a:solidFill>
              </a:rPr>
              <a:t>&gt;</a:t>
            </a:r>
            <a:r>
              <a:rPr lang="en-US" dirty="0">
                <a:solidFill>
                  <a:srgbClr val="FF0000"/>
                </a:solidFill>
              </a:rPr>
              <a:t>100 </a:t>
            </a:r>
            <a:r>
              <a:rPr lang="en-US" dirty="0"/>
              <a:t>detectable by </a:t>
            </a:r>
            <a:r>
              <a:rPr lang="en-US" b="1" dirty="0"/>
              <a:t>CE/ET</a:t>
            </a:r>
          </a:p>
          <a:p>
            <a:r>
              <a:rPr lang="en-US" dirty="0"/>
              <a:t>One or so in the A#/</a:t>
            </a:r>
            <a:r>
              <a:rPr lang="en-US" dirty="0" err="1"/>
              <a:t>Vger</a:t>
            </a:r>
            <a:r>
              <a:rPr lang="en-US" dirty="0"/>
              <a:t> era?</a:t>
            </a:r>
          </a:p>
          <a:p>
            <a:r>
              <a:rPr lang="en-US" dirty="0"/>
              <a:t>Bad news: Purely magnetic quadrupoles are likely undetectable in pulsars not “recycled” to millisecond periods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BAD18C-789B-D11B-7D46-E24639D3C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12,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701B86-A81D-BE85-A30B-523F68191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C0309-61AA-2241-9D9D-7CA7B304BC43}" type="slidenum">
              <a:rPr lang="en-US" smtClean="0"/>
              <a:t>11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3338C20-4134-FB6D-3D87-0EE9DB5C2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B. Owen - Detectability with future interferometers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8399971-9667-D515-79A0-A2D299738E69}"/>
              </a:ext>
            </a:extLst>
          </p:cNvPr>
          <p:cNvGrpSpPr/>
          <p:nvPr/>
        </p:nvGrpSpPr>
        <p:grpSpPr>
          <a:xfrm>
            <a:off x="172278" y="1558628"/>
            <a:ext cx="5923722" cy="4712963"/>
            <a:chOff x="5377070" y="1556989"/>
            <a:chExt cx="6339972" cy="4981923"/>
          </a:xfrm>
        </p:grpSpPr>
        <p:pic>
          <p:nvPicPr>
            <p:cNvPr id="6" name="Content Placeholder 5">
              <a:extLst>
                <a:ext uri="{FF2B5EF4-FFF2-40B4-BE49-F238E27FC236}">
                  <a16:creationId xmlns:a16="http://schemas.microsoft.com/office/drawing/2014/main" id="{482648A1-5510-FE77-635C-10C9C5CB10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77070" y="1825522"/>
              <a:ext cx="6339972" cy="471339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DD90579-FB31-6B4B-D5EC-A30D04811241}"/>
                </a:ext>
              </a:extLst>
            </p:cNvPr>
            <p:cNvSpPr txBox="1"/>
            <p:nvPr/>
          </p:nvSpPr>
          <p:spPr>
            <a:xfrm>
              <a:off x="7061137" y="1556989"/>
              <a:ext cx="2971838" cy="3578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i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Pagliaro+, arXiv:2303.04714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634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izza.jpg">
            <a:extLst>
              <a:ext uri="{FF2B5EF4-FFF2-40B4-BE49-F238E27FC236}">
                <a16:creationId xmlns:a16="http://schemas.microsoft.com/office/drawing/2014/main" id="{0AC8D1F5-D9BD-AD7B-24DE-3605C9BFFC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80" r="18786" b="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64BE98-64D4-35C6-8E7F-8FBA1CDC5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/>
              <a:t>The take-away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B726B-EE3F-08DB-A6DC-E68C740E5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en-US" sz="2000"/>
              <a:t>Continuous gravitational waves are a </a:t>
            </a:r>
            <a:r>
              <a:rPr lang="en-US" sz="2000" b="1"/>
              <a:t>different type of multi-messenger astronomy</a:t>
            </a:r>
            <a:r>
              <a:rPr lang="en-US" sz="2000"/>
              <a:t>, more precise than binary mergers and coupling to different physics</a:t>
            </a:r>
          </a:p>
          <a:p>
            <a:r>
              <a:rPr lang="en-US" sz="2000"/>
              <a:t>A few might be detected soon, </a:t>
            </a:r>
            <a:r>
              <a:rPr lang="en-US" sz="2000" b="1"/>
              <a:t>next generation detectors should detect many </a:t>
            </a:r>
            <a:r>
              <a:rPr lang="en-US" sz="2000"/>
              <a:t>(or confront popular theories)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CA0AE-62F3-C986-CFE7-7E59EBEFA4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July 12, 2023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B69B369-32F6-8A76-1988-CEE4A8261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B. Owen - Detectability with future interferometers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08945-D687-9F88-D97B-FB2C492CB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34C0309-61AA-2241-9D9D-7CA7B304BC43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05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828B4-D1C3-E2A5-C4A9-3F599D4BB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GW and EM instrumentation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15BB653D-5BB3-E0BD-CF29-C988BB0AF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984554"/>
            <a:ext cx="5923722" cy="5873446"/>
          </a:xfrm>
        </p:spPr>
        <p:txBody>
          <a:bodyPr>
            <a:normAutofit/>
          </a:bodyPr>
          <a:lstStyle/>
          <a:p>
            <a:r>
              <a:rPr lang="en-US" sz="2400" b="1" dirty="0"/>
              <a:t>Square Km Array</a:t>
            </a:r>
            <a:r>
              <a:rPr lang="en-US" sz="2400" dirty="0"/>
              <a:t>: </a:t>
            </a:r>
            <a:r>
              <a:rPr lang="en-US" sz="2400" dirty="0">
                <a:solidFill>
                  <a:srgbClr val="FF0000"/>
                </a:solidFill>
              </a:rPr>
              <a:t>20,000 </a:t>
            </a:r>
            <a:r>
              <a:rPr lang="en-US" sz="2400" dirty="0"/>
              <a:t>pulsars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ngVLA</a:t>
            </a:r>
            <a:r>
              <a:rPr lang="en-US" sz="2400" dirty="0"/>
              <a:t>, </a:t>
            </a:r>
            <a:r>
              <a:rPr lang="en-US" sz="2400" dirty="0" err="1"/>
              <a:t>eXTP</a:t>
            </a:r>
            <a:r>
              <a:rPr lang="en-US" sz="2400" dirty="0"/>
              <a:t>, ATHENA, …</a:t>
            </a:r>
          </a:p>
          <a:p>
            <a:r>
              <a:rPr lang="en-US" dirty="0"/>
              <a:t>Also supernova remnants, pulsar wind nebulae, central compact objects…</a:t>
            </a:r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4BEB92-B50B-C14D-C766-1B9F56E77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12,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E532A2-7386-67F9-E972-2BFDCC8E1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B. Owen - Detectability with future interferometers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88333-D493-8228-D9F5-F77AE027E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C0309-61AA-2241-9D9D-7CA7B304BC43}" type="slidenum">
              <a:rPr lang="en-US" smtClean="0"/>
              <a:t>2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D67C650-DAD9-A200-346E-BB56D228873E}"/>
              </a:ext>
            </a:extLst>
          </p:cNvPr>
          <p:cNvGrpSpPr/>
          <p:nvPr/>
        </p:nvGrpSpPr>
        <p:grpSpPr>
          <a:xfrm>
            <a:off x="6931715" y="1380405"/>
            <a:ext cx="4158047" cy="3725258"/>
            <a:chOff x="6931715" y="1380405"/>
            <a:chExt cx="4158047" cy="3725258"/>
          </a:xfrm>
        </p:grpSpPr>
        <p:pic>
          <p:nvPicPr>
            <p:cNvPr id="12" name="Picture 2" descr="Neutron Stars | Max Planck Institute for Radio Astronomy">
              <a:extLst>
                <a:ext uri="{FF2B5EF4-FFF2-40B4-BE49-F238E27FC236}">
                  <a16:creationId xmlns:a16="http://schemas.microsoft.com/office/drawing/2014/main" id="{F7CD0D48-1F23-7D03-F310-C8F5881C5A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1715" y="1479648"/>
              <a:ext cx="4158047" cy="36260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 Box 5">
              <a:extLst>
                <a:ext uri="{FF2B5EF4-FFF2-40B4-BE49-F238E27FC236}">
                  <a16:creationId xmlns:a16="http://schemas.microsoft.com/office/drawing/2014/main" id="{450B8B24-D732-6F3A-4A51-6879B2E889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07285" y="1380405"/>
              <a:ext cx="180690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i="1" dirty="0">
                  <a:solidFill>
                    <a:srgbClr val="7030A0"/>
                  </a:solidFill>
                </a:rPr>
                <a:t>Credit: M. Kramer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309762C-7483-D89C-37DA-9E0E870E3C32}"/>
              </a:ext>
            </a:extLst>
          </p:cNvPr>
          <p:cNvGrpSpPr/>
          <p:nvPr/>
        </p:nvGrpSpPr>
        <p:grpSpPr>
          <a:xfrm>
            <a:off x="0" y="924339"/>
            <a:ext cx="6152183" cy="4799950"/>
            <a:chOff x="145747" y="1411675"/>
            <a:chExt cx="6271529" cy="4959860"/>
          </a:xfrm>
        </p:grpSpPr>
        <p:pic>
          <p:nvPicPr>
            <p:cNvPr id="9" name="Picture 8" descr="Diagram&#10;&#10;Description automatically generated">
              <a:extLst>
                <a:ext uri="{FF2B5EF4-FFF2-40B4-BE49-F238E27FC236}">
                  <a16:creationId xmlns:a16="http://schemas.microsoft.com/office/drawing/2014/main" id="{01EFAE7F-5EDE-47A6-5F4A-09BFE4019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5747" y="1525354"/>
              <a:ext cx="6271529" cy="4846181"/>
            </a:xfrm>
            <a:prstGeom prst="rect">
              <a:avLst/>
            </a:prstGeom>
          </p:spPr>
        </p:pic>
        <p:sp>
          <p:nvSpPr>
            <p:cNvPr id="10" name="Text Box 5">
              <a:extLst>
                <a:ext uri="{FF2B5EF4-FFF2-40B4-BE49-F238E27FC236}">
                  <a16:creationId xmlns:a16="http://schemas.microsoft.com/office/drawing/2014/main" id="{826E6B10-DB68-E4E2-1D76-58C97EAB39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6539" y="1411675"/>
              <a:ext cx="4869944" cy="349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i="1" dirty="0">
                  <a:solidFill>
                    <a:srgbClr val="7030A0"/>
                  </a:solidFill>
                </a:rPr>
                <a:t>LIGO-T1500293 and T2300041 and CE-T2000017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9AE7DF30-9DE4-3FD8-558A-03066FB7C30B}"/>
              </a:ext>
            </a:extLst>
          </p:cNvPr>
          <p:cNvSpPr txBox="1"/>
          <p:nvPr/>
        </p:nvSpPr>
        <p:spPr>
          <a:xfrm>
            <a:off x="670101" y="5624821"/>
            <a:ext cx="5419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Cosmic Explorer</a:t>
            </a:r>
            <a:r>
              <a:rPr lang="en-US" sz="2400" dirty="0"/>
              <a:t>: </a:t>
            </a:r>
            <a:r>
              <a:rPr lang="en-US" sz="2400" dirty="0">
                <a:solidFill>
                  <a:srgbClr val="FF0000"/>
                </a:solidFill>
              </a:rPr>
              <a:t>10x LIGO </a:t>
            </a:r>
            <a:r>
              <a:rPr lang="en-US" sz="2400" dirty="0"/>
              <a:t>(I am Head of Observational Analysis)</a:t>
            </a:r>
          </a:p>
        </p:txBody>
      </p:sp>
    </p:spTree>
    <p:extLst>
      <p:ext uri="{BB962C8B-B14F-4D97-AF65-F5344CB8AC3E}">
        <p14:creationId xmlns:p14="http://schemas.microsoft.com/office/powerpoint/2010/main" val="315454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5BD27-2AE1-B533-9BE4-8176C318F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3/4 types of CW searches are MM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836695-F63C-805D-18CE-A75D86332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12,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38721-A4E3-E317-C34A-9B0609BC8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B. Owen - Detectability with future interferometers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7EFB7-6744-0F13-65F6-1A50D773F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C0309-61AA-2241-9D9D-7CA7B304BC43}" type="slidenum">
              <a:rPr lang="en-US" smtClean="0"/>
              <a:t>3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A830924-7AD6-4A30-9B4B-D8CD8254CC5D}"/>
              </a:ext>
            </a:extLst>
          </p:cNvPr>
          <p:cNvGrpSpPr/>
          <p:nvPr/>
        </p:nvGrpSpPr>
        <p:grpSpPr>
          <a:xfrm>
            <a:off x="172278" y="1033670"/>
            <a:ext cx="2193234" cy="2462094"/>
            <a:chOff x="457200" y="1417638"/>
            <a:chExt cx="2718475" cy="3151879"/>
          </a:xfrm>
        </p:grpSpPr>
        <p:pic>
          <p:nvPicPr>
            <p:cNvPr id="10" name="Picture 4" descr="CrabMovie_scale">
              <a:extLst>
                <a:ext uri="{FF2B5EF4-FFF2-40B4-BE49-F238E27FC236}">
                  <a16:creationId xmlns:a16="http://schemas.microsoft.com/office/drawing/2014/main" id="{A7D1CC45-9F7F-70FA-1771-C65BCFF02B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57200" y="1417638"/>
              <a:ext cx="2718475" cy="2718475"/>
            </a:xfrm>
            <a:prstGeom prst="rect">
              <a:avLst/>
            </a:prstGeom>
          </p:spPr>
        </p:pic>
        <p:sp>
          <p:nvSpPr>
            <p:cNvPr id="11" name="Text Box 5">
              <a:extLst>
                <a:ext uri="{FF2B5EF4-FFF2-40B4-BE49-F238E27FC236}">
                  <a16:creationId xmlns:a16="http://schemas.microsoft.com/office/drawing/2014/main" id="{1798E7C5-85DC-D696-0C5B-18A5B76E29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6973" y="4136113"/>
              <a:ext cx="1738929" cy="433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i="1" dirty="0">
                  <a:solidFill>
                    <a:srgbClr val="7030A0"/>
                  </a:solidFill>
                </a:rPr>
                <a:t>Credit: NASA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DE84E00-A22F-3605-296C-8626ABE7075D}"/>
              </a:ext>
            </a:extLst>
          </p:cNvPr>
          <p:cNvGrpSpPr/>
          <p:nvPr/>
        </p:nvGrpSpPr>
        <p:grpSpPr>
          <a:xfrm>
            <a:off x="4205949" y="1966194"/>
            <a:ext cx="2925490" cy="2614077"/>
            <a:chOff x="3197247" y="1417638"/>
            <a:chExt cx="2925490" cy="2614077"/>
          </a:xfrm>
        </p:grpSpPr>
        <p:pic>
          <p:nvPicPr>
            <p:cNvPr id="13" name="Picture 12" descr="cas_a.jpg">
              <a:extLst>
                <a:ext uri="{FF2B5EF4-FFF2-40B4-BE49-F238E27FC236}">
                  <a16:creationId xmlns:a16="http://schemas.microsoft.com/office/drawing/2014/main" id="{599A14DF-054D-2B2C-7C2A-F0C43C665B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7247" y="1417638"/>
              <a:ext cx="2925490" cy="2275523"/>
            </a:xfrm>
            <a:prstGeom prst="rect">
              <a:avLst/>
            </a:prstGeom>
          </p:spPr>
        </p:pic>
        <p:sp>
          <p:nvSpPr>
            <p:cNvPr id="14" name="Text Box 5">
              <a:extLst>
                <a:ext uri="{FF2B5EF4-FFF2-40B4-BE49-F238E27FC236}">
                  <a16:creationId xmlns:a16="http://schemas.microsoft.com/office/drawing/2014/main" id="{79E13290-A5D5-56C6-8B2E-F48620173C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8519" y="3693161"/>
              <a:ext cx="140294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i="1" dirty="0">
                  <a:solidFill>
                    <a:srgbClr val="7030A0"/>
                  </a:solidFill>
                </a:rPr>
                <a:t>Credit: NASA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F579C5C-8DAF-BA6C-4A8D-45DF6E285F65}"/>
              </a:ext>
            </a:extLst>
          </p:cNvPr>
          <p:cNvGrpSpPr/>
          <p:nvPr/>
        </p:nvGrpSpPr>
        <p:grpSpPr>
          <a:xfrm>
            <a:off x="9406730" y="4184169"/>
            <a:ext cx="2375971" cy="2431483"/>
            <a:chOff x="6017724" y="1417639"/>
            <a:chExt cx="2813933" cy="2961309"/>
          </a:xfrm>
        </p:grpSpPr>
        <p:pic>
          <p:nvPicPr>
            <p:cNvPr id="16" name="Picture 15" descr="lmxb_sm.jpg">
              <a:extLst>
                <a:ext uri="{FF2B5EF4-FFF2-40B4-BE49-F238E27FC236}">
                  <a16:creationId xmlns:a16="http://schemas.microsoft.com/office/drawing/2014/main" id="{7EEF1611-1026-529D-FBFE-06BA0260B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46882" y="1417639"/>
              <a:ext cx="2539917" cy="2548983"/>
            </a:xfrm>
            <a:prstGeom prst="rect">
              <a:avLst/>
            </a:prstGeom>
          </p:spPr>
        </p:pic>
        <p:sp>
          <p:nvSpPr>
            <p:cNvPr id="17" name="Text Box 6">
              <a:extLst>
                <a:ext uri="{FF2B5EF4-FFF2-40B4-BE49-F238E27FC236}">
                  <a16:creationId xmlns:a16="http://schemas.microsoft.com/office/drawing/2014/main" id="{02B193A4-B96E-DEAE-3E5C-6FC1C22D88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7724" y="3966622"/>
              <a:ext cx="2813933" cy="412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i="1" dirty="0">
                  <a:solidFill>
                    <a:srgbClr val="7030A0"/>
                  </a:solidFill>
                </a:rPr>
                <a:t>Credit: M. van der </a:t>
              </a:r>
              <a:r>
                <a:rPr lang="en-US" sz="1600" i="1" dirty="0" err="1">
                  <a:solidFill>
                    <a:srgbClr val="7030A0"/>
                  </a:solidFill>
                </a:rPr>
                <a:t>Sluys</a:t>
              </a:r>
              <a:endParaRPr lang="en-US" sz="1600" i="1" dirty="0">
                <a:solidFill>
                  <a:srgbClr val="7030A0"/>
                </a:solidFill>
              </a:endParaRPr>
            </a:p>
          </p:txBody>
        </p:sp>
      </p:grp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AB5A31D-A17C-1B5F-718B-D9BA13080E57}"/>
              </a:ext>
            </a:extLst>
          </p:cNvPr>
          <p:cNvSpPr txBox="1">
            <a:spLocks/>
          </p:cNvSpPr>
          <p:nvPr/>
        </p:nvSpPr>
        <p:spPr>
          <a:xfrm>
            <a:off x="185530" y="3563949"/>
            <a:ext cx="3853070" cy="27076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Pulsars (Crab)</a:t>
            </a:r>
          </a:p>
          <a:p>
            <a:r>
              <a:rPr lang="en-US" dirty="0"/>
              <a:t>Known position</a:t>
            </a:r>
          </a:p>
          <a:p>
            <a:r>
              <a:rPr lang="en-US" dirty="0"/>
              <a:t>Known timing</a:t>
            </a:r>
          </a:p>
          <a:p>
            <a:r>
              <a:rPr lang="en-US" dirty="0"/>
              <a:t>Follow timing or narrow band around it</a:t>
            </a:r>
          </a:p>
          <a:p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AA78F64-C5F3-C093-D5D9-7AE797843CA2}"/>
              </a:ext>
            </a:extLst>
          </p:cNvPr>
          <p:cNvSpPr txBox="1">
            <a:spLocks/>
          </p:cNvSpPr>
          <p:nvPr/>
        </p:nvSpPr>
        <p:spPr>
          <a:xfrm>
            <a:off x="3819511" y="4556980"/>
            <a:ext cx="3853070" cy="1858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Cas A type directed</a:t>
            </a:r>
          </a:p>
          <a:p>
            <a:r>
              <a:rPr lang="en-US" dirty="0"/>
              <a:t>Known position</a:t>
            </a:r>
          </a:p>
          <a:p>
            <a:r>
              <a:rPr lang="en-US" dirty="0"/>
              <a:t>No timing</a:t>
            </a:r>
          </a:p>
          <a:p>
            <a:r>
              <a:rPr lang="en-US" dirty="0"/>
              <a:t>Search broad band</a:t>
            </a:r>
          </a:p>
          <a:p>
            <a:endParaRPr lang="en-US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C7C1AF7-5455-715E-B4FA-E4225BB202DB}"/>
              </a:ext>
            </a:extLst>
          </p:cNvPr>
          <p:cNvSpPr txBox="1">
            <a:spLocks/>
          </p:cNvSpPr>
          <p:nvPr/>
        </p:nvSpPr>
        <p:spPr>
          <a:xfrm>
            <a:off x="8179904" y="1799773"/>
            <a:ext cx="3853070" cy="2275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Sco</a:t>
            </a:r>
            <a:r>
              <a:rPr lang="en-US" dirty="0"/>
              <a:t> X-1 type directed</a:t>
            </a:r>
          </a:p>
          <a:p>
            <a:r>
              <a:rPr lang="en-US" dirty="0"/>
              <a:t>Known position</a:t>
            </a:r>
          </a:p>
          <a:p>
            <a:r>
              <a:rPr lang="en-US" dirty="0"/>
              <a:t>No timing</a:t>
            </a:r>
          </a:p>
          <a:p>
            <a:r>
              <a:rPr lang="en-US" dirty="0"/>
              <a:t>Variable accretion rate</a:t>
            </a:r>
          </a:p>
          <a:p>
            <a:r>
              <a:rPr lang="en-US" dirty="0"/>
              <a:t>Search broad band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763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EDD65ED0-D2D0-6998-8D48-BBDABEAAD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1413" y="4181719"/>
            <a:ext cx="1936757" cy="193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C0AC74-6A32-6223-9157-55D585C04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Emission mechanisms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BD2B1-3979-3FCC-07DB-942A4C98C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77" y="1133472"/>
            <a:ext cx="3866323" cy="2524341"/>
          </a:xfrm>
        </p:spPr>
        <p:txBody>
          <a:bodyPr>
            <a:normAutofit/>
          </a:bodyPr>
          <a:lstStyle/>
          <a:p>
            <a:r>
              <a:rPr lang="en-US" sz="2400" b="1" dirty="0"/>
              <a:t>“Mountains” </a:t>
            </a:r>
            <a:r>
              <a:rPr lang="en-US" sz="2400" dirty="0"/>
              <a:t>- elastically supported mass quadrupoles (ellipticity)</a:t>
            </a:r>
          </a:p>
          <a:p>
            <a:r>
              <a:rPr lang="en-US" sz="2400" dirty="0"/>
              <a:t>Max. height is known Real height depends on history of crust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A9FF0D-AA54-DF92-94E3-62F9FA2A5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3,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ACB6DC-D1C2-BB9C-8730-96769E830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C0309-61AA-2241-9D9D-7CA7B304BC43}" type="slidenum">
              <a:rPr lang="en-US" smtClean="0"/>
              <a:t>4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4C16D59-238E-DCE7-6D64-0782ECB839A8}"/>
              </a:ext>
            </a:extLst>
          </p:cNvPr>
          <p:cNvGrpSpPr/>
          <p:nvPr/>
        </p:nvGrpSpPr>
        <p:grpSpPr>
          <a:xfrm>
            <a:off x="0" y="3698181"/>
            <a:ext cx="2879383" cy="2771132"/>
            <a:chOff x="195689" y="1828800"/>
            <a:chExt cx="4370835" cy="4182483"/>
          </a:xfrm>
        </p:grpSpPr>
        <p:pic>
          <p:nvPicPr>
            <p:cNvPr id="7" name="Picture 5" descr="inertial">
              <a:extLst>
                <a:ext uri="{FF2B5EF4-FFF2-40B4-BE49-F238E27FC236}">
                  <a16:creationId xmlns:a16="http://schemas.microsoft.com/office/drawing/2014/main" id="{8DAF0FCE-EB89-6FE5-37EE-38419FC3DCA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57200" y="1828800"/>
              <a:ext cx="3810000" cy="3810000"/>
            </a:xfrm>
            <a:prstGeom prst="rect">
              <a:avLst/>
            </a:prstGeom>
            <a:noFill/>
          </p:spPr>
        </p:pic>
        <p:sp>
          <p:nvSpPr>
            <p:cNvPr id="8" name="Text Box 6">
              <a:extLst>
                <a:ext uri="{FF2B5EF4-FFF2-40B4-BE49-F238E27FC236}">
                  <a16:creationId xmlns:a16="http://schemas.microsoft.com/office/drawing/2014/main" id="{6E23E9D4-3428-8920-BC24-E0CC5CAD3D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689" y="5500302"/>
              <a:ext cx="4370835" cy="510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i="1" dirty="0">
                  <a:solidFill>
                    <a:srgbClr val="7030A0"/>
                  </a:solidFill>
                </a:rPr>
                <a:t>Credit: C. Hanna &amp; B. Owen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E49F870-57BB-4306-BBFF-71A9CAE081A5}"/>
              </a:ext>
            </a:extLst>
          </p:cNvPr>
          <p:cNvGrpSpPr/>
          <p:nvPr/>
        </p:nvGrpSpPr>
        <p:grpSpPr>
          <a:xfrm>
            <a:off x="3825945" y="1689429"/>
            <a:ext cx="2958935" cy="2164125"/>
            <a:chOff x="3825945" y="1689429"/>
            <a:chExt cx="2958935" cy="2164125"/>
          </a:xfrm>
        </p:grpSpPr>
        <p:pic>
          <p:nvPicPr>
            <p:cNvPr id="10" name="Picture 9" descr="fuji7.gif">
              <a:extLst>
                <a:ext uri="{FF2B5EF4-FFF2-40B4-BE49-F238E27FC236}">
                  <a16:creationId xmlns:a16="http://schemas.microsoft.com/office/drawing/2014/main" id="{8AB0761D-21F8-BB5D-79A6-1AADE2715B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363" r="1482"/>
            <a:stretch/>
          </p:blipFill>
          <p:spPr>
            <a:xfrm>
              <a:off x="3825945" y="1689429"/>
              <a:ext cx="2958935" cy="1803602"/>
            </a:xfrm>
            <a:prstGeom prst="rect">
              <a:avLst/>
            </a:prstGeom>
          </p:spPr>
        </p:pic>
        <p:sp>
          <p:nvSpPr>
            <p:cNvPr id="11" name="Text Box 7">
              <a:extLst>
                <a:ext uri="{FF2B5EF4-FFF2-40B4-BE49-F238E27FC236}">
                  <a16:creationId xmlns:a16="http://schemas.microsoft.com/office/drawing/2014/main" id="{3BA09B4D-24C6-BE18-4715-F974CDE957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86731" y="3515000"/>
              <a:ext cx="183736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i="1" dirty="0">
                  <a:solidFill>
                    <a:srgbClr val="7030A0"/>
                  </a:solidFill>
                </a:rPr>
                <a:t>Credit: K. Hokusai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B1508BE-9D26-33E6-ED8B-34C030B85BD5}"/>
              </a:ext>
            </a:extLst>
          </p:cNvPr>
          <p:cNvGrpSpPr/>
          <p:nvPr/>
        </p:nvGrpSpPr>
        <p:grpSpPr>
          <a:xfrm>
            <a:off x="9781621" y="1500946"/>
            <a:ext cx="1926796" cy="2319754"/>
            <a:chOff x="1066800" y="3276600"/>
            <a:chExt cx="1926796" cy="2319754"/>
          </a:xfrm>
        </p:grpSpPr>
        <p:pic>
          <p:nvPicPr>
            <p:cNvPr id="15" name="Picture 4" descr="toroidal">
              <a:extLst>
                <a:ext uri="{FF2B5EF4-FFF2-40B4-BE49-F238E27FC236}">
                  <a16:creationId xmlns:a16="http://schemas.microsoft.com/office/drawing/2014/main" id="{3F321AF5-6CF9-F4CA-27A1-C1EDC4F3D9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3276600"/>
              <a:ext cx="1926796" cy="2005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 Box 5">
              <a:extLst>
                <a:ext uri="{FF2B5EF4-FFF2-40B4-BE49-F238E27FC236}">
                  <a16:creationId xmlns:a16="http://schemas.microsoft.com/office/drawing/2014/main" id="{BA01E531-B135-1BD5-87CE-9F3994D22C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9625" y="5257800"/>
              <a:ext cx="183736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i="1" dirty="0">
                  <a:solidFill>
                    <a:srgbClr val="7030A0"/>
                  </a:solidFill>
                </a:rPr>
                <a:t>Credit: Eric Priest</a:t>
              </a:r>
            </a:p>
          </p:txBody>
        </p:sp>
      </p:grp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2033ADE9-8806-D075-0BEC-1EFDE8128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B. Owen - LIGO to Cosmic Explorer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42922BE7-DE29-C5D8-2C28-0D605F62EFAF}"/>
              </a:ext>
            </a:extLst>
          </p:cNvPr>
          <p:cNvSpPr txBox="1">
            <a:spLocks/>
          </p:cNvSpPr>
          <p:nvPr/>
        </p:nvSpPr>
        <p:spPr>
          <a:xfrm>
            <a:off x="6747074" y="1163428"/>
            <a:ext cx="3510704" cy="23555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Magnetically supported ellipticity</a:t>
            </a:r>
          </a:p>
          <a:p>
            <a:r>
              <a:rPr lang="en-US" sz="2400" b="1" dirty="0"/>
              <a:t>Internal B-dipole </a:t>
            </a:r>
            <a:r>
              <a:rPr lang="en-US" sz="2400" dirty="0"/>
              <a:t>*must* make mass quadrupole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C49994E-C883-7AAA-BFEC-5335E9D04D21}"/>
              </a:ext>
            </a:extLst>
          </p:cNvPr>
          <p:cNvSpPr txBox="1">
            <a:spLocks/>
          </p:cNvSpPr>
          <p:nvPr/>
        </p:nvSpPr>
        <p:spPr>
          <a:xfrm>
            <a:off x="2529506" y="3902597"/>
            <a:ext cx="4413386" cy="23555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R-modes: rotational modes = </a:t>
            </a:r>
            <a:r>
              <a:rPr lang="en-US" sz="2400" b="1" dirty="0"/>
              <a:t>current quadrupoles</a:t>
            </a:r>
          </a:p>
          <a:p>
            <a:r>
              <a:rPr lang="en-US" sz="2400" dirty="0"/>
              <a:t>Prograde/retrograde (CFS) </a:t>
            </a:r>
            <a:r>
              <a:rPr lang="en-US" sz="2400" b="1" dirty="0"/>
              <a:t>instability</a:t>
            </a:r>
            <a:r>
              <a:rPr lang="en-US" sz="2400" dirty="0"/>
              <a:t> grows even w/ viscosity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5FE826E-3784-E101-2F8B-F77B60553868}"/>
              </a:ext>
            </a:extLst>
          </p:cNvPr>
          <p:cNvSpPr txBox="1">
            <a:spLocks/>
          </p:cNvSpPr>
          <p:nvPr/>
        </p:nvSpPr>
        <p:spPr>
          <a:xfrm>
            <a:off x="6745706" y="4206025"/>
            <a:ext cx="4114800" cy="235557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Also </a:t>
            </a:r>
            <a:r>
              <a:rPr lang="en-US" sz="2400" b="1" dirty="0"/>
              <a:t>free precession</a:t>
            </a:r>
            <a:r>
              <a:rPr lang="en-US" sz="2400" dirty="0"/>
              <a:t>, like a tumbling football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I’ll skip over axion clouds around black holes etc.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6E3118-E3E9-7449-F50C-CC9272A258E5}"/>
              </a:ext>
            </a:extLst>
          </p:cNvPr>
          <p:cNvSpPr txBox="1"/>
          <p:nvPr/>
        </p:nvSpPr>
        <p:spPr>
          <a:xfrm>
            <a:off x="3516607" y="655532"/>
            <a:ext cx="5158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7030A0"/>
                </a:solidFill>
              </a:rPr>
              <a:t>Glampedakis</a:t>
            </a:r>
            <a:r>
              <a:rPr lang="en-US" sz="2000" dirty="0">
                <a:solidFill>
                  <a:srgbClr val="7030A0"/>
                </a:solidFill>
              </a:rPr>
              <a:t> &amp; Gualtieri, arXiv:1709.07049</a:t>
            </a:r>
          </a:p>
        </p:txBody>
      </p:sp>
    </p:spTree>
    <p:extLst>
      <p:ext uri="{BB962C8B-B14F-4D97-AF65-F5344CB8AC3E}">
        <p14:creationId xmlns:p14="http://schemas.microsoft.com/office/powerpoint/2010/main" val="367498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1CFBC-63D5-7454-A3F1-50151102D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Accreting neutron stars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B8962-0BE5-E448-FA59-9BB74E7E0A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Spins should go to </a:t>
            </a:r>
            <a:r>
              <a:rPr lang="en-US" dirty="0">
                <a:solidFill>
                  <a:srgbClr val="FF0000"/>
                </a:solidFill>
              </a:rPr>
              <a:t>~2kHz</a:t>
            </a:r>
            <a:r>
              <a:rPr lang="en-US" dirty="0"/>
              <a:t>, seem to stop at </a:t>
            </a:r>
            <a:r>
              <a:rPr lang="en-US" dirty="0">
                <a:solidFill>
                  <a:srgbClr val="FF0000"/>
                </a:solidFill>
              </a:rPr>
              <a:t>~700Hz</a:t>
            </a:r>
          </a:p>
          <a:p>
            <a:r>
              <a:rPr lang="en-US" dirty="0"/>
              <a:t>GW </a:t>
            </a:r>
            <a:r>
              <a:rPr lang="en-US" b="1" dirty="0"/>
              <a:t>torque balance </a:t>
            </a:r>
            <a:r>
              <a:rPr lang="en-US" dirty="0"/>
              <a:t>is natural reason (steep </a:t>
            </a:r>
            <a:r>
              <a:rPr lang="en-US" i="1" dirty="0"/>
              <a:t>f</a:t>
            </a:r>
            <a:r>
              <a:rPr lang="en-US" dirty="0"/>
              <a:t>-dependence)</a:t>
            </a:r>
          </a:p>
          <a:p>
            <a:r>
              <a:rPr lang="en-US" dirty="0"/>
              <a:t>Electron capture, r-mode instability, magnetic bottling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Best GW emitters are </a:t>
            </a:r>
            <a:r>
              <a:rPr lang="en-US" b="1" dirty="0"/>
              <a:t>brightest in x-rays (</a:t>
            </a:r>
            <a:r>
              <a:rPr lang="en-US" b="1" dirty="0" err="1"/>
              <a:t>Sco</a:t>
            </a:r>
            <a:r>
              <a:rPr lang="en-US" b="1" dirty="0"/>
              <a:t> X-1)</a:t>
            </a:r>
          </a:p>
          <a:p>
            <a:r>
              <a:rPr lang="en-US" dirty="0"/>
              <a:t>These have </a:t>
            </a:r>
            <a:r>
              <a:rPr lang="en-US" b="1" dirty="0"/>
              <a:t>unknown, jittery spin frequencies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CF96CF-572B-8B31-F235-247DDE406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12,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321FA-2207-5A8B-FC2B-B318DF7FB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B. Owen - Detectability with future interferometers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1ABEE6-4188-47EE-6AF0-A4174BD53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C0309-61AA-2241-9D9D-7CA7B304BC43}" type="slidenum">
              <a:rPr lang="en-US" smtClean="0"/>
              <a:t>5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7BEC5A0-5C49-0EFB-B0CC-B773C76BFF25}"/>
              </a:ext>
            </a:extLst>
          </p:cNvPr>
          <p:cNvGrpSpPr/>
          <p:nvPr/>
        </p:nvGrpSpPr>
        <p:grpSpPr>
          <a:xfrm>
            <a:off x="9617702" y="483270"/>
            <a:ext cx="2456795" cy="2754678"/>
            <a:chOff x="9617702" y="483270"/>
            <a:chExt cx="2456795" cy="2754678"/>
          </a:xfrm>
        </p:grpSpPr>
        <p:pic>
          <p:nvPicPr>
            <p:cNvPr id="10" name="Picture 9" descr="lmxb_sm.jpg">
              <a:extLst>
                <a:ext uri="{FF2B5EF4-FFF2-40B4-BE49-F238E27FC236}">
                  <a16:creationId xmlns:a16="http://schemas.microsoft.com/office/drawing/2014/main" id="{FD4054AC-296F-AB35-0E18-037002E2E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17702" y="483270"/>
              <a:ext cx="2456795" cy="2416124"/>
            </a:xfrm>
            <a:prstGeom prst="rect">
              <a:avLst/>
            </a:prstGeom>
          </p:spPr>
        </p:pic>
        <p:sp>
          <p:nvSpPr>
            <p:cNvPr id="11" name="Text Box 6">
              <a:extLst>
                <a:ext uri="{FF2B5EF4-FFF2-40B4-BE49-F238E27FC236}">
                  <a16:creationId xmlns:a16="http://schemas.microsoft.com/office/drawing/2014/main" id="{5C4EDF6E-2501-5221-9DC5-471DBD6EB9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58114" y="2899394"/>
              <a:ext cx="237597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i="1" dirty="0">
                  <a:solidFill>
                    <a:srgbClr val="7030A0"/>
                  </a:solidFill>
                </a:rPr>
                <a:t>Credit: M. van der </a:t>
              </a:r>
              <a:r>
                <a:rPr lang="en-US" sz="1600" i="1" dirty="0" err="1">
                  <a:solidFill>
                    <a:srgbClr val="7030A0"/>
                  </a:solidFill>
                </a:rPr>
                <a:t>Sluys</a:t>
              </a:r>
              <a:endParaRPr lang="en-US" sz="1600" i="1" dirty="0">
                <a:solidFill>
                  <a:srgbClr val="7030A0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6AD2DFA-B05E-F347-C134-9CE4E6EA4DDA}"/>
                </a:ext>
              </a:extLst>
            </p:cNvPr>
            <p:cNvSpPr txBox="1"/>
            <p:nvPr/>
          </p:nvSpPr>
          <p:spPr>
            <a:xfrm>
              <a:off x="10386983" y="2493131"/>
              <a:ext cx="918232" cy="350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bg1"/>
                  </a:solidFill>
                </a:rPr>
                <a:t>Sco</a:t>
              </a:r>
              <a:r>
                <a:rPr lang="en-US" dirty="0">
                  <a:solidFill>
                    <a:schemeClr val="bg1"/>
                  </a:solidFill>
                </a:rPr>
                <a:t> X-1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A03DD89-13F8-A150-634A-44D9564D87BD}"/>
              </a:ext>
            </a:extLst>
          </p:cNvPr>
          <p:cNvGrpSpPr/>
          <p:nvPr/>
        </p:nvGrpSpPr>
        <p:grpSpPr>
          <a:xfrm>
            <a:off x="185531" y="2623930"/>
            <a:ext cx="3950656" cy="2067403"/>
            <a:chOff x="2975821" y="2590800"/>
            <a:chExt cx="3645146" cy="1822439"/>
          </a:xfrm>
        </p:grpSpPr>
        <p:pic>
          <p:nvPicPr>
            <p:cNvPr id="15" name="Picture 5">
              <a:extLst>
                <a:ext uri="{FF2B5EF4-FFF2-40B4-BE49-F238E27FC236}">
                  <a16:creationId xmlns:a16="http://schemas.microsoft.com/office/drawing/2014/main" id="{BFFF87D8-C48B-37D0-BBF3-47BE2E9202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2800" y="2590800"/>
              <a:ext cx="266700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6" name="Text Box 5">
              <a:extLst>
                <a:ext uri="{FF2B5EF4-FFF2-40B4-BE49-F238E27FC236}">
                  <a16:creationId xmlns:a16="http://schemas.microsoft.com/office/drawing/2014/main" id="{8A75F69D-76E4-43CC-8833-16C5FB88AD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5821" y="4114800"/>
              <a:ext cx="3645146" cy="298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i="1" dirty="0" err="1">
                  <a:solidFill>
                    <a:srgbClr val="7030A0"/>
                  </a:solidFill>
                </a:rPr>
                <a:t>Ushomirsky</a:t>
              </a:r>
              <a:r>
                <a:rPr lang="en-US" sz="1600" i="1" dirty="0">
                  <a:solidFill>
                    <a:srgbClr val="7030A0"/>
                  </a:solidFill>
                </a:rPr>
                <a:t>+, MNRAS 319, 902 (2000)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2149C18-E66A-573E-B6DF-4222D4200A51}"/>
              </a:ext>
            </a:extLst>
          </p:cNvPr>
          <p:cNvGrpSpPr/>
          <p:nvPr/>
        </p:nvGrpSpPr>
        <p:grpSpPr>
          <a:xfrm>
            <a:off x="4038601" y="2456936"/>
            <a:ext cx="2849216" cy="2670239"/>
            <a:chOff x="176848" y="1828800"/>
            <a:chExt cx="4542626" cy="4204592"/>
          </a:xfrm>
        </p:grpSpPr>
        <p:pic>
          <p:nvPicPr>
            <p:cNvPr id="18" name="Picture 5" descr="inertial">
              <a:extLst>
                <a:ext uri="{FF2B5EF4-FFF2-40B4-BE49-F238E27FC236}">
                  <a16:creationId xmlns:a16="http://schemas.microsoft.com/office/drawing/2014/main" id="{04D1BC43-FBCA-EF26-E5BE-D7ED192EBFC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57200" y="1828800"/>
              <a:ext cx="3810000" cy="3810000"/>
            </a:xfrm>
            <a:prstGeom prst="rect">
              <a:avLst/>
            </a:prstGeom>
            <a:noFill/>
          </p:spPr>
        </p:pic>
        <p:sp>
          <p:nvSpPr>
            <p:cNvPr id="19" name="Text Box 6">
              <a:extLst>
                <a:ext uri="{FF2B5EF4-FFF2-40B4-BE49-F238E27FC236}">
                  <a16:creationId xmlns:a16="http://schemas.microsoft.com/office/drawing/2014/main" id="{B077CC26-2712-2FA9-54D6-A3345896E1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848" y="5500301"/>
              <a:ext cx="4542626" cy="533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i="1" dirty="0">
                  <a:solidFill>
                    <a:srgbClr val="7030A0"/>
                  </a:solidFill>
                </a:rPr>
                <a:t>Credit: C. Hanna &amp; B. Owen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6B1A18A-C28F-E45F-2E99-19C1B63450C6}"/>
              </a:ext>
            </a:extLst>
          </p:cNvPr>
          <p:cNvGrpSpPr/>
          <p:nvPr/>
        </p:nvGrpSpPr>
        <p:grpSpPr>
          <a:xfrm>
            <a:off x="7949249" y="3410534"/>
            <a:ext cx="3994458" cy="2626916"/>
            <a:chOff x="3753903" y="2590279"/>
            <a:chExt cx="4379678" cy="2989072"/>
          </a:xfrm>
        </p:grpSpPr>
        <p:pic>
          <p:nvPicPr>
            <p:cNvPr id="21" name="Picture 4" descr="melatos">
              <a:extLst>
                <a:ext uri="{FF2B5EF4-FFF2-40B4-BE49-F238E27FC236}">
                  <a16:creationId xmlns:a16="http://schemas.microsoft.com/office/drawing/2014/main" id="{5E6081E9-4E6C-DBF1-E3FA-B9CF956D18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753903" y="2590279"/>
              <a:ext cx="2878721" cy="2989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 Box 5">
              <a:extLst>
                <a:ext uri="{FF2B5EF4-FFF2-40B4-BE49-F238E27FC236}">
                  <a16:creationId xmlns:a16="http://schemas.microsoft.com/office/drawing/2014/main" id="{20A15FD7-3141-557C-6366-79D2C32A9E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26661" y="3662425"/>
              <a:ext cx="2406920" cy="665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i="1" dirty="0" err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Melatos</a:t>
              </a:r>
              <a:r>
                <a:rPr lang="en-US" sz="1600" i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&amp; Payne, </a:t>
              </a:r>
              <a:r>
                <a:rPr lang="en-US" sz="1600" i="1" dirty="0" err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ApJ</a:t>
              </a:r>
              <a:endParaRPr lang="en-US" sz="1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eaLnBrk="0" hangingPunct="0"/>
              <a:r>
                <a:rPr lang="en-US" sz="1600" i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623, 1044 (2005)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301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 descr="A picture containing text, diagram, line, plot&#10;&#10;Description automatically generated">
            <a:extLst>
              <a:ext uri="{FF2B5EF4-FFF2-40B4-BE49-F238E27FC236}">
                <a16:creationId xmlns:a16="http://schemas.microsoft.com/office/drawing/2014/main" id="{D813FC12-7B01-C553-5271-AD7F8554390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33535" y="1224116"/>
            <a:ext cx="6957928" cy="537658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105E5C-E757-7F35-54C7-7AA3DA972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47" y="136526"/>
            <a:ext cx="11946835" cy="837510"/>
          </a:xfrm>
        </p:spPr>
        <p:txBody>
          <a:bodyPr/>
          <a:lstStyle/>
          <a:p>
            <a:r>
              <a:rPr lang="en-US" dirty="0"/>
              <a:t>Detectability of </a:t>
            </a:r>
            <a:r>
              <a:rPr lang="en-US" dirty="0" err="1"/>
              <a:t>Sco</a:t>
            </a:r>
            <a:r>
              <a:rPr lang="en-US" dirty="0"/>
              <a:t> X-1 type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CD47F-5763-AA45-E078-0A508CD1F9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9146" y="1511853"/>
            <a:ext cx="6138086" cy="4759738"/>
          </a:xfrm>
        </p:spPr>
        <p:txBody>
          <a:bodyPr>
            <a:normAutofit/>
          </a:bodyPr>
          <a:lstStyle/>
          <a:p>
            <a:r>
              <a:rPr lang="en-US" dirty="0"/>
              <a:t>GW emission in </a:t>
            </a:r>
            <a:r>
              <a:rPr lang="en-US" b="1" dirty="0"/>
              <a:t>torque balance? </a:t>
            </a:r>
            <a:r>
              <a:rPr lang="en-US" dirty="0">
                <a:solidFill>
                  <a:srgbClr val="7030A0"/>
                </a:solidFill>
              </a:rPr>
              <a:t>[</a:t>
            </a:r>
            <a:r>
              <a:rPr lang="en-US" dirty="0" err="1">
                <a:solidFill>
                  <a:srgbClr val="7030A0"/>
                </a:solidFill>
              </a:rPr>
              <a:t>Papaloizou</a:t>
            </a:r>
            <a:r>
              <a:rPr lang="en-US" dirty="0">
                <a:solidFill>
                  <a:srgbClr val="7030A0"/>
                </a:solidFill>
              </a:rPr>
              <a:t> &amp; Pringle, MNRAS 184:501 (1978); </a:t>
            </a:r>
            <a:r>
              <a:rPr lang="en-US" dirty="0" err="1">
                <a:solidFill>
                  <a:srgbClr val="7030A0"/>
                </a:solidFill>
              </a:rPr>
              <a:t>Bildsten</a:t>
            </a:r>
            <a:r>
              <a:rPr lang="en-US" dirty="0">
                <a:solidFill>
                  <a:srgbClr val="7030A0"/>
                </a:solidFill>
              </a:rPr>
              <a:t>, </a:t>
            </a:r>
            <a:r>
              <a:rPr lang="en-US" dirty="0" err="1">
                <a:solidFill>
                  <a:srgbClr val="7030A0"/>
                </a:solidFill>
              </a:rPr>
              <a:t>ApJL</a:t>
            </a:r>
            <a:r>
              <a:rPr lang="en-US" dirty="0">
                <a:solidFill>
                  <a:srgbClr val="7030A0"/>
                </a:solidFill>
              </a:rPr>
              <a:t> 501:L89 (1998)]</a:t>
            </a:r>
          </a:p>
          <a:p>
            <a:r>
              <a:rPr lang="en-US" b="1" dirty="0" err="1"/>
              <a:t>Sco</a:t>
            </a:r>
            <a:r>
              <a:rPr lang="en-US" b="1" dirty="0"/>
              <a:t> X-1 </a:t>
            </a:r>
            <a:r>
              <a:rPr lang="en-US" dirty="0"/>
              <a:t>is the brightest, maybe detectable soon, surely by era of Cosmic Explorer</a:t>
            </a:r>
          </a:p>
          <a:p>
            <a:r>
              <a:rPr lang="en-US" b="1" dirty="0"/>
              <a:t>GX 5-1 </a:t>
            </a:r>
            <a:r>
              <a:rPr lang="en-US" dirty="0"/>
              <a:t>and several others next</a:t>
            </a:r>
          </a:p>
          <a:p>
            <a:r>
              <a:rPr lang="en-US" dirty="0"/>
              <a:t>Non-detection confronts torque balance</a:t>
            </a:r>
          </a:p>
          <a:p>
            <a:r>
              <a:rPr lang="en-US" dirty="0"/>
              <a:t>Improved orbital elements help search</a:t>
            </a:r>
          </a:p>
          <a:p>
            <a:r>
              <a:rPr lang="en-US" dirty="0"/>
              <a:t>X-ray </a:t>
            </a:r>
            <a:r>
              <a:rPr lang="en-US" b="1" dirty="0"/>
              <a:t>detection of pulsations?</a:t>
            </a:r>
          </a:p>
          <a:p>
            <a:pPr lvl="1"/>
            <a:r>
              <a:rPr lang="en-US" dirty="0"/>
              <a:t>Would improve strain sensitivity </a:t>
            </a:r>
            <a:r>
              <a:rPr lang="en-US" dirty="0">
                <a:solidFill>
                  <a:srgbClr val="FF0000"/>
                </a:solidFill>
              </a:rPr>
              <a:t>~10x</a:t>
            </a:r>
            <a:r>
              <a:rPr lang="en-US" dirty="0"/>
              <a:t>, likely immediate GW detection!</a:t>
            </a:r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2E401A-8B0F-084F-E629-39A4E0663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12, 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1C7715-A2F5-3848-2246-2336CA6F0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B. Owen - Detectability with future interferometers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4A2288-AE52-FFBB-E6CC-4644D744B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C0309-61AA-2241-9D9D-7CA7B304BC43}" type="slidenum">
              <a:rPr lang="en-US" smtClean="0"/>
              <a:t>6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AD7B8E-4CFE-B4DC-F5A1-1085102F1D13}"/>
              </a:ext>
            </a:extLst>
          </p:cNvPr>
          <p:cNvSpPr txBox="1"/>
          <p:nvPr/>
        </p:nvSpPr>
        <p:spPr>
          <a:xfrm>
            <a:off x="8576046" y="1693614"/>
            <a:ext cx="1582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Owen+ in prep.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18DF7D-08B4-0D11-3098-4E26D899C88C}"/>
              </a:ext>
            </a:extLst>
          </p:cNvPr>
          <p:cNvSpPr txBox="1"/>
          <p:nvPr/>
        </p:nvSpPr>
        <p:spPr>
          <a:xfrm rot="1560000">
            <a:off x="8999985" y="3707055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EF16D3"/>
                </a:solidFill>
              </a:rPr>
              <a:t>Sco</a:t>
            </a:r>
            <a:r>
              <a:rPr lang="en-US" dirty="0">
                <a:solidFill>
                  <a:srgbClr val="EF16D3"/>
                </a:solidFill>
              </a:rPr>
              <a:t> X-1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58ECC9-0D78-D3C9-48EF-EE3789A22395}"/>
              </a:ext>
            </a:extLst>
          </p:cNvPr>
          <p:cNvSpPr txBox="1"/>
          <p:nvPr/>
        </p:nvSpPr>
        <p:spPr>
          <a:xfrm rot="1560000">
            <a:off x="8452037" y="4141495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DF52"/>
                </a:solidFill>
              </a:rPr>
              <a:t>GX 5-1</a:t>
            </a:r>
          </a:p>
        </p:txBody>
      </p:sp>
    </p:spTree>
    <p:extLst>
      <p:ext uri="{BB962C8B-B14F-4D97-AF65-F5344CB8AC3E}">
        <p14:creationId xmlns:p14="http://schemas.microsoft.com/office/powerpoint/2010/main" val="302425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67501048-DF43-D88F-4DCD-A173D05D665A}"/>
              </a:ext>
            </a:extLst>
          </p:cNvPr>
          <p:cNvGrpSpPr/>
          <p:nvPr/>
        </p:nvGrpSpPr>
        <p:grpSpPr>
          <a:xfrm>
            <a:off x="5973913" y="2212286"/>
            <a:ext cx="6012102" cy="4645714"/>
            <a:chOff x="5973913" y="2212286"/>
            <a:chExt cx="6012102" cy="4645714"/>
          </a:xfrm>
        </p:grpSpPr>
        <p:pic>
          <p:nvPicPr>
            <p:cNvPr id="23" name="Picture 22" descr="A picture containing text, diagram, line, screenshot&#10;&#10;Description automatically generated">
              <a:extLst>
                <a:ext uri="{FF2B5EF4-FFF2-40B4-BE49-F238E27FC236}">
                  <a16:creationId xmlns:a16="http://schemas.microsoft.com/office/drawing/2014/main" id="{BBD08515-A1FF-35FB-0C7A-3FE1599A86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73913" y="2212286"/>
              <a:ext cx="6012102" cy="4645714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0F0C314-7EF7-151D-BE77-D0013147B8BD}"/>
                </a:ext>
              </a:extLst>
            </p:cNvPr>
            <p:cNvSpPr txBox="1"/>
            <p:nvPr/>
          </p:nvSpPr>
          <p:spPr>
            <a:xfrm>
              <a:off x="8245086" y="2564327"/>
              <a:ext cx="15824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i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Owen+ in prep.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64E6B7-9C04-A770-EDC6-DB5161A3F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47" y="136526"/>
            <a:ext cx="11946835" cy="781070"/>
          </a:xfrm>
        </p:spPr>
        <p:txBody>
          <a:bodyPr/>
          <a:lstStyle/>
          <a:p>
            <a:r>
              <a:rPr lang="en-US" dirty="0"/>
              <a:t>Detectability of millisecond pulsars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B85B9A0-E1E6-274D-DC4D-AF983B09D1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9147" y="1002357"/>
            <a:ext cx="5880654" cy="5269234"/>
          </a:xfrm>
        </p:spPr>
        <p:txBody>
          <a:bodyPr/>
          <a:lstStyle/>
          <a:p>
            <a:r>
              <a:rPr lang="en-US" b="1" dirty="0"/>
              <a:t>Quadrupolar “death line” in millisecond pulsars</a:t>
            </a:r>
            <a:r>
              <a:rPr lang="en-US" dirty="0"/>
              <a:t> argues for minimum ellipticity </a:t>
            </a:r>
            <a:r>
              <a:rPr lang="en-US" dirty="0">
                <a:solidFill>
                  <a:srgbClr val="FF0000"/>
                </a:solidFill>
              </a:rPr>
              <a:t>~1e-9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/>
              <a:t>Fits decades of </a:t>
            </a:r>
            <a:r>
              <a:rPr lang="en-US" i="1" dirty="0"/>
              <a:t>B</a:t>
            </a:r>
            <a:r>
              <a:rPr lang="en-US" dirty="0"/>
              <a:t>-burial predictions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DBA70F-988F-A298-FC03-E12D67E6F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12,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7205AC-F9B2-F686-8C96-0A882FBD8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B. Owen - Detectability with future interferometers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318EC-F098-D94C-6D2B-299B8AD6A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C0309-61AA-2241-9D9D-7CA7B304BC43}" type="slidenum">
              <a:rPr lang="en-US" smtClean="0"/>
              <a:t>7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8EFFBE6-6A6A-A61D-980F-777B40FA022E}"/>
              </a:ext>
            </a:extLst>
          </p:cNvPr>
          <p:cNvGrpSpPr/>
          <p:nvPr/>
        </p:nvGrpSpPr>
        <p:grpSpPr>
          <a:xfrm>
            <a:off x="535418" y="2385132"/>
            <a:ext cx="4728891" cy="4153780"/>
            <a:chOff x="806726" y="2385132"/>
            <a:chExt cx="4728891" cy="415378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5F02F29-A72F-7470-B84A-3F5F42F57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6726" y="2385132"/>
              <a:ext cx="4526195" cy="415378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79C380E-4A32-47FB-FC47-3D4903D27CAB}"/>
                </a:ext>
              </a:extLst>
            </p:cNvPr>
            <p:cNvSpPr txBox="1"/>
            <p:nvPr/>
          </p:nvSpPr>
          <p:spPr>
            <a:xfrm rot="5400000">
              <a:off x="3962558" y="4232420"/>
              <a:ext cx="28075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i="1" dirty="0" err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Woan</a:t>
              </a:r>
              <a:r>
                <a:rPr lang="en-US" sz="1600" i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+, </a:t>
              </a:r>
              <a:r>
                <a:rPr lang="en-US" sz="1600" i="1" dirty="0" err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ApJ</a:t>
              </a:r>
              <a:r>
                <a:rPr lang="en-US" sz="1600" i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863, L40 (2018)</a:t>
              </a:r>
            </a:p>
          </p:txBody>
        </p:sp>
      </p:grp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7137714-91B6-2187-53E9-C7D78DC9D6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2" y="1002354"/>
            <a:ext cx="6033052" cy="5269235"/>
          </a:xfrm>
        </p:spPr>
        <p:txBody>
          <a:bodyPr/>
          <a:lstStyle/>
          <a:p>
            <a:r>
              <a:rPr lang="en-US" dirty="0"/>
              <a:t>Best CE should detect </a:t>
            </a:r>
            <a:r>
              <a:rPr lang="en-US" b="1" dirty="0">
                <a:solidFill>
                  <a:srgbClr val="FF0000"/>
                </a:solidFill>
              </a:rPr>
              <a:t>&gt;20 </a:t>
            </a:r>
            <a:r>
              <a:rPr lang="en-US" b="1" dirty="0"/>
              <a:t>millisecond pulsars </a:t>
            </a:r>
            <a:r>
              <a:rPr lang="en-US" dirty="0"/>
              <a:t>at ellipticity </a:t>
            </a:r>
            <a:r>
              <a:rPr lang="en-US" dirty="0">
                <a:solidFill>
                  <a:srgbClr val="FF0000"/>
                </a:solidFill>
              </a:rPr>
              <a:t>1e-9</a:t>
            </a:r>
          </a:p>
          <a:p>
            <a:r>
              <a:rPr lang="en-US" dirty="0"/>
              <a:t>A# should detect </a:t>
            </a:r>
            <a:r>
              <a:rPr lang="en-US" dirty="0">
                <a:solidFill>
                  <a:srgbClr val="FF0000"/>
                </a:solidFill>
              </a:rPr>
              <a:t>~1</a:t>
            </a:r>
            <a:endParaRPr lang="en-US" dirty="0"/>
          </a:p>
          <a:p>
            <a:r>
              <a:rPr lang="en-US" b="1" dirty="0"/>
              <a:t>Keep timing these</a:t>
            </a:r>
            <a:r>
              <a:rPr lang="en-US" dirty="0"/>
              <a:t>! Best is a PhD thesis</a:t>
            </a:r>
          </a:p>
        </p:txBody>
      </p:sp>
    </p:spTree>
    <p:extLst>
      <p:ext uri="{BB962C8B-B14F-4D97-AF65-F5344CB8AC3E}">
        <p14:creationId xmlns:p14="http://schemas.microsoft.com/office/powerpoint/2010/main" val="304272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DB2D26FA-23C3-4656-F966-61CBEB481475}"/>
              </a:ext>
            </a:extLst>
          </p:cNvPr>
          <p:cNvGrpSpPr/>
          <p:nvPr/>
        </p:nvGrpSpPr>
        <p:grpSpPr>
          <a:xfrm>
            <a:off x="5898775" y="1578163"/>
            <a:ext cx="6293225" cy="4862946"/>
            <a:chOff x="5792757" y="1858528"/>
            <a:chExt cx="6293225" cy="4862946"/>
          </a:xfrm>
        </p:grpSpPr>
        <p:pic>
          <p:nvPicPr>
            <p:cNvPr id="12" name="Picture 11" descr="A graph of a function&#10;&#10;Description automatically generated">
              <a:extLst>
                <a:ext uri="{FF2B5EF4-FFF2-40B4-BE49-F238E27FC236}">
                  <a16:creationId xmlns:a16="http://schemas.microsoft.com/office/drawing/2014/main" id="{CB5C5EA5-6A4D-204A-CD12-B2E4A35355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92757" y="1858528"/>
              <a:ext cx="6293225" cy="4862946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51C2441-36A6-2E82-5ABA-AE5F1DF6416A}"/>
                </a:ext>
              </a:extLst>
            </p:cNvPr>
            <p:cNvSpPr txBox="1"/>
            <p:nvPr/>
          </p:nvSpPr>
          <p:spPr>
            <a:xfrm>
              <a:off x="8148127" y="2216426"/>
              <a:ext cx="15824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i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Owen+ in prep.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EAD466F-51F7-57CD-19D5-D2973942E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47" y="136526"/>
            <a:ext cx="11946835" cy="767936"/>
          </a:xfrm>
        </p:spPr>
        <p:txBody>
          <a:bodyPr/>
          <a:lstStyle/>
          <a:p>
            <a:r>
              <a:rPr lang="en-US" dirty="0"/>
              <a:t>Detectability of young pulsars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47CFD-111B-E6FD-1458-747A7C82C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9146" y="989222"/>
            <a:ext cx="6033054" cy="5367127"/>
          </a:xfrm>
        </p:spPr>
        <p:txBody>
          <a:bodyPr>
            <a:normAutofit lnSpcReduction="10000"/>
          </a:bodyPr>
          <a:lstStyle/>
          <a:p>
            <a:r>
              <a:rPr lang="en-US" dirty="0" err="1">
                <a:solidFill>
                  <a:srgbClr val="7030A0"/>
                </a:solidFill>
              </a:rPr>
              <a:t>Dall’Osso</a:t>
            </a:r>
            <a:r>
              <a:rPr lang="en-US" dirty="0">
                <a:solidFill>
                  <a:srgbClr val="7030A0"/>
                </a:solidFill>
              </a:rPr>
              <a:t> &amp; </a:t>
            </a:r>
            <a:r>
              <a:rPr lang="en-US" dirty="0" err="1">
                <a:solidFill>
                  <a:srgbClr val="7030A0"/>
                </a:solidFill>
              </a:rPr>
              <a:t>Perna</a:t>
            </a:r>
            <a:r>
              <a:rPr lang="en-US" dirty="0">
                <a:solidFill>
                  <a:srgbClr val="7030A0"/>
                </a:solidFill>
              </a:rPr>
              <a:t>, MNRAS 472, 2142 (2017)</a:t>
            </a:r>
          </a:p>
          <a:p>
            <a:pPr lvl="1"/>
            <a:r>
              <a:rPr lang="en-US" b="1" dirty="0"/>
              <a:t>Crab</a:t>
            </a:r>
            <a:r>
              <a:rPr lang="en-US" dirty="0"/>
              <a:t> radio timing suggests magnetic axis </a:t>
            </a:r>
            <a:r>
              <a:rPr lang="en-US" dirty="0">
                <a:solidFill>
                  <a:srgbClr val="FF0000"/>
                </a:solidFill>
              </a:rPr>
              <a:t>~60</a:t>
            </a:r>
            <a:r>
              <a:rPr lang="en-US" baseline="30000" dirty="0">
                <a:solidFill>
                  <a:srgbClr val="FF0000"/>
                </a:solidFill>
              </a:rPr>
              <a:t>o</a:t>
            </a:r>
            <a:r>
              <a:rPr lang="en-US" dirty="0">
                <a:solidFill>
                  <a:srgbClr val="FF0000"/>
                </a:solidFill>
              </a:rPr>
              <a:t>+0.006</a:t>
            </a:r>
            <a:r>
              <a:rPr lang="en-US" baseline="30000" dirty="0">
                <a:solidFill>
                  <a:srgbClr val="FF0000"/>
                </a:solidFill>
              </a:rPr>
              <a:t>o</a:t>
            </a:r>
            <a:r>
              <a:rPr lang="en-US" dirty="0">
                <a:solidFill>
                  <a:srgbClr val="FF0000"/>
                </a:solidFill>
              </a:rPr>
              <a:t>/</a:t>
            </a:r>
            <a:r>
              <a:rPr lang="en-US" dirty="0" err="1">
                <a:solidFill>
                  <a:srgbClr val="FF0000"/>
                </a:solidFill>
              </a:rPr>
              <a:t>yr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Fits 1970s predictions of crust-</a:t>
            </a:r>
            <a:r>
              <a:rPr lang="en-US" i="1" dirty="0"/>
              <a:t>B</a:t>
            </a:r>
            <a:r>
              <a:rPr lang="en-US" dirty="0"/>
              <a:t>-core instability limited by dissipation</a:t>
            </a:r>
          </a:p>
          <a:p>
            <a:pPr lvl="1"/>
            <a:r>
              <a:rPr lang="en-US" dirty="0"/>
              <a:t>Model-dependent prediction of ellipticity </a:t>
            </a:r>
            <a:r>
              <a:rPr lang="en-US" dirty="0">
                <a:solidFill>
                  <a:srgbClr val="FF0000"/>
                </a:solidFill>
              </a:rPr>
              <a:t>3e-6</a:t>
            </a:r>
            <a:r>
              <a:rPr lang="en-US" dirty="0"/>
              <a:t>, strong enough to detect with A+, also ~max. elastic quadrupole predictions</a:t>
            </a:r>
          </a:p>
          <a:p>
            <a:r>
              <a:rPr lang="en-US" b="1" dirty="0"/>
              <a:t>J0537-6910</a:t>
            </a:r>
            <a:r>
              <a:rPr lang="en-US" dirty="0"/>
              <a:t> (the great </a:t>
            </a:r>
            <a:r>
              <a:rPr lang="en-US" dirty="0" err="1"/>
              <a:t>glitcher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R-modes? </a:t>
            </a:r>
            <a:r>
              <a:rPr lang="en-US" dirty="0">
                <a:solidFill>
                  <a:srgbClr val="7030A0"/>
                </a:solidFill>
              </a:rPr>
              <a:t>[Andersson+, </a:t>
            </a:r>
            <a:r>
              <a:rPr lang="en-US" dirty="0" err="1">
                <a:solidFill>
                  <a:srgbClr val="7030A0"/>
                </a:solidFill>
              </a:rPr>
              <a:t>ApJ</a:t>
            </a:r>
            <a:r>
              <a:rPr lang="en-US" dirty="0">
                <a:solidFill>
                  <a:srgbClr val="7030A0"/>
                </a:solidFill>
              </a:rPr>
              <a:t> 864:137 (2018)]</a:t>
            </a:r>
          </a:p>
          <a:p>
            <a:pPr lvl="1"/>
            <a:r>
              <a:rPr lang="en-US" dirty="0"/>
              <a:t>May be detectable in O4 or O5, extrapolating from O3 </a:t>
            </a:r>
            <a:r>
              <a:rPr lang="en-US" dirty="0">
                <a:solidFill>
                  <a:srgbClr val="7030A0"/>
                </a:solidFill>
              </a:rPr>
              <a:t>[Abbott+, </a:t>
            </a:r>
            <a:r>
              <a:rPr lang="en-US" dirty="0" err="1">
                <a:solidFill>
                  <a:srgbClr val="7030A0"/>
                </a:solidFill>
              </a:rPr>
              <a:t>ApJ</a:t>
            </a:r>
            <a:r>
              <a:rPr lang="en-US" dirty="0">
                <a:solidFill>
                  <a:srgbClr val="7030A0"/>
                </a:solidFill>
              </a:rPr>
              <a:t> 922:71 (2021)]</a:t>
            </a:r>
          </a:p>
          <a:p>
            <a:pPr lvl="1"/>
            <a:r>
              <a:rPr lang="en-US" dirty="0"/>
              <a:t>But needs huge r-mode amplitude</a:t>
            </a:r>
          </a:p>
          <a:p>
            <a:r>
              <a:rPr lang="en-US" dirty="0"/>
              <a:t>These also beat the </a:t>
            </a:r>
            <a:r>
              <a:rPr lang="en-US" b="1" dirty="0"/>
              <a:t>spin-down limits </a:t>
            </a:r>
            <a:r>
              <a:rPr lang="en-US" dirty="0"/>
              <a:t>– those are higher for young pulsars, CE will beat them for thousands</a:t>
            </a:r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B498F2-46F4-F528-E9C5-200B2F2EB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12, 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2271C4-A284-3B8F-3161-EF2004B11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B. Owen - Detectability with future interferometers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02D3E3-20A9-8C28-B9D6-FA78B3508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C0309-61AA-2241-9D9D-7CA7B304BC43}" type="slidenum">
              <a:rPr lang="en-US" smtClean="0"/>
              <a:t>8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E64713-C153-C643-6C18-287298DF8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989222"/>
            <a:ext cx="5880653" cy="528236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CE could detect </a:t>
            </a:r>
            <a:r>
              <a:rPr lang="en-US" dirty="0">
                <a:solidFill>
                  <a:srgbClr val="FF0000"/>
                </a:solidFill>
              </a:rPr>
              <a:t>~20 </a:t>
            </a:r>
            <a:r>
              <a:rPr lang="en-US" b="1" dirty="0"/>
              <a:t>other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/>
              <a:t>young pulsars </a:t>
            </a:r>
            <a:r>
              <a:rPr lang="en-US" dirty="0"/>
              <a:t>at quadrupole </a:t>
            </a:r>
            <a:r>
              <a:rPr lang="en-US" dirty="0">
                <a:solidFill>
                  <a:srgbClr val="FF0000"/>
                </a:solidFill>
              </a:rPr>
              <a:t>1e-6</a:t>
            </a:r>
          </a:p>
          <a:p>
            <a:r>
              <a:rPr lang="en-US" dirty="0"/>
              <a:t>A#/</a:t>
            </a:r>
            <a:r>
              <a:rPr lang="en-US" dirty="0" err="1"/>
              <a:t>Vger</a:t>
            </a:r>
            <a:r>
              <a:rPr lang="en-US" dirty="0"/>
              <a:t> could detect </a:t>
            </a:r>
            <a:r>
              <a:rPr lang="en-US" dirty="0">
                <a:solidFill>
                  <a:srgbClr val="FF0000"/>
                </a:solidFill>
              </a:rPr>
              <a:t>~1-few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57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9DDC8-6B3E-55F8-53B8-B5F3D65C3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Detectability of r-modes</a:t>
            </a:r>
          </a:p>
        </p:txBody>
      </p:sp>
      <p:pic>
        <p:nvPicPr>
          <p:cNvPr id="9" name="Content Placeholder 8" descr="A graph of a frequency&#10;&#10;Description automatically generated">
            <a:extLst>
              <a:ext uri="{FF2B5EF4-FFF2-40B4-BE49-F238E27FC236}">
                <a16:creationId xmlns:a16="http://schemas.microsoft.com/office/drawing/2014/main" id="{B14F2DCC-D9BF-4E7C-654E-045724A796C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5013" y="1500057"/>
            <a:ext cx="5880100" cy="4543713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B37DD4-A8AF-68CA-00C4-66A2DE7BB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12, 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E84F6C-6B24-31AB-A92C-EE183EF66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B. Owen - Detectability with future interferometers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F77BB2-564A-3CCB-C9F9-35FA3DB4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C0309-61AA-2241-9D9D-7CA7B304BC43}" type="slidenum">
              <a:rPr lang="en-US" smtClean="0"/>
              <a:t>9</a:t>
            </a:fld>
            <a:endParaRPr lang="en-US"/>
          </a:p>
        </p:txBody>
      </p:sp>
      <p:pic>
        <p:nvPicPr>
          <p:cNvPr id="14" name="Content Placeholder 13" descr="A graph of a graph showing a number of dots&#10;&#10;Description automatically generated">
            <a:extLst>
              <a:ext uri="{FF2B5EF4-FFF2-40B4-BE49-F238E27FC236}">
                <a16:creationId xmlns:a16="http://schemas.microsoft.com/office/drawing/2014/main" id="{7779FBA7-88D7-96AB-0054-C71DD78A3E4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6189317" y="1955400"/>
            <a:ext cx="5880100" cy="391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B7D0A8B7-9778-2528-3846-E234DE70A0B9}"/>
              </a:ext>
            </a:extLst>
          </p:cNvPr>
          <p:cNvSpPr txBox="1">
            <a:spLocks/>
          </p:cNvSpPr>
          <p:nvPr/>
        </p:nvSpPr>
        <p:spPr>
          <a:xfrm>
            <a:off x="215346" y="1131985"/>
            <a:ext cx="5880653" cy="823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Spin-down limits look good, especially J0537-6910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D25445D7-5D34-AA65-AC82-4E564D6BC9C2}"/>
              </a:ext>
            </a:extLst>
          </p:cNvPr>
          <p:cNvSpPr txBox="1">
            <a:spLocks/>
          </p:cNvSpPr>
          <p:nvPr/>
        </p:nvSpPr>
        <p:spPr>
          <a:xfrm>
            <a:off x="6188764" y="1088993"/>
            <a:ext cx="5880653" cy="823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But r-mode amplitude says only millisecond pulsars: J0437-4715 etc.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582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108228</TotalTime>
  <Words>988</Words>
  <Application>Microsoft Macintosh PowerPoint</Application>
  <PresentationFormat>Widescreen</PresentationFormat>
  <Paragraphs>160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Georgia</vt:lpstr>
      <vt:lpstr>Office Theme</vt:lpstr>
      <vt:lpstr>Detectability of continuous gravitational waves with future interferometers (see also Evans+ arXiv:2306.13745, Owen+ arXiv:soon)</vt:lpstr>
      <vt:lpstr>GW and EM instrumentation</vt:lpstr>
      <vt:lpstr>3/4 types of CW searches are MM</vt:lpstr>
      <vt:lpstr>Emission mechanisms</vt:lpstr>
      <vt:lpstr>Accreting neutron stars</vt:lpstr>
      <vt:lpstr>Detectability of Sco X-1 type sources</vt:lpstr>
      <vt:lpstr>Detectability of millisecond pulsars</vt:lpstr>
      <vt:lpstr>Detectability of young pulsars</vt:lpstr>
      <vt:lpstr>Detectability of r-modes</vt:lpstr>
      <vt:lpstr>Detectability in supernova remnants etc.</vt:lpstr>
      <vt:lpstr>Detectability in all sky surveys</vt:lpstr>
      <vt:lpstr>The take-away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Happens Next? Gravitational Waves Beyond Binary Mergers</dc:title>
  <dc:creator>Owen, Benjamin J</dc:creator>
  <cp:lastModifiedBy>Owen, Benjamin J</cp:lastModifiedBy>
  <cp:revision>343</cp:revision>
  <dcterms:created xsi:type="dcterms:W3CDTF">2022-02-12T22:42:42Z</dcterms:created>
  <dcterms:modified xsi:type="dcterms:W3CDTF">2023-07-12T15:11:12Z</dcterms:modified>
</cp:coreProperties>
</file>