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3" r:id="rId4"/>
    <p:sldId id="264" r:id="rId5"/>
    <p:sldId id="266" r:id="rId6"/>
    <p:sldId id="269" r:id="rId7"/>
    <p:sldId id="267" r:id="rId8"/>
    <p:sldId id="271" r:id="rId9"/>
    <p:sldId id="262" r:id="rId10"/>
    <p:sldId id="261" r:id="rId11"/>
    <p:sldId id="275" r:id="rId12"/>
    <p:sldId id="257" r:id="rId13"/>
    <p:sldId id="273" r:id="rId14"/>
    <p:sldId id="258" r:id="rId15"/>
    <p:sldId id="274" r:id="rId16"/>
    <p:sldId id="279" r:id="rId17"/>
    <p:sldId id="278" r:id="rId18"/>
    <p:sldId id="276" r:id="rId19"/>
    <p:sldId id="277" r:id="rId20"/>
    <p:sldId id="28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4"/>
    <p:restoredTop sz="94712"/>
  </p:normalViewPr>
  <p:slideViewPr>
    <p:cSldViewPr snapToGrid="0">
      <p:cViewPr varScale="1">
        <p:scale>
          <a:sx n="95" d="100"/>
          <a:sy n="95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D6D4-F227-7BDF-3BFE-89B1A5665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105F1-0D02-5E51-9353-6D14C9BC0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48AE2-347C-3541-D09E-DD62220A1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A48F8-207B-AF25-1044-80B6BC03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E7E75-9E0B-1AD5-0247-6F26F4BB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904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06EB4-DAE4-289A-B917-BAB28228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5A3FB-7375-0359-F292-61CEFB24B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679D9-D630-2157-E0DC-CFBC87E1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4CA69-2008-B026-D108-37D3F5E0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462B7-7C0D-D899-1EA7-A1BB22AB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519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D54E8D-4234-5CCE-BA1D-A3D4451C4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03CDF1-D6CB-DC15-9AB3-F2DF4D885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EFDA4-4C19-1832-DBAE-2023528E8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ED24F-79CD-7C82-CE4E-17B37C385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35EEF-9FD0-F87A-F418-DC2BD92A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290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8FC7-500F-BC95-5A9A-7C429EDE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3B47-64E4-0386-5163-4750EEC4A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7A5B6-7549-630E-42E0-8AB7DDA20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4EE15-CE71-6248-0B5D-6F11C2EEF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C6E21-31B3-F16A-F378-C9F2239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634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A09D-C649-20CF-D478-3B40A8AE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0625D-80FD-568E-BE83-8263E20E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B1016-8EF0-3B53-2D5D-5AB5D2E0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107AC-BF28-BD98-4BBD-AC304D33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F5163-6320-9BDF-1B6F-14FD8EE1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368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AA234-C947-D757-5433-E3EA6661D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F8BF1-950D-A2E4-AEC4-F864DB124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EDED5-F5DD-9CF2-F024-205894903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20956-58B9-EB4E-6F6A-B03A9DDE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D915C-E04F-4630-C014-F5746FE3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91358-D787-955F-0383-1079F463F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70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8A2B-A40A-AB5A-3E06-63E4571CD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B911A-77AC-6210-7DE4-D865620A4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3778E-C08F-65DD-3019-1E4735DC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A47E2A-6E4F-77C4-3672-F13F3D740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A81626-096A-32C7-0289-C810F7787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91FBF-23A2-1454-06AB-55E598A52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BE29C-FEF6-F8BB-E2C4-4C132AD5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A4DD9A-6009-9A58-7310-E5A73371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277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C6BD-8001-0DC5-7425-683B5EA5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831B7-3EE0-7307-593B-9104DB0FE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E834A-5B40-CF1D-D377-2F4ADCF1B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51E46-A489-7116-2795-F976CDF3E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260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9E0AF-2D75-A010-5D60-46066E263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8C29DB-FB0C-3BA3-8751-3E5D5E45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CF906-24BC-6DC7-1600-7F7AF52D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111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4210-088B-D699-FC6D-3C15D59E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F08A9-611D-7DA2-067E-02F4527ED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B3461-A971-CAAD-2E6C-960E4F670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24AE0-9ABE-8981-B0DF-CE279ACA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F863F-F2E8-CC45-D4FF-63DC8D8E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6C2B8-C0D0-E39E-13F1-EE85A230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454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74F6-3225-DF5D-F9B7-1817AF90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22493C-1BEF-E162-A261-F5428FB5EC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0DC62-D368-9A32-F655-25A66ACCB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09831-7CD9-097B-A776-7D422A5B8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9C459-C891-8274-A0AD-E3F10B6E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8B1D8-6008-7409-C498-559EB3A9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86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E11A7A-9E8C-5EFE-2546-480C38281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ECA87-129A-7224-4A30-8452FCCF8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8F90D-CFE6-CF1C-8414-BA53C9AE7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D0A4E-6255-4A46-8CA5-40D9A27A3B13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3CA92-6367-82D4-ED3D-6C1025723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6BEC7-9CE3-68D0-F77B-774C0A824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808C5-1246-4749-8678-7F6899831E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725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389F7-AED0-A837-523B-AA74DB427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511623"/>
            <a:ext cx="11931965" cy="1039962"/>
          </a:xfrm>
        </p:spPr>
        <p:txBody>
          <a:bodyPr>
            <a:noAutofit/>
          </a:bodyPr>
          <a:lstStyle/>
          <a:p>
            <a:r>
              <a:rPr lang="en-AU" sz="3600" dirty="0"/>
              <a:t>Measuring the magnetic dipole moment and magnetospheric fluctuations of SXP 18.3 with a Kalman filter</a:t>
            </a:r>
          </a:p>
        </p:txBody>
      </p:sp>
      <p:pic>
        <p:nvPicPr>
          <p:cNvPr id="1028" name="Picture 4" descr="OzGrav - Home">
            <a:extLst>
              <a:ext uri="{FF2B5EF4-FFF2-40B4-BE49-F238E27FC236}">
                <a16:creationId xmlns:a16="http://schemas.microsoft.com/office/drawing/2014/main" id="{5752302D-6C44-BE44-C112-15DB79D06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5290"/>
            <a:ext cx="4717727" cy="12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versity of Melbourne Logo PNG Vector (EPS) Free Download">
            <a:extLst>
              <a:ext uri="{FF2B5EF4-FFF2-40B4-BE49-F238E27FC236}">
                <a16:creationId xmlns:a16="http://schemas.microsoft.com/office/drawing/2014/main" id="{5E43D0F8-09A6-90BF-1617-5A3A4911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412" y="5337726"/>
            <a:ext cx="1392153" cy="140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87A803-FF64-4332-53EC-1230BC5DD48A}"/>
              </a:ext>
            </a:extLst>
          </p:cNvPr>
          <p:cNvSpPr txBox="1">
            <a:spLocks/>
          </p:cNvSpPr>
          <p:nvPr/>
        </p:nvSpPr>
        <p:spPr>
          <a:xfrm>
            <a:off x="996748" y="1158741"/>
            <a:ext cx="10340741" cy="2082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172BB3-B115-AAB1-EDF5-919E954F8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80" y="2236585"/>
            <a:ext cx="9404604" cy="282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72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403421-A459-C687-308D-E4E2349B95EB}"/>
              </a:ext>
            </a:extLst>
          </p:cNvPr>
          <p:cNvSpPr txBox="1"/>
          <p:nvPr/>
        </p:nvSpPr>
        <p:spPr>
          <a:xfrm>
            <a:off x="620820" y="775335"/>
            <a:ext cx="104662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Goal: </a:t>
            </a:r>
            <a:r>
              <a:rPr lang="en-US" sz="2400" dirty="0"/>
              <a:t>infer accretion parameters and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magnetic dipole moment of HMXBs in the SMC by tracking fluctuations in P(t) and L(t) RXTE PCA measurements with a Kalman filter.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A2C9D6-763D-BE4E-3C33-A7042BBDEDE9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Paper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7D873D-C348-47C0-8F5E-C740E9156492}"/>
              </a:ext>
            </a:extLst>
          </p:cNvPr>
          <p:cNvSpPr txBox="1"/>
          <p:nvPr/>
        </p:nvSpPr>
        <p:spPr>
          <a:xfrm>
            <a:off x="620820" y="2182504"/>
            <a:ext cx="104662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Assumptions: </a:t>
            </a:r>
            <a:r>
              <a:rPr lang="en-US" sz="2400" dirty="0"/>
              <a:t>we restrict attention to disk-fed HMXBs classified as being near rotational equilibrium, i.e.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DD7D9-20C4-8E21-42FC-BED92D750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935" y="3203786"/>
            <a:ext cx="4954050" cy="10810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A71EF2-0C96-328E-7810-974CD0365251}"/>
                  </a:ext>
                </a:extLst>
              </p:cNvPr>
              <p:cNvSpPr txBox="1"/>
              <p:nvPr/>
            </p:nvSpPr>
            <p:spPr>
              <a:xfrm>
                <a:off x="620820" y="4726191"/>
                <a:ext cx="10466280" cy="12334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Remark: </a:t>
                </a:r>
                <a:r>
                  <a:rPr lang="en-US" sz="2400" dirty="0"/>
                  <a:t>Provided fluctuations about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A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400" dirty="0"/>
                  <a:t>  are small. We can linearize the accretion and measurements models and employ a linear Kalman filter for state and parameter estimation.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A71EF2-0C96-328E-7810-974CD0365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20" y="4726191"/>
                <a:ext cx="10466280" cy="1233479"/>
              </a:xfrm>
              <a:prstGeom prst="rect">
                <a:avLst/>
              </a:prstGeom>
              <a:blipFill>
                <a:blip r:embed="rId3"/>
                <a:stretch>
                  <a:fillRect l="-847" t="-3061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3CDEBA7-AB4C-2E4C-0A3E-51D75747B078}"/>
              </a:ext>
            </a:extLst>
          </p:cNvPr>
          <p:cNvSpPr txBox="1"/>
          <p:nvPr/>
        </p:nvSpPr>
        <p:spPr>
          <a:xfrm>
            <a:off x="2096012" y="5835128"/>
            <a:ext cx="1222810" cy="53507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966CC7-A859-F0E6-C58D-FAAB07BD91D0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Traditional approach to estimate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537EB9-E2B6-385E-128B-67822BC6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621" y="640066"/>
            <a:ext cx="6423471" cy="5577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CA9CB4-42A6-D96E-6B53-628DCEE0426D}"/>
              </a:ext>
            </a:extLst>
          </p:cNvPr>
          <p:cNvSpPr txBox="1"/>
          <p:nvPr/>
        </p:nvSpPr>
        <p:spPr>
          <a:xfrm>
            <a:off x="6854456" y="6153297"/>
            <a:ext cx="533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summarized from </a:t>
            </a:r>
            <a:r>
              <a:rPr lang="en-US" dirty="0" err="1"/>
              <a:t>Klus</a:t>
            </a:r>
            <a:r>
              <a:rPr lang="en-US" dirty="0"/>
              <a:t> et al (2014)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02CAB-AE37-1231-DF70-DA8D59FCF0C7}"/>
              </a:ext>
            </a:extLst>
          </p:cNvPr>
          <p:cNvSpPr txBox="1"/>
          <p:nvPr/>
        </p:nvSpPr>
        <p:spPr>
          <a:xfrm>
            <a:off x="103668" y="908130"/>
            <a:ext cx="6161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Standard technique: </a:t>
            </a:r>
            <a:r>
              <a:rPr lang="en-US" sz="1800" dirty="0"/>
              <a:t>Employ time-averaged P(t) and L(t) statistics with various physical theories of accretion.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F1D6C-376A-7B40-2828-5EEC090C5625}"/>
              </a:ext>
            </a:extLst>
          </p:cNvPr>
          <p:cNvSpPr txBox="1"/>
          <p:nvPr/>
        </p:nvSpPr>
        <p:spPr>
          <a:xfrm>
            <a:off x="103668" y="1859156"/>
            <a:ext cx="6161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 common approach is to combine the rotational equilibrium condition, i.e.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CA32AD-DCB9-ACDF-EF10-8A6EDA7C0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093" y="260560"/>
            <a:ext cx="209917" cy="262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E0E90A-2956-0DFC-7159-5B66AC969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718" y="2564207"/>
            <a:ext cx="1734855" cy="2917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171B40-59A4-A416-E3FD-B73A5D1F71CA}"/>
              </a:ext>
            </a:extLst>
          </p:cNvPr>
          <p:cNvSpPr txBox="1"/>
          <p:nvPr/>
        </p:nvSpPr>
        <p:spPr>
          <a:xfrm>
            <a:off x="103668" y="2895757"/>
            <a:ext cx="61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with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45EB63-B0EF-571A-7A10-CE162F185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212" y="3352937"/>
            <a:ext cx="2373595" cy="7412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2C85C9-7741-D9C4-F860-620172AF2FA4}"/>
              </a:ext>
            </a:extLst>
          </p:cNvPr>
          <p:cNvSpPr txBox="1"/>
          <p:nvPr/>
        </p:nvSpPr>
        <p:spPr>
          <a:xfrm>
            <a:off x="103668" y="4304669"/>
            <a:ext cx="61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sz="1800" dirty="0"/>
              <a:t>o estimate the magnetic dipole moment, viz. 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D6706F-BF92-8CF2-432F-7A9ED85D6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184" y="4893902"/>
            <a:ext cx="3611650" cy="3390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5984CD-058B-9FBF-67C4-318DDA4941BF}"/>
              </a:ext>
            </a:extLst>
          </p:cNvPr>
          <p:cNvSpPr txBox="1"/>
          <p:nvPr/>
        </p:nvSpPr>
        <p:spPr>
          <a:xfrm>
            <a:off x="103668" y="5409613"/>
            <a:ext cx="6161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by assuming </a:t>
            </a:r>
            <a:endParaRPr lang="en-US" sz="1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1F319E5-C30A-5BE2-C8DD-F112033C5C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848" y="5958342"/>
            <a:ext cx="782419" cy="3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8E402E3-4218-F89A-6C4A-B6CD53967182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Linearized (state-space) accretion dynamics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1AF3B-5EB8-F48F-6964-5523A3D8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090" y="1090688"/>
            <a:ext cx="7065818" cy="1358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0CC9E-B0C6-0B72-8FA3-81F62307C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034" y="2938702"/>
            <a:ext cx="3015177" cy="362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D39AA-03F9-63C5-3C24-4119EBAFE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034" y="3452729"/>
            <a:ext cx="3473177" cy="381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21EE5-173B-20C0-8A46-83935950F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2764" y="4137280"/>
            <a:ext cx="12517527" cy="2579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B8FC4-2652-855A-F4F8-402EF671F633}"/>
              </a:ext>
            </a:extLst>
          </p:cNvPr>
          <p:cNvSpPr txBox="1"/>
          <p:nvPr/>
        </p:nvSpPr>
        <p:spPr>
          <a:xfrm>
            <a:off x="49320" y="597363"/>
            <a:ext cx="11880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State dynamics: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1A105C-292C-79D8-D73B-C8FAF5190050}"/>
              </a:ext>
            </a:extLst>
          </p:cNvPr>
          <p:cNvSpPr txBox="1"/>
          <p:nvPr/>
        </p:nvSpPr>
        <p:spPr>
          <a:xfrm>
            <a:off x="49320" y="2526409"/>
            <a:ext cx="11880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Measurement model:</a:t>
            </a:r>
          </a:p>
        </p:txBody>
      </p:sp>
    </p:spTree>
    <p:extLst>
      <p:ext uri="{BB962C8B-B14F-4D97-AF65-F5344CB8AC3E}">
        <p14:creationId xmlns:p14="http://schemas.microsoft.com/office/powerpoint/2010/main" val="2204078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91DCD5E-0C54-ABE8-A0CC-FD08D70DC37F}"/>
              </a:ext>
            </a:extLst>
          </p:cNvPr>
          <p:cNvSpPr txBox="1"/>
          <p:nvPr/>
        </p:nvSpPr>
        <p:spPr>
          <a:xfrm>
            <a:off x="49319" y="2113447"/>
            <a:ext cx="11880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Measurement model: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E402E3-4218-F89A-6C4A-B6CD53967182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Linearized (state-space) accretion dynamics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A0E81-8834-030A-FD36-5383767D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165" y="981302"/>
            <a:ext cx="3267364" cy="496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330CEE-A09E-736A-A9FF-AEFB22F2B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619" y="2130688"/>
            <a:ext cx="4560455" cy="42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F2E24-51CC-234A-79C0-365DDF8B0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764" y="4137280"/>
            <a:ext cx="12517527" cy="2579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CC94DC-691F-B187-FA21-08E33EB78E35}"/>
              </a:ext>
            </a:extLst>
          </p:cNvPr>
          <p:cNvSpPr txBox="1"/>
          <p:nvPr/>
        </p:nvSpPr>
        <p:spPr>
          <a:xfrm>
            <a:off x="49318" y="998696"/>
            <a:ext cx="11880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State dynamics: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2C6E94-9BFC-27DC-3485-EF0EB6A65F28}"/>
              </a:ext>
            </a:extLst>
          </p:cNvPr>
          <p:cNvSpPr txBox="1"/>
          <p:nvPr/>
        </p:nvSpPr>
        <p:spPr>
          <a:xfrm>
            <a:off x="49320" y="3302226"/>
            <a:ext cx="11880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Parameters: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397FB3-865D-068A-98CE-2EB71A7B4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160" y="3336709"/>
            <a:ext cx="6280727" cy="4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54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3F1D34-34A5-034B-BE41-D670948F40AC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State estimation with a Kalman filter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8F08F-74C0-720F-374D-FBAFF2643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579" y="2407461"/>
            <a:ext cx="8549640" cy="4328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1DC3C-8335-6681-BA08-1B34FD4A4927}"/>
              </a:ext>
            </a:extLst>
          </p:cNvPr>
          <p:cNvSpPr txBox="1"/>
          <p:nvPr/>
        </p:nvSpPr>
        <p:spPr>
          <a:xfrm>
            <a:off x="392220" y="538241"/>
            <a:ext cx="104662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Kalman filter state estimation: </a:t>
            </a:r>
            <a:r>
              <a:rPr lang="en-US" sz="2400" dirty="0"/>
              <a:t>Represents each state variable as a Gaussian random variable with mean and covariance.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07718-118D-781C-E14A-7A33D88A8C6B}"/>
              </a:ext>
            </a:extLst>
          </p:cNvPr>
          <p:cNvSpPr txBox="1"/>
          <p:nvPr/>
        </p:nvSpPr>
        <p:spPr>
          <a:xfrm>
            <a:off x="392220" y="1418635"/>
            <a:ext cx="10466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Kalman filter parameter estimation: </a:t>
            </a:r>
            <a:r>
              <a:rPr lang="en-US" sz="2400" dirty="0"/>
              <a:t>Maximize likelihood using Bayesian inference. </a:t>
            </a:r>
          </a:p>
        </p:txBody>
      </p:sp>
    </p:spTree>
    <p:extLst>
      <p:ext uri="{BB962C8B-B14F-4D97-AF65-F5344CB8AC3E}">
        <p14:creationId xmlns:p14="http://schemas.microsoft.com/office/powerpoint/2010/main" val="1452662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C19BE6-1999-C436-5102-AB073B558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1" y="731062"/>
            <a:ext cx="5682923" cy="56677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6501AFC-D258-D0EC-D9DF-76DCC2CFCE5D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Results for SXP 18.3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79607-CB87-B8BF-49C4-0AC818F7E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961" y="425822"/>
            <a:ext cx="6401615" cy="62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6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27E5F88-2FDB-0942-D06C-59D5175E16EF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Results for SXP 18.3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899CE-675B-92BD-B27B-F9CCFF041FEE}"/>
              </a:ext>
            </a:extLst>
          </p:cNvPr>
          <p:cNvSpPr txBox="1"/>
          <p:nvPr/>
        </p:nvSpPr>
        <p:spPr>
          <a:xfrm>
            <a:off x="405667" y="683071"/>
            <a:ext cx="104662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As well as state and parameter estimation, the Kalman filter framework also returns posteriors for       and hence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6BD08E-F766-2743-E2FF-F8756013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82" y="1884137"/>
            <a:ext cx="11379570" cy="2352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7B32BA-2D16-A063-A33A-FDBEEAF25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44" y="1172298"/>
            <a:ext cx="188925" cy="314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107B24-922D-43E0-755E-28B9C96E6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693" y="1226864"/>
            <a:ext cx="190834" cy="2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0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80E3AC-7EC2-9105-05B3-437A7CF886BF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Parameter estimation with a (nonlinear) Kalman filter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BAD44-E4B2-8AAC-7579-A48E0975D274}"/>
              </a:ext>
            </a:extLst>
          </p:cNvPr>
          <p:cNvSpPr txBox="1"/>
          <p:nvPr/>
        </p:nvSpPr>
        <p:spPr>
          <a:xfrm>
            <a:off x="562535" y="1123710"/>
            <a:ext cx="110669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standard Kalman filter is an optimal estimator when the state-space model [i.e. the dynamic and measurement equations] is linear with Gaussian noise.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Yet, many of the objects in our catalogue are in rotational disequilibrium, i.e. they are spinning up or down. How do we accommodate for this?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 options: Either assume that most sources are well represented as being close to rotational equilibrium (common in the literature) </a:t>
            </a:r>
            <a:r>
              <a:rPr lang="en-US" sz="2400" b="1" dirty="0"/>
              <a:t>or </a:t>
            </a:r>
            <a:r>
              <a:rPr lang="en-US" sz="2400" dirty="0"/>
              <a:t>use an unscented Kalman filter on the full, nonlinear accretion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1539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51A0A7-F0B5-B9E9-0C9D-6845D0351EEB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Parameter estimation with a (nonlinear) Kalman filter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078235-A888-68B6-503C-3E2AF5755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" t="8015" r="2718" b="460"/>
          <a:stretch/>
        </p:blipFill>
        <p:spPr>
          <a:xfrm>
            <a:off x="363070" y="843825"/>
            <a:ext cx="10720407" cy="60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35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BEDE5B-E029-E650-E51B-98A116BEF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89" y="1053559"/>
            <a:ext cx="9404604" cy="5410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6E192C-8725-AE4B-38B5-3AF635A1D9AE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Parameter estimation with a (nonlinear) Kalman filter </a:t>
            </a:r>
          </a:p>
        </p:txBody>
      </p:sp>
    </p:spTree>
    <p:extLst>
      <p:ext uri="{BB962C8B-B14F-4D97-AF65-F5344CB8AC3E}">
        <p14:creationId xmlns:p14="http://schemas.microsoft.com/office/powerpoint/2010/main" val="232901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03C6-57D9-923A-BC2A-2865C35E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5059"/>
            <a:ext cx="10515600" cy="880394"/>
          </a:xfrm>
        </p:spPr>
        <p:txBody>
          <a:bodyPr>
            <a:normAutofit/>
          </a:bodyPr>
          <a:lstStyle/>
          <a:p>
            <a:r>
              <a:rPr lang="en-AU" sz="2800" dirty="0"/>
              <a:t>High Mass X-ray Binaries (HMXBs) in the SMC</a:t>
            </a:r>
          </a:p>
        </p:txBody>
      </p:sp>
      <p:pic>
        <p:nvPicPr>
          <p:cNvPr id="3" name="Continuous waves animation_Mark Myers_OzGrav-Swinburne University">
            <a:hlinkClick r:id="" action="ppaction://media"/>
            <a:extLst>
              <a:ext uri="{FF2B5EF4-FFF2-40B4-BE49-F238E27FC236}">
                <a16:creationId xmlns:a16="http://schemas.microsoft.com/office/drawing/2014/main" id="{289B8532-126F-53AA-490F-B7A28B25AA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0172" y="444542"/>
            <a:ext cx="5327235" cy="2996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A9332-77F1-8795-CE73-A999CCFEA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770" y="3659919"/>
            <a:ext cx="5332637" cy="29965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6C4D6F-F7DD-6E31-FDB9-916E6EA207DB}"/>
                  </a:ext>
                </a:extLst>
              </p:cNvPr>
              <p:cNvSpPr txBox="1"/>
              <p:nvPr/>
            </p:nvSpPr>
            <p:spPr>
              <a:xfrm>
                <a:off x="141815" y="1100144"/>
                <a:ext cx="6315739" cy="650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SMC is a dwarf, irregular satellite galaxy of the Milky Way.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Favorable observing properties, e.g. high galactic latitude.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Hosts a large number of HMXBs (&gt; 120; Haberl, 2022) .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HMXBs: System with a stellar companion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&gt;10</m:t>
                        </m:r>
                        <m:sSub>
                          <m:sSubPr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and an accreting NS (X-ray pulsar).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Interested in the description of the physics at the disk-magnetosphere boundary, i.e. disk-fed HMXBs.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6C4D6F-F7DD-6E31-FDB9-916E6EA20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5" y="1100144"/>
                <a:ext cx="6315739" cy="6502934"/>
              </a:xfrm>
              <a:prstGeom prst="rect">
                <a:avLst/>
              </a:prstGeom>
              <a:blipFill>
                <a:blip r:embed="rId6"/>
                <a:stretch>
                  <a:fillRect l="-803" t="-390" r="-1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9FA7D5-31DE-BEE5-5D49-3C1E11FEC3DD}"/>
              </a:ext>
            </a:extLst>
          </p:cNvPr>
          <p:cNvCxnSpPr>
            <a:cxnSpLocks/>
          </p:cNvCxnSpPr>
          <p:nvPr/>
        </p:nvCxnSpPr>
        <p:spPr>
          <a:xfrm>
            <a:off x="9292856" y="5208208"/>
            <a:ext cx="935665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3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704988-103C-4CB4-F57A-8E55D6C3B608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Some comments and 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CC505-BDF9-5E95-503E-370098CAEA1B}"/>
              </a:ext>
            </a:extLst>
          </p:cNvPr>
          <p:cNvSpPr txBox="1"/>
          <p:nvPr/>
        </p:nvSpPr>
        <p:spPr>
          <a:xfrm>
            <a:off x="403411" y="1536174"/>
            <a:ext cx="110669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Kalman filter/parameter estimation framework introduced here is new in the context of accretion-powered pulsars.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framework yields the first independent estimate of      and hence      without assuming an a priori radiative efficiency.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Next step: calibration tests on galactic sources whose magnetic field strengths are estimated via CRSF.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78BE4-1A9E-D42A-CD55-24F0A167E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02" y="3485186"/>
            <a:ext cx="171750" cy="286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17C350-6F59-4E04-CD16-D01C8DF94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731" y="3527279"/>
            <a:ext cx="190834" cy="2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40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3F1D34-34A5-034B-BE41-D670948F40AC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State estimation with a Kalman filter (back-up slide)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1DC3C-8335-6681-BA08-1B34FD4A4927}"/>
              </a:ext>
            </a:extLst>
          </p:cNvPr>
          <p:cNvSpPr txBox="1"/>
          <p:nvPr/>
        </p:nvSpPr>
        <p:spPr>
          <a:xfrm>
            <a:off x="392220" y="538241"/>
            <a:ext cx="10466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Kalman filter predict step: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887E6-7C91-A1EE-B76D-5948C5407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289" y="1273508"/>
            <a:ext cx="5142975" cy="9761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A2CAC6-D8BD-CFA2-7D3C-A401B713EF7E}"/>
              </a:ext>
            </a:extLst>
          </p:cNvPr>
          <p:cNvSpPr txBox="1"/>
          <p:nvPr/>
        </p:nvSpPr>
        <p:spPr>
          <a:xfrm>
            <a:off x="392220" y="2627018"/>
            <a:ext cx="10466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Kalman filter update step: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58068-1E08-C567-7499-514C35457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289" y="3270764"/>
            <a:ext cx="4870083" cy="997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268298-FC11-A2EE-7763-6FC9375DF1DE}"/>
              </a:ext>
            </a:extLst>
          </p:cNvPr>
          <p:cNvSpPr txBox="1"/>
          <p:nvPr/>
        </p:nvSpPr>
        <p:spPr>
          <a:xfrm>
            <a:off x="392220" y="4705477"/>
            <a:ext cx="10466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Kalman (optimal) gain: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01812-7E17-E938-FCCA-F46485079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544" y="5369327"/>
            <a:ext cx="5174463" cy="4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0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7EBA75-03B2-267A-2890-C95FC5F71376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Proportional Counter Array	</a:t>
            </a:r>
          </a:p>
        </p:txBody>
      </p:sp>
      <p:pic>
        <p:nvPicPr>
          <p:cNvPr id="1026" name="Picture 2" descr="pre-launch processing of RXTE spacecraft in 1995">
            <a:extLst>
              <a:ext uri="{FF2B5EF4-FFF2-40B4-BE49-F238E27FC236}">
                <a16:creationId xmlns:a16="http://schemas.microsoft.com/office/drawing/2014/main" id="{6C108EA5-CAC0-08F2-5B23-182BD42A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335138"/>
            <a:ext cx="40640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86CFF9-5680-15CE-5E91-CAC1F09C2FD4}"/>
                  </a:ext>
                </a:extLst>
              </p:cNvPr>
              <p:cNvSpPr txBox="1"/>
              <p:nvPr/>
            </p:nvSpPr>
            <p:spPr>
              <a:xfrm>
                <a:off x="330200" y="1113591"/>
                <a:ext cx="6315739" cy="615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Launched in 1995 onboard RXTE.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Primary X-ray timing instrument onboard RXTE.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Observed the SMC regularly for ~ 16 years.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X-ray timing is publicly available via the HEASARC archives.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 Data post-processed into luminosity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and pulse period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time series for 53 disk-fed HMXBs  (Yang et al, 2017).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86CFF9-5680-15CE-5E91-CAC1F09C2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1113591"/>
                <a:ext cx="6315739" cy="6155531"/>
              </a:xfrm>
              <a:prstGeom prst="rect">
                <a:avLst/>
              </a:prstGeom>
              <a:blipFill>
                <a:blip r:embed="rId3"/>
                <a:stretch>
                  <a:fillRect l="-601" t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764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7EBA75-03B2-267A-2890-C95FC5F71376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RXTE Observations (Yang et al, 2017)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F8D18E1-F32A-1468-37B7-EBF8DC475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0" t="15180" r="15099" b="4843"/>
          <a:stretch/>
        </p:blipFill>
        <p:spPr>
          <a:xfrm>
            <a:off x="1801627" y="762635"/>
            <a:ext cx="9245601" cy="6095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D7387C-D375-E0CD-5CB1-CD44B70E4C8C}"/>
              </a:ext>
            </a:extLst>
          </p:cNvPr>
          <p:cNvSpPr txBox="1"/>
          <p:nvPr/>
        </p:nvSpPr>
        <p:spPr>
          <a:xfrm>
            <a:off x="223284" y="1095153"/>
            <a:ext cx="145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Spinning 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444D8-4097-6B40-595B-F44BA01ED11E}"/>
              </a:ext>
            </a:extLst>
          </p:cNvPr>
          <p:cNvSpPr txBox="1"/>
          <p:nvPr/>
        </p:nvSpPr>
        <p:spPr>
          <a:xfrm>
            <a:off x="223283" y="3244334"/>
            <a:ext cx="18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Spinning down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94914-A2BF-C81C-A813-85DEA0C6C028}"/>
              </a:ext>
            </a:extLst>
          </p:cNvPr>
          <p:cNvSpPr txBox="1"/>
          <p:nvPr/>
        </p:nvSpPr>
        <p:spPr>
          <a:xfrm>
            <a:off x="223283" y="5193854"/>
            <a:ext cx="208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Rotational equilibrium</a:t>
            </a:r>
          </a:p>
        </p:txBody>
      </p:sp>
    </p:spTree>
    <p:extLst>
      <p:ext uri="{BB962C8B-B14F-4D97-AF65-F5344CB8AC3E}">
        <p14:creationId xmlns:p14="http://schemas.microsoft.com/office/powerpoint/2010/main" val="1744191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966CC7-A859-F0E6-C58D-FAAB07BD91D0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Accretion dynamics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674AC5-9F8B-F1EE-8187-300E657212A9}"/>
              </a:ext>
            </a:extLst>
          </p:cNvPr>
          <p:cNvSpPr txBox="1"/>
          <p:nvPr/>
        </p:nvSpPr>
        <p:spPr>
          <a:xfrm>
            <a:off x="558615" y="1657067"/>
            <a:ext cx="6553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State variables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C4B785-73BE-F3B3-7B35-5A339A8BED92}"/>
              </a:ext>
            </a:extLst>
          </p:cNvPr>
          <p:cNvGrpSpPr/>
          <p:nvPr/>
        </p:nvGrpSpPr>
        <p:grpSpPr>
          <a:xfrm>
            <a:off x="3241636" y="1567769"/>
            <a:ext cx="5478683" cy="694731"/>
            <a:chOff x="3051136" y="1432153"/>
            <a:chExt cx="5478683" cy="6947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D8CE74-6C11-E61A-18B6-73BA33A5550C}"/>
                </a:ext>
              </a:extLst>
            </p:cNvPr>
            <p:cNvSpPr txBox="1"/>
            <p:nvPr/>
          </p:nvSpPr>
          <p:spPr>
            <a:xfrm>
              <a:off x="3051136" y="1432153"/>
              <a:ext cx="5478683" cy="69473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348DBCB-E5B2-79C8-51A3-9C5D3D7D7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0086" y="1555934"/>
              <a:ext cx="5126182" cy="42718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7C8B119-3BC8-0340-9C7C-E1F0E2EF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15" y="3054935"/>
            <a:ext cx="11379570" cy="238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65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D8CE74-6C11-E61A-18B6-73BA33A5550C}"/>
              </a:ext>
            </a:extLst>
          </p:cNvPr>
          <p:cNvSpPr txBox="1"/>
          <p:nvPr/>
        </p:nvSpPr>
        <p:spPr>
          <a:xfrm>
            <a:off x="1293917" y="1285365"/>
            <a:ext cx="8742226" cy="123075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966CC7-A859-F0E6-C58D-FAAB07BD91D0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Accretion dynamics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674AC5-9F8B-F1EE-8187-300E657212A9}"/>
              </a:ext>
            </a:extLst>
          </p:cNvPr>
          <p:cNvSpPr txBox="1"/>
          <p:nvPr/>
        </p:nvSpPr>
        <p:spPr>
          <a:xfrm>
            <a:off x="65064" y="637175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Accretion torque (Ghosh et al, 1977, Ghosh &amp; Lamb, 1979)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08B73-88B4-0659-D60B-A0801989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830" y="1358509"/>
            <a:ext cx="7772400" cy="1086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CE0FBB-4692-BBB6-1F23-A3F060081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398" y="5424536"/>
            <a:ext cx="5111487" cy="95512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A550A07-C95D-6E50-9D5D-B077E4B6381F}"/>
              </a:ext>
            </a:extLst>
          </p:cNvPr>
          <p:cNvGrpSpPr/>
          <p:nvPr/>
        </p:nvGrpSpPr>
        <p:grpSpPr>
          <a:xfrm>
            <a:off x="1778830" y="3102854"/>
            <a:ext cx="7065818" cy="1065663"/>
            <a:chOff x="1510398" y="2727964"/>
            <a:chExt cx="7065818" cy="10656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19113A2-296C-5640-DB66-791F6AC02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4640" y="3342304"/>
              <a:ext cx="4208843" cy="45132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633CBC-E70E-E3F3-6D92-1A683076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0398" y="2727964"/>
              <a:ext cx="7065818" cy="45011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EA62DC0-C639-0304-186C-D040AFCD3B37}"/>
              </a:ext>
            </a:extLst>
          </p:cNvPr>
          <p:cNvSpPr txBox="1"/>
          <p:nvPr/>
        </p:nvSpPr>
        <p:spPr>
          <a:xfrm>
            <a:off x="65064" y="4608936"/>
            <a:ext cx="6553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Characteristic radii</a:t>
            </a:r>
          </a:p>
        </p:txBody>
      </p:sp>
    </p:spTree>
    <p:extLst>
      <p:ext uri="{BB962C8B-B14F-4D97-AF65-F5344CB8AC3E}">
        <p14:creationId xmlns:p14="http://schemas.microsoft.com/office/powerpoint/2010/main" val="2817949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7255BEA-56FE-DCED-A1D0-C1E122E4FC64}"/>
              </a:ext>
            </a:extLst>
          </p:cNvPr>
          <p:cNvSpPr txBox="1"/>
          <p:nvPr/>
        </p:nvSpPr>
        <p:spPr>
          <a:xfrm>
            <a:off x="2477386" y="1213798"/>
            <a:ext cx="6971406" cy="92468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966CC7-A859-F0E6-C58D-FAAB07BD91D0}"/>
              </a:ext>
            </a:extLst>
          </p:cNvPr>
          <p:cNvSpPr txBox="1">
            <a:spLocks/>
          </p:cNvSpPr>
          <p:nvPr/>
        </p:nvSpPr>
        <p:spPr>
          <a:xfrm>
            <a:off x="0" y="-173245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Accretion 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7275F-549A-442F-800A-AA9D9DE1CA23}"/>
              </a:ext>
            </a:extLst>
          </p:cNvPr>
          <p:cNvSpPr txBox="1"/>
          <p:nvPr/>
        </p:nvSpPr>
        <p:spPr>
          <a:xfrm>
            <a:off x="0" y="507094"/>
            <a:ext cx="6553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Langevin equations (</a:t>
            </a:r>
            <a:r>
              <a:rPr lang="en-US" sz="2000" dirty="0" err="1"/>
              <a:t>Melatos</a:t>
            </a:r>
            <a:r>
              <a:rPr lang="en-US" sz="2000" dirty="0"/>
              <a:t>, 2023)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C8C8C9-3079-462A-984F-FAA99C26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269" y="2320053"/>
            <a:ext cx="8549640" cy="403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CF7089-2ED6-55D3-F373-C21AC540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864" y="1332894"/>
            <a:ext cx="6423471" cy="715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4A3EA6-A13C-2593-359B-FCAE0E225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38" y="2905464"/>
            <a:ext cx="9213482" cy="38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28DA9-F0E4-3DBB-3015-F8A9E379D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80" y="2622155"/>
            <a:ext cx="8549640" cy="4371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54F37-C3E4-7136-68FC-5D97E53DD6CB}"/>
              </a:ext>
            </a:extLst>
          </p:cNvPr>
          <p:cNvSpPr txBox="1"/>
          <p:nvPr/>
        </p:nvSpPr>
        <p:spPr>
          <a:xfrm>
            <a:off x="3658415" y="739823"/>
            <a:ext cx="5057100" cy="111887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966CC7-A859-F0E6-C58D-FAAB07BD91D0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Observation models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75DAF1-D907-5FD7-B742-89C30DA64870}"/>
              </a:ext>
            </a:extLst>
          </p:cNvPr>
          <p:cNvSpPr txBox="1"/>
          <p:nvPr/>
        </p:nvSpPr>
        <p:spPr>
          <a:xfrm>
            <a:off x="125450" y="775335"/>
            <a:ext cx="5130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Observables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0340E2-0B9A-1552-9E0A-7E3362650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173" y="880958"/>
            <a:ext cx="4207021" cy="320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9AC488-1FA8-D458-0C9B-7E644FD6B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173" y="1475686"/>
            <a:ext cx="3252851" cy="320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0B4214-45EE-EA57-628A-B5B531B1C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862" y="2043592"/>
            <a:ext cx="6423471" cy="39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51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966CC7-A859-F0E6-C58D-FAAB07BD91D0}"/>
              </a:ext>
            </a:extLst>
          </p:cNvPr>
          <p:cNvSpPr txBox="1">
            <a:spLocks/>
          </p:cNvSpPr>
          <p:nvPr/>
        </p:nvSpPr>
        <p:spPr>
          <a:xfrm>
            <a:off x="0" y="-105059"/>
            <a:ext cx="10515600" cy="88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/>
              <a:t>Accretion dynamics recap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B10E7F0-39EB-FAB1-6FD2-B89A399C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119" y="1260954"/>
            <a:ext cx="7065818" cy="98740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125CB3E-3128-A745-A799-181DDC8A1F6A}"/>
              </a:ext>
            </a:extLst>
          </p:cNvPr>
          <p:cNvSpPr txBox="1"/>
          <p:nvPr/>
        </p:nvSpPr>
        <p:spPr>
          <a:xfrm>
            <a:off x="49320" y="597363"/>
            <a:ext cx="11880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Accretion physics described by noise-driven system of stochastic differential equations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30A550-E373-DF92-9A37-5E608FD0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292" y="2509090"/>
            <a:ext cx="6423471" cy="715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7667D3-50C5-A4FD-ABA5-EB409348FF35}"/>
              </a:ext>
            </a:extLst>
          </p:cNvPr>
          <p:cNvSpPr txBox="1"/>
          <p:nvPr/>
        </p:nvSpPr>
        <p:spPr>
          <a:xfrm>
            <a:off x="49320" y="3646662"/>
            <a:ext cx="670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Noisy observations collected by the RXTE PCA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BB37FB-EA38-E149-276D-8500E6676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085" y="4370598"/>
            <a:ext cx="4875807" cy="13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03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2476</TotalTime>
  <Words>678</Words>
  <Application>Microsoft Macintosh PowerPoint</Application>
  <PresentationFormat>Widescreen</PresentationFormat>
  <Paragraphs>99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Office Theme</vt:lpstr>
      <vt:lpstr>Measuring the magnetic dipole moment and magnetospheric fluctuations of SXP 18.3 with a Kalman filter</vt:lpstr>
      <vt:lpstr>High Mass X-ray Binaries (HMXBs) in the SMC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the magnetic dipole moment and magnetospheric fluctuations of SXP 18.3 with a Kalman filter</dc:title>
  <dc:creator>Joseph O'Leary</dc:creator>
  <cp:lastModifiedBy>Joe O'Leary</cp:lastModifiedBy>
  <cp:revision>14</cp:revision>
  <dcterms:created xsi:type="dcterms:W3CDTF">2023-07-05T06:18:05Z</dcterms:created>
  <dcterms:modified xsi:type="dcterms:W3CDTF">2023-07-12T08:01:12Z</dcterms:modified>
</cp:coreProperties>
</file>