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g7RYLJDQpmnGPmIPKW60yHeS4r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2d7155e5ef_0_46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2d7155e5ef_0_46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2d7155e5ef_0_46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2d7155e5ef_0_52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2d7155e5ef_0_52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2d7155e5ef_0_52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2d7155e5ef_0_28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2d7155e5ef_0_28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2d7155e5ef_0_28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d7155e5ef_0_16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d7155e5ef_0_16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22d7155e5ef_0_16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6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d7155e5ef_0_0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2d7155e5ef_0_0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2d7155e5ef_0_0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d89828980_0_130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2d89828980_0_130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2d89828980_0_130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89828980_0_58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d89828980_0_58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2d89828980_0_58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2d7155e5ef_0_78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2d7155e5ef_0_78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2d7155e5ef_0_78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d7155e5ef_0_34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2d7155e5ef_0_34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2d7155e5ef_0_34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2d94d58a1a_0_0:notes"/>
          <p:cNvSpPr/>
          <p:nvPr>
            <p:ph idx="2" type="sldImg"/>
          </p:nvPr>
        </p:nvSpPr>
        <p:spPr>
          <a:xfrm>
            <a:off x="777875" y="1200150"/>
            <a:ext cx="57594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2d94d58a1a_0_0:notes"/>
          <p:cNvSpPr txBox="1"/>
          <p:nvPr>
            <p:ph idx="1" type="body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2d94d58a1a_0_0:notes"/>
          <p:cNvSpPr txBox="1"/>
          <p:nvPr>
            <p:ph idx="12" type="sldNum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/>
          <p:nvPr>
            <p:ph type="title"/>
          </p:nvPr>
        </p:nvSpPr>
        <p:spPr>
          <a:xfrm>
            <a:off x="330200" y="365125"/>
            <a:ext cx="11506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" type="body"/>
          </p:nvPr>
        </p:nvSpPr>
        <p:spPr>
          <a:xfrm>
            <a:off x="330200" y="1825625"/>
            <a:ext cx="1150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13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3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14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15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16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7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8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0" name="Google Shape;60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19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9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20"/>
          <p:cNvSpPr txBox="1"/>
          <p:nvPr>
            <p:ph idx="10" type="dt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20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1">
            <a:alphaModFix/>
          </a:blip>
          <a:srcRect b="20509" l="0" r="0" t="0"/>
          <a:stretch/>
        </p:blipFill>
        <p:spPr>
          <a:xfrm>
            <a:off x="-1270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1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Nikhef 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SAC </a:t>
            </a: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3-04-13</a:t>
            </a:r>
            <a:endParaRPr/>
          </a:p>
        </p:txBody>
      </p:sp>
      <p:sp>
        <p:nvSpPr>
          <p:cNvPr id="15" name="Google Shape;15;p1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1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S.Hild, C.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v.d.Broeck, A.Freise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Relationship Id="rId7" Type="http://schemas.openxmlformats.org/officeDocument/2006/relationships/image" Target="../media/image4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6.jpg"/><Relationship Id="rId9" Type="http://schemas.openxmlformats.org/officeDocument/2006/relationships/image" Target="../media/image34.jp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32.jp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.png"/><Relationship Id="rId11" Type="http://schemas.openxmlformats.org/officeDocument/2006/relationships/image" Target="../media/image18.png"/><Relationship Id="rId10" Type="http://schemas.openxmlformats.org/officeDocument/2006/relationships/image" Target="../media/image28.png"/><Relationship Id="rId21" Type="http://schemas.openxmlformats.org/officeDocument/2006/relationships/image" Target="../media/image20.png"/><Relationship Id="rId13" Type="http://schemas.openxmlformats.org/officeDocument/2006/relationships/image" Target="../media/image26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5" Type="http://schemas.openxmlformats.org/officeDocument/2006/relationships/image" Target="../media/image23.png"/><Relationship Id="rId14" Type="http://schemas.openxmlformats.org/officeDocument/2006/relationships/image" Target="../media/image33.png"/><Relationship Id="rId17" Type="http://schemas.openxmlformats.org/officeDocument/2006/relationships/image" Target="../media/image17.png"/><Relationship Id="rId16" Type="http://schemas.openxmlformats.org/officeDocument/2006/relationships/image" Target="../media/image37.png"/><Relationship Id="rId5" Type="http://schemas.openxmlformats.org/officeDocument/2006/relationships/image" Target="../media/image10.png"/><Relationship Id="rId19" Type="http://schemas.openxmlformats.org/officeDocument/2006/relationships/image" Target="../media/image24.png"/><Relationship Id="rId6" Type="http://schemas.openxmlformats.org/officeDocument/2006/relationships/image" Target="../media/image13.png"/><Relationship Id="rId18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.png"/><Relationship Id="rId11" Type="http://schemas.openxmlformats.org/officeDocument/2006/relationships/image" Target="../media/image18.png"/><Relationship Id="rId22" Type="http://schemas.openxmlformats.org/officeDocument/2006/relationships/image" Target="../media/image41.png"/><Relationship Id="rId10" Type="http://schemas.openxmlformats.org/officeDocument/2006/relationships/image" Target="../media/image28.png"/><Relationship Id="rId21" Type="http://schemas.openxmlformats.org/officeDocument/2006/relationships/image" Target="../media/image20.png"/><Relationship Id="rId13" Type="http://schemas.openxmlformats.org/officeDocument/2006/relationships/image" Target="../media/image26.png"/><Relationship Id="rId12" Type="http://schemas.openxmlformats.org/officeDocument/2006/relationships/image" Target="../media/image12.png"/><Relationship Id="rId23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5" Type="http://schemas.openxmlformats.org/officeDocument/2006/relationships/image" Target="../media/image23.png"/><Relationship Id="rId14" Type="http://schemas.openxmlformats.org/officeDocument/2006/relationships/image" Target="../media/image33.png"/><Relationship Id="rId17" Type="http://schemas.openxmlformats.org/officeDocument/2006/relationships/image" Target="../media/image17.png"/><Relationship Id="rId16" Type="http://schemas.openxmlformats.org/officeDocument/2006/relationships/image" Target="../media/image37.png"/><Relationship Id="rId5" Type="http://schemas.openxmlformats.org/officeDocument/2006/relationships/image" Target="../media/image10.png"/><Relationship Id="rId19" Type="http://schemas.openxmlformats.org/officeDocument/2006/relationships/image" Target="../media/image24.png"/><Relationship Id="rId6" Type="http://schemas.openxmlformats.org/officeDocument/2006/relationships/image" Target="../media/image13.png"/><Relationship Id="rId18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Relationship Id="rId6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>
            <p:ph type="title"/>
          </p:nvPr>
        </p:nvSpPr>
        <p:spPr>
          <a:xfrm>
            <a:off x="514725" y="160100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Nikhef GW programme</a:t>
            </a:r>
            <a:endParaRPr/>
          </a:p>
        </p:txBody>
      </p:sp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25" y="-123025"/>
            <a:ext cx="11781949" cy="41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22" y="4359650"/>
            <a:ext cx="2757378" cy="17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4063" y="4359650"/>
            <a:ext cx="3167387" cy="17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5800" y="4359650"/>
            <a:ext cx="2583253" cy="177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94250" y="4359645"/>
            <a:ext cx="2952748" cy="1778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2d7155e5ef_0_46"/>
          <p:cNvSpPr txBox="1"/>
          <p:nvPr>
            <p:ph type="title"/>
          </p:nvPr>
        </p:nvSpPr>
        <p:spPr>
          <a:xfrm>
            <a:off x="330200" y="365125"/>
            <a:ext cx="11506200" cy="895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Highlights from past year </a:t>
            </a:r>
            <a:endParaRPr/>
          </a:p>
        </p:txBody>
      </p:sp>
      <p:sp>
        <p:nvSpPr>
          <p:cNvPr id="293" name="Google Shape;293;g22d7155e5ef_0_46"/>
          <p:cNvSpPr txBox="1"/>
          <p:nvPr>
            <p:ph idx="1" type="body"/>
          </p:nvPr>
        </p:nvSpPr>
        <p:spPr>
          <a:xfrm>
            <a:off x="330200" y="1260925"/>
            <a:ext cx="9111000" cy="50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Advanced Virgo + (Phase 1 completed): Strong hardware contribution from Nikhef, i.e. filter cavity for frequency dependent squeezing.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Nikhef became third member of the European Gravitational Observatory (EGO), next to INFN and CNRS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Final O3 analyses published.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ETpathfinder came really to life!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National Growth funds approved (42+870 MEuro for ET), LISA roadmap proposal approved, ENW-XL@Utrecht for nuclear matter, next Virgo consortium grant submitted … awaiting outcome. </a:t>
            </a:r>
            <a:endParaRPr/>
          </a:p>
        </p:txBody>
      </p:sp>
      <p:pic>
        <p:nvPicPr>
          <p:cNvPr id="294" name="Google Shape;294;g22d7155e5ef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8062" y="1368600"/>
            <a:ext cx="1943624" cy="25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2d7155e5ef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537" y="4352975"/>
            <a:ext cx="1964648" cy="1507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2d7155e5ef_0_52"/>
          <p:cNvSpPr txBox="1"/>
          <p:nvPr>
            <p:ph type="title"/>
          </p:nvPr>
        </p:nvSpPr>
        <p:spPr>
          <a:xfrm>
            <a:off x="330200" y="365125"/>
            <a:ext cx="11506200" cy="94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Looking forward towards the next 12+ months</a:t>
            </a:r>
            <a:endParaRPr/>
          </a:p>
        </p:txBody>
      </p:sp>
      <p:sp>
        <p:nvSpPr>
          <p:cNvPr id="302" name="Google Shape;302;g22d7155e5ef_0_52"/>
          <p:cNvSpPr txBox="1"/>
          <p:nvPr>
            <p:ph idx="1" type="body"/>
          </p:nvPr>
        </p:nvSpPr>
        <p:spPr>
          <a:xfrm>
            <a:off x="330200" y="1456600"/>
            <a:ext cx="7009500" cy="470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O4 to starting very soon. Run extended from 12 to 18 months on request of astronomy community.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Expect many hundreds of signals!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In parallel preparation for upgrades between O4 and O5 will ramp up.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LISA hardware (see presentation from detector group) and also DA preparations underway.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Thinking about Virgo beyond 2030 has started (Nissanke co-chair of this effort).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ETpathfinder coming into full swing …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1000"/>
              </a:spcAft>
              <a:buSzPct val="64285"/>
              <a:buChar char="•"/>
            </a:pPr>
            <a:r>
              <a:rPr lang="en-US"/>
              <a:t>… and many other activities </a:t>
            </a:r>
            <a:endParaRPr/>
          </a:p>
        </p:txBody>
      </p:sp>
      <p:pic>
        <p:nvPicPr>
          <p:cNvPr id="303" name="Google Shape;303;g22d7155e5ef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0350" y="2092175"/>
            <a:ext cx="4547500" cy="2559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2d7155e5ef_0_28"/>
          <p:cNvSpPr txBox="1"/>
          <p:nvPr>
            <p:ph type="title"/>
          </p:nvPr>
        </p:nvSpPr>
        <p:spPr>
          <a:xfrm>
            <a:off x="945275" y="1349225"/>
            <a:ext cx="115062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/>
              <a:t>END</a:t>
            </a:r>
            <a:endParaRPr sz="7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d7155e5ef_0_16"/>
          <p:cNvSpPr txBox="1"/>
          <p:nvPr>
            <p:ph type="title"/>
          </p:nvPr>
        </p:nvSpPr>
        <p:spPr>
          <a:xfrm>
            <a:off x="330200" y="365125"/>
            <a:ext cx="11506200" cy="885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859"/>
              <a:t>The Mission: Detecting and studying Gravitational Waves that are produced by cataclysmic events in the universe</a:t>
            </a:r>
            <a:endParaRPr sz="3859"/>
          </a:p>
        </p:txBody>
      </p:sp>
      <p:sp>
        <p:nvSpPr>
          <p:cNvPr id="99" name="Google Shape;99;g22d7155e5ef_0_16"/>
          <p:cNvSpPr txBox="1"/>
          <p:nvPr>
            <p:ph idx="1" type="body"/>
          </p:nvPr>
        </p:nvSpPr>
        <p:spPr>
          <a:xfrm>
            <a:off x="945250" y="1743625"/>
            <a:ext cx="9992700" cy="45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Upgrade Advanced Virgo and run jointly with Advanced LIGO providing observational data of unprecedented reach and pointing accuracy.</a:t>
            </a:r>
            <a:endParaRPr sz="21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Study gravitational waves from compact binary mergers, and extract knowledge about black-hole and neutron star populations, their formation channels, the equation of state of neutron stars and the expansion rate of the universe.</a:t>
            </a:r>
            <a:endParaRPr sz="21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Develop strategies to probe the nature of black holes and the fundamental physics of gravity and shed light on the nature of dark matter and dark energy.</a:t>
            </a:r>
            <a:endParaRPr sz="21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Develop new data-analysis techniques and consolidate innovative instrumentation R&amp;D for Virgo, ETpathfinder, ET and LISA.</a:t>
            </a:r>
            <a:endParaRPr sz="21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-US" sz="2100"/>
              <a:t>Consolidate the Dutch co-leadership of the Einstein Telescope and prepare a strong bid for hosting the Einstein Telescope in Euregio Meuse-Rhine.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/>
          <p:nvPr>
            <p:ph type="title"/>
          </p:nvPr>
        </p:nvSpPr>
        <p:spPr>
          <a:xfrm>
            <a:off x="330200" y="171375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Nikhef GW programme</a:t>
            </a:r>
            <a:endParaRPr/>
          </a:p>
        </p:txBody>
      </p:sp>
      <p:sp>
        <p:nvSpPr>
          <p:cNvPr id="105" name="Google Shape;105;p6"/>
          <p:cNvSpPr txBox="1"/>
          <p:nvPr>
            <p:ph idx="1" type="body"/>
          </p:nvPr>
        </p:nvSpPr>
        <p:spPr>
          <a:xfrm>
            <a:off x="330200" y="1345500"/>
            <a:ext cx="1150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More than one experiment/collaboration:</a:t>
            </a:r>
            <a:endParaRPr/>
          </a:p>
        </p:txBody>
      </p:sp>
      <p:pic>
        <p:nvPicPr>
          <p:cNvPr id="106" name="Google Shape;1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140" y="2041511"/>
            <a:ext cx="2600307" cy="1733538"/>
          </a:xfrm>
          <a:prstGeom prst="rect">
            <a:avLst/>
          </a:prstGeom>
          <a:noFill/>
          <a:ln cap="flat" cmpd="sng" w="2857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6"/>
          <p:cNvSpPr txBox="1"/>
          <p:nvPr/>
        </p:nvSpPr>
        <p:spPr>
          <a:xfrm>
            <a:off x="604666" y="3496662"/>
            <a:ext cx="1449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Virgo, Cascina, Italy</a:t>
            </a:r>
            <a:endParaRPr/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4971" y="3971302"/>
            <a:ext cx="2600306" cy="1725391"/>
          </a:xfrm>
          <a:prstGeom prst="rect">
            <a:avLst/>
          </a:prstGeom>
          <a:noFill/>
          <a:ln cap="flat" cmpd="sng" w="2857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4972" y="2067333"/>
            <a:ext cx="2600306" cy="1720405"/>
          </a:xfrm>
          <a:prstGeom prst="rect">
            <a:avLst/>
          </a:prstGeom>
          <a:noFill/>
          <a:ln cap="flat" cmpd="sng" w="2857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" name="Google Shape;110;p6"/>
          <p:cNvSpPr txBox="1"/>
          <p:nvPr/>
        </p:nvSpPr>
        <p:spPr>
          <a:xfrm>
            <a:off x="3268947" y="5467455"/>
            <a:ext cx="139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LIGO, Hanford, WA</a:t>
            </a:r>
            <a:endParaRPr/>
          </a:p>
        </p:txBody>
      </p:sp>
      <p:sp>
        <p:nvSpPr>
          <p:cNvPr id="111" name="Google Shape;111;p6"/>
          <p:cNvSpPr txBox="1"/>
          <p:nvPr/>
        </p:nvSpPr>
        <p:spPr>
          <a:xfrm>
            <a:off x="3251721" y="3509851"/>
            <a:ext cx="1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LIGO, Livingston, LA</a:t>
            </a:r>
            <a:endParaRPr/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6">
            <a:alphaModFix/>
          </a:blip>
          <a:srcRect b="11627" l="1676" r="1666" t="8193"/>
          <a:stretch/>
        </p:blipFill>
        <p:spPr>
          <a:xfrm>
            <a:off x="445140" y="3971302"/>
            <a:ext cx="2600307" cy="1725391"/>
          </a:xfrm>
          <a:prstGeom prst="rect">
            <a:avLst/>
          </a:prstGeom>
          <a:noFill/>
          <a:ln cap="flat" cmpd="sng" w="2857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/>
            </a:outerShdw>
          </a:effectLst>
        </p:spPr>
      </p:pic>
      <p:sp>
        <p:nvSpPr>
          <p:cNvPr id="113" name="Google Shape;113;p6"/>
          <p:cNvSpPr txBox="1"/>
          <p:nvPr/>
        </p:nvSpPr>
        <p:spPr>
          <a:xfrm>
            <a:off x="532289" y="5467455"/>
            <a:ext cx="104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KAGRA, Japan</a:t>
            </a:r>
            <a:endParaRPr/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7">
            <a:alphaModFix/>
          </a:blip>
          <a:srcRect b="0" l="7214" r="6345" t="0"/>
          <a:stretch/>
        </p:blipFill>
        <p:spPr>
          <a:xfrm>
            <a:off x="6239552" y="2067333"/>
            <a:ext cx="2660171" cy="173354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8">
            <a:alphaModFix/>
          </a:blip>
          <a:srcRect b="0" l="16529" r="2374" t="0"/>
          <a:stretch/>
        </p:blipFill>
        <p:spPr>
          <a:xfrm>
            <a:off x="9119216" y="3104533"/>
            <a:ext cx="2595414" cy="173353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" name="Google Shape;116;p6"/>
          <p:cNvSpPr txBox="1"/>
          <p:nvPr/>
        </p:nvSpPr>
        <p:spPr>
          <a:xfrm>
            <a:off x="6353546" y="2091790"/>
            <a:ext cx="1356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Einstein Telescope</a:t>
            </a:r>
            <a:endParaRPr/>
          </a:p>
        </p:txBody>
      </p:sp>
      <p:sp>
        <p:nvSpPr>
          <p:cNvPr id="117" name="Google Shape;117;p6"/>
          <p:cNvSpPr txBox="1"/>
          <p:nvPr/>
        </p:nvSpPr>
        <p:spPr>
          <a:xfrm>
            <a:off x="9252958" y="3123789"/>
            <a:ext cx="315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LISA</a:t>
            </a:r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9">
            <a:alphaModFix/>
          </a:blip>
          <a:srcRect b="4329" l="0" r="1800" t="14686"/>
          <a:stretch/>
        </p:blipFill>
        <p:spPr>
          <a:xfrm>
            <a:off x="6239551" y="3971302"/>
            <a:ext cx="2660171" cy="172538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" name="Google Shape;119;p6"/>
          <p:cNvSpPr txBox="1"/>
          <p:nvPr/>
        </p:nvSpPr>
        <p:spPr>
          <a:xfrm>
            <a:off x="6353546" y="3978483"/>
            <a:ext cx="954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ETpathfinder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445150" y="5738025"/>
            <a:ext cx="11200200" cy="615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00FF"/>
              </a:gs>
              <a:gs pos="100000">
                <a:srgbClr val="C27BA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"/>
          <p:cNvSpPr txBox="1"/>
          <p:nvPr/>
        </p:nvSpPr>
        <p:spPr>
          <a:xfrm>
            <a:off x="1148125" y="5845425"/>
            <a:ext cx="426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Present …..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8463325" y="5845425"/>
            <a:ext cx="426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….. Future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d7155e5ef_0_0"/>
          <p:cNvSpPr txBox="1"/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Team</a:t>
            </a:r>
            <a:endParaRPr/>
          </a:p>
        </p:txBody>
      </p:sp>
      <p:sp>
        <p:nvSpPr>
          <p:cNvPr id="129" name="Google Shape;129;g22d7155e5ef_0_0"/>
          <p:cNvSpPr txBox="1"/>
          <p:nvPr>
            <p:ph idx="1" type="body"/>
          </p:nvPr>
        </p:nvSpPr>
        <p:spPr>
          <a:xfrm>
            <a:off x="422425" y="3075325"/>
            <a:ext cx="7532400" cy="31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Reminder GW is one of the younger Nikhef programs (started around 15 years ago.)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GW related research carried out at all Nikhef partners (Nikhef NWO-I, VU, UvA, UU, UM, Radboud and UG).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In total about 60-70 people (excluding bachelor and master students). </a:t>
            </a:r>
            <a:endParaRPr/>
          </a:p>
        </p:txBody>
      </p:sp>
      <p:pic>
        <p:nvPicPr>
          <p:cNvPr id="130" name="Google Shape;130;g22d7155e5ef_0_0"/>
          <p:cNvPicPr preferRelativeResize="0"/>
          <p:nvPr/>
        </p:nvPicPr>
        <p:blipFill rotWithShape="1">
          <a:blip r:embed="rId3">
            <a:alphaModFix/>
          </a:blip>
          <a:srcRect b="38176" l="0" r="0" t="22840"/>
          <a:stretch/>
        </p:blipFill>
        <p:spPr>
          <a:xfrm>
            <a:off x="3801050" y="447725"/>
            <a:ext cx="7777250" cy="21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2d7155e5e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3675" y="2986000"/>
            <a:ext cx="2724625" cy="31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2d7155e5e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2624" y="4506475"/>
            <a:ext cx="251125" cy="3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2d7155e5e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9749" y="4568400"/>
            <a:ext cx="251125" cy="3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2d7155e5e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96425" y="4819650"/>
            <a:ext cx="161950" cy="1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2d7155e5e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2625" y="4791075"/>
            <a:ext cx="161950" cy="1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2d7155e5e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61800" y="4724400"/>
            <a:ext cx="161950" cy="1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2d7155e5ef_0_0"/>
          <p:cNvSpPr txBox="1"/>
          <p:nvPr/>
        </p:nvSpPr>
        <p:spPr>
          <a:xfrm>
            <a:off x="6944250" y="447725"/>
            <a:ext cx="590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of the GW group at a recent Nikhef ET day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d89828980_0_130"/>
          <p:cNvSpPr txBox="1"/>
          <p:nvPr>
            <p:ph type="title"/>
          </p:nvPr>
        </p:nvSpPr>
        <p:spPr>
          <a:xfrm>
            <a:off x="342900" y="61975"/>
            <a:ext cx="11506200" cy="101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GW Staff</a:t>
            </a:r>
            <a:endParaRPr/>
          </a:p>
        </p:txBody>
      </p:sp>
      <p:pic>
        <p:nvPicPr>
          <p:cNvPr id="144" name="Google Shape;144;g22d89828980_0_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850" y="1212600"/>
            <a:ext cx="977225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2d89828980_0_130"/>
          <p:cNvPicPr preferRelativeResize="0"/>
          <p:nvPr/>
        </p:nvPicPr>
        <p:blipFill rotWithShape="1">
          <a:blip r:embed="rId4">
            <a:alphaModFix/>
          </a:blip>
          <a:srcRect b="29108" l="22242" r="9024" t="0"/>
          <a:stretch/>
        </p:blipFill>
        <p:spPr>
          <a:xfrm>
            <a:off x="8009976" y="1208250"/>
            <a:ext cx="977225" cy="130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2d89828980_0_130"/>
          <p:cNvPicPr preferRelativeResize="0"/>
          <p:nvPr/>
        </p:nvPicPr>
        <p:blipFill rotWithShape="1">
          <a:blip r:embed="rId5">
            <a:alphaModFix/>
          </a:blip>
          <a:srcRect b="14122" l="19745" r="16540" t="11704"/>
          <a:stretch/>
        </p:blipFill>
        <p:spPr>
          <a:xfrm>
            <a:off x="10640024" y="4293375"/>
            <a:ext cx="930800" cy="11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2d89828980_0_130"/>
          <p:cNvPicPr preferRelativeResize="0"/>
          <p:nvPr/>
        </p:nvPicPr>
        <p:blipFill rotWithShape="1">
          <a:blip r:embed="rId6">
            <a:alphaModFix/>
          </a:blip>
          <a:srcRect b="27285" l="28673" r="0" t="9670"/>
          <a:stretch/>
        </p:blipFill>
        <p:spPr>
          <a:xfrm>
            <a:off x="9480775" y="4273988"/>
            <a:ext cx="1033979" cy="12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2d89828980_0_130"/>
          <p:cNvPicPr preferRelativeResize="0"/>
          <p:nvPr/>
        </p:nvPicPr>
        <p:blipFill rotWithShape="1">
          <a:blip r:embed="rId7">
            <a:alphaModFix/>
          </a:blip>
          <a:srcRect b="11785" l="0" r="11894" t="0"/>
          <a:stretch/>
        </p:blipFill>
        <p:spPr>
          <a:xfrm>
            <a:off x="9235250" y="1212589"/>
            <a:ext cx="1127108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2d89828980_0_130"/>
          <p:cNvPicPr preferRelativeResize="0"/>
          <p:nvPr/>
        </p:nvPicPr>
        <p:blipFill rotWithShape="1">
          <a:blip r:embed="rId8">
            <a:alphaModFix/>
          </a:blip>
          <a:srcRect b="17921" l="22904" r="14221" t="16931"/>
          <a:stretch/>
        </p:blipFill>
        <p:spPr>
          <a:xfrm>
            <a:off x="10610400" y="1210608"/>
            <a:ext cx="977225" cy="129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2d89828980_0_1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1563" y="4311200"/>
            <a:ext cx="864553" cy="12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2d89828980_0_1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8125" y="1186138"/>
            <a:ext cx="977225" cy="134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2d89828980_0_1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66825" y="4283075"/>
            <a:ext cx="864550" cy="119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2d89828980_0_130"/>
          <p:cNvPicPr preferRelativeResize="0"/>
          <p:nvPr/>
        </p:nvPicPr>
        <p:blipFill rotWithShape="1">
          <a:blip r:embed="rId12">
            <a:alphaModFix/>
          </a:blip>
          <a:srcRect b="0" l="0" r="12296" t="0"/>
          <a:stretch/>
        </p:blipFill>
        <p:spPr>
          <a:xfrm>
            <a:off x="3994675" y="1168313"/>
            <a:ext cx="930800" cy="129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2d89828980_0_1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3050" y="4240263"/>
            <a:ext cx="930800" cy="128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2d89828980_0_1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46387" y="4283086"/>
            <a:ext cx="864550" cy="121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2d89828980_0_1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53725" y="4279138"/>
            <a:ext cx="930800" cy="122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2d89828980_0_1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13788" y="1153000"/>
            <a:ext cx="930804" cy="12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2d89828980_0_13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068238" y="4284852"/>
            <a:ext cx="977225" cy="122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2d89828980_0_13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37363" y="1187487"/>
            <a:ext cx="864550" cy="12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2d89828980_0_13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170525" y="4273328"/>
            <a:ext cx="930800" cy="12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2d89828980_0_130"/>
          <p:cNvPicPr preferRelativeResize="0"/>
          <p:nvPr/>
        </p:nvPicPr>
        <p:blipFill rotWithShape="1">
          <a:blip r:embed="rId20">
            <a:alphaModFix/>
          </a:blip>
          <a:srcRect b="4589" l="0" r="0" t="0"/>
          <a:stretch/>
        </p:blipFill>
        <p:spPr>
          <a:xfrm>
            <a:off x="342900" y="1121075"/>
            <a:ext cx="1070400" cy="13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2d89828980_0_13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373937" y="4281724"/>
            <a:ext cx="864550" cy="1200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2d89828980_0_130"/>
          <p:cNvSpPr txBox="1"/>
          <p:nvPr/>
        </p:nvSpPr>
        <p:spPr>
          <a:xfrm>
            <a:off x="76200" y="2520538"/>
            <a:ext cx="1474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F.Linde, UvA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former program lead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22d89828980_0_130"/>
          <p:cNvSpPr txBox="1"/>
          <p:nvPr/>
        </p:nvSpPr>
        <p:spPr>
          <a:xfrm>
            <a:off x="1564600" y="2524023"/>
            <a:ext cx="107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S.Hild, UM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program leader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22d89828980_0_130"/>
          <p:cNvSpPr txBox="1"/>
          <p:nvPr/>
        </p:nvSpPr>
        <p:spPr>
          <a:xfrm>
            <a:off x="2725400" y="2509960"/>
            <a:ext cx="1070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A.Freise, VU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deputy program leader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22d89828980_0_130"/>
          <p:cNvSpPr txBox="1"/>
          <p:nvPr/>
        </p:nvSpPr>
        <p:spPr>
          <a:xfrm>
            <a:off x="7963401" y="2509300"/>
            <a:ext cx="1174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C.v.d.Broeck, UU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deputy program leader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22d89828980_0_130"/>
          <p:cNvSpPr txBox="1"/>
          <p:nvPr/>
        </p:nvSpPr>
        <p:spPr>
          <a:xfrm>
            <a:off x="3842275" y="2503050"/>
            <a:ext cx="117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Tacca,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2d89828980_0_130"/>
          <p:cNvSpPr txBox="1"/>
          <p:nvPr/>
        </p:nvSpPr>
        <p:spPr>
          <a:xfrm>
            <a:off x="4970800" y="2503050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A.Bertollini,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22d89828980_0_130"/>
          <p:cNvSpPr txBox="1"/>
          <p:nvPr/>
        </p:nvSpPr>
        <p:spPr>
          <a:xfrm>
            <a:off x="6312325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H.J.Bulten,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22d89828980_0_130"/>
          <p:cNvSpPr txBox="1"/>
          <p:nvPr/>
        </p:nvSpPr>
        <p:spPr>
          <a:xfrm>
            <a:off x="9131663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A.Samajdar, UU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22d89828980_0_130"/>
          <p:cNvSpPr txBox="1"/>
          <p:nvPr/>
        </p:nvSpPr>
        <p:spPr>
          <a:xfrm>
            <a:off x="10385313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S.Caudill, UU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22d89828980_0_130"/>
          <p:cNvSpPr txBox="1"/>
          <p:nvPr/>
        </p:nvSpPr>
        <p:spPr>
          <a:xfrm>
            <a:off x="137743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B.Swinkels,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22d89828980_0_130"/>
          <p:cNvSpPr txBox="1"/>
          <p:nvPr/>
        </p:nvSpPr>
        <p:spPr>
          <a:xfrm>
            <a:off x="2546900" y="546962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P.Kuijer,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22d89828980_0_130"/>
          <p:cNvSpPr txBox="1"/>
          <p:nvPr/>
        </p:nvSpPr>
        <p:spPr>
          <a:xfrm>
            <a:off x="134525" y="546962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S.Steinlechner,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2d89828980_0_130"/>
          <p:cNvSpPr txBox="1"/>
          <p:nvPr/>
        </p:nvSpPr>
        <p:spPr>
          <a:xfrm>
            <a:off x="3643400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J.Steinlechner,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2d89828980_0_130"/>
          <p:cNvSpPr txBox="1"/>
          <p:nvPr/>
        </p:nvSpPr>
        <p:spPr>
          <a:xfrm>
            <a:off x="48492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S.Danilishin,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2d89828980_0_130"/>
          <p:cNvSpPr txBox="1"/>
          <p:nvPr/>
        </p:nvSpPr>
        <p:spPr>
          <a:xfrm>
            <a:off x="59969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C.Mow-Lowry, VU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22d89828980_0_130"/>
          <p:cNvSpPr txBox="1"/>
          <p:nvPr/>
        </p:nvSpPr>
        <p:spPr>
          <a:xfrm>
            <a:off x="704780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G.Koekoek,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2d89828980_0_130"/>
          <p:cNvSpPr txBox="1"/>
          <p:nvPr/>
        </p:nvSpPr>
        <p:spPr>
          <a:xfrm>
            <a:off x="1053771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Haney,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2d89828980_0_130"/>
          <p:cNvSpPr txBox="1"/>
          <p:nvPr/>
        </p:nvSpPr>
        <p:spPr>
          <a:xfrm>
            <a:off x="93283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 Nissanke, UvA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2d89828980_0_130"/>
          <p:cNvSpPr txBox="1"/>
          <p:nvPr/>
        </p:nvSpPr>
        <p:spPr>
          <a:xfrm>
            <a:off x="816868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P.Wernecke,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2d89828980_0_130"/>
          <p:cNvSpPr txBox="1"/>
          <p:nvPr/>
        </p:nvSpPr>
        <p:spPr>
          <a:xfrm rot="1045973">
            <a:off x="10560103" y="994404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Left summer 2022</a:t>
            </a:r>
            <a:endParaRPr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2d89828980_0_130"/>
          <p:cNvSpPr txBox="1"/>
          <p:nvPr/>
        </p:nvSpPr>
        <p:spPr>
          <a:xfrm rot="1045973">
            <a:off x="9222953" y="943154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Will start 5/2023</a:t>
            </a:r>
            <a:endParaRPr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2d89828980_0_130"/>
          <p:cNvSpPr txBox="1"/>
          <p:nvPr/>
        </p:nvSpPr>
        <p:spPr>
          <a:xfrm rot="1045973">
            <a:off x="10779428" y="4111066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New 2022</a:t>
            </a:r>
            <a:endParaRPr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d89828980_0_58"/>
          <p:cNvSpPr txBox="1"/>
          <p:nvPr>
            <p:ph type="title"/>
          </p:nvPr>
        </p:nvSpPr>
        <p:spPr>
          <a:xfrm>
            <a:off x="342900" y="61975"/>
            <a:ext cx="11506200" cy="101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GW Staff</a:t>
            </a:r>
            <a:endParaRPr/>
          </a:p>
        </p:txBody>
      </p:sp>
      <p:pic>
        <p:nvPicPr>
          <p:cNvPr id="191" name="Google Shape;191;g22d89828980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850" y="1212600"/>
            <a:ext cx="977225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2d89828980_0_58"/>
          <p:cNvPicPr preferRelativeResize="0"/>
          <p:nvPr/>
        </p:nvPicPr>
        <p:blipFill rotWithShape="1">
          <a:blip r:embed="rId4">
            <a:alphaModFix/>
          </a:blip>
          <a:srcRect b="29108" l="22242" r="9024" t="0"/>
          <a:stretch/>
        </p:blipFill>
        <p:spPr>
          <a:xfrm>
            <a:off x="8009976" y="1208250"/>
            <a:ext cx="977225" cy="130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d89828980_0_58"/>
          <p:cNvPicPr preferRelativeResize="0"/>
          <p:nvPr/>
        </p:nvPicPr>
        <p:blipFill rotWithShape="1">
          <a:blip r:embed="rId5">
            <a:alphaModFix/>
          </a:blip>
          <a:srcRect b="14122" l="19745" r="16540" t="11704"/>
          <a:stretch/>
        </p:blipFill>
        <p:spPr>
          <a:xfrm>
            <a:off x="10640024" y="4293375"/>
            <a:ext cx="930800" cy="11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2d89828980_0_58"/>
          <p:cNvPicPr preferRelativeResize="0"/>
          <p:nvPr/>
        </p:nvPicPr>
        <p:blipFill rotWithShape="1">
          <a:blip r:embed="rId6">
            <a:alphaModFix/>
          </a:blip>
          <a:srcRect b="27285" l="28673" r="0" t="9670"/>
          <a:stretch/>
        </p:blipFill>
        <p:spPr>
          <a:xfrm>
            <a:off x="9480775" y="4273988"/>
            <a:ext cx="1033979" cy="12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2d89828980_0_58"/>
          <p:cNvPicPr preferRelativeResize="0"/>
          <p:nvPr/>
        </p:nvPicPr>
        <p:blipFill rotWithShape="1">
          <a:blip r:embed="rId7">
            <a:alphaModFix/>
          </a:blip>
          <a:srcRect b="11785" l="0" r="11894" t="0"/>
          <a:stretch/>
        </p:blipFill>
        <p:spPr>
          <a:xfrm>
            <a:off x="9235250" y="1212589"/>
            <a:ext cx="1127108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2d89828980_0_58"/>
          <p:cNvPicPr preferRelativeResize="0"/>
          <p:nvPr/>
        </p:nvPicPr>
        <p:blipFill rotWithShape="1">
          <a:blip r:embed="rId8">
            <a:alphaModFix/>
          </a:blip>
          <a:srcRect b="17921" l="22904" r="14221" t="16931"/>
          <a:stretch/>
        </p:blipFill>
        <p:spPr>
          <a:xfrm>
            <a:off x="10610400" y="1210608"/>
            <a:ext cx="977225" cy="129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2d89828980_0_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1563" y="4311200"/>
            <a:ext cx="864553" cy="12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2d89828980_0_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8125" y="1186138"/>
            <a:ext cx="977225" cy="134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2d89828980_0_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66825" y="4283075"/>
            <a:ext cx="864550" cy="119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2d89828980_0_58"/>
          <p:cNvPicPr preferRelativeResize="0"/>
          <p:nvPr/>
        </p:nvPicPr>
        <p:blipFill rotWithShape="1">
          <a:blip r:embed="rId12">
            <a:alphaModFix/>
          </a:blip>
          <a:srcRect b="0" l="0" r="12296" t="0"/>
          <a:stretch/>
        </p:blipFill>
        <p:spPr>
          <a:xfrm>
            <a:off x="3994675" y="1168313"/>
            <a:ext cx="930800" cy="129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d89828980_0_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3050" y="4240263"/>
            <a:ext cx="930800" cy="128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d89828980_0_5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46387" y="4283086"/>
            <a:ext cx="864550" cy="121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d89828980_0_5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53725" y="4279138"/>
            <a:ext cx="930800" cy="122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2d89828980_0_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13788" y="1153000"/>
            <a:ext cx="930804" cy="12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2d89828980_0_5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068238" y="4284852"/>
            <a:ext cx="977225" cy="122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2d89828980_0_5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37363" y="1187487"/>
            <a:ext cx="864550" cy="12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2d89828980_0_5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170525" y="4273328"/>
            <a:ext cx="930800" cy="12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2d89828980_0_58"/>
          <p:cNvPicPr preferRelativeResize="0"/>
          <p:nvPr/>
        </p:nvPicPr>
        <p:blipFill rotWithShape="1">
          <a:blip r:embed="rId20">
            <a:alphaModFix/>
          </a:blip>
          <a:srcRect b="4589" l="0" r="0" t="0"/>
          <a:stretch/>
        </p:blipFill>
        <p:spPr>
          <a:xfrm>
            <a:off x="342900" y="1121075"/>
            <a:ext cx="1070400" cy="13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2d89828980_0_5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373937" y="4281724"/>
            <a:ext cx="864550" cy="12002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22d89828980_0_58"/>
          <p:cNvSpPr txBox="1"/>
          <p:nvPr/>
        </p:nvSpPr>
        <p:spPr>
          <a:xfrm>
            <a:off x="76200" y="2520538"/>
            <a:ext cx="1474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F.Linde, UvA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former program lead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2d89828980_0_58"/>
          <p:cNvSpPr txBox="1"/>
          <p:nvPr/>
        </p:nvSpPr>
        <p:spPr>
          <a:xfrm>
            <a:off x="1564600" y="2524023"/>
            <a:ext cx="107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S.Hild, UM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program leader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2d89828980_0_58"/>
          <p:cNvSpPr txBox="1"/>
          <p:nvPr/>
        </p:nvSpPr>
        <p:spPr>
          <a:xfrm>
            <a:off x="2725400" y="2509960"/>
            <a:ext cx="1070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A.Freise, VU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deputy program leader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2d89828980_0_58"/>
          <p:cNvSpPr txBox="1"/>
          <p:nvPr/>
        </p:nvSpPr>
        <p:spPr>
          <a:xfrm>
            <a:off x="7963401" y="2509300"/>
            <a:ext cx="1174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C.v.d.Broeck, UU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deputy program leader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22d89828980_0_58"/>
          <p:cNvSpPr txBox="1"/>
          <p:nvPr/>
        </p:nvSpPr>
        <p:spPr>
          <a:xfrm>
            <a:off x="3842275" y="2503050"/>
            <a:ext cx="117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Tacca,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2d89828980_0_58"/>
          <p:cNvSpPr txBox="1"/>
          <p:nvPr/>
        </p:nvSpPr>
        <p:spPr>
          <a:xfrm>
            <a:off x="4970800" y="2503050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A.Bertollini,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22d89828980_0_58"/>
          <p:cNvSpPr txBox="1"/>
          <p:nvPr/>
        </p:nvSpPr>
        <p:spPr>
          <a:xfrm>
            <a:off x="6312325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H.J.Bulten,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2d89828980_0_58"/>
          <p:cNvSpPr txBox="1"/>
          <p:nvPr/>
        </p:nvSpPr>
        <p:spPr>
          <a:xfrm>
            <a:off x="9131663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A.Samajdar, UU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22d89828980_0_58"/>
          <p:cNvSpPr txBox="1"/>
          <p:nvPr/>
        </p:nvSpPr>
        <p:spPr>
          <a:xfrm>
            <a:off x="10385313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S.Caudill, UU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22d89828980_0_58"/>
          <p:cNvSpPr txBox="1"/>
          <p:nvPr/>
        </p:nvSpPr>
        <p:spPr>
          <a:xfrm>
            <a:off x="137743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B.Swinkels,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22d89828980_0_58"/>
          <p:cNvSpPr txBox="1"/>
          <p:nvPr/>
        </p:nvSpPr>
        <p:spPr>
          <a:xfrm>
            <a:off x="2546900" y="546962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P.Kuijer,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22d89828980_0_58"/>
          <p:cNvSpPr txBox="1"/>
          <p:nvPr/>
        </p:nvSpPr>
        <p:spPr>
          <a:xfrm>
            <a:off x="134525" y="546962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S.Steinlechner,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2d89828980_0_58"/>
          <p:cNvSpPr txBox="1"/>
          <p:nvPr/>
        </p:nvSpPr>
        <p:spPr>
          <a:xfrm>
            <a:off x="3643400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J.Steinlechner,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2d89828980_0_58"/>
          <p:cNvSpPr txBox="1"/>
          <p:nvPr/>
        </p:nvSpPr>
        <p:spPr>
          <a:xfrm>
            <a:off x="48492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S.Danilishin,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2d89828980_0_58"/>
          <p:cNvSpPr txBox="1"/>
          <p:nvPr/>
        </p:nvSpPr>
        <p:spPr>
          <a:xfrm>
            <a:off x="59969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C.Mow-Lowry, VU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2d89828980_0_58"/>
          <p:cNvSpPr txBox="1"/>
          <p:nvPr/>
        </p:nvSpPr>
        <p:spPr>
          <a:xfrm>
            <a:off x="704780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G.Koekoek, UM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22d89828980_0_58"/>
          <p:cNvSpPr txBox="1"/>
          <p:nvPr/>
        </p:nvSpPr>
        <p:spPr>
          <a:xfrm>
            <a:off x="1053771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Haney,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2d89828980_0_58"/>
          <p:cNvSpPr txBox="1"/>
          <p:nvPr/>
        </p:nvSpPr>
        <p:spPr>
          <a:xfrm>
            <a:off x="93283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 Nissanke, UvA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22d89828980_0_58"/>
          <p:cNvSpPr txBox="1"/>
          <p:nvPr/>
        </p:nvSpPr>
        <p:spPr>
          <a:xfrm>
            <a:off x="816868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P.Wernecke, Nikhef 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22d89828980_0_58"/>
          <p:cNvPicPr preferRelativeResize="0"/>
          <p:nvPr/>
        </p:nvPicPr>
        <p:blipFill rotWithShape="1">
          <a:blip r:embed="rId22">
            <a:alphaModFix/>
          </a:blip>
          <a:srcRect b="0" l="0" r="45205" t="0"/>
          <a:stretch/>
        </p:blipFill>
        <p:spPr>
          <a:xfrm>
            <a:off x="2119227" y="915726"/>
            <a:ext cx="51577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2d89828980_0_58"/>
          <p:cNvPicPr preferRelativeResize="0"/>
          <p:nvPr/>
        </p:nvPicPr>
        <p:blipFill rotWithShape="1">
          <a:blip r:embed="rId22">
            <a:alphaModFix/>
          </a:blip>
          <a:srcRect b="0" l="0" r="45205" t="0"/>
          <a:stretch/>
        </p:blipFill>
        <p:spPr>
          <a:xfrm>
            <a:off x="4427427" y="3964751"/>
            <a:ext cx="51577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2d89828980_0_58"/>
          <p:cNvPicPr preferRelativeResize="0"/>
          <p:nvPr/>
        </p:nvPicPr>
        <p:blipFill rotWithShape="1">
          <a:blip r:embed="rId22">
            <a:alphaModFix/>
          </a:blip>
          <a:srcRect b="0" l="0" r="45205" t="0"/>
          <a:stretch/>
        </p:blipFill>
        <p:spPr>
          <a:xfrm>
            <a:off x="6624752" y="3964751"/>
            <a:ext cx="51577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2d89828980_0_5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509863" y="656947"/>
            <a:ext cx="592675" cy="7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2d89828980_0_5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8188" y="3771135"/>
            <a:ext cx="592675" cy="7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2d89828980_0_5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733063" y="3738443"/>
            <a:ext cx="592675" cy="7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2d89828980_0_58"/>
          <p:cNvSpPr txBox="1"/>
          <p:nvPr/>
        </p:nvSpPr>
        <p:spPr>
          <a:xfrm>
            <a:off x="3827248" y="4186348"/>
            <a:ext cx="5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Vidi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2d89828980_0_58"/>
          <p:cNvSpPr txBox="1"/>
          <p:nvPr/>
        </p:nvSpPr>
        <p:spPr>
          <a:xfrm>
            <a:off x="900473" y="4214717"/>
            <a:ext cx="5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Vidi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22d89828980_0_58"/>
          <p:cNvSpPr txBox="1"/>
          <p:nvPr/>
        </p:nvSpPr>
        <p:spPr>
          <a:xfrm>
            <a:off x="8579101" y="1110828"/>
            <a:ext cx="5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Vidi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22d89828980_0_58"/>
          <p:cNvSpPr txBox="1"/>
          <p:nvPr/>
        </p:nvSpPr>
        <p:spPr>
          <a:xfrm>
            <a:off x="2673200" y="3058475"/>
            <a:ext cx="117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director</a:t>
            </a:r>
            <a:endParaRPr sz="9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2d89828980_0_58"/>
          <p:cNvSpPr txBox="1"/>
          <p:nvPr/>
        </p:nvSpPr>
        <p:spPr>
          <a:xfrm>
            <a:off x="1488400" y="2863725"/>
            <a:ext cx="1174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ISB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ETpathfinder PL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ET-TEchnology PI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2d89828980_0_58"/>
          <p:cNvSpPr txBox="1"/>
          <p:nvPr/>
        </p:nvSpPr>
        <p:spPr>
          <a:xfrm>
            <a:off x="3746375" y="2905575"/>
            <a:ext cx="1427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Commissioning coordinator (until 2022)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22d89828980_0_58"/>
          <p:cNvSpPr txBox="1"/>
          <p:nvPr/>
        </p:nvSpPr>
        <p:spPr>
          <a:xfrm>
            <a:off x="4987350" y="2778500"/>
            <a:ext cx="1427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FC manager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Suspension Division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WP5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E-TEST WP1 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2d89828980_0_58"/>
          <p:cNvSpPr txBox="1"/>
          <p:nvPr/>
        </p:nvSpPr>
        <p:spPr>
          <a:xfrm>
            <a:off x="3687213" y="57928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LIGO Optics 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Test mass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2d89828980_0_58"/>
          <p:cNvSpPr txBox="1"/>
          <p:nvPr/>
        </p:nvSpPr>
        <p:spPr>
          <a:xfrm>
            <a:off x="6035211" y="5782552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ET-AMN co-chair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2d89828980_0_58"/>
          <p:cNvSpPr txBox="1"/>
          <p:nvPr/>
        </p:nvSpPr>
        <p:spPr>
          <a:xfrm>
            <a:off x="2555938" y="5792800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WP3 lead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2d89828980_0_58"/>
          <p:cNvSpPr txBox="1"/>
          <p:nvPr/>
        </p:nvSpPr>
        <p:spPr>
          <a:xfrm>
            <a:off x="168313" y="57856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OSD manager,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WP6 lead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22d89828980_0_58"/>
          <p:cNvSpPr txBox="1"/>
          <p:nvPr/>
        </p:nvSpPr>
        <p:spPr>
          <a:xfrm>
            <a:off x="1377463" y="57928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WP7 lead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DAQ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22d89828980_0_58"/>
          <p:cNvSpPr txBox="1"/>
          <p:nvPr/>
        </p:nvSpPr>
        <p:spPr>
          <a:xfrm>
            <a:off x="4919350" y="5792803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Interferometer Division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22d89828980_0_58"/>
          <p:cNvSpPr txBox="1"/>
          <p:nvPr/>
        </p:nvSpPr>
        <p:spPr>
          <a:xfrm>
            <a:off x="10528411" y="5782552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LVK waveforms </a:t>
            </a: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 co-chair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22d89828980_0_58"/>
          <p:cNvSpPr txBox="1"/>
          <p:nvPr/>
        </p:nvSpPr>
        <p:spPr>
          <a:xfrm>
            <a:off x="9360274" y="57870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OSB Division 5 </a:t>
            </a: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co-chair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22d89828980_0_58"/>
          <p:cNvSpPr txBox="1"/>
          <p:nvPr/>
        </p:nvSpPr>
        <p:spPr>
          <a:xfrm>
            <a:off x="7900974" y="309345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OSB Division 1 co-chair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22d89828980_0_58"/>
          <p:cNvSpPr txBox="1"/>
          <p:nvPr/>
        </p:nvSpPr>
        <p:spPr>
          <a:xfrm>
            <a:off x="7900974" y="3443697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OSB Division 10 co-chair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22d89828980_0_58"/>
          <p:cNvSpPr txBox="1"/>
          <p:nvPr/>
        </p:nvSpPr>
        <p:spPr>
          <a:xfrm>
            <a:off x="8199461" y="5786604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Head of ET Engineering </a:t>
            </a: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22d89828980_0_58"/>
          <p:cNvSpPr txBox="1"/>
          <p:nvPr/>
        </p:nvSpPr>
        <p:spPr>
          <a:xfrm>
            <a:off x="7313975" y="5782550"/>
            <a:ext cx="97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DBHC outreach lead</a:t>
            </a: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22d89828980_0_58"/>
          <p:cNvSpPr txBox="1"/>
          <p:nvPr/>
        </p:nvSpPr>
        <p:spPr>
          <a:xfrm>
            <a:off x="6266000" y="2808609"/>
            <a:ext cx="1427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SBmanager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WP4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22d89828980_0_58"/>
          <p:cNvSpPr txBox="1"/>
          <p:nvPr/>
        </p:nvSpPr>
        <p:spPr>
          <a:xfrm rot="1045973">
            <a:off x="10560103" y="994404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Left summer 2022</a:t>
            </a:r>
            <a:endParaRPr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22d89828980_0_58"/>
          <p:cNvSpPr txBox="1"/>
          <p:nvPr/>
        </p:nvSpPr>
        <p:spPr>
          <a:xfrm rot="1045973">
            <a:off x="9222953" y="943154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Will start 5/2023</a:t>
            </a:r>
            <a:endParaRPr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22d89828980_0_58"/>
          <p:cNvSpPr txBox="1"/>
          <p:nvPr/>
        </p:nvSpPr>
        <p:spPr>
          <a:xfrm rot="1045973">
            <a:off x="10779428" y="4111066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New 2022</a:t>
            </a:r>
            <a:endParaRPr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d7155e5ef_0_78"/>
          <p:cNvSpPr txBox="1"/>
          <p:nvPr>
            <p:ph type="title"/>
          </p:nvPr>
        </p:nvSpPr>
        <p:spPr>
          <a:xfrm>
            <a:off x="330200" y="365125"/>
            <a:ext cx="11506200" cy="96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Diverse Activities</a:t>
            </a:r>
            <a:endParaRPr/>
          </a:p>
        </p:txBody>
      </p:sp>
      <p:sp>
        <p:nvSpPr>
          <p:cNvPr id="264" name="Google Shape;264;g22d7155e5ef_0_78"/>
          <p:cNvSpPr txBox="1"/>
          <p:nvPr>
            <p:ph idx="1" type="body"/>
          </p:nvPr>
        </p:nvSpPr>
        <p:spPr>
          <a:xfrm>
            <a:off x="342900" y="1476150"/>
            <a:ext cx="9549300" cy="328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Program covers a wide variety of ‘traditional’ activities: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Instrumentation science (Seismic isolation, Sensors, Mirrors, Coatings, Interferometry, Controls, Vacuum, Cryogenics …)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Observational science (Data analysis, Parameter estimation, Tests of GR, Multimessenger …)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Outreach and Education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ct val="64285"/>
              <a:buChar char="•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d7155e5ef_0_34"/>
          <p:cNvSpPr txBox="1"/>
          <p:nvPr>
            <p:ph type="title"/>
          </p:nvPr>
        </p:nvSpPr>
        <p:spPr>
          <a:xfrm>
            <a:off x="330200" y="365125"/>
            <a:ext cx="11506200" cy="96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Diverse Activities</a:t>
            </a:r>
            <a:endParaRPr/>
          </a:p>
        </p:txBody>
      </p:sp>
      <p:sp>
        <p:nvSpPr>
          <p:cNvPr id="271" name="Google Shape;271;g22d7155e5ef_0_34"/>
          <p:cNvSpPr txBox="1"/>
          <p:nvPr>
            <p:ph idx="1" type="body"/>
          </p:nvPr>
        </p:nvSpPr>
        <p:spPr>
          <a:xfrm>
            <a:off x="342900" y="1476150"/>
            <a:ext cx="9549300" cy="469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Program </a:t>
            </a:r>
            <a:r>
              <a:rPr lang="en-US"/>
              <a:t>covers</a:t>
            </a:r>
            <a:r>
              <a:rPr lang="en-US"/>
              <a:t> a wide variety of ‘traditional’ activities: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Instrumentation science (Seismic isolation, Sensors, Mirrors, Coatings, Interferometry, Controls, Vacuum, Cryogenics …)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Observational science (Data analysis, Parameter estimation, Tests of GR, Multimessenger …)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Outreach and Education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as well as a variety of less traditional activities: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ct val="64285"/>
              <a:buChar char="•"/>
            </a:pPr>
            <a:r>
              <a:rPr lang="en-US"/>
              <a:t>Seismic studies, site studies, some aspects of geology, </a:t>
            </a:r>
            <a:r>
              <a:rPr lang="en-US"/>
              <a:t>sustainability</a:t>
            </a:r>
            <a:r>
              <a:rPr lang="en-US"/>
              <a:t>, planning/permissions, windturbines, civil engineering studies … </a:t>
            </a:r>
            <a:endParaRPr/>
          </a:p>
        </p:txBody>
      </p:sp>
      <p:pic>
        <p:nvPicPr>
          <p:cNvPr id="272" name="Google Shape;272;g22d7155e5ef_0_34"/>
          <p:cNvPicPr preferRelativeResize="0"/>
          <p:nvPr/>
        </p:nvPicPr>
        <p:blipFill rotWithShape="1">
          <a:blip r:embed="rId3">
            <a:alphaModFix/>
          </a:blip>
          <a:srcRect b="0" l="17625" r="3053" t="15561"/>
          <a:stretch/>
        </p:blipFill>
        <p:spPr>
          <a:xfrm>
            <a:off x="9744124" y="2947474"/>
            <a:ext cx="2092272" cy="167037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g22d7155e5ef_0_34"/>
          <p:cNvPicPr preferRelativeResize="0"/>
          <p:nvPr/>
        </p:nvPicPr>
        <p:blipFill rotWithShape="1">
          <a:blip r:embed="rId4">
            <a:alphaModFix/>
          </a:blip>
          <a:srcRect b="16541" l="0" r="0" t="0"/>
          <a:stretch/>
        </p:blipFill>
        <p:spPr>
          <a:xfrm>
            <a:off x="9744125" y="485150"/>
            <a:ext cx="2092275" cy="23646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4" name="Google Shape;274;g22d7155e5ef_0_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4126" y="4715533"/>
            <a:ext cx="2092275" cy="173504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5" name="Google Shape;275;g22d7155e5ef_0_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1775" y="4715528"/>
            <a:ext cx="943025" cy="11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2d7155e5ef_0_34"/>
          <p:cNvSpPr txBox="1"/>
          <p:nvPr/>
        </p:nvSpPr>
        <p:spPr>
          <a:xfrm>
            <a:off x="8578088" y="5769648"/>
            <a:ext cx="107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W.Walk</a:t>
            </a: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Nikhef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2d7155e5ef_0_34"/>
          <p:cNvSpPr txBox="1"/>
          <p:nvPr/>
        </p:nvSpPr>
        <p:spPr>
          <a:xfrm>
            <a:off x="8334200" y="5969800"/>
            <a:ext cx="155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Site preparation division co-chair</a:t>
            </a:r>
            <a:endParaRPr sz="110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d94d58a1a_0_0"/>
          <p:cNvSpPr/>
          <p:nvPr/>
        </p:nvSpPr>
        <p:spPr>
          <a:xfrm>
            <a:off x="-82000" y="-30750"/>
            <a:ext cx="12273900" cy="7022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2d94d58a1a_0_0"/>
          <p:cNvSpPr txBox="1"/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2d94d58a1a_0_0"/>
          <p:cNvSpPr txBox="1"/>
          <p:nvPr>
            <p:ph idx="1" type="body"/>
          </p:nvPr>
        </p:nvSpPr>
        <p:spPr>
          <a:xfrm>
            <a:off x="330200" y="1825625"/>
            <a:ext cx="11506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g22d94d58a1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3284"/>
            <a:ext cx="12191999" cy="6451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2021-06-11T10:44:03Z</dcterms:created>
  <dc:creator>haluec</dc:creator>
</cp:coreProperties>
</file>