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5" r:id="rId7"/>
    <p:sldId id="267" r:id="rId8"/>
    <p:sldId id="266" r:id="rId9"/>
    <p:sldId id="262" r:id="rId10"/>
    <p:sldId id="261" r:id="rId11"/>
    <p:sldId id="263" r:id="rId12"/>
    <p:sldId id="264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629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471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104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Hot air balloons viewed from below against a blue sky"/>
          <p:cNvSpPr>
            <a:spLocks noGrp="1"/>
          </p:cNvSpPr>
          <p:nvPr>
            <p:ph type="pic" sz="quarter" idx="21"/>
          </p:nvPr>
        </p:nvSpPr>
        <p:spPr>
          <a:xfrm>
            <a:off x="15436504" y="1270000"/>
            <a:ext cx="8167167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Close-up of the top of a hot air balloon viewed from above"/>
          <p:cNvSpPr>
            <a:spLocks noGrp="1"/>
          </p:cNvSpPr>
          <p:nvPr>
            <p:ph type="pic" sz="quarter" idx="22"/>
          </p:nvPr>
        </p:nvSpPr>
        <p:spPr>
          <a:xfrm>
            <a:off x="15461772" y="7085972"/>
            <a:ext cx="8148414" cy="5432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Hot air balloons viewed from below against a blue sky"/>
          <p:cNvSpPr>
            <a:spLocks noGrp="1"/>
          </p:cNvSpPr>
          <p:nvPr>
            <p:ph type="pic" idx="23"/>
          </p:nvPr>
        </p:nvSpPr>
        <p:spPr>
          <a:xfrm>
            <a:off x="-124635" y="1270000"/>
            <a:ext cx="16859219" cy="11239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Hot air balloons viewed from below against a blue sky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t>Author and Date</a:t>
            </a:r>
          </a:p>
        </p:txBody>
      </p:sp>
      <p:sp>
        <p:nvSpPr>
          <p:cNvPr id="150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5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lose-up of the top of a hot air balloon viewed from above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lose-up of a hot air balloon viewed from below"/>
          <p:cNvSpPr>
            <a:spLocks noGrp="1"/>
          </p:cNvSpPr>
          <p:nvPr>
            <p:ph type="pic" idx="21"/>
          </p:nvPr>
        </p:nvSpPr>
        <p:spPr>
          <a:xfrm>
            <a:off x="9226574" y="1270000"/>
            <a:ext cx="16840152" cy="111844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Hot air balloons viewed from below against a blue sky"/>
          <p:cNvSpPr>
            <a:spLocks noGrp="1"/>
          </p:cNvSpPr>
          <p:nvPr>
            <p:ph type="pic" idx="22"/>
          </p:nvPr>
        </p:nvSpPr>
        <p:spPr>
          <a:xfrm>
            <a:off x="8432800" y="1263848"/>
            <a:ext cx="16850011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image" Target="../media/image17.png"/><Relationship Id="rId21" Type="http://schemas.openxmlformats.org/officeDocument/2006/relationships/image" Target="../media/image34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15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7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6.png"/><Relationship Id="rId10" Type="http://schemas.openxmlformats.org/officeDocument/2006/relationships/image" Target="../media/image24.png"/><Relationship Id="rId19" Type="http://schemas.openxmlformats.org/officeDocument/2006/relationships/image" Target="../media/image32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ick Bethlem, Anastasia Borschevsky, Steven Hoekstra (PL), Steve Jones, Rob Timmermans, Wim Ubachs, Jordy de Vries, Lorenz Willmann"/>
          <p:cNvSpPr txBox="1">
            <a:spLocks noGrp="1"/>
          </p:cNvSpPr>
          <p:nvPr>
            <p:ph type="body" idx="21"/>
          </p:nvPr>
        </p:nvSpPr>
        <p:spPr>
          <a:xfrm>
            <a:off x="1206499" y="11218477"/>
            <a:ext cx="21971002" cy="6369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fontScale="92500"/>
          </a:bodyPr>
          <a:lstStyle/>
          <a:p>
            <a:pPr defTabSz="627379">
              <a:defRPr sz="2736" b="0"/>
            </a:pPr>
            <a:r>
              <a:rPr lang="en-US" u="sng" dirty="0" err="1" smtClean="0"/>
              <a:t>Hendr</a:t>
            </a:r>
            <a:r>
              <a:rPr u="sng" dirty="0" err="1" smtClean="0"/>
              <a:t>ick</a:t>
            </a:r>
            <a:r>
              <a:rPr u="sng" dirty="0" smtClean="0"/>
              <a:t> </a:t>
            </a:r>
            <a:r>
              <a:rPr u="sng" dirty="0"/>
              <a:t>Bethlem</a:t>
            </a:r>
            <a:r>
              <a:rPr dirty="0"/>
              <a:t>, Anastasia Borschevsky, Steven Hoekstra (PL), Steve Jones, Rob Timmermans, </a:t>
            </a:r>
            <a:r>
              <a:rPr dirty="0" err="1"/>
              <a:t>Wim</a:t>
            </a:r>
            <a:r>
              <a:rPr dirty="0"/>
              <a:t> Ubachs, Jordy de </a:t>
            </a:r>
            <a:r>
              <a:rPr dirty="0" err="1"/>
              <a:t>Vries</a:t>
            </a:r>
            <a:r>
              <a:rPr dirty="0"/>
              <a:t>, Lorenz Willmann</a:t>
            </a:r>
          </a:p>
        </p:txBody>
      </p:sp>
      <p:sp>
        <p:nvSpPr>
          <p:cNvPr id="162" name="The eEDM program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The </a:t>
            </a:r>
            <a:r>
              <a:rPr dirty="0" err="1"/>
              <a:t>eEDM</a:t>
            </a:r>
            <a:r>
              <a:rPr dirty="0"/>
              <a:t> program</a:t>
            </a:r>
          </a:p>
        </p:txBody>
      </p:sp>
      <p:grpSp>
        <p:nvGrpSpPr>
          <p:cNvPr id="175" name="Group"/>
          <p:cNvGrpSpPr/>
          <p:nvPr/>
        </p:nvGrpSpPr>
        <p:grpSpPr>
          <a:xfrm>
            <a:off x="-60801" y="11987023"/>
            <a:ext cx="24505602" cy="1776119"/>
            <a:chOff x="0" y="0"/>
            <a:chExt cx="24505600" cy="1776118"/>
          </a:xfrm>
        </p:grpSpPr>
        <p:sp>
          <p:nvSpPr>
            <p:cNvPr id="163" name="Rectangle"/>
            <p:cNvSpPr/>
            <p:nvPr/>
          </p:nvSpPr>
          <p:spPr>
            <a:xfrm>
              <a:off x="0" y="0"/>
              <a:ext cx="24505601" cy="177611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pic>
          <p:nvPicPr>
            <p:cNvPr id="164" name="snowman.pdf" descr="snowman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41935" y="132408"/>
              <a:ext cx="1567732" cy="1511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" name="frontpage2.png" descr="frontpage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3193" r="12999" b="91761"/>
            <a:stretch>
              <a:fillRect/>
            </a:stretch>
          </p:blipFill>
          <p:spPr>
            <a:xfrm>
              <a:off x="14927015" y="142786"/>
              <a:ext cx="3943067" cy="14906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8" name="Group"/>
            <p:cNvGrpSpPr/>
            <p:nvPr/>
          </p:nvGrpSpPr>
          <p:grpSpPr>
            <a:xfrm>
              <a:off x="3533470" y="132408"/>
              <a:ext cx="3307123" cy="1511301"/>
              <a:chOff x="0" y="0"/>
              <a:chExt cx="3307121" cy="1511299"/>
            </a:xfrm>
          </p:grpSpPr>
          <p:pic>
            <p:nvPicPr>
              <p:cNvPr id="166" name="VSIPPG_logoEN_red_CMYK.pdf" descr="VSIPPG_logoEN_red_CMYK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67546"/>
              <a:stretch>
                <a:fillRect/>
              </a:stretch>
            </p:blipFill>
            <p:spPr>
              <a:xfrm>
                <a:off x="133967" y="620808"/>
                <a:ext cx="3173155" cy="8904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7" name="VSIPPG_logoEN_red_CMYK.pdf" descr="VSIPPG_logoEN_red_CMYK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42" r="67504"/>
              <a:stretch>
                <a:fillRect/>
              </a:stretch>
            </p:blipFill>
            <p:spPr>
              <a:xfrm>
                <a:off x="0" y="0"/>
                <a:ext cx="3173155" cy="8904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71" name="Group"/>
            <p:cNvGrpSpPr/>
            <p:nvPr/>
          </p:nvGrpSpPr>
          <p:grpSpPr>
            <a:xfrm>
              <a:off x="8464396" y="132408"/>
              <a:ext cx="5156732" cy="1511301"/>
              <a:chOff x="0" y="0"/>
              <a:chExt cx="5156730" cy="1511300"/>
            </a:xfrm>
          </p:grpSpPr>
          <p:pic>
            <p:nvPicPr>
              <p:cNvPr id="169" name="Image" descr="Imag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/>
              <a:stretch>
                <a:fillRect/>
              </a:stretch>
            </p:blipFill>
            <p:spPr>
              <a:xfrm>
                <a:off x="851498" y="0"/>
                <a:ext cx="3027919" cy="11866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70" name="Dutch National Institute for (astro)Particle Physics"/>
              <p:cNvSpPr txBox="1"/>
              <p:nvPr/>
            </p:nvSpPr>
            <p:spPr>
              <a:xfrm>
                <a:off x="0" y="1157919"/>
                <a:ext cx="5156731" cy="35338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825500">
                  <a:defRPr sz="1800">
                    <a:solidFill>
                      <a:srgbClr val="ED3338"/>
                    </a:solidFill>
                  </a:defRPr>
                </a:lvl1pPr>
              </a:lstStyle>
              <a:p>
                <a:r>
                  <a:t>Dutch National Institute for (astro)Particle Physics</a:t>
                </a:r>
              </a:p>
            </p:txBody>
          </p:sp>
        </p:grpSp>
        <p:grpSp>
          <p:nvGrpSpPr>
            <p:cNvPr id="174" name="Group"/>
            <p:cNvGrpSpPr/>
            <p:nvPr/>
          </p:nvGrpSpPr>
          <p:grpSpPr>
            <a:xfrm>
              <a:off x="20175858" y="132408"/>
              <a:ext cx="2662278" cy="1511301"/>
              <a:chOff x="0" y="0"/>
              <a:chExt cx="2662276" cy="1511300"/>
            </a:xfrm>
          </p:grpSpPr>
          <p:pic>
            <p:nvPicPr>
              <p:cNvPr id="172" name="uvalogo_tag_d.pdf" descr="uvalogo_tag_d.pdf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22529" b="26538"/>
              <a:stretch>
                <a:fillRect/>
              </a:stretch>
            </p:blipFill>
            <p:spPr>
              <a:xfrm>
                <a:off x="0" y="0"/>
                <a:ext cx="1164675" cy="15113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73" name="UvA"/>
              <p:cNvSpPr txBox="1"/>
              <p:nvPr/>
            </p:nvSpPr>
            <p:spPr>
              <a:xfrm>
                <a:off x="1145362" y="368520"/>
                <a:ext cx="1516915" cy="7742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520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UvA</a:t>
                </a:r>
              </a:p>
            </p:txBody>
          </p:sp>
        </p:grpSp>
      </p:grpSp>
      <p:sp>
        <p:nvSpPr>
          <p:cNvPr id="176" name="Table-Top Particle Physics"/>
          <p:cNvSpPr txBox="1"/>
          <p:nvPr/>
        </p:nvSpPr>
        <p:spPr>
          <a:xfrm>
            <a:off x="1206500" y="7140725"/>
            <a:ext cx="21971001" cy="934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5500" b="1">
                <a:solidFill>
                  <a:srgbClr val="FFFFFF"/>
                </a:solidFill>
              </a:defRPr>
            </a:lvl1pPr>
          </a:lstStyle>
          <a:p>
            <a:r>
              <a:t>Table-Top Particle Physics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114395"/>
            <a:lumOff val="-2497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tatus: theo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Status: theory</a:t>
            </a:r>
          </a:p>
        </p:txBody>
      </p:sp>
      <p:sp>
        <p:nvSpPr>
          <p:cNvPr id="211" name="Two front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Two fronts</a:t>
            </a:r>
          </a:p>
        </p:txBody>
      </p:sp>
      <p:sp>
        <p:nvSpPr>
          <p:cNvPr id="212" name="Effective field theories…"/>
          <p:cNvSpPr txBox="1">
            <a:spLocks noGrp="1"/>
          </p:cNvSpPr>
          <p:nvPr>
            <p:ph type="body" sz="half" idx="1"/>
          </p:nvPr>
        </p:nvSpPr>
        <p:spPr>
          <a:xfrm>
            <a:off x="4200609" y="3440195"/>
            <a:ext cx="9793461" cy="825601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dirty="0"/>
              <a:t>Effective field theories</a:t>
            </a:r>
          </a:p>
          <a:p>
            <a:pPr lvl="1">
              <a:defRPr sz="3700">
                <a:solidFill>
                  <a:srgbClr val="FFFFFF"/>
                </a:solidFill>
              </a:defRPr>
            </a:pPr>
            <a:r>
              <a:rPr dirty="0"/>
              <a:t>Rob Timmermans, Jordy de </a:t>
            </a:r>
            <a:r>
              <a:rPr dirty="0" err="1"/>
              <a:t>Vries</a:t>
            </a:r>
            <a:endParaRPr dirty="0"/>
          </a:p>
          <a:p>
            <a:pPr lvl="1">
              <a:defRPr sz="3700">
                <a:solidFill>
                  <a:srgbClr val="FFFFFF"/>
                </a:solidFill>
              </a:defRPr>
            </a:pPr>
            <a:r>
              <a:rPr dirty="0"/>
              <a:t>Make more connections between </a:t>
            </a:r>
            <a:r>
              <a:rPr dirty="0" err="1"/>
              <a:t>eEDM</a:t>
            </a:r>
            <a:r>
              <a:rPr dirty="0"/>
              <a:t> and high-energy observables through effective field theories</a:t>
            </a:r>
          </a:p>
        </p:txBody>
      </p:sp>
      <p:sp>
        <p:nvSpPr>
          <p:cNvPr id="213" name="Ab-initio quantum structure…"/>
          <p:cNvSpPr txBox="1"/>
          <p:nvPr/>
        </p:nvSpPr>
        <p:spPr>
          <a:xfrm>
            <a:off x="14221914" y="3440195"/>
            <a:ext cx="9793462" cy="8256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FFFFFF"/>
                </a:solidFill>
              </a:defRPr>
            </a:pPr>
            <a:r>
              <a:rPr dirty="0"/>
              <a:t>Ab-initio quantum structure</a:t>
            </a:r>
          </a:p>
          <a:p>
            <a:pPr marL="1219200" lvl="1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3700">
                <a:solidFill>
                  <a:srgbClr val="FFFFFF"/>
                </a:solidFill>
              </a:defRPr>
            </a:pPr>
            <a:r>
              <a:rPr dirty="0"/>
              <a:t>Anastasia Borschevsky</a:t>
            </a:r>
          </a:p>
          <a:p>
            <a:pPr marL="1219200" lvl="1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3700">
                <a:solidFill>
                  <a:srgbClr val="FFFFFF"/>
                </a:solidFill>
              </a:defRPr>
            </a:pPr>
            <a:r>
              <a:rPr dirty="0" smtClean="0"/>
              <a:t>Enhancement </a:t>
            </a:r>
            <a:r>
              <a:rPr dirty="0"/>
              <a:t>factors, state lifetimes, </a:t>
            </a:r>
            <a:r>
              <a:rPr dirty="0" err="1"/>
              <a:t>behaviour</a:t>
            </a:r>
            <a:r>
              <a:rPr dirty="0"/>
              <a:t> in external fields, and discovery of even better molecules for future experiments</a:t>
            </a:r>
          </a:p>
        </p:txBody>
      </p:sp>
      <p:sp>
        <p:nvSpPr>
          <p:cNvPr id="214" name="Line"/>
          <p:cNvSpPr/>
          <p:nvPr/>
        </p:nvSpPr>
        <p:spPr>
          <a:xfrm>
            <a:off x="614885" y="4416699"/>
            <a:ext cx="2315423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15" name="Line"/>
          <p:cNvSpPr/>
          <p:nvPr/>
        </p:nvSpPr>
        <p:spPr>
          <a:xfrm flipV="1">
            <a:off x="3961120" y="3531313"/>
            <a:ext cx="1" cy="999839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21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9560888">
            <a:off x="16735198" y="9894236"/>
            <a:ext cx="7206445" cy="40455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3530441" y="-5387624"/>
            <a:ext cx="17323118" cy="24491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90410" y="10353670"/>
            <a:ext cx="8709634" cy="3873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48578" y="7718328"/>
            <a:ext cx="8808742" cy="4036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11052" y="5647218"/>
            <a:ext cx="8709635" cy="4267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58499" y="3237324"/>
            <a:ext cx="7870016" cy="4024146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2017-2023…"/>
          <p:cNvSpPr txBox="1"/>
          <p:nvPr/>
        </p:nvSpPr>
        <p:spPr>
          <a:xfrm>
            <a:off x="2834101" y="2865741"/>
            <a:ext cx="2084833" cy="8296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2017-2023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NWO program</a:t>
            </a:r>
          </a:p>
        </p:txBody>
      </p:sp>
      <p:sp>
        <p:nvSpPr>
          <p:cNvPr id="232" name="2023-2028…"/>
          <p:cNvSpPr txBox="1"/>
          <p:nvPr/>
        </p:nvSpPr>
        <p:spPr>
          <a:xfrm>
            <a:off x="8371560" y="5267261"/>
            <a:ext cx="1588619" cy="8296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2023-2028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ENW-XL</a:t>
            </a:r>
          </a:p>
        </p:txBody>
      </p:sp>
      <p:sp>
        <p:nvSpPr>
          <p:cNvPr id="233" name="2023-2028…"/>
          <p:cNvSpPr txBox="1"/>
          <p:nvPr/>
        </p:nvSpPr>
        <p:spPr>
          <a:xfrm>
            <a:off x="14088410" y="7212550"/>
            <a:ext cx="3129077" cy="8296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2023-2028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ENW-XL, M2 and VICI</a:t>
            </a:r>
          </a:p>
        </p:txBody>
      </p:sp>
      <p:sp>
        <p:nvSpPr>
          <p:cNvPr id="234" name="2025-2035"/>
          <p:cNvSpPr txBox="1"/>
          <p:nvPr/>
        </p:nvSpPr>
        <p:spPr>
          <a:xfrm>
            <a:off x="20140383" y="9999202"/>
            <a:ext cx="1588619" cy="8296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2025-2035</a:t>
            </a:r>
          </a:p>
        </p:txBody>
      </p:sp>
      <p:pic>
        <p:nvPicPr>
          <p:cNvPr id="23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820003" y="1914018"/>
            <a:ext cx="6229380" cy="2764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294063" y="1288201"/>
            <a:ext cx="3949430" cy="1137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64845" y="11869397"/>
            <a:ext cx="4552766" cy="1410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9095" y="7532705"/>
            <a:ext cx="2333463" cy="2384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292227" y="9498101"/>
            <a:ext cx="4317285" cy="1137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256738" y="10660708"/>
            <a:ext cx="4796206" cy="1214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631042" y="11900288"/>
            <a:ext cx="4782023" cy="1349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2937990" y="3592719"/>
            <a:ext cx="4090473" cy="1306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age" descr="Image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5997714" y="4964734"/>
            <a:ext cx="3661480" cy="1434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Image" descr="Image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9695245" y="5715322"/>
            <a:ext cx="4413362" cy="1490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Image" descr="Image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1867519" y="9939615"/>
            <a:ext cx="2818453" cy="15822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Image" descr="Image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608251" y="2906013"/>
            <a:ext cx="1355152" cy="1306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Image" descr="Image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17946213" y="12211936"/>
            <a:ext cx="2645131" cy="1262777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The VISTA for our program"/>
          <p:cNvSpPr txBox="1">
            <a:spLocks noGrp="1"/>
          </p:cNvSpPr>
          <p:nvPr>
            <p:ph type="title"/>
          </p:nvPr>
        </p:nvSpPr>
        <p:spPr>
          <a:xfrm>
            <a:off x="338315" y="69347"/>
            <a:ext cx="13857218" cy="1433163"/>
          </a:xfrm>
          <a:prstGeom prst="rect">
            <a:avLst/>
          </a:prstGeom>
        </p:spPr>
        <p:txBody>
          <a:bodyPr anchor="t"/>
          <a:lstStyle>
            <a:lvl1pPr>
              <a:defRPr sz="8500" spc="-170">
                <a:solidFill>
                  <a:srgbClr val="000000"/>
                </a:solidFill>
              </a:defRPr>
            </a:lvl1pPr>
          </a:lstStyle>
          <a:p>
            <a:r>
              <a:t>The VISTA for our program</a:t>
            </a:r>
          </a:p>
        </p:txBody>
      </p:sp>
      <p:sp>
        <p:nvSpPr>
          <p:cNvPr id="249" name="Looking further ahead"/>
          <p:cNvSpPr txBox="1"/>
          <p:nvPr/>
        </p:nvSpPr>
        <p:spPr>
          <a:xfrm>
            <a:off x="452615" y="1362809"/>
            <a:ext cx="8375027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5500" b="1">
                <a:solidFill>
                  <a:srgbClr val="000000"/>
                </a:solidFill>
              </a:defRPr>
            </a:lvl1pPr>
          </a:lstStyle>
          <a:p>
            <a:r>
              <a:t>Looking further ahead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5444874" y="3124809"/>
                <a:ext cx="2265557" cy="4802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338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𝟑</m:t>
                      </m:r>
                      <m:r>
                        <a:rPr kumimoji="0" lang="en-US" sz="24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×</m:t>
                      </m:r>
                      <m:sSup>
                        <m:sSupPr>
                          <m:ctrlPr>
                            <a:rPr kumimoji="0" lang="en-US" sz="2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kumimoji="0" lang="en-US" sz="2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𝟏𝟎</m:t>
                          </m:r>
                        </m:e>
                        <m:sup>
                          <m:r>
                            <a:rPr kumimoji="0" lang="en-US" sz="2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−</m:t>
                          </m:r>
                          <m:r>
                            <a:rPr kumimoji="0" lang="en-US" sz="2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𝟐𝟖</m:t>
                          </m:r>
                        </m:sup>
                      </m:sSup>
                      <m:r>
                        <a:rPr kumimoji="0" lang="en-US" sz="2400" b="1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𝐞</m:t>
                      </m:r>
                      <m:r>
                        <a:rPr kumimoji="0" lang="en-US" sz="2400" b="1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.</m:t>
                      </m:r>
                      <m:r>
                        <a:rPr kumimoji="0" lang="en-US" sz="2400" b="1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𝐜𝐦</m:t>
                      </m:r>
                    </m:oMath>
                  </m:oMathPara>
                </a14:m>
                <a:endParaRPr kumimoji="0" lang="nl-NL" sz="24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4874" y="3124809"/>
                <a:ext cx="2265557" cy="480260"/>
              </a:xfrm>
              <a:prstGeom prst="rect">
                <a:avLst/>
              </a:prstGeom>
              <a:blipFill>
                <a:blip r:embed="rId20"/>
                <a:stretch>
                  <a:fillRect l="-134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/>
              <p:cNvSpPr txBox="1"/>
              <p:nvPr/>
            </p:nvSpPr>
            <p:spPr>
              <a:xfrm>
                <a:off x="10288544" y="5397648"/>
                <a:ext cx="2265557" cy="4802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338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𝟑</m:t>
                      </m:r>
                      <m:r>
                        <a:rPr kumimoji="0" lang="en-US" sz="24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×</m:t>
                      </m:r>
                      <m:sSup>
                        <m:sSupPr>
                          <m:ctrlPr>
                            <a:rPr kumimoji="0" lang="en-US" sz="2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kumimoji="0" lang="en-US" sz="2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𝟏𝟎</m:t>
                          </m:r>
                        </m:e>
                        <m:sup>
                          <m:r>
                            <a:rPr kumimoji="0" lang="en-US" sz="2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−</m:t>
                          </m:r>
                          <m:r>
                            <a:rPr kumimoji="0" lang="en-US" sz="2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𝟑𝟎</m:t>
                          </m:r>
                        </m:sup>
                      </m:sSup>
                      <m:r>
                        <a:rPr kumimoji="0" lang="en-US" sz="2400" b="1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𝐞</m:t>
                      </m:r>
                      <m:r>
                        <a:rPr kumimoji="0" lang="en-US" sz="2400" b="1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.</m:t>
                      </m:r>
                      <m:r>
                        <a:rPr kumimoji="0" lang="en-US" sz="2400" b="1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𝐜𝐦</m:t>
                      </m:r>
                    </m:oMath>
                  </m:oMathPara>
                </a14:m>
                <a:endParaRPr kumimoji="0" lang="nl-NL" sz="24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endParaRPr>
              </a:p>
            </p:txBody>
          </p:sp>
        </mc:Choice>
        <mc:Fallback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8544" y="5397648"/>
                <a:ext cx="2265557" cy="480260"/>
              </a:xfrm>
              <a:prstGeom prst="rect">
                <a:avLst/>
              </a:prstGeom>
              <a:blipFill>
                <a:blip r:embed="rId21"/>
                <a:stretch>
                  <a:fillRect l="-134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/>
              <p:cNvSpPr txBox="1"/>
              <p:nvPr/>
            </p:nvSpPr>
            <p:spPr>
              <a:xfrm>
                <a:off x="17453193" y="7586154"/>
                <a:ext cx="2265557" cy="4802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338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𝟏</m:t>
                      </m:r>
                      <m:r>
                        <a:rPr kumimoji="0" lang="en-US" sz="24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×</m:t>
                      </m:r>
                      <m:sSup>
                        <m:sSupPr>
                          <m:ctrlPr>
                            <a:rPr kumimoji="0" lang="en-US" sz="2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kumimoji="0" lang="en-US" sz="2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𝟏𝟎</m:t>
                          </m:r>
                        </m:e>
                        <m:sup>
                          <m:r>
                            <a:rPr kumimoji="0" lang="en-US" sz="2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−</m:t>
                          </m:r>
                          <m:r>
                            <a:rPr kumimoji="0" lang="en-US" sz="2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𝟑𝟏</m:t>
                          </m:r>
                        </m:sup>
                      </m:sSup>
                      <m:r>
                        <a:rPr kumimoji="0" lang="en-US" sz="2400" b="1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𝐞</m:t>
                      </m:r>
                      <m:r>
                        <a:rPr kumimoji="0" lang="en-US" sz="2400" b="1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.</m:t>
                      </m:r>
                      <m:r>
                        <a:rPr kumimoji="0" lang="en-US" sz="2400" b="1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𝐜𝐦</m:t>
                      </m:r>
                    </m:oMath>
                  </m:oMathPara>
                </a14:m>
                <a:endParaRPr kumimoji="0" lang="nl-NL" sz="24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endParaRPr>
              </a:p>
            </p:txBody>
          </p:sp>
        </mc:Choice>
        <mc:Fallback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53193" y="7586154"/>
                <a:ext cx="2265557" cy="480260"/>
              </a:xfrm>
              <a:prstGeom prst="rect">
                <a:avLst/>
              </a:prstGeom>
              <a:blipFill>
                <a:blip r:embed="rId22"/>
                <a:stretch>
                  <a:fillRect l="-134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/>
              <p:cNvSpPr txBox="1"/>
              <p:nvPr/>
            </p:nvSpPr>
            <p:spPr>
              <a:xfrm>
                <a:off x="21950534" y="10158382"/>
                <a:ext cx="2265556" cy="4802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338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𝟏</m:t>
                      </m:r>
                      <m:r>
                        <a:rPr kumimoji="0" lang="en-US" sz="2400" b="1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×</m:t>
                      </m:r>
                      <m:sSup>
                        <m:sSupPr>
                          <m:ctrlPr>
                            <a:rPr kumimoji="0" lang="en-US" sz="2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</m:ctrlPr>
                        </m:sSupPr>
                        <m:e>
                          <m:r>
                            <a:rPr kumimoji="0" lang="en-US" sz="2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𝟏𝟎</m:t>
                          </m:r>
                        </m:e>
                        <m:sup>
                          <m:r>
                            <a:rPr kumimoji="0" lang="en-US" sz="2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−</m:t>
                          </m:r>
                          <m:r>
                            <a:rPr kumimoji="0" lang="en-US" sz="24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Helvetica Neue"/>
                            </a:rPr>
                            <m:t>𝟑𝟐</m:t>
                          </m:r>
                        </m:sup>
                      </m:sSup>
                      <m:r>
                        <a:rPr kumimoji="0" lang="en-US" sz="2400" b="1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𝐞</m:t>
                      </m:r>
                      <m:r>
                        <a:rPr kumimoji="0" lang="en-US" sz="2400" b="1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.</m:t>
                      </m:r>
                      <m:r>
                        <a:rPr kumimoji="0" lang="en-US" sz="2400" b="1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Helvetica Neue"/>
                        </a:rPr>
                        <m:t>𝐜𝐦</m:t>
                      </m:r>
                    </m:oMath>
                  </m:oMathPara>
                </a14:m>
                <a:endParaRPr kumimoji="0" lang="nl-NL" sz="24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endParaRPr>
              </a:p>
            </p:txBody>
          </p:sp>
        </mc:Choice>
        <mc:Fallback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0534" y="10158382"/>
                <a:ext cx="2265556" cy="480260"/>
              </a:xfrm>
              <a:prstGeom prst="rect">
                <a:avLst/>
              </a:prstGeom>
              <a:blipFill>
                <a:blip r:embed="rId23"/>
                <a:stretch>
                  <a:fillRect l="-134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452615" y="2176702"/>
                <a:ext cx="9394624" cy="4802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r>
                  <a:rPr kumimoji="0" lang="en-US" sz="2400" b="1" i="0" u="none" strike="noStrike" cap="none" spc="0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Helvetica Neue"/>
                  </a:rPr>
                  <a:t>Current best limit</a:t>
                </a:r>
                <a:r>
                  <a:rPr lang="en-US" b="1" dirty="0" smtClean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4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sup>
                    </m:sSup>
                    <m:r>
                      <a:rPr lang="en-US" b="1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𝐞</m:t>
                    </m:r>
                    <m:r>
                      <a:rPr lang="en-US" b="1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𝐜𝐦</m:t>
                    </m:r>
                    <m:r>
                      <a:rPr lang="en-US" b="1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b="1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𝐑𝐨𝐮𝐬𝐬𝐲</m:t>
                    </m:r>
                    <m:r>
                      <a:rPr lang="en-US" b="1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𝐞𝐭</m:t>
                    </m:r>
                    <m:r>
                      <a:rPr lang="en-US" b="1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𝐚𝐥</m:t>
                    </m:r>
                    <m:r>
                      <a:rPr lang="en-US" b="1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𝐚𝐫𝐗𝐢𝐯</m:t>
                    </m:r>
                    <m:r>
                      <a:rPr lang="en-US" b="1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1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𝟐𝟐𝟏𝟐</m:t>
                    </m:r>
                    <m:r>
                      <a:rPr lang="en-US" b="1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𝟏𝟏𝟖𝟒𝟏</m:t>
                    </m:r>
                    <m:r>
                      <a:rPr lang="en-US" b="1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nl-NL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615" y="2176702"/>
                <a:ext cx="9394624" cy="480260"/>
              </a:xfrm>
              <a:prstGeom prst="rect">
                <a:avLst/>
              </a:prstGeom>
              <a:blipFill>
                <a:blip r:embed="rId24"/>
                <a:stretch>
                  <a:fillRect l="-909" t="-6329" r="-454" b="-2784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114395"/>
            <a:lumOff val="-2497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Key poi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Key points</a:t>
            </a:r>
          </a:p>
        </p:txBody>
      </p:sp>
      <p:sp>
        <p:nvSpPr>
          <p:cNvPr id="252" name="eEDM: table-top particle-physics, within growing field…"/>
          <p:cNvSpPr txBox="1">
            <a:spLocks noGrp="1"/>
          </p:cNvSpPr>
          <p:nvPr>
            <p:ph type="body" idx="1"/>
          </p:nvPr>
        </p:nvSpPr>
        <p:spPr>
          <a:xfrm>
            <a:off x="592783" y="2939556"/>
            <a:ext cx="23519660" cy="1006782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eEDM: table-top particle-physics, within growing field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Nikhef inhouse experiment</a:t>
            </a:r>
          </a:p>
          <a:p>
            <a:pPr lvl="1">
              <a:defRPr>
                <a:solidFill>
                  <a:srgbClr val="FFFFFF"/>
                </a:solidFill>
              </a:defRPr>
            </a:pPr>
            <a:r>
              <a:t>Unique experimental infrastructure combined with strong theory component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Funding situation currently excellent</a:t>
            </a:r>
          </a:p>
          <a:p>
            <a:pPr lvl="1">
              <a:defRPr>
                <a:solidFill>
                  <a:srgbClr val="FFFFFF"/>
                </a:solidFill>
              </a:defRPr>
            </a:pPr>
            <a:r>
              <a:t>Mainly for junior scientists</a:t>
            </a:r>
          </a:p>
          <a:p>
            <a:pPr lvl="1">
              <a:defRPr>
                <a:solidFill>
                  <a:srgbClr val="FFFFFF"/>
                </a:solidFill>
              </a:defRPr>
            </a:pPr>
            <a:r>
              <a:t>Technical support of experiment remains crucial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Clear future plans</a:t>
            </a:r>
          </a:p>
          <a:p>
            <a:pPr lvl="1">
              <a:defRPr>
                <a:solidFill>
                  <a:srgbClr val="FFFFFF"/>
                </a:solidFill>
              </a:defRPr>
            </a:pPr>
            <a:r>
              <a:t>Plan move to new lab well to minimise delays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114395"/>
            <a:lumOff val="-2497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he eEDM progra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The </a:t>
            </a:r>
            <a:r>
              <a:rPr dirty="0" err="1"/>
              <a:t>eEDM</a:t>
            </a:r>
            <a:r>
              <a:rPr dirty="0"/>
              <a:t> program</a:t>
            </a:r>
          </a:p>
        </p:txBody>
      </p:sp>
      <p:sp>
        <p:nvSpPr>
          <p:cNvPr id="179" name="Table-Top Particle Physic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Table-Top Particle Physics</a:t>
            </a:r>
          </a:p>
        </p:txBody>
      </p:sp>
      <p:sp>
        <p:nvSpPr>
          <p:cNvPr id="180" name="Use molecular enhancement to probe the electron’s electric dipole moment…"/>
          <p:cNvSpPr txBox="1">
            <a:spLocks noGrp="1"/>
          </p:cNvSpPr>
          <p:nvPr>
            <p:ph type="body" sz="quarter" idx="1"/>
          </p:nvPr>
        </p:nvSpPr>
        <p:spPr>
          <a:xfrm>
            <a:off x="697564" y="3485101"/>
            <a:ext cx="21971001" cy="2873575"/>
          </a:xfrm>
          <a:prstGeom prst="rect">
            <a:avLst/>
          </a:prstGeom>
        </p:spPr>
        <p:txBody>
          <a:bodyPr/>
          <a:lstStyle/>
          <a:p>
            <a:pPr lvl="1">
              <a:defRPr>
                <a:solidFill>
                  <a:srgbClr val="FFFFFF"/>
                </a:solidFill>
              </a:defRPr>
            </a:pPr>
            <a:r>
              <a:rPr dirty="0"/>
              <a:t>Use molecular enhancement to probe the electron’s electric dipole moment</a:t>
            </a:r>
          </a:p>
          <a:p>
            <a:pPr lvl="2">
              <a:defRPr sz="3700">
                <a:solidFill>
                  <a:srgbClr val="FFFFFF"/>
                </a:solidFill>
              </a:defRPr>
            </a:pPr>
            <a:r>
              <a:rPr dirty="0" smtClean="0"/>
              <a:t>Symmetry-violating </a:t>
            </a:r>
            <a:r>
              <a:rPr dirty="0"/>
              <a:t>properties of fundamental particles </a:t>
            </a:r>
            <a:r>
              <a:rPr lang="en-US" dirty="0" smtClean="0"/>
              <a:t>may </a:t>
            </a:r>
            <a:r>
              <a:rPr dirty="0" smtClean="0"/>
              <a:t>add </a:t>
            </a:r>
            <a:r>
              <a:rPr dirty="0"/>
              <a:t>minuscule but measurable </a:t>
            </a:r>
            <a:r>
              <a:rPr lang="en-US" dirty="0" smtClean="0"/>
              <a:t>shifts</a:t>
            </a:r>
            <a:r>
              <a:rPr dirty="0" smtClean="0"/>
              <a:t> </a:t>
            </a:r>
            <a:r>
              <a:rPr dirty="0"/>
              <a:t>to the energies of molecular </a:t>
            </a:r>
            <a:r>
              <a:rPr dirty="0" smtClean="0"/>
              <a:t>states</a:t>
            </a:r>
            <a:endParaRPr sz="2800" dirty="0"/>
          </a:p>
        </p:txBody>
      </p:sp>
      <p:grpSp>
        <p:nvGrpSpPr>
          <p:cNvPr id="187" name="Group"/>
          <p:cNvGrpSpPr/>
          <p:nvPr/>
        </p:nvGrpSpPr>
        <p:grpSpPr>
          <a:xfrm>
            <a:off x="3468177" y="6487719"/>
            <a:ext cx="17447646" cy="6958380"/>
            <a:chOff x="0" y="0"/>
            <a:chExt cx="17447644" cy="6958379"/>
          </a:xfrm>
        </p:grpSpPr>
        <p:pic>
          <p:nvPicPr>
            <p:cNvPr id="181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222" t="21118" r="1022" b="22931"/>
            <a:stretch>
              <a:fillRect/>
            </a:stretch>
          </p:blipFill>
          <p:spPr>
            <a:xfrm>
              <a:off x="0" y="1421863"/>
              <a:ext cx="16845177" cy="55365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2" name="Pulsed…"/>
            <p:cNvSpPr txBox="1"/>
            <p:nvPr/>
          </p:nvSpPr>
          <p:spPr>
            <a:xfrm>
              <a:off x="95986" y="393456"/>
              <a:ext cx="4575363" cy="22161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825500">
                <a:defRPr sz="4200">
                  <a:solidFill>
                    <a:srgbClr val="FFFFFF"/>
                  </a:solidFill>
                </a:defRPr>
              </a:pPr>
              <a:r>
                <a:t>Pulsed</a:t>
              </a:r>
            </a:p>
            <a:p>
              <a:pPr algn="l" defTabSz="825500">
                <a:defRPr sz="4200">
                  <a:solidFill>
                    <a:srgbClr val="FFFFFF"/>
                  </a:solidFill>
                </a:defRPr>
              </a:pPr>
              <a:r>
                <a:t>Molecular</a:t>
              </a:r>
            </a:p>
            <a:p>
              <a:pPr algn="l" defTabSz="825500">
                <a:defRPr sz="4200">
                  <a:solidFill>
                    <a:srgbClr val="FFFFFF"/>
                  </a:solidFill>
                </a:defRPr>
              </a:pPr>
              <a:r>
                <a:t>Beam</a:t>
              </a:r>
            </a:p>
          </p:txBody>
        </p:sp>
        <p:sp>
          <p:nvSpPr>
            <p:cNvPr id="183" name="Line"/>
            <p:cNvSpPr/>
            <p:nvPr/>
          </p:nvSpPr>
          <p:spPr>
            <a:xfrm>
              <a:off x="1515475" y="4190109"/>
              <a:ext cx="2595796" cy="1"/>
            </a:xfrm>
            <a:prstGeom prst="line">
              <a:avLst/>
            </a:prstGeom>
            <a:noFill/>
            <a:ln w="2540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4" name="Probe physics beyond the Standard Model of particle physics"/>
            <p:cNvSpPr txBox="1"/>
            <p:nvPr/>
          </p:nvSpPr>
          <p:spPr>
            <a:xfrm>
              <a:off x="8020154" y="0"/>
              <a:ext cx="9427492" cy="14984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defTabSz="825500">
                <a:defRPr sz="4200">
                  <a:solidFill>
                    <a:srgbClr val="FFFFFF"/>
                  </a:solidFill>
                </a:defRPr>
              </a:lvl1pPr>
            </a:lstStyle>
            <a:p>
              <a:r>
                <a:t>Probe physics beyond the Standard Model of particle physics</a:t>
              </a:r>
            </a:p>
          </p:txBody>
        </p:sp>
        <p:pic>
          <p:nvPicPr>
            <p:cNvPr id="185" name="Rounded Rectangle Rounded rectangle" descr="Rounded Rectangle Rounded rectangl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612409" y="1559413"/>
              <a:ext cx="6242982" cy="526949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114395"/>
            <a:lumOff val="-2497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on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Context</a:t>
            </a:r>
          </a:p>
        </p:txBody>
      </p:sp>
      <p:sp>
        <p:nvSpPr>
          <p:cNvPr id="190" name="ECFA detector R&amp;D Roadmap - RDq: Quantum and Emerging Technologi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718184">
              <a:defRPr sz="4785">
                <a:solidFill>
                  <a:srgbClr val="FFFFFF"/>
                </a:solidFill>
              </a:defRPr>
            </a:lvl1pPr>
          </a:lstStyle>
          <a:p>
            <a:r>
              <a:t>ECFA detector R&amp;D Roadmap - RDq: Quantum and Emerging Technologies</a:t>
            </a:r>
          </a:p>
        </p:txBody>
      </p:sp>
      <p:sp>
        <p:nvSpPr>
          <p:cNvPr id="191" name="Precision experiments using atoms, ions and molecules are part of larger framework of low-energy table-top particle physics…"/>
          <p:cNvSpPr txBox="1">
            <a:spLocks noGrp="1"/>
          </p:cNvSpPr>
          <p:nvPr>
            <p:ph type="body" sz="half" idx="1"/>
          </p:nvPr>
        </p:nvSpPr>
        <p:spPr>
          <a:xfrm>
            <a:off x="562846" y="3515038"/>
            <a:ext cx="21971001" cy="5842873"/>
          </a:xfrm>
          <a:prstGeom prst="rect">
            <a:avLst/>
          </a:prstGeom>
        </p:spPr>
        <p:txBody>
          <a:bodyPr/>
          <a:lstStyle/>
          <a:p>
            <a:pPr lvl="1">
              <a:defRPr>
                <a:solidFill>
                  <a:srgbClr val="FFFFFF"/>
                </a:solidFill>
              </a:defRPr>
            </a:pPr>
            <a:r>
              <a:t>Precision experiments using atoms, ions and molecules are part of larger framework of low-energy table-top particle physics</a:t>
            </a:r>
          </a:p>
          <a:p>
            <a:pPr lvl="1">
              <a:defRPr>
                <a:solidFill>
                  <a:srgbClr val="FFFFFF"/>
                </a:solidFill>
              </a:defRPr>
            </a:pPr>
            <a:r>
              <a:t>Impact recognised, rapidly growing field, requires investments now</a:t>
            </a:r>
          </a:p>
          <a:p>
            <a:pPr lvl="1">
              <a:defRPr>
                <a:solidFill>
                  <a:srgbClr val="FFFFFF"/>
                </a:solidFill>
              </a:defRPr>
            </a:pPr>
            <a:r>
              <a:t>Nikhef can play a significant role!</a:t>
            </a:r>
          </a:p>
        </p:txBody>
      </p:sp>
      <p:pic>
        <p:nvPicPr>
          <p:cNvPr id="19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10273" y="6952305"/>
            <a:ext cx="13155568" cy="6619154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2021 ECFA DETECTOR…"/>
          <p:cNvSpPr txBox="1"/>
          <p:nvPr/>
        </p:nvSpPr>
        <p:spPr>
          <a:xfrm>
            <a:off x="11190072" y="6877259"/>
            <a:ext cx="3321101" cy="829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2021 ECFA DETECTOR</a:t>
            </a:r>
          </a:p>
          <a:p>
            <a:pPr algn="l"/>
            <a:r>
              <a:t>R&amp;D ROADMAP</a:t>
            </a:r>
          </a:p>
        </p:txBody>
      </p:sp>
      <p:sp>
        <p:nvSpPr>
          <p:cNvPr id="2" name="Oval 1"/>
          <p:cNvSpPr/>
          <p:nvPr/>
        </p:nvSpPr>
        <p:spPr>
          <a:xfrm>
            <a:off x="11305032" y="11423624"/>
            <a:ext cx="2246376" cy="500152"/>
          </a:xfrm>
          <a:prstGeom prst="ellipse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Oval 7"/>
          <p:cNvSpPr/>
          <p:nvPr/>
        </p:nvSpPr>
        <p:spPr>
          <a:xfrm rot="18010413">
            <a:off x="14975010" y="8694445"/>
            <a:ext cx="2197614" cy="607643"/>
          </a:xfrm>
          <a:prstGeom prst="ellipse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32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114395"/>
            <a:lumOff val="-2497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tatus: people and fund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Status: people and funding</a:t>
            </a:r>
          </a:p>
        </p:txBody>
      </p:sp>
      <p:sp>
        <p:nvSpPr>
          <p:cNvPr id="196" name="Funding…"/>
          <p:cNvSpPr txBox="1">
            <a:spLocks noGrp="1"/>
          </p:cNvSpPr>
          <p:nvPr>
            <p:ph type="body" idx="1"/>
          </p:nvPr>
        </p:nvSpPr>
        <p:spPr>
          <a:xfrm>
            <a:off x="1206499" y="3089243"/>
            <a:ext cx="21971001" cy="1006782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542544" indent="-542544" defTabSz="2170121">
              <a:spcBef>
                <a:spcPts val="4000"/>
              </a:spcBef>
              <a:defRPr sz="4272">
                <a:solidFill>
                  <a:srgbClr val="FFFFFF"/>
                </a:solidFill>
              </a:defRPr>
            </a:pPr>
            <a:r>
              <a:rPr dirty="0"/>
              <a:t>Funding</a:t>
            </a:r>
          </a:p>
          <a:p>
            <a:pPr marL="1085088" lvl="1" indent="-542544" defTabSz="2170121">
              <a:spcBef>
                <a:spcPts val="4000"/>
              </a:spcBef>
              <a:defRPr sz="4272">
                <a:solidFill>
                  <a:srgbClr val="FFFFFF"/>
                </a:solidFill>
              </a:defRPr>
            </a:pPr>
            <a:r>
              <a:rPr dirty="0"/>
              <a:t>First NWO program came to an end</a:t>
            </a:r>
          </a:p>
          <a:p>
            <a:pPr marL="1085088" lvl="1" indent="-542544" defTabSz="2170121">
              <a:spcBef>
                <a:spcPts val="4000"/>
              </a:spcBef>
              <a:defRPr sz="4272">
                <a:solidFill>
                  <a:srgbClr val="FFFFFF"/>
                </a:solidFill>
              </a:defRPr>
            </a:pPr>
            <a:r>
              <a:rPr dirty="0"/>
              <a:t>Successful with ENW-XL (2.7 M€), M2 (700 k€) and VICI (1.5 M€) grants</a:t>
            </a:r>
          </a:p>
          <a:p>
            <a:pPr marL="1085088" lvl="1" indent="-542544" defTabSz="2170121">
              <a:spcBef>
                <a:spcPts val="4000"/>
              </a:spcBef>
              <a:defRPr sz="4272">
                <a:solidFill>
                  <a:srgbClr val="FFFFFF"/>
                </a:solidFill>
              </a:defRPr>
            </a:pPr>
            <a:r>
              <a:rPr dirty="0"/>
              <a:t>Mostly for PhD students and postdocs, limited investment in equipment</a:t>
            </a:r>
          </a:p>
          <a:p>
            <a:pPr marL="542544" indent="-542544" defTabSz="2170121">
              <a:spcBef>
                <a:spcPts val="4000"/>
              </a:spcBef>
              <a:defRPr sz="4272">
                <a:solidFill>
                  <a:srgbClr val="FFFFFF"/>
                </a:solidFill>
              </a:defRPr>
            </a:pPr>
            <a:r>
              <a:rPr dirty="0"/>
              <a:t>Staff changes</a:t>
            </a:r>
          </a:p>
          <a:p>
            <a:pPr marL="1085088" lvl="1" indent="-542544" defTabSz="2170121">
              <a:spcBef>
                <a:spcPts val="4000"/>
              </a:spcBef>
              <a:defRPr sz="4272">
                <a:solidFill>
                  <a:srgbClr val="FFFFFF"/>
                </a:solidFill>
              </a:defRPr>
            </a:pPr>
            <a:r>
              <a:rPr dirty="0"/>
              <a:t>Jordy de </a:t>
            </a:r>
            <a:r>
              <a:rPr dirty="0" err="1" smtClean="0"/>
              <a:t>Vries</a:t>
            </a:r>
            <a:r>
              <a:rPr lang="en-US" dirty="0" smtClean="0"/>
              <a:t> </a:t>
            </a:r>
            <a:r>
              <a:rPr lang="nl-NL" dirty="0"/>
              <a:t>(UvA</a:t>
            </a:r>
            <a:r>
              <a:rPr lang="nl-NL" dirty="0" smtClean="0"/>
              <a:t>)</a:t>
            </a:r>
            <a:r>
              <a:rPr dirty="0" smtClean="0"/>
              <a:t> </a:t>
            </a:r>
            <a:r>
              <a:rPr dirty="0"/>
              <a:t>joined: particle physics theory </a:t>
            </a:r>
            <a:endParaRPr lang="en-US" dirty="0" smtClean="0"/>
          </a:p>
          <a:p>
            <a:pPr marL="1085088" lvl="1" indent="-542544" defTabSz="2170121">
              <a:spcBef>
                <a:spcPts val="4000"/>
              </a:spcBef>
              <a:defRPr sz="4272">
                <a:solidFill>
                  <a:srgbClr val="FFFFFF"/>
                </a:solidFill>
              </a:defRPr>
            </a:pPr>
            <a:r>
              <a:rPr dirty="0" smtClean="0"/>
              <a:t>Steve Jones</a:t>
            </a:r>
            <a:r>
              <a:rPr lang="nl-NL" dirty="0"/>
              <a:t> (VSI Groningen)</a:t>
            </a:r>
            <a:r>
              <a:rPr dirty="0" smtClean="0"/>
              <a:t> joined: antihydrogen precision table-top particle physics</a:t>
            </a:r>
          </a:p>
          <a:p>
            <a:pPr marL="1085088" lvl="1" indent="-542544" defTabSz="2170121">
              <a:spcBef>
                <a:spcPts val="4000"/>
              </a:spcBef>
              <a:defRPr sz="4272">
                <a:solidFill>
                  <a:srgbClr val="FFFFFF"/>
                </a:solidFill>
              </a:defRPr>
            </a:pPr>
            <a:r>
              <a:rPr dirty="0" smtClean="0"/>
              <a:t>Klaus </a:t>
            </a:r>
            <a:r>
              <a:rPr dirty="0"/>
              <a:t>Jungmann retired</a:t>
            </a:r>
          </a:p>
          <a:p>
            <a:pPr marL="542544" indent="-542544" defTabSz="2170121">
              <a:spcBef>
                <a:spcPts val="4000"/>
              </a:spcBef>
              <a:defRPr sz="4272">
                <a:solidFill>
                  <a:srgbClr val="FFFFFF"/>
                </a:solidFill>
              </a:defRPr>
            </a:pPr>
            <a:r>
              <a:rPr dirty="0"/>
              <a:t>PhD students - transition to a next </a:t>
            </a:r>
            <a:r>
              <a:rPr dirty="0" smtClean="0"/>
              <a:t>generation</a:t>
            </a:r>
            <a:r>
              <a:rPr lang="en-US" dirty="0" smtClean="0"/>
              <a:t> </a:t>
            </a:r>
          </a:p>
          <a:p>
            <a:pPr marL="0" indent="0" defTabSz="2170121">
              <a:spcBef>
                <a:spcPts val="4000"/>
              </a:spcBef>
              <a:buNone/>
              <a:defRPr sz="4272">
                <a:solidFill>
                  <a:srgbClr val="FFFFFF"/>
                </a:solidFill>
              </a:defRPr>
            </a:pPr>
            <a:r>
              <a:rPr lang="en-US" dirty="0"/>
              <a:t>	</a:t>
            </a:r>
            <a:r>
              <a:rPr lang="en-US" dirty="0" smtClean="0"/>
              <a:t>(3 finished, 4 will finish this year, 1 ongoing, 4 new hires, 6 open positions)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114395"/>
            <a:lumOff val="-2497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tatus: the experi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Status: the experiment</a:t>
            </a:r>
          </a:p>
        </p:txBody>
      </p:sp>
      <p:sp>
        <p:nvSpPr>
          <p:cNvPr id="199" name="Two front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Two fronts</a:t>
            </a:r>
          </a:p>
        </p:txBody>
      </p:sp>
      <p:sp>
        <p:nvSpPr>
          <p:cNvPr id="200" name="Spin-precession measurements…"/>
          <p:cNvSpPr txBox="1">
            <a:spLocks noGrp="1"/>
          </p:cNvSpPr>
          <p:nvPr>
            <p:ph type="body" sz="half" idx="1"/>
          </p:nvPr>
        </p:nvSpPr>
        <p:spPr>
          <a:xfrm>
            <a:off x="4200609" y="3440195"/>
            <a:ext cx="9793461" cy="825601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dirty="0"/>
              <a:t>Spin-precession measurements</a:t>
            </a:r>
          </a:p>
          <a:p>
            <a:pPr lvl="1">
              <a:defRPr sz="3700">
                <a:solidFill>
                  <a:srgbClr val="FFFFFF"/>
                </a:solidFill>
              </a:defRPr>
            </a:pPr>
            <a:r>
              <a:rPr dirty="0"/>
              <a:t>All key elements in place</a:t>
            </a:r>
          </a:p>
          <a:p>
            <a:pPr lvl="1">
              <a:defRPr sz="3700">
                <a:solidFill>
                  <a:srgbClr val="FFFFFF"/>
                </a:solidFill>
              </a:defRPr>
            </a:pPr>
            <a:r>
              <a:rPr dirty="0"/>
              <a:t>600 m/s </a:t>
            </a:r>
            <a:r>
              <a:rPr dirty="0" err="1"/>
              <a:t>BaF</a:t>
            </a:r>
            <a:r>
              <a:rPr dirty="0"/>
              <a:t> molecular beam</a:t>
            </a:r>
          </a:p>
          <a:p>
            <a:pPr lvl="1">
              <a:defRPr sz="3700">
                <a:solidFill>
                  <a:srgbClr val="FFFFFF"/>
                </a:solidFill>
              </a:defRPr>
            </a:pPr>
            <a:r>
              <a:rPr dirty="0" smtClean="0"/>
              <a:t>First </a:t>
            </a:r>
            <a:r>
              <a:rPr dirty="0"/>
              <a:t>measurements successfully done, key publication submitted</a:t>
            </a:r>
          </a:p>
        </p:txBody>
      </p:sp>
      <p:sp>
        <p:nvSpPr>
          <p:cNvPr id="201" name="Bright and slow beam…"/>
          <p:cNvSpPr txBox="1"/>
          <p:nvPr/>
        </p:nvSpPr>
        <p:spPr>
          <a:xfrm>
            <a:off x="14221914" y="3440195"/>
            <a:ext cx="9793462" cy="8256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609600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>
                <a:solidFill>
                  <a:srgbClr val="FFFFFF"/>
                </a:solidFill>
              </a:defRPr>
            </a:pPr>
            <a:r>
              <a:rPr dirty="0"/>
              <a:t>Bright </a:t>
            </a:r>
            <a:r>
              <a:rPr dirty="0" smtClean="0"/>
              <a:t>and slow </a:t>
            </a:r>
            <a:r>
              <a:rPr dirty="0"/>
              <a:t>beam</a:t>
            </a:r>
          </a:p>
          <a:p>
            <a:pPr marL="1219200" lvl="1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3700">
                <a:solidFill>
                  <a:srgbClr val="FFFFFF"/>
                </a:solidFill>
              </a:defRPr>
            </a:pPr>
            <a:r>
              <a:rPr dirty="0"/>
              <a:t>Intense cryogenic 200 m/s beam operational, </a:t>
            </a:r>
            <a:r>
              <a:rPr lang="en-US" dirty="0" smtClean="0"/>
              <a:t>meets all specifications</a:t>
            </a:r>
            <a:endParaRPr dirty="0"/>
          </a:p>
          <a:p>
            <a:pPr marL="1219200" lvl="1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3700">
                <a:solidFill>
                  <a:srgbClr val="FFFFFF"/>
                </a:solidFill>
              </a:defRPr>
            </a:pPr>
            <a:r>
              <a:rPr dirty="0"/>
              <a:t>Some hardware setbacks: laser issues, high-voltage electronics. All resolved now - but shows crucial role of technical support for this in-house experiment</a:t>
            </a:r>
          </a:p>
        </p:txBody>
      </p:sp>
      <p:sp>
        <p:nvSpPr>
          <p:cNvPr id="202" name="Line"/>
          <p:cNvSpPr/>
          <p:nvPr/>
        </p:nvSpPr>
        <p:spPr>
          <a:xfrm>
            <a:off x="614885" y="9813147"/>
            <a:ext cx="2315423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3" name="Line"/>
          <p:cNvSpPr/>
          <p:nvPr/>
        </p:nvSpPr>
        <p:spPr>
          <a:xfrm>
            <a:off x="614885" y="4416699"/>
            <a:ext cx="2315423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4" name="Line"/>
          <p:cNvSpPr/>
          <p:nvPr/>
        </p:nvSpPr>
        <p:spPr>
          <a:xfrm flipV="1">
            <a:off x="3961120" y="3531313"/>
            <a:ext cx="1" cy="999839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05" name="Larger datasets -&gt; first eEDM limit…"/>
          <p:cNvSpPr txBox="1"/>
          <p:nvPr/>
        </p:nvSpPr>
        <p:spPr>
          <a:xfrm>
            <a:off x="4200609" y="9942579"/>
            <a:ext cx="9793461" cy="3261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1219200" lvl="1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3700">
                <a:solidFill>
                  <a:srgbClr val="FFFFFF"/>
                </a:solidFill>
              </a:defRPr>
            </a:pPr>
            <a:r>
              <a:t>Larger datasets -&gt; first eEDM limit</a:t>
            </a:r>
          </a:p>
          <a:p>
            <a:pPr marL="1219200" lvl="1" indent="-609600" algn="l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3700">
                <a:solidFill>
                  <a:srgbClr val="FFFFFF"/>
                </a:solidFill>
              </a:defRPr>
            </a:pPr>
            <a:r>
              <a:t>Demonstrate control of systematics</a:t>
            </a:r>
          </a:p>
        </p:txBody>
      </p:sp>
      <p:sp>
        <p:nvSpPr>
          <p:cNvPr id="206" name="Last year"/>
          <p:cNvSpPr txBox="1"/>
          <p:nvPr/>
        </p:nvSpPr>
        <p:spPr>
          <a:xfrm>
            <a:off x="540159" y="4363798"/>
            <a:ext cx="3846191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5500" b="1">
                <a:solidFill>
                  <a:srgbClr val="FFFFFF"/>
                </a:solidFill>
              </a:defRPr>
            </a:lvl1pPr>
          </a:lstStyle>
          <a:p>
            <a:r>
              <a:t>Last year</a:t>
            </a:r>
          </a:p>
        </p:txBody>
      </p:sp>
      <p:sp>
        <p:nvSpPr>
          <p:cNvPr id="207" name="Next year"/>
          <p:cNvSpPr txBox="1"/>
          <p:nvPr/>
        </p:nvSpPr>
        <p:spPr>
          <a:xfrm>
            <a:off x="540159" y="9879527"/>
            <a:ext cx="3846191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5500" b="1">
                <a:solidFill>
                  <a:srgbClr val="FFFFFF"/>
                </a:solidFill>
              </a:defRPr>
            </a:lvl1pPr>
          </a:lstStyle>
          <a:p>
            <a:r>
              <a:t>Next year</a:t>
            </a:r>
          </a:p>
        </p:txBody>
      </p:sp>
      <p:sp>
        <p:nvSpPr>
          <p:cNvPr id="208" name="Combine with transverse laser cooling (all systems currently operational)…"/>
          <p:cNvSpPr txBox="1"/>
          <p:nvPr/>
        </p:nvSpPr>
        <p:spPr>
          <a:xfrm>
            <a:off x="14221914" y="9942579"/>
            <a:ext cx="9101512" cy="3750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1182624" lvl="1" indent="-591312" algn="l" defTabSz="2365188">
              <a:lnSpc>
                <a:spcPct val="90000"/>
              </a:lnSpc>
              <a:spcBef>
                <a:spcPts val="4300"/>
              </a:spcBef>
              <a:buSzPct val="123000"/>
              <a:buChar char="•"/>
              <a:defRPr sz="3589">
                <a:solidFill>
                  <a:srgbClr val="FFFFFF"/>
                </a:solidFill>
              </a:defRPr>
            </a:pPr>
            <a:r>
              <a:t>Combine with transverse laser cooling (all systems currently operational)</a:t>
            </a:r>
          </a:p>
          <a:p>
            <a:pPr marL="1182624" lvl="1" indent="-591312" algn="l" defTabSz="2365188">
              <a:lnSpc>
                <a:spcPct val="90000"/>
              </a:lnSpc>
              <a:spcBef>
                <a:spcPts val="4300"/>
              </a:spcBef>
              <a:buSzPct val="123000"/>
              <a:buChar char="•"/>
              <a:defRPr sz="3589">
                <a:solidFill>
                  <a:srgbClr val="FFFFFF"/>
                </a:solidFill>
              </a:defRPr>
            </a:pPr>
            <a:r>
              <a:t>Quantify and optimise brightness of 200 m/s beam</a:t>
            </a:r>
          </a:p>
          <a:p>
            <a:pPr marL="1182624" lvl="1" indent="-591312" algn="l" defTabSz="2365188">
              <a:lnSpc>
                <a:spcPct val="90000"/>
              </a:lnSpc>
              <a:spcBef>
                <a:spcPts val="4300"/>
              </a:spcBef>
              <a:buSzPct val="123000"/>
              <a:buChar char="•"/>
              <a:defRPr sz="3589">
                <a:solidFill>
                  <a:srgbClr val="FFFFFF"/>
                </a:solidFill>
              </a:defRPr>
            </a:pPr>
            <a:r>
              <a:t>Demonstrate 30 m/s BaF beam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1446" y="4546130"/>
            <a:ext cx="12079774" cy="91698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51206"/>
          <a:stretch/>
        </p:blipFill>
        <p:spPr>
          <a:xfrm>
            <a:off x="8851241" y="9814962"/>
            <a:ext cx="9921429" cy="402134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114395"/>
            <a:lumOff val="-2497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tatus: the experi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Status: the experiment</a:t>
            </a:r>
          </a:p>
        </p:txBody>
      </p:sp>
      <p:sp>
        <p:nvSpPr>
          <p:cNvPr id="199" name="Two front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Two fronts</a:t>
            </a:r>
          </a:p>
        </p:txBody>
      </p:sp>
      <p:sp>
        <p:nvSpPr>
          <p:cNvPr id="200" name="Spin-precession measurements…"/>
          <p:cNvSpPr txBox="1">
            <a:spLocks noGrp="1"/>
          </p:cNvSpPr>
          <p:nvPr>
            <p:ph type="body" sz="half" idx="1"/>
          </p:nvPr>
        </p:nvSpPr>
        <p:spPr>
          <a:xfrm>
            <a:off x="4200609" y="3440195"/>
            <a:ext cx="9793461" cy="825601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dirty="0"/>
              <a:t>Spin-precession measurements</a:t>
            </a:r>
          </a:p>
          <a:p>
            <a:pPr lvl="1">
              <a:defRPr sz="3700">
                <a:solidFill>
                  <a:srgbClr val="FFFFFF"/>
                </a:solidFill>
              </a:defRPr>
            </a:pPr>
            <a:r>
              <a:rPr dirty="0"/>
              <a:t>All key elements in place</a:t>
            </a:r>
          </a:p>
          <a:p>
            <a:pPr lvl="1">
              <a:defRPr sz="3700">
                <a:solidFill>
                  <a:srgbClr val="FFFFFF"/>
                </a:solidFill>
              </a:defRPr>
            </a:pPr>
            <a:r>
              <a:rPr dirty="0"/>
              <a:t>600 m/s </a:t>
            </a:r>
            <a:r>
              <a:rPr dirty="0" err="1"/>
              <a:t>BaF</a:t>
            </a:r>
            <a:r>
              <a:rPr dirty="0"/>
              <a:t> molecular beam</a:t>
            </a:r>
          </a:p>
          <a:p>
            <a:pPr lvl="1">
              <a:defRPr sz="3700">
                <a:solidFill>
                  <a:srgbClr val="FFFFFF"/>
                </a:solidFill>
              </a:defRPr>
            </a:pPr>
            <a:r>
              <a:rPr dirty="0" smtClean="0"/>
              <a:t>First </a:t>
            </a:r>
            <a:r>
              <a:rPr dirty="0"/>
              <a:t>measurements successfully done, key publication submitted</a:t>
            </a:r>
          </a:p>
        </p:txBody>
      </p:sp>
      <p:sp>
        <p:nvSpPr>
          <p:cNvPr id="201" name="Bright and slow beam…"/>
          <p:cNvSpPr txBox="1"/>
          <p:nvPr/>
        </p:nvSpPr>
        <p:spPr>
          <a:xfrm>
            <a:off x="14221914" y="3440195"/>
            <a:ext cx="9793462" cy="8256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609600" marR="0" lvl="0" indent="-609600" algn="l" defTabSz="2438338" rtl="0" eaLnBrk="1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>
                <a:solidFill>
                  <a:srgbClr val="FFFFFF"/>
                </a:solidFill>
              </a:defRPr>
            </a:pPr>
            <a:r>
              <a:rPr kumimoji="0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Bright </a:t>
            </a:r>
            <a:r>
              <a:rPr kumimoji="0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and slow </a:t>
            </a:r>
            <a:r>
              <a:rPr kumimoji="0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beam</a:t>
            </a:r>
          </a:p>
          <a:p>
            <a:pPr marL="1219200" lvl="1" indent="-609600" algn="l">
              <a:lnSpc>
                <a:spcPct val="90000"/>
              </a:lnSpc>
              <a:spcBef>
                <a:spcPts val="4500"/>
              </a:spcBef>
              <a:buSzPct val="123000"/>
              <a:buFontTx/>
              <a:buChar char="•"/>
              <a:defRPr sz="3700">
                <a:solidFill>
                  <a:srgbClr val="FFFFFF"/>
                </a:solidFill>
              </a:defRPr>
            </a:pPr>
            <a:r>
              <a:rPr kumimoji="0" sz="3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Intense cryogenic 200 m/s beam operational, </a:t>
            </a:r>
            <a:r>
              <a:rPr lang="en-US" dirty="0"/>
              <a:t>meets all specifications </a:t>
            </a:r>
            <a:endParaRPr lang="en-US" dirty="0" smtClean="0"/>
          </a:p>
          <a:p>
            <a:pPr marL="1219200" lvl="1" indent="-609600" algn="l">
              <a:lnSpc>
                <a:spcPct val="90000"/>
              </a:lnSpc>
              <a:spcBef>
                <a:spcPts val="4500"/>
              </a:spcBef>
              <a:buSzPct val="123000"/>
              <a:buFontTx/>
              <a:buChar char="•"/>
              <a:defRPr sz="3700">
                <a:solidFill>
                  <a:srgbClr val="FFFFFF"/>
                </a:solidFill>
              </a:defRPr>
            </a:pPr>
            <a:r>
              <a:rPr kumimoji="0" sz="37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Some </a:t>
            </a:r>
            <a:r>
              <a:rPr kumimoji="0" sz="3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hardware setbacks: laser issues, high-voltage electronics. All resolved now - but shows crucial role of technical support for this in-house experiment</a:t>
            </a:r>
          </a:p>
        </p:txBody>
      </p:sp>
      <p:sp>
        <p:nvSpPr>
          <p:cNvPr id="202" name="Line"/>
          <p:cNvSpPr/>
          <p:nvPr/>
        </p:nvSpPr>
        <p:spPr>
          <a:xfrm>
            <a:off x="614885" y="9813147"/>
            <a:ext cx="2315423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203" name="Line"/>
          <p:cNvSpPr/>
          <p:nvPr/>
        </p:nvSpPr>
        <p:spPr>
          <a:xfrm>
            <a:off x="614885" y="4416699"/>
            <a:ext cx="2315423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204" name="Line"/>
          <p:cNvSpPr/>
          <p:nvPr/>
        </p:nvSpPr>
        <p:spPr>
          <a:xfrm flipV="1">
            <a:off x="3961120" y="3531313"/>
            <a:ext cx="1" cy="999839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205" name="Larger datasets -&gt; first eEDM limit…"/>
          <p:cNvSpPr txBox="1"/>
          <p:nvPr/>
        </p:nvSpPr>
        <p:spPr>
          <a:xfrm>
            <a:off x="4200609" y="9942579"/>
            <a:ext cx="9793461" cy="3261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1219200" marR="0" lvl="1" indent="-609600" algn="l" defTabSz="2438338" rtl="0" eaLnBrk="1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700">
                <a:solidFill>
                  <a:srgbClr val="FFFFFF"/>
                </a:solidFill>
              </a:defRPr>
            </a:pPr>
            <a:r>
              <a:rPr kumimoji="0" sz="3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Larger datasets -&gt; first eEDM limit</a:t>
            </a:r>
          </a:p>
          <a:p>
            <a:pPr marL="1219200" marR="0" lvl="1" indent="-609600" algn="l" defTabSz="2438338" rtl="0" eaLnBrk="1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700">
                <a:solidFill>
                  <a:srgbClr val="FFFFFF"/>
                </a:solidFill>
              </a:defRPr>
            </a:pPr>
            <a:r>
              <a:rPr kumimoji="0" sz="3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Demonstrate control of systematics</a:t>
            </a:r>
          </a:p>
        </p:txBody>
      </p:sp>
      <p:sp>
        <p:nvSpPr>
          <p:cNvPr id="206" name="Last year"/>
          <p:cNvSpPr txBox="1"/>
          <p:nvPr/>
        </p:nvSpPr>
        <p:spPr>
          <a:xfrm>
            <a:off x="540159" y="4363798"/>
            <a:ext cx="3846191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5500" b="1">
                <a:solidFill>
                  <a:srgbClr val="FFFFFF"/>
                </a:solidFill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Last year</a:t>
            </a:r>
          </a:p>
        </p:txBody>
      </p:sp>
      <p:sp>
        <p:nvSpPr>
          <p:cNvPr id="207" name="Next year"/>
          <p:cNvSpPr txBox="1"/>
          <p:nvPr/>
        </p:nvSpPr>
        <p:spPr>
          <a:xfrm>
            <a:off x="540159" y="9879527"/>
            <a:ext cx="3846191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5500" b="1">
                <a:solidFill>
                  <a:srgbClr val="FFFFFF"/>
                </a:solidFill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Next year</a:t>
            </a:r>
          </a:p>
        </p:txBody>
      </p:sp>
      <p:sp>
        <p:nvSpPr>
          <p:cNvPr id="208" name="Combine with transverse laser cooling (all systems currently operational)…"/>
          <p:cNvSpPr txBox="1"/>
          <p:nvPr/>
        </p:nvSpPr>
        <p:spPr>
          <a:xfrm>
            <a:off x="14221914" y="9942579"/>
            <a:ext cx="9101512" cy="3750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1182624" marR="0" lvl="1" indent="-591312" algn="l" defTabSz="2365188" rtl="0" eaLnBrk="1" fontAlgn="auto" latinLnBrk="0" hangingPunct="0">
              <a:lnSpc>
                <a:spcPct val="90000"/>
              </a:lnSpc>
              <a:spcBef>
                <a:spcPts val="43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589">
                <a:solidFill>
                  <a:srgbClr val="FFFFFF"/>
                </a:solidFill>
              </a:defRPr>
            </a:pPr>
            <a:r>
              <a:rPr kumimoji="0" sz="358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Combine with transverse laser cooling (all systems currently operational)</a:t>
            </a:r>
          </a:p>
          <a:p>
            <a:pPr marL="1182624" marR="0" lvl="1" indent="-591312" algn="l" defTabSz="2365188" rtl="0" eaLnBrk="1" fontAlgn="auto" latinLnBrk="0" hangingPunct="0">
              <a:lnSpc>
                <a:spcPct val="90000"/>
              </a:lnSpc>
              <a:spcBef>
                <a:spcPts val="43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589">
                <a:solidFill>
                  <a:srgbClr val="FFFFFF"/>
                </a:solidFill>
              </a:defRPr>
            </a:pPr>
            <a:r>
              <a:rPr kumimoji="0" sz="358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Quantify and optimise brightness of 200 m/s beam</a:t>
            </a:r>
          </a:p>
          <a:p>
            <a:pPr marL="1182624" marR="0" lvl="1" indent="-591312" algn="l" defTabSz="2365188" rtl="0" eaLnBrk="1" fontAlgn="auto" latinLnBrk="0" hangingPunct="0">
              <a:lnSpc>
                <a:spcPct val="90000"/>
              </a:lnSpc>
              <a:spcBef>
                <a:spcPts val="43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589">
                <a:solidFill>
                  <a:srgbClr val="FFFFFF"/>
                </a:solidFill>
              </a:defRPr>
            </a:pPr>
            <a:r>
              <a:rPr kumimoji="0" sz="358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Demonstrate 30 m/s BaF beam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26" y="2279151"/>
            <a:ext cx="13481488" cy="117963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325" y="10661347"/>
            <a:ext cx="13229131" cy="335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559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114395"/>
            <a:lumOff val="-2497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tatus: the experi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Status: the experiment</a:t>
            </a:r>
          </a:p>
        </p:txBody>
      </p:sp>
      <p:sp>
        <p:nvSpPr>
          <p:cNvPr id="199" name="Two front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Two fronts</a:t>
            </a:r>
          </a:p>
        </p:txBody>
      </p:sp>
      <p:sp>
        <p:nvSpPr>
          <p:cNvPr id="200" name="Spin-precession measurements…"/>
          <p:cNvSpPr txBox="1">
            <a:spLocks noGrp="1"/>
          </p:cNvSpPr>
          <p:nvPr>
            <p:ph type="body" sz="half" idx="1"/>
          </p:nvPr>
        </p:nvSpPr>
        <p:spPr>
          <a:xfrm>
            <a:off x="4200609" y="3440195"/>
            <a:ext cx="9793461" cy="825601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dirty="0"/>
              <a:t>Spin-precession measurements</a:t>
            </a:r>
          </a:p>
          <a:p>
            <a:pPr lvl="1">
              <a:defRPr sz="3700">
                <a:solidFill>
                  <a:srgbClr val="FFFFFF"/>
                </a:solidFill>
              </a:defRPr>
            </a:pPr>
            <a:r>
              <a:rPr dirty="0"/>
              <a:t>All key elements in place</a:t>
            </a:r>
          </a:p>
          <a:p>
            <a:pPr lvl="1">
              <a:defRPr sz="3700">
                <a:solidFill>
                  <a:srgbClr val="FFFFFF"/>
                </a:solidFill>
              </a:defRPr>
            </a:pPr>
            <a:r>
              <a:rPr dirty="0"/>
              <a:t>600 m/s </a:t>
            </a:r>
            <a:r>
              <a:rPr dirty="0" err="1"/>
              <a:t>BaF</a:t>
            </a:r>
            <a:r>
              <a:rPr dirty="0"/>
              <a:t> molecular beam</a:t>
            </a:r>
          </a:p>
          <a:p>
            <a:pPr lvl="1">
              <a:defRPr sz="3700">
                <a:solidFill>
                  <a:srgbClr val="FFFFFF"/>
                </a:solidFill>
              </a:defRPr>
            </a:pPr>
            <a:r>
              <a:rPr dirty="0" smtClean="0"/>
              <a:t>First </a:t>
            </a:r>
            <a:r>
              <a:rPr dirty="0"/>
              <a:t>measurements successfully done, key publication submitted</a:t>
            </a:r>
          </a:p>
        </p:txBody>
      </p:sp>
      <p:sp>
        <p:nvSpPr>
          <p:cNvPr id="201" name="Bright and slow beam…"/>
          <p:cNvSpPr txBox="1"/>
          <p:nvPr/>
        </p:nvSpPr>
        <p:spPr>
          <a:xfrm>
            <a:off x="14221914" y="3440195"/>
            <a:ext cx="9793462" cy="8256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609600" marR="0" lvl="0" indent="-609600" algn="l" defTabSz="2438338" rtl="0" eaLnBrk="1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>
                <a:solidFill>
                  <a:srgbClr val="FFFFFF"/>
                </a:solidFill>
              </a:defRPr>
            </a:pPr>
            <a:r>
              <a:rPr kumimoji="0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Bright </a:t>
            </a:r>
            <a:r>
              <a:rPr kumimoji="0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and slow </a:t>
            </a:r>
            <a:r>
              <a:rPr kumimoji="0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beam</a:t>
            </a:r>
          </a:p>
          <a:p>
            <a:pPr marL="1219200" lvl="1" indent="-609600" algn="l">
              <a:lnSpc>
                <a:spcPct val="90000"/>
              </a:lnSpc>
              <a:spcBef>
                <a:spcPts val="4500"/>
              </a:spcBef>
              <a:buSzPct val="123000"/>
              <a:buFontTx/>
              <a:buChar char="•"/>
              <a:defRPr sz="3700">
                <a:solidFill>
                  <a:srgbClr val="FFFFFF"/>
                </a:solidFill>
              </a:defRPr>
            </a:pPr>
            <a:r>
              <a:rPr kumimoji="0" sz="3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Intense cryogenic 200 m/s beam operational, </a:t>
            </a:r>
            <a:r>
              <a:rPr lang="en-US" dirty="0"/>
              <a:t>meets all specifications </a:t>
            </a:r>
          </a:p>
          <a:p>
            <a:pPr marL="1219200" marR="0" lvl="1" indent="-609600" algn="l" defTabSz="2438338" rtl="0" eaLnBrk="1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700">
                <a:solidFill>
                  <a:srgbClr val="FFFFFF"/>
                </a:solidFill>
              </a:defRPr>
            </a:pPr>
            <a:r>
              <a:rPr kumimoji="0" sz="37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Some </a:t>
            </a:r>
            <a:r>
              <a:rPr kumimoji="0" sz="3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hardware setbacks: laser issues, high-voltage electronics. All resolved now - but shows crucial role of technical support for this in-house experiment</a:t>
            </a:r>
          </a:p>
        </p:txBody>
      </p:sp>
      <p:sp>
        <p:nvSpPr>
          <p:cNvPr id="202" name="Line"/>
          <p:cNvSpPr/>
          <p:nvPr/>
        </p:nvSpPr>
        <p:spPr>
          <a:xfrm>
            <a:off x="614885" y="9813147"/>
            <a:ext cx="2315423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203" name="Line"/>
          <p:cNvSpPr/>
          <p:nvPr/>
        </p:nvSpPr>
        <p:spPr>
          <a:xfrm>
            <a:off x="614885" y="4416699"/>
            <a:ext cx="2315423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204" name="Line"/>
          <p:cNvSpPr/>
          <p:nvPr/>
        </p:nvSpPr>
        <p:spPr>
          <a:xfrm flipV="1">
            <a:off x="3961120" y="3531313"/>
            <a:ext cx="1" cy="999839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205" name="Larger datasets -&gt; first eEDM limit…"/>
          <p:cNvSpPr txBox="1"/>
          <p:nvPr/>
        </p:nvSpPr>
        <p:spPr>
          <a:xfrm>
            <a:off x="4200609" y="9942579"/>
            <a:ext cx="9793461" cy="3261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1219200" marR="0" lvl="1" indent="-609600" algn="l" defTabSz="2438338" rtl="0" eaLnBrk="1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700">
                <a:solidFill>
                  <a:srgbClr val="FFFFFF"/>
                </a:solidFill>
              </a:defRPr>
            </a:pPr>
            <a:r>
              <a:rPr kumimoji="0" sz="3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Larger datasets -&gt; first eEDM limit</a:t>
            </a:r>
          </a:p>
          <a:p>
            <a:pPr marL="1219200" marR="0" lvl="1" indent="-609600" algn="l" defTabSz="2438338" rtl="0" eaLnBrk="1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700">
                <a:solidFill>
                  <a:srgbClr val="FFFFFF"/>
                </a:solidFill>
              </a:defRPr>
            </a:pPr>
            <a:r>
              <a:rPr kumimoji="0" sz="3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Demonstrate control of systematics</a:t>
            </a:r>
          </a:p>
        </p:txBody>
      </p:sp>
      <p:sp>
        <p:nvSpPr>
          <p:cNvPr id="206" name="Last year"/>
          <p:cNvSpPr txBox="1"/>
          <p:nvPr/>
        </p:nvSpPr>
        <p:spPr>
          <a:xfrm>
            <a:off x="540159" y="4363798"/>
            <a:ext cx="3846191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5500" b="1">
                <a:solidFill>
                  <a:srgbClr val="FFFFFF"/>
                </a:solidFill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Last year</a:t>
            </a:r>
          </a:p>
        </p:txBody>
      </p:sp>
      <p:sp>
        <p:nvSpPr>
          <p:cNvPr id="207" name="Next year"/>
          <p:cNvSpPr txBox="1"/>
          <p:nvPr/>
        </p:nvSpPr>
        <p:spPr>
          <a:xfrm>
            <a:off x="540159" y="9879527"/>
            <a:ext cx="3846191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5500" b="1">
                <a:solidFill>
                  <a:srgbClr val="FFFFFF"/>
                </a:solidFill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Next year</a:t>
            </a:r>
          </a:p>
        </p:txBody>
      </p:sp>
      <p:sp>
        <p:nvSpPr>
          <p:cNvPr id="208" name="Combine with transverse laser cooling (all systems currently operational)…"/>
          <p:cNvSpPr txBox="1"/>
          <p:nvPr/>
        </p:nvSpPr>
        <p:spPr>
          <a:xfrm>
            <a:off x="14221914" y="9942579"/>
            <a:ext cx="9101512" cy="3750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1182624" marR="0" lvl="1" indent="-591312" algn="l" defTabSz="2365188" rtl="0" eaLnBrk="1" fontAlgn="auto" latinLnBrk="0" hangingPunct="0">
              <a:lnSpc>
                <a:spcPct val="90000"/>
              </a:lnSpc>
              <a:spcBef>
                <a:spcPts val="43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589">
                <a:solidFill>
                  <a:srgbClr val="FFFFFF"/>
                </a:solidFill>
              </a:defRPr>
            </a:pPr>
            <a:r>
              <a:rPr kumimoji="0" sz="358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Combine with transverse laser cooling (all systems currently operational)</a:t>
            </a:r>
          </a:p>
          <a:p>
            <a:pPr marL="1182624" marR="0" lvl="1" indent="-591312" algn="l" defTabSz="2365188" rtl="0" eaLnBrk="1" fontAlgn="auto" latinLnBrk="0" hangingPunct="0">
              <a:lnSpc>
                <a:spcPct val="90000"/>
              </a:lnSpc>
              <a:spcBef>
                <a:spcPts val="43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589">
                <a:solidFill>
                  <a:srgbClr val="FFFFFF"/>
                </a:solidFill>
              </a:defRPr>
            </a:pPr>
            <a:r>
              <a:rPr kumimoji="0" sz="358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Quantify and optimise brightness of 200 m/s beam</a:t>
            </a:r>
          </a:p>
          <a:p>
            <a:pPr marL="1182624" marR="0" lvl="1" indent="-591312" algn="l" defTabSz="2365188" rtl="0" eaLnBrk="1" fontAlgn="auto" latinLnBrk="0" hangingPunct="0">
              <a:lnSpc>
                <a:spcPct val="90000"/>
              </a:lnSpc>
              <a:spcBef>
                <a:spcPts val="43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589">
                <a:solidFill>
                  <a:srgbClr val="FFFFFF"/>
                </a:solidFill>
              </a:defRPr>
            </a:pPr>
            <a:r>
              <a:rPr kumimoji="0" sz="358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Demonstrate 30 m/s BaF beam</a:t>
            </a:r>
          </a:p>
        </p:txBody>
      </p:sp>
    </p:spTree>
    <p:extLst>
      <p:ext uri="{BB962C8B-B14F-4D97-AF65-F5344CB8AC3E}">
        <p14:creationId xmlns:p14="http://schemas.microsoft.com/office/powerpoint/2010/main" val="10476376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114395"/>
            <a:lumOff val="-2497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tatus: the experi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Status: the experiment</a:t>
            </a:r>
          </a:p>
        </p:txBody>
      </p:sp>
      <p:sp>
        <p:nvSpPr>
          <p:cNvPr id="199" name="Two front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Two fronts</a:t>
            </a:r>
          </a:p>
        </p:txBody>
      </p:sp>
      <p:sp>
        <p:nvSpPr>
          <p:cNvPr id="200" name="Spin-precession measurements…"/>
          <p:cNvSpPr txBox="1">
            <a:spLocks noGrp="1"/>
          </p:cNvSpPr>
          <p:nvPr>
            <p:ph type="body" sz="half" idx="1"/>
          </p:nvPr>
        </p:nvSpPr>
        <p:spPr>
          <a:xfrm>
            <a:off x="4200609" y="3440195"/>
            <a:ext cx="9793461" cy="825601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dirty="0"/>
              <a:t>Spin-precession measurements</a:t>
            </a:r>
          </a:p>
          <a:p>
            <a:pPr lvl="1">
              <a:defRPr sz="3700">
                <a:solidFill>
                  <a:srgbClr val="FFFFFF"/>
                </a:solidFill>
              </a:defRPr>
            </a:pPr>
            <a:r>
              <a:rPr dirty="0"/>
              <a:t>All key elements in place</a:t>
            </a:r>
          </a:p>
          <a:p>
            <a:pPr lvl="1">
              <a:defRPr sz="3700">
                <a:solidFill>
                  <a:srgbClr val="FFFFFF"/>
                </a:solidFill>
              </a:defRPr>
            </a:pPr>
            <a:r>
              <a:rPr dirty="0"/>
              <a:t>600 m/s </a:t>
            </a:r>
            <a:r>
              <a:rPr dirty="0" err="1"/>
              <a:t>BaF</a:t>
            </a:r>
            <a:r>
              <a:rPr dirty="0"/>
              <a:t> molecular beam</a:t>
            </a:r>
          </a:p>
          <a:p>
            <a:pPr lvl="1">
              <a:defRPr sz="3700">
                <a:solidFill>
                  <a:srgbClr val="FFFFFF"/>
                </a:solidFill>
              </a:defRPr>
            </a:pPr>
            <a:r>
              <a:rPr dirty="0" smtClean="0"/>
              <a:t>First </a:t>
            </a:r>
            <a:r>
              <a:rPr dirty="0"/>
              <a:t>measurements successfully done, key publication submitted</a:t>
            </a:r>
          </a:p>
        </p:txBody>
      </p:sp>
      <p:sp>
        <p:nvSpPr>
          <p:cNvPr id="201" name="Bright and slow beam…"/>
          <p:cNvSpPr txBox="1"/>
          <p:nvPr/>
        </p:nvSpPr>
        <p:spPr>
          <a:xfrm>
            <a:off x="14221914" y="3440195"/>
            <a:ext cx="9793462" cy="8256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609600" marR="0" lvl="0" indent="-609600" algn="l" defTabSz="2438338" rtl="0" eaLnBrk="1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>
                <a:solidFill>
                  <a:srgbClr val="FFFFFF"/>
                </a:solidFill>
              </a:defRPr>
            </a:pPr>
            <a:r>
              <a:rPr kumimoji="0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Bright </a:t>
            </a:r>
            <a:r>
              <a:rPr kumimoji="0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and slow </a:t>
            </a:r>
            <a:r>
              <a:rPr kumimoji="0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beam</a:t>
            </a:r>
          </a:p>
          <a:p>
            <a:pPr marL="1219200" lvl="1" indent="-609600" algn="l">
              <a:lnSpc>
                <a:spcPct val="90000"/>
              </a:lnSpc>
              <a:spcBef>
                <a:spcPts val="4500"/>
              </a:spcBef>
              <a:buSzPct val="123000"/>
              <a:buFontTx/>
              <a:buChar char="•"/>
              <a:defRPr sz="3700">
                <a:solidFill>
                  <a:srgbClr val="FFFFFF"/>
                </a:solidFill>
              </a:defRPr>
            </a:pPr>
            <a:r>
              <a:rPr kumimoji="0" sz="3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Intense cryogenic 200 m/s beam operational, </a:t>
            </a:r>
            <a:r>
              <a:rPr lang="en-US" dirty="0"/>
              <a:t>meets all specifications </a:t>
            </a:r>
            <a:endParaRPr lang="en-US" dirty="0" smtClean="0"/>
          </a:p>
          <a:p>
            <a:pPr marL="1219200" lvl="1" indent="-609600" algn="l">
              <a:lnSpc>
                <a:spcPct val="90000"/>
              </a:lnSpc>
              <a:spcBef>
                <a:spcPts val="4500"/>
              </a:spcBef>
              <a:buSzPct val="123000"/>
              <a:buFontTx/>
              <a:buChar char="•"/>
              <a:defRPr sz="3700">
                <a:solidFill>
                  <a:srgbClr val="FFFFFF"/>
                </a:solidFill>
              </a:defRPr>
            </a:pPr>
            <a:r>
              <a:rPr kumimoji="0" sz="37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Some </a:t>
            </a:r>
            <a:r>
              <a:rPr kumimoji="0" sz="3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hardware setbacks: laser issues, high-voltage electronics. All resolved now - but shows crucial role of technical support for this in-house experiment</a:t>
            </a:r>
          </a:p>
        </p:txBody>
      </p:sp>
      <p:sp>
        <p:nvSpPr>
          <p:cNvPr id="202" name="Line"/>
          <p:cNvSpPr/>
          <p:nvPr/>
        </p:nvSpPr>
        <p:spPr>
          <a:xfrm>
            <a:off x="614885" y="9813147"/>
            <a:ext cx="2315423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203" name="Line"/>
          <p:cNvSpPr/>
          <p:nvPr/>
        </p:nvSpPr>
        <p:spPr>
          <a:xfrm>
            <a:off x="614885" y="4416699"/>
            <a:ext cx="2315423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204" name="Line"/>
          <p:cNvSpPr/>
          <p:nvPr/>
        </p:nvSpPr>
        <p:spPr>
          <a:xfrm flipV="1">
            <a:off x="3961120" y="3531313"/>
            <a:ext cx="1" cy="999839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205" name="Larger datasets -&gt; first eEDM limit…"/>
          <p:cNvSpPr txBox="1"/>
          <p:nvPr/>
        </p:nvSpPr>
        <p:spPr>
          <a:xfrm>
            <a:off x="4200609" y="9942579"/>
            <a:ext cx="9793461" cy="3261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1219200" marR="0" lvl="1" indent="-609600" algn="l" defTabSz="2438338" rtl="0" eaLnBrk="1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700">
                <a:solidFill>
                  <a:srgbClr val="FFFFFF"/>
                </a:solidFill>
              </a:defRPr>
            </a:pPr>
            <a:r>
              <a:rPr kumimoji="0" sz="3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Larger datasets -&gt; first eEDM limit</a:t>
            </a:r>
          </a:p>
          <a:p>
            <a:pPr marL="1219200" marR="0" lvl="1" indent="-609600" algn="l" defTabSz="2438338" rtl="0" eaLnBrk="1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700">
                <a:solidFill>
                  <a:srgbClr val="FFFFFF"/>
                </a:solidFill>
              </a:defRPr>
            </a:pPr>
            <a:r>
              <a:rPr kumimoji="0" sz="3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Demonstrate control of systematics</a:t>
            </a:r>
          </a:p>
        </p:txBody>
      </p:sp>
      <p:sp>
        <p:nvSpPr>
          <p:cNvPr id="206" name="Last year"/>
          <p:cNvSpPr txBox="1"/>
          <p:nvPr/>
        </p:nvSpPr>
        <p:spPr>
          <a:xfrm>
            <a:off x="540159" y="4363798"/>
            <a:ext cx="3846191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5500" b="1">
                <a:solidFill>
                  <a:srgbClr val="FFFFFF"/>
                </a:solidFill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Last year</a:t>
            </a:r>
          </a:p>
        </p:txBody>
      </p:sp>
      <p:sp>
        <p:nvSpPr>
          <p:cNvPr id="207" name="Next year"/>
          <p:cNvSpPr txBox="1"/>
          <p:nvPr/>
        </p:nvSpPr>
        <p:spPr>
          <a:xfrm>
            <a:off x="540159" y="9879527"/>
            <a:ext cx="3846191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5500" b="1">
                <a:solidFill>
                  <a:srgbClr val="FFFFFF"/>
                </a:solidFill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Next year</a:t>
            </a:r>
          </a:p>
        </p:txBody>
      </p:sp>
      <p:sp>
        <p:nvSpPr>
          <p:cNvPr id="208" name="Combine with transverse laser cooling (all systems currently operational)…"/>
          <p:cNvSpPr txBox="1"/>
          <p:nvPr/>
        </p:nvSpPr>
        <p:spPr>
          <a:xfrm>
            <a:off x="14221914" y="9942579"/>
            <a:ext cx="9101512" cy="3750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1182624" marR="0" lvl="1" indent="-591312" algn="l" defTabSz="2365188" rtl="0" eaLnBrk="1" fontAlgn="auto" latinLnBrk="0" hangingPunct="0">
              <a:lnSpc>
                <a:spcPct val="90000"/>
              </a:lnSpc>
              <a:spcBef>
                <a:spcPts val="43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589">
                <a:solidFill>
                  <a:srgbClr val="FFFFFF"/>
                </a:solidFill>
              </a:defRPr>
            </a:pPr>
            <a:r>
              <a:rPr kumimoji="0" sz="358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Combine with transverse laser cooling (all systems currently operational)</a:t>
            </a:r>
          </a:p>
          <a:p>
            <a:pPr marL="1182624" marR="0" lvl="1" indent="-591312" algn="l" defTabSz="2365188" rtl="0" eaLnBrk="1" fontAlgn="auto" latinLnBrk="0" hangingPunct="0">
              <a:lnSpc>
                <a:spcPct val="90000"/>
              </a:lnSpc>
              <a:spcBef>
                <a:spcPts val="43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589">
                <a:solidFill>
                  <a:srgbClr val="FFFFFF"/>
                </a:solidFill>
              </a:defRPr>
            </a:pPr>
            <a:r>
              <a:rPr kumimoji="0" sz="358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Quantify and optimise brightness of 200 m/s beam</a:t>
            </a:r>
          </a:p>
          <a:p>
            <a:pPr marL="1182624" marR="0" lvl="1" indent="-591312" algn="l" defTabSz="2365188" rtl="0" eaLnBrk="1" fontAlgn="auto" latinLnBrk="0" hangingPunct="0">
              <a:lnSpc>
                <a:spcPct val="90000"/>
              </a:lnSpc>
              <a:spcBef>
                <a:spcPts val="43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589">
                <a:solidFill>
                  <a:srgbClr val="FFFFFF"/>
                </a:solidFill>
              </a:defRPr>
            </a:pPr>
            <a:r>
              <a:rPr kumimoji="0" sz="358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Demonstrate 30 m/s BaF beam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182321" y="3785050"/>
            <a:ext cx="10503113" cy="5775771"/>
            <a:chOff x="7782632" y="5409368"/>
            <a:chExt cx="9408088" cy="5123982"/>
          </a:xfrm>
        </p:grpSpPr>
        <p:sp>
          <p:nvSpPr>
            <p:cNvPr id="2" name="Rectangle 1"/>
            <p:cNvSpPr/>
            <p:nvPr/>
          </p:nvSpPr>
          <p:spPr>
            <a:xfrm>
              <a:off x="7782632" y="6211008"/>
              <a:ext cx="9408088" cy="432234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7725" y="5409368"/>
              <a:ext cx="9102698" cy="45788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96416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114395"/>
            <a:lumOff val="-2497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tatus: preparing for a mov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Status: preparing for a move</a:t>
            </a:r>
          </a:p>
        </p:txBody>
      </p:sp>
      <p:sp>
        <p:nvSpPr>
          <p:cNvPr id="219" name="Merge the two front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Merge the two fronts</a:t>
            </a:r>
          </a:p>
        </p:txBody>
      </p:sp>
      <p:sp>
        <p:nvSpPr>
          <p:cNvPr id="220" name="Move to new lab space…"/>
          <p:cNvSpPr txBox="1">
            <a:spLocks noGrp="1"/>
          </p:cNvSpPr>
          <p:nvPr>
            <p:ph type="body" sz="half" idx="1"/>
          </p:nvPr>
        </p:nvSpPr>
        <p:spPr>
          <a:xfrm>
            <a:off x="4200609" y="3440195"/>
            <a:ext cx="9340056" cy="7706645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dirty="0"/>
              <a:t>Move to new lab space</a:t>
            </a:r>
          </a:p>
          <a:p>
            <a:pPr lvl="1">
              <a:defRPr sz="3700">
                <a:solidFill>
                  <a:srgbClr val="FFFFFF"/>
                </a:solidFill>
              </a:defRPr>
            </a:pPr>
            <a:r>
              <a:rPr dirty="0"/>
              <a:t>New building for faculty of science and engineering in Groningen</a:t>
            </a:r>
          </a:p>
          <a:p>
            <a:pPr lvl="1">
              <a:defRPr sz="3700">
                <a:solidFill>
                  <a:srgbClr val="FFFFFF"/>
                </a:solidFill>
              </a:defRPr>
            </a:pPr>
            <a:r>
              <a:rPr dirty="0"/>
              <a:t>Make </a:t>
            </a:r>
            <a:r>
              <a:rPr dirty="0" smtClean="0"/>
              <a:t>us</a:t>
            </a:r>
            <a:r>
              <a:rPr lang="en-US" dirty="0" smtClean="0"/>
              <a:t>e</a:t>
            </a:r>
            <a:r>
              <a:rPr dirty="0" smtClean="0"/>
              <a:t> </a:t>
            </a:r>
            <a:r>
              <a:rPr dirty="0"/>
              <a:t>of this deadline: </a:t>
            </a:r>
            <a:r>
              <a:rPr lang="en-US" dirty="0"/>
              <a:t> </a:t>
            </a:r>
            <a:r>
              <a:rPr lang="en-US" dirty="0" smtClean="0"/>
              <a:t>            </a:t>
            </a:r>
            <a:r>
              <a:rPr dirty="0" smtClean="0"/>
              <a:t>key </a:t>
            </a:r>
            <a:r>
              <a:rPr dirty="0"/>
              <a:t>moment to implement spin-precession measurement of 200 m/s </a:t>
            </a:r>
            <a:r>
              <a:rPr dirty="0" err="1"/>
              <a:t>BaF</a:t>
            </a:r>
            <a:r>
              <a:rPr dirty="0"/>
              <a:t> molecules</a:t>
            </a:r>
          </a:p>
          <a:p>
            <a:pPr lvl="1">
              <a:defRPr sz="3700">
                <a:solidFill>
                  <a:srgbClr val="FFFFFF"/>
                </a:solidFill>
              </a:defRPr>
            </a:pPr>
            <a:r>
              <a:rPr dirty="0"/>
              <a:t>Will take time and resources</a:t>
            </a:r>
          </a:p>
        </p:txBody>
      </p:sp>
      <p:sp>
        <p:nvSpPr>
          <p:cNvPr id="221" name="Line"/>
          <p:cNvSpPr/>
          <p:nvPr/>
        </p:nvSpPr>
        <p:spPr>
          <a:xfrm>
            <a:off x="614885" y="4416699"/>
            <a:ext cx="2315423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22" name="Line"/>
          <p:cNvSpPr/>
          <p:nvPr/>
        </p:nvSpPr>
        <p:spPr>
          <a:xfrm flipV="1">
            <a:off x="3961120" y="3531313"/>
            <a:ext cx="1" cy="9998396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23" name="Q2 2024"/>
          <p:cNvSpPr txBox="1"/>
          <p:nvPr/>
        </p:nvSpPr>
        <p:spPr>
          <a:xfrm>
            <a:off x="540159" y="4363798"/>
            <a:ext cx="3846191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5500" b="1">
                <a:solidFill>
                  <a:srgbClr val="FFFFFF"/>
                </a:solidFill>
              </a:defRPr>
            </a:lvl1pPr>
          </a:lstStyle>
          <a:p>
            <a:r>
              <a:t>Q2 2024</a:t>
            </a:r>
          </a:p>
        </p:txBody>
      </p:sp>
      <p:pic>
        <p:nvPicPr>
          <p:cNvPr id="22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67453" y="6166228"/>
            <a:ext cx="10483726" cy="74020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0_BasicColor">
  <a:themeElements>
    <a:clrScheme name="30_BasicColor">
      <a:dk1>
        <a:srgbClr val="5E5E5E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0_BasicColor">
  <a:themeElements>
    <a:clrScheme name="30_Bas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1014</TotalTime>
  <Words>893</Words>
  <Application>Microsoft Office PowerPoint</Application>
  <PresentationFormat>Aangepast</PresentationFormat>
  <Paragraphs>133</Paragraphs>
  <Slides>12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9" baseType="lpstr">
      <vt:lpstr>Calibri</vt:lpstr>
      <vt:lpstr>Cambria Math</vt:lpstr>
      <vt:lpstr>Helvetica Light</vt:lpstr>
      <vt:lpstr>Helvetica Neue</vt:lpstr>
      <vt:lpstr>Helvetica Neue Medium</vt:lpstr>
      <vt:lpstr>Times New Roman</vt:lpstr>
      <vt:lpstr>30_BasicColor</vt:lpstr>
      <vt:lpstr>The eEDM program</vt:lpstr>
      <vt:lpstr>The eEDM program</vt:lpstr>
      <vt:lpstr>Context</vt:lpstr>
      <vt:lpstr>Status: people and funding</vt:lpstr>
      <vt:lpstr>Status: the experiment</vt:lpstr>
      <vt:lpstr>Status: the experiment</vt:lpstr>
      <vt:lpstr>Status: the experiment</vt:lpstr>
      <vt:lpstr>Status: the experiment</vt:lpstr>
      <vt:lpstr>Status: preparing for a move</vt:lpstr>
      <vt:lpstr>Status: theory</vt:lpstr>
      <vt:lpstr>The VISTA for our program</vt:lpstr>
      <vt:lpstr>Key points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eEDM program</dc:title>
  <dc:creator>Bethlem, H.L. (HL)</dc:creator>
  <cp:lastModifiedBy>Bethlem, H.L.</cp:lastModifiedBy>
  <cp:revision>21</cp:revision>
  <dcterms:modified xsi:type="dcterms:W3CDTF">2023-04-13T10:25:39Z</dcterms:modified>
</cp:coreProperties>
</file>