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ink/ink12.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36.xml" ContentType="application/inkml+xml"/>
  <Override PartName="/ppt/ink/ink37.xml" ContentType="application/inkml+xml"/>
  <Override PartName="/ppt/ink/ink38.xml" ContentType="application/inkml+xml"/>
  <Override PartName="/ppt/ink/ink39.xml" ContentType="application/inkml+xml"/>
  <Override PartName="/ppt/notesSlides/notesSlide12.xml" ContentType="application/vnd.openxmlformats-officedocument.presentationml.notesSlide+xml"/>
  <Override PartName="/ppt/ink/ink40.xml" ContentType="application/inkml+xml"/>
  <Override PartName="/ppt/ink/ink41.xml" ContentType="application/inkml+xml"/>
  <Override PartName="/ppt/ink/ink42.xml" ContentType="application/inkml+xml"/>
  <Override PartName="/ppt/ink/ink4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40"/>
  </p:notesMasterIdLst>
  <p:sldIdLst>
    <p:sldId id="843" r:id="rId2"/>
    <p:sldId id="834" r:id="rId3"/>
    <p:sldId id="839" r:id="rId4"/>
    <p:sldId id="782" r:id="rId5"/>
    <p:sldId id="739" r:id="rId6"/>
    <p:sldId id="735" r:id="rId7"/>
    <p:sldId id="842" r:id="rId8"/>
    <p:sldId id="840" r:id="rId9"/>
    <p:sldId id="879" r:id="rId10"/>
    <p:sldId id="831" r:id="rId11"/>
    <p:sldId id="845" r:id="rId12"/>
    <p:sldId id="799" r:id="rId13"/>
    <p:sldId id="800" r:id="rId14"/>
    <p:sldId id="725" r:id="rId15"/>
    <p:sldId id="497" r:id="rId16"/>
    <p:sldId id="709" r:id="rId17"/>
    <p:sldId id="836" r:id="rId18"/>
    <p:sldId id="832" r:id="rId19"/>
    <p:sldId id="838" r:id="rId20"/>
    <p:sldId id="736" r:id="rId21"/>
    <p:sldId id="679" r:id="rId22"/>
    <p:sldId id="729" r:id="rId23"/>
    <p:sldId id="827" r:id="rId24"/>
    <p:sldId id="828" r:id="rId25"/>
    <p:sldId id="742" r:id="rId26"/>
    <p:sldId id="841" r:id="rId27"/>
    <p:sldId id="837" r:id="rId28"/>
    <p:sldId id="745" r:id="rId29"/>
    <p:sldId id="844" r:id="rId30"/>
    <p:sldId id="768" r:id="rId31"/>
    <p:sldId id="829" r:id="rId32"/>
    <p:sldId id="740" r:id="rId33"/>
    <p:sldId id="777" r:id="rId34"/>
    <p:sldId id="830" r:id="rId35"/>
    <p:sldId id="704" r:id="rId36"/>
    <p:sldId id="779" r:id="rId37"/>
    <p:sldId id="774" r:id="rId38"/>
    <p:sldId id="756"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CF2F"/>
    <a:srgbClr val="2038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94660"/>
  </p:normalViewPr>
  <p:slideViewPr>
    <p:cSldViewPr snapToGrid="0">
      <p:cViewPr varScale="1">
        <p:scale>
          <a:sx n="62" d="100"/>
          <a:sy n="62" d="100"/>
        </p:scale>
        <p:origin x="82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03T15:43:40.608"/>
    </inkml:context>
    <inkml:brush xml:id="br0">
      <inkml:brushProperty name="width" value="0.05" units="cm"/>
      <inkml:brushProperty name="height" value="0.05" units="cm"/>
      <inkml:brushProperty name="ignorePressure" value="1"/>
    </inkml:brush>
  </inkml:definitions>
  <inkml:trace contextRef="#ctx0" brushRef="#br0">1 0,'2'4,"0"0,1 1,0-2,0 1,0 0,0-2,0 2,1-1,0-1,-1 1,7 4,4 2,336 249,-178-123,-8-6,-29-31,-125-90,-1 1,2 1,8 11,-10-9,0-3,1 1,11 8,-17-14,1-1,-1 0,0 1,0-1,-1 1,6 8,-7-9,0-1,0 2,-2-1,2 0,-1 0,0 1,1-1,-2 1,1 0,0 0,-1-1,0 6,0-3,1-1,-1 0,0 1,-1 1,1-1,0 0,-4 8,3-12,0 1,0 1,0-1,0 0,-1-1,1 1,-1 0,-1 0,2-1,-1 0,-1 1,1-1,1-1,-6 4,-8 6,-1-2,0 0,-30 10,-53 10,87-26,-12 5,4 1,-3 1,3 1,-35 25,41-26,0 2,1 0,0 2,-11 15,-8 8,-3 5,-9 9,36-44,1 2,-12 18,6-8,6-10,1-2,-11 11,11-14,1 2,0 0,1 0,-1-1,0 1,-3 8,4-7,1 0,-2-1,1 1,0-1,0 0,-1-1,0 1,-1-1,1 0,1-2,-10 7,10-7,-1 1,1 1,0-2,0 1,0 1,0-1,1 1,-5 10,-12 14,9-17</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18T23:39:29.107"/>
    </inkml:context>
    <inkml:brush xml:id="br0">
      <inkml:brushProperty name="width" value="0.05" units="cm"/>
      <inkml:brushProperty name="height" value="0.05" units="cm"/>
      <inkml:brushProperty name="ignorePressure" value="1"/>
    </inkml:brush>
  </inkml:definitions>
  <inkml:trace contextRef="#ctx0" brushRef="#br0">1 430,'0'-19,"0"-4,2-28,0 43,-1 0,0-1,0 2,2-1,-1-1,1 2,2-7,4-4,0 2,0-1,3 2,15-22,-5 7,-16 20,1 1,9-11,2-2,-12 15,-1-2,3 3,-2-1,11-8,-16 14,1-1,0 1,-1 1,1-1,0 0,0 0,0 0,0 1,0-1,-1 1,1 0,0 0,0 0,-1 0,2 0,-1 1,-1 0,1-1,-1 1,1 0,1 0,-1-1,-1 1,1 1,1 1,0 0,-1-1,1 1,-1-1,-1 2,2-2,-1 2,0 0,0-2,1 7,0 2,7 20,-8-20,9 21,14 22,-11-23,-1 1,16 57,-26-83,-1 0,1-1,-1 1,1-1,0 0,0 0,0 1,0-2,1 2,1-2,-3 0,3-1,-1 2,0-2,1 0,-1 1,0-3,2 2,7 3,-11-5,2-1,-3 0,1 1,2-1,-2 0,1-1,-1 1,1 0,-1-1,0 0,1 0,-1 0,0 0,0 1,1-3,0 1,-2 1,2 0,-2-1,1 0,0-1,0 1,0 0,3-6,-2 2,0 0,1-1,-1-1,-1 2,0-2,1 1,-1-1,2-14,-3 9,1 2,1-1,0 0,0 1,1-1,0 2,1-1,-1 0,2 1,-1 0,7-10,-6 14,-1-1,-2-1,1 1,0-2,-1 1,4-9,-5 9,2 2,-2-2,2 1,1 2,-2-2,1 1,1-1,6-6,15-19,-24 28,0 1,0 0,-1 1,2-1,0 1,-1 0,1-1,-1 2,1-1,-1 1,1-1,1 0,-3 2,2-1,0 0,0 0,0 1,0-1,0 1,0 0,0 0,0 0,1 1,-2 0,2 0,-2-1,-1 1,3 1,0-1,-2 0,0 1,1 0,-1-2,1 3,3 5,36 47,-37-51,-1 1,-1 2,1-1,0-1,-2 2,5 6,12 46,-14-45,0 2,0 0,10 17,3-1,34 46,-47-71,-1-1,2-1,-2-1,2 1,0-1,0 2,0-3,-1-1,1 2,0-2,1 1,-1-1,1 0,-1-1,1 1,-1-2,9 0,-12 0,1-2,-2 1,1 0,0 0,0-1,0 0,-1 1,1-2,1 1,-2 0,0-1,0 2,1-3,-1 1,0 0,1 0,0-5,1 2,-1 0,0 0,-1 1,1-2,-2 0,1 2,1-1,-2-2,1-8,-1-4,-1 13,0-1,1 2,0-3,0 2,0 1,1-2,0 1,3-7,0 3</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18T23:39:29.108"/>
    </inkml:context>
    <inkml:brush xml:id="br0">
      <inkml:brushProperty name="width" value="0.05" units="cm"/>
      <inkml:brushProperty name="height" value="0.05" units="cm"/>
      <inkml:brushProperty name="ignorePressure" value="1"/>
    </inkml:brush>
  </inkml:definitions>
  <inkml:trace contextRef="#ctx0" brushRef="#br0">1 921,'2'-4,"0"2,-1-3,1 2,0 0,-1 1,2-9,1 0,38-95,97-187,-58 166,-40 54,-28 50,0 1,24-31,-14 20,-17 22,3 0,11-13,-10 13,2-4,-1 3,-3-3,13-18,-15 23,0 2</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18T23:39:29.109"/>
    </inkml:context>
    <inkml:brush xml:id="br0">
      <inkml:brushProperty name="width" value="0.05" units="cm"/>
      <inkml:brushProperty name="height" value="0.05" units="cm"/>
      <inkml:brushProperty name="ignorePressure" value="1"/>
    </inkml:brush>
  </inkml:definitions>
  <inkml:trace contextRef="#ctx0" brushRef="#br0">1 0,'0'2,"1"-1,-1 0,0-1,1 2,-1-1,2 0,-2 0,0 0,1 0,0 0,0-1,-1 0,1 2,0-1,-1-1,2 0,-1 3,2-3,10 11,20 8,-17-11,15 14,-25-18,85 63,-71-55,-1 0,39 13,-34-14,25 15,-15-9,-24-12,-2 1,11 9,-11-9,1 0,11 6,-8-6,43 24,-49-25,2-1,-2 2,2 0,-2 1,8 9,-10-11,-1-2,-1 0,1 2,2-2,-2 0,0 1,0-2,2 2,-1-3,-1 2,1 0,1-3,7 5,-5-3,1 1,0-2,0 3,-1-1,0 0,0 2,0 0,8 6,-9-7,0 0,1 0,11 4,-10-5,-2-1,14 10,-13-6</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3T20:50:10.114"/>
    </inkml:context>
    <inkml:brush xml:id="br0">
      <inkml:brushProperty name="width" value="0.2" units="cm"/>
      <inkml:brushProperty name="height" value="1.2" units="cm"/>
      <inkml:brushProperty name="inkEffects" value="pencil"/>
    </inkml:brush>
  </inkml:definitions>
  <inkml:trace contextRef="#ctx0" brushRef="#br0">154 3 1708,'-3'0'2280,"-2"0"-531,-3 0-609,-3 0-440,-1 0-228,0 0-156,0 0-92,0 0-20,0 0-12,2-1-32,0 1-8,1 0-4,2-1-12,0 1-12,0 0-16,2 0-4,1 0-12,2 0-8,0 0-20,0 0-20,1 1-4,1 0-4,0-1-12,0 1 4,1 1 56,1 1 40,0 0 4,2 2 20,2 1 60,0 2 12,2 2-28,1 0-16,2 3 16,1 1 4,2 2-16,1 1 44,3 1 40,1 3 24,1 0 0,2 3-24,2 1-16,1 1-64,2 2-52,7 6 44,2 4-112,1 1-16,0 0 20,0-1 40,-1-1 32,1 0 20,0 1 0,0 0 44,1 1 20,0 3-16,1 0 0,1 3 36,0 1 28,0 1 1,1 2-57,0 0-12,0 1-4,0 2-20,1 0 12,-1 2 0,-1 1 20,0 2 32,-1 3 0,0 2-16,-1 1-32,0 3-36,-1 2-36,-1 0-52,0 2-28,-2 2-20,-1 1-20,-1 3 0,1 16 28,-1 6-12,-2 1-8,-4-3 8,-4-4 4,-3-3 0,-3-3 4,-3-2 36,-2-1 12,-2-1 32,-2 1 16,-2 0 16,-1 1 12,-3 1-4,-1 0 4,-2 1-16,0 1 8,-2 1-4,-1 1 8,0 0-20,-2 0-20,0 0-20,-2-1-16,0 0-8,0 0-16,-1-1 4,0 0 0,0-1 4,-1 0 4,-1 0-20,0-1-8,-2 0-12,0 0-12,-2 14 16,-1 4-24,1-1 0,1-5 0,0-5 0,2-5-8,1-4 0,0-3 12,0-3 8,1-2 4,-1-1 12,1-2-4,0-1 8,-1 0-12,1-2-4,0-1 12,0-1-28,0-1 4,0-2 4,1-2 0,0-1 0,-1-2-8,1-1 16,0-1-8,0 0-4,0-2-4,1 0 0,0-2 4,0-1 4,1-2 4,1-2 0,0-1 4,0-1-8,2-2 0,-1-1 8,1-2 4,1-2-8,-1-1 4,1-2 8,0-1 0,1-2 8,0 0 4,0-2 8,1-2-4,-1 0 0,0-2 0,1-2-8,-1-1-12,1-1 4,-1-1 0,0-3 4,1 0 0,-1-3 4,0-1 0,1-2 0,0-2-8,0-1-4,1-2-4,0 0-4,0-2-8,-1-1 0,0-2-4,0 0 4,1-1-4,0-1 4,1 0 4,0 0-12,-1-1-36,1 0-24,0 0-52,0-1-80,-1-1-144,-1 0-60,0-2-280,-2-2-444,0-3-508,-3-2-577,0-4-819,-2-4-712,-2-4-104,-4-3 247,2 2 1721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3T20:50:10.115"/>
    </inkml:context>
    <inkml:brush xml:id="br0">
      <inkml:brushProperty name="width" value="0.15875" units="cm"/>
      <inkml:brushProperty name="height" value="0.15875" units="cm"/>
      <inkml:brushProperty name="color" value="#00A0D7"/>
      <inkml:brushProperty name="inkEffects" value="pencil"/>
    </inkml:brush>
  </inkml:definitions>
  <inkml:trace contextRef="#ctx0" brushRef="#br0">382 390 668,'0'1'1104,"0"0"-820,0 0-96,1 0-68,-1 0-40,0 0-28,1 1-16,-1-2 80,0 1-32,0-1 24,0 0 28,0 0 48,0 0 32,0 0 24,0 0 24,0 0-8,0 0-4,0 0-40,-1 0-28,1 0-32,-1 0-44,1 0 0,0 0-12,0 0-16,0 0-20,0 0-4,0 0 13,0 0-21,0 0-8,0 0 8,0 0 16,0 0 8,0 0 12,0 0 0,0 0 16,0 0 0,0 0 8,0 0-12,0 0 0,-1 0 4,0 0-8,1 0 8,-1 0-20,0 0 0,1 0-4,0 0-12,0-1 0,0 0-16,0 0-4,0-1-4,0 1-8,0-2 0,0 1-8,0-1-4,-1-1-4,1 1 0,0-2 4,0 1-4,1-1 0,1-1 4,0 0 0,0 1-8,1-2 0,-1 1-8,1-1 8,0-1-4,1 2 4,1-1-4,1-1 4,0-1 4,1-1-8,1 0 0,1-2-4,1 0 4,0 1 160,-1 0-80,1-1-48,0 1-12,1 0-12,0 0 0,1-1-168,0 1 108,0-1 24,1 0 12,-1 1 8,1 0 4,-1 0 4,1 1-20,0 0 12,0 1 12,0 1-4,0 0 0,1 0-4,0 0-4,1 1-4,1 0 0,0 2 4,0-1 16,0 2-20,-1 1 4,0 0 8,0 2 8,0 0-4,-1 1-12,1 1 20,0 0-4,-1 0-8,0 0 0,-1 1-8,1-1 0,-2 0 8,1 1-4,-1 1 8,0 0-4,0 1-4,-1 1 0,1 0 8,-1 1 0,-1 0-4,1 0-8,-1 1 20,-1 0-8,0 1 0,-1 0-4,0 1-8,-2-1 12,-1 1-4,-1 0-8,0 0 0,0 1 4,1-2-64,-2 1 36,1 0 56,0 2 4,-2-1 20,0 1 64,0-1-12,-2 0-20,0 1 0,-1-1-28,-1 1-4,1 0-8,-1 0-20,-1 1 4,1 1-16,-1 0 8,-1 1 4,-1 0 4,0 2-8,-1 1-8,-1 0 4,0 1 0,-1 0 8,0 0 0,0 1 12,0 0 12,-1-1-8,-1 2 16,1 0 0,-1 0 8,1 1-8,-1 0-4,1-1-28,-1 0 4,1 0-12,-3 2 12,-1 1-16,-1-1 32,1-2 4,-1 0-8,1-2-4,0 0 0,-1-1 16,0 0-12,-2-1 8,1-1 0,-2-1 4,0 0 0,0 0-8,0-2-8,-1-1-8,1 0-12,0-1-4,1 0-4,0-2-4,1 0-8,0 1 0,0-1-4,0 0 0,0 0 0,0-1 4,0 0 4,-1-1-4,1-1-20,-1-1 8,0 0 12,0-2 0,0 0 4,1-1 0,0-1 24,1-1-8,1 0-12,0-1-12,1 0 4,0 0 4,0 0-8,1 0 4,1-1 0,0 1 0,2 0-4,0 0 4,1 0 4,0 0-4,2 1 4,0-1 8,0 1 4,1 0 8,0 0-16,1 0-4,0 0-12,0-1-8,1 0 4,0 0-20,-1 0 12,1 0 16,-1 0 4,1 0 4,1 1-4,-1-1 0,1 0-4,1 0 0,0-1-4,0 0 4,0 0-4,2-2 12,0 0-8,0-1 4,2-1 0,1-1 0,1 0-8,1-1 0,1-1 12,1 0-4,1-1-4,0 1-4,2-1 4,1-1 4,2 0-16,1-1 0,1 0 12,1-1 4,2 1 0,1-1-16,1 0 16,0 1 4,2 1-4,1 0-12,0 0 4,1 1 8,0 0-4,0 1 8,0 1 4,0 1 4,-1 1 4,-1 1-12,-1 1 8,-2 2-12,-1 0 0,0 2 0,-2 0-4,-2 1 12,0 2 0,0 0-8,-1 2 4,-1 1-4,0 2 0,-2 0 0,1 2-4,-2 0 4,0 2-8,-2 0 4,0 0 0,-1 1 0,0 1-12,-1-1 8,-1 1 8,0 1 0,0 0 8,-2 0 0,0 1 20,-2 0-20,0 0 0,-1 0-4,-1 0 0,0 1-4,1-1 12,-1 0 0,1 0-4,0 0 0,1 0-4,0 0 4,-1 0-4,0-1-8,-1 0 12,0 0-4,0-1-4,-2 0 0,0 0 0,-1 0 4,-1-1 0,-2 1 8,-1-1 0,-2 1 24,-1 0 40,-1 1 24,0-1 20,-2-1 12,-1 1-8,-1 0-12,0 0-16,-1 0-20,-2 0-20,0 1-16,-2-1 8,-1 1-8,0-1-20,0 0 0,-1 0 8,0 0 12,0 0-8,0-1 0,1 1 0,0 0 0,-1-1-8,0 1-12,1-2-4,0 1-4,0-2 4,1 1-4,1-2-4,0 1 4,0-1 4,0-1-4,2-1-8,-4 1 16,0-1-8,0-1-8,2-1 16,0-1 0,2-1-8,1-1-4,2 0 4,0-1-4,1-1-8,0 0 4,0-1 120,1 0-52,1-1-32,1 1-12,0 0-16,0-1-8,2 1-112,0-1 44,0 0 56,1 0 12,1-1 4,0-1 4,1 0-4,0 0 0,0-1-12,1 1 0,0 0 8,-1-1-4,2 0 0,-1 1-8,1-1 8,0-1-4,2 1 0,0-1 20,1-1 4,0 0-8,2 0 0,0-1-4,1 1 4,-1 0-32,2 1 0,-1-1 8,1 1-20,1 0 20,1 1-4,0-2 12,2 1 4,1-1 4,1 0 20,2 0-8,1-1 0,0 1-12,2-1 0,1 1 20,2-1-16,0 1 0,2-1 0,0 0-4,3 1-4,0-1-12,0 1 16,2 0-12,1 0 12,0 0-4,1 0 4,0 1-4,2 0 4,-1 1 0,1 1 8,-1 0 20,-1 2-12,-1 1 0,-2 1-8,-1 1 8,-2 1-8,-2 2-16,-1 0 8,-1 2 4,-1 1-8,-1 0 0,-2 2 8,0 0 0,-1 1-4,-1 1 4,-1 0 4,-2 1 0,-1 0 4,0 0-4,-2 0 16,0 0-8,-2 0-4,0 2 4,-1 0-8,-1 1-8,-1-1 4,-1 0 12,0 0 4,0 0-8,0 0-8,-1 0 0,0 0 0,-1 1-4,0 0 0,0-1 0,-2 1 4,1 0 8,-2 1-4,1-1 0,-2 1-4,1 0 0,-1-1 16,-1 1 0,0-1-4,-1 1-4,-1-1 0,-1 1 4,0-1-8,0 0-8,-2 0 8,0-1 0,-1-1-4,0 0 4,-1 0-4,-1-2 8,-4 3 0,0 0 0,-2 0-4,2-1 4,0-1 4,1-1-8,0 0 0,1 0-4,1-1 4,0 1-8,-1-2 8,1 1-8,-1 0 12,0 1 0,0-1 4,1 0 0,0 0-12,0 0 4,1-1-8,0 0 4,1 0-4,0-1 8,1-1 8,1 0-4,-1-1 8,1-1-4,0 1-4,0 0-4,1-1-8,-1 1 0,0-1-4,-1 0-4,0-1 4,1 0 4,-1 0 20,1 0-4,0-1-12,0 1 0,0-1 0,0 1-4,0 0-20,1 0 24,1 1 0,0-1 4,1 0-4,1-1-4,1 0-4,0 0 0,2-1-4,1 1 28,1-1-4,1 0 0,3-1 0,0 0-20,0 0 0,-1 0-28,1-1 8,-1 0 4,1 0 12,-1 0 8,1-1 0,0 0 0,1-1 4,1 0-16,1 0 8,0-1-12,2-1 16,0 0-8,1 0 8,1-1 4,1-1 20,0-1-16,1 0-4,1-2 4,2-1-20,0 0 0,0 0-8,2 0 16,0 0 8,1-1 0,1 0 12,2 0 0,1-1-12,0-1-12,2 1 0,0 0 12,0 0-8,0-1-8,2 0 8,0 0 0,2-1 8,0 1-20,1-1 16,0 2 0,1 0 8,1-1 0,0 2-4,1-1 4,-1 1 4,0 1 4,0 1-8,-1 1 0,-1 2 12,0 1-12,-3 1-4,-1 1-4,-3 3 4,-3 1 0,-1 1-8,0 2 8,-1 1 8,-1 0-8,1 2 0,-2 1 8,-1 1-8,-1 1 16,-1 0-4,-1 0-4,-2 1 0,0 0-12,-1 1 0,-2 0-4,1 0 12,-2 2-8,1 0 0,-1 0 4,0 1 8,1 1-12,-1 0-4,0 0 8,0 2 8,0 0-20,0 0-24,0 1 28,0 0-4,-1 1 4,-1-1 4,1 1 52,-1-1 4,-1 0-24,0-1 8,0 0-16,-1 0-8,0-1-28,-2 0 12,0-1 4,-1-1-4,-1 1 4,0-1 0,-2 0 0,-1 0 0,-1-1 0,-2 0 0,-1 0 0,-2 0 0,-3 2 24,-1 0-24,-1-1 4,0-1-4,0-1 8,1-1-4,-1 0 4,1 0 4,0 0 0,0 0 12,0 1-4,0-1-20,1 1 4,-1 1 0,0-1 0,-1 1-20,1-1 4,0 0 8,0 0 4,0-1 4,0 1 8,1-1 0,-1 0-4,1 0 0,-1-1 0,0 0 0,0-1 4,2 0-8,0-1 8,0 0 8,2-2-20,-1 1 12,2-2-8,0 0 0,0-1 0,0 1-4,1-1 4,-1-1-8,1 1 0,0-1 0,1-1 8,-1 1-4,1-1-8,1-1 8,0 1 0,0-1 0,0 0-8,1 0 8,0-1-4,2 0 0,0-1 0,1 0-4,2 0 0,1 0 4,1 0 4,0-1-4,2 0 0,0-1 4,1 0 0,0 0 0,1-1-8,0 0 0,0-1 8,2-1-4,-1 0 4,1-1-8,0 0-4,0 0 12,1-1-12,1-1 12,1 0-4,0-1 4,2 0 0,1 0 4,0-1-4,1 1 0,2-1-8,1 1 0,1 0 8,1-1 0,1 1 0,1-1-12,1 0 0,1 1 8,1 0 0,0 0 0,5-1 0,1 0 8,0 0 0,0 1 0,0 1 0,-2 0-8,-1 2 4,-1-1-20,0 2 0,-1 0 12,1 0 4,-1 2 20,0 0-4,0 2 8,-1 0 0,0 1-36,0 2 0,0 0-12,0 1 16,-1 1 0,0 1 8,-1 0 24,-1 1-16,0-1 0,-2 1-4,0 0 8,-1 1-4,-1-1 4,-1 2 0,-1-1-4,-1 1-4,-2 0 0,0 1 0,0 0-4,-2 1 12,0 0 0,0 0 8,-1 1-8,-1 0 8,-1 1-24,0 0 12,-1 0-8,0 2 16,-1-1-8,-1 1-4,-1-1 24,0 0-24,-1 0 0,0 0-8,0-1 4,-2 1 4,-1 0 4,-2 1 12,0-1 0,-2 0 0,0 1 4,-1 0-8,0-1 0,0 1-8,-2 1 4,0-1 0,-1 0 4,-1 1-4,0 1 8,-1-1 12,0 1 8,-2 0 12,0-1 8,-1 1 0,0 0 12,0 0-12,-1 0-4,1-2-20,-1 1 8,1-1-8,-1-1-4,1 1 4,0-1-16,0 1 16,1 0-12,-1 0-20,1-1 4,0 1 4,0 0 4,0 0 8,-1-1 0,1 0 8,0 1-12,0-1 0,0-1-12,0 1 4,0-1-12,1 0 4,0-1-12,0 1 8,0-1-4,1-1 0,0 1 0,1-1 8,0-1 20,1 1-12,0-1-12,1-1 4,1-1 0,0 0-4,1 0 0,1-1-4,-1-1 20,2 0-4,-1-1-4,2 0-4,-1 0 4,1 0 4,0-2 0,1 1-4,1-1-24,1-1 8,1 0 4,0 0 28,1-1-20,-1-1-4,1-1 32,0-1-12,0-1-16,-1-1-32,1 0 24,1-2 0,-1 0-12,1-1-4,-1-1 16,1-1-4,0 0-40,1-1 28,0-2 12,0-1 12,0 0 0,1-1 0,0-1 28,0 0-24,0 0 4,1 0-16,0-1 0,2 0 4,0 0 0,0 1-4,1 0-4,1 3 12,0 0-4,0 2 8,2 1-4,1 0 0,0 0-20,2 0-8,1 0 8,0 1-4,2-1 8,0 1 0,2 1 16,0-1-4,1 1-4,1 0 4,2 0 16,0 0-8,1-1-4,1 1 4,1 1-4,0 0 0,2 2-20,-1 0 4,0 1 8,0 1 4,-1 1 4,0 1 0,-1 1-4,-1 1 8,1 2 0,-1 0 0,0 1-4,0 1 0,0 1 4,-1 0 12,0 1-4,0 1-8,0 1 8,-1 0-12,0 0 0,-1 0-4,-1 0 16,0 1-8,-1-1 0,0 2 0,0 0-4,-2 2 0,0-1-8,-1 2 0,0 0 12,-1 1 4,-1 0 4,-1 1-4,0-1 8,-2 2-4,-1 0-8,-1 0-4,-1 1-8,-1 2-4,-1 1 16,-2 1 0,-1-1 8,-1 1 4,-2 0-8,-1-1 12,-1-1-8,-2-1-4,-1-1-4,-2 0 12,0-1 0,-1 0 0,-2-1 0,-1 0 4,-1 0 12,0-1 52,-2-1 32,1 1 32,-1-1 24,0-1-8,0 0-4,-1 1-48,0 1 28,-2 0-64,1-1-36,-1-1-20,1-2 0,-1 0 4,0 0-80,0 0 28,-1 0 32,0 1 0,0-1-4,0 1-12,-1 0-12,1 0 20,-1 0-8,1 0 0,-1 0 4,1-1 0,0-1 28,0 0-20,1 0-4,0 0 4,0-1-8,0 0 20,1-1-24,0-1 0,2 0 12,1-1 0,1 0 12,1-1-12,1 0-28,1 0-20,1-1-76,3 0-108,1-2-120,3 0-124,1-1-124,2-1-112,2 0-80,2 0-44,2-1-52,1 0-100,3 0-172,1-1-345,1 1-455,0-1-156,-1 1 1140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3T20:50:10.116"/>
    </inkml:context>
    <inkml:brush xml:id="br0">
      <inkml:brushProperty name="width" value="0.05" units="cm"/>
      <inkml:brushProperty name="height" value="0.3" units="cm"/>
      <inkml:brushProperty name="color" value="#00A0D7"/>
      <inkml:brushProperty name="inkEffects" value="pencil"/>
    </inkml:brush>
  </inkml:definitions>
  <inkml:trace contextRef="#ctx0" brushRef="#br0">372 21 500,'0'0'760,"0"0"-164,0 1-148,0 0-100,0-1-60,0 1-40,0-1 4,0 0 20,1 0 12,-1 0 12,0-1-16,1 0-12,-1 0-20,1 0-48,0 0-32,0 0-39,0 0-17,0 0-12,1 0-12,-1 1-4,1-1 96,-1 1-88,1-1-16,-1 0 12,1 1 4,-1-1 20,0 1 20,1 0 24,-1-1 24,0 1 0,-1 0 0,1 0-12,0 0-16,0 0-20,-1 0-24,0 1-20,1-1-4,-1 0 8,0 0 4,0 0 12,0 0 28,0 0-8,0 0-8,0 0-20,0 0-16,0 0-20,-1 0-44,1 0 4,-1 0-12,1 0 4,1 0 4,-1 0-4,0 0-4,1 0 4,0 0 8,-1 0 4,1 0 0,-1 0 4,0 1 16,-1-1-4,1 0 12,0 0 8,0 0 16,0 0 4,0 0 104,0 0-84,1 0-8,-1 0 0,1 0-8,-1 0-8,0 0 0,0 0-16,0 0 4,0 0 0,0 0-8,0 0 8,0 0-8,0 0 16,0 0 4,0 0-12,0 0 20,0 0 4,0 0 0,0 0-8,0 0-8,0 0-4,0 0-4,0 0-16,0 0-8,0 0-16,0 0-8,0 0-12,0 0-8,-1 0 0,1 0-4,-1 1-20,-1 0 16,0 1 4,-1 1 8,0 0 0,-2 2 0,-1 0 24,0 2-12,-1 0-4,0 1-12,-1 0 8,-1 0 12,0 1 8,-1 0-20,-1 0 8,0 1-4,-1 0 8,0 1-12,-1 0-12,0 0 4,0 2 8,-1 0 8,0 0-16,-1 1 8,0-1-8,0 1 20,1-1 0,0 0-4,2 1-8,-1-2 0,2 1 0,-1-1-4,1-1-8,0 0 8,1-2 12,1 1 4,1-2 4,1 0 4,0-1 4,2-1-4,0-1-8,1 0-12,1-1 0,1-1-4,0 0 4,0 0 8,1-1 0,0 0-12,0 0 0,0-1 8,2-1-4,-1 0 0,0 0 8,0 0 0,1 0 4,-1-1 8,0 1 8,0-1 4,1 1 16,0 0 4,0 0 0,0 0 0,0 0-12,0 0-8,-1 0-16,0 1-12,0-1 4,0 1-8,0-1 4,0 0-8,0 0 4,-1 1 8,2-1-12,0 1 12,-1 0-4,1 0 16,1 0 28,-1 0 28,0-1 20,1 1 28,-1-1 24,1 0 8,0 1-12,0-1-12,1 1-28,-1 0-20,1-1-8,0 1-12,0 0-12,1 0 0,0 0-4,0 0-12,1 0-12,-1 0 12,2 0 16,1 0 20,0 1 20,1-1 4,2 0 0,-1 0-8,2 0-20,0 0-16,3 0 48,2 0-56,1 0 4,0-1-4,1 0-4,0 0-16,0-1-16,0-1 4,0 1 0,0 0-16,0 0 20,1-1-8,-1 1 12,1 0-12,-1 0 24,0 0 20,-1 0-12,0 0 8,0 1-4,-1 0 8,-1 1-20,0 0-4,-1 0 4,0 2-8,-1-1 8,0 1-8,-2 0-12,0 0 0,-1 0-4,-1 0 0,-2-1-16,0 1 0,-1-1 17,-1 0-17,-1 0 0,0 0-4,-2 0 4,0 0-8,0-1 8,-1-1-5,-1 1 5,0 0 5,1-1 7,-1 0 0,-1 1-8,1-1 8,0 0-8,1 0 8,-1 0-12,0-1 4,1 1 24,-1 1 0,-1-1 24,0 0 8,1 1 28,-1-1 48,1-1-32,-1 0 12,2 1-12,-1-1-12,1 0-28,0 1-32,0-1 12,0 1-12,0 0-4,0 0-8,-1 0 8,1-1-8,-1 0 0,0 1-4,-1-1 16,1 1-12,-1 1-4,0-1-16,1 1 0,-2-1 4,1 0-8,0-1-8,-1 1 0,0-2 12,0 1 0,-1 0-4,0 0-4,0-1 4,0 1 4,0 0 4,0 0-4,0-1 0,0 1 8,0-1 4,0-1-8,0 1-4,-1-1 4,1-1 4,0 0-8,0 0-8,1-1 8,0-1 0,0 1-8,0-1-8,-1-1 8,1 1-4,-1-1-4,0-1 0,0 1 8,0-1 4,-1 1 0,1-1 4,-1 0-4,0-1 12,0 0-4,1 1 0,-1-1 32,-1 1-24,1 0 0,0 0-12,0 0 4,-1 1-8,0 0-28,1 0 12,-1 0 16,0-1 0,1 0-8,-1 1 16,1-1-8,-1 0 0,0 1-4,0 0 0,0 0 4,0 1 0,0-1 4,0 1-4,1-1-4,-1 0 4,1 0-12,0 0 4,0 0-4,-1 0 8,0 0 4,1 1 0,-1 0 0,1 1-8,-1 0 4,0 1 0,1 0 16,-1 0 20,1 1-16,0-1 0,0 1-4,1 0-12,0 1-12,0-1-16,1 1 20,0 1 0,1-1 12,-1 0 4,1 1-8,0-1 0,0 0 4,0 1 8,-1-1-12,0 1 0,1-1 8,-1 0-4,1 1-4,0-1 0,0 1 4,-1 0 0,1 0-4,0 0 8,0 0-4,0 0 0,1 0-8,-1 0 8,1 0 0,-1 0-20,1 0 12,0 0 4,0 1 12,-1-1-20,1 1 12,-1 0 16,0-1-8,0 1 4,0-1-12,0 0 12,1 0-20,0 0 4,0 0 4,0 1-16,0-1 16,0 0-8,0 0 4,0 0 0,0 1 4,0 0 0,-1-1-4,1 1-4,0-1 20,-1 1-4,1-1-8,0-1 8,-1 1-8,0 0 12,0 0-8,1-1-16,0 1 8,-1 1-4,1-1 12,-1 1-4,1 0 0,0 0 20,-1 0-16,1 0-4,0 0-8,0-1 0,0 1-4,0-1-8,1 0 8,-1 1 4,0 0 4,0-1 8,0 1 4,0 1-8,0-1 4,0 0 0,0 0 8,0 0-24,0 0 8,0 0 0,0 0-4,0 0-4,0 0 12,1-1-4,-1 1-8,0 0-116,1 0 60,-1 0 28,1 1 12,0-1 12,-1 1 20,1 0 116,-1 0-60,1 0-20,-1 0-16,1 0-12,0 0 4,-1 1-4,1-1-4,-1 0-8,1 0 0,-1 0-4,1 0 0,0 0 4,0-1 0,0 1 0,-1-1 0,0 1 0,1 0-8,-1-1 0,0 1 4,1 0-4,0 0-8,0 1 4,0-1-72,0 1-104,0 0-152,0 0-141,0 0-199,0 0-220,0 0-204,0 0-232,1 0-348,0 1-712,1-1-421,-2-1-99,1 0 620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3T20:53:05.120"/>
    </inkml:context>
    <inkml:brush xml:id="br0">
      <inkml:brushProperty name="width" value="0.2" units="cm"/>
      <inkml:brushProperty name="height" value="1.2" units="cm"/>
      <inkml:brushProperty name="inkEffects" value="pencil"/>
    </inkml:brush>
  </inkml:definitions>
  <inkml:trace contextRef="#ctx0" brushRef="#br0">154 3 1708,'-3'0'2280,"-2"0"-531,-3 0-609,-3 0-440,-1 0-228,0 0-156,0 0-92,0 0-20,0 0-12,2-1-32,0 1-8,1 0-4,2-1-12,0 1-12,0 0-16,2 0-4,1 0-12,2 0-8,0 0-20,0 0-20,1 1-4,1 0-4,0-1-12,0 1 4,1 1 56,1 1 40,0 0 4,2 2 20,2 1 60,0 2 12,2 2-28,1 0-16,2 3 16,1 1 4,2 2-16,1 1 44,3 1 40,1 3 24,1 0 0,2 3-24,2 1-16,1 1-64,2 2-52,7 6 44,2 4-112,1 1-16,0 0 20,0-1 40,-1-1 32,1 0 20,0 1 0,0 0 44,1 1 20,0 3-16,1 0 0,1 3 36,0 1 28,0 1 1,1 2-57,0 0-12,0 1-4,0 2-20,1 0 12,-1 2 0,-1 1 20,0 2 32,-1 3 0,0 2-16,-1 1-32,0 3-36,-1 2-36,-1 0-52,0 2-28,-2 2-20,-1 1-20,-1 3 0,1 16 28,-1 6-12,-2 1-8,-4-3 8,-4-4 4,-3-3 0,-3-3 4,-3-2 36,-2-1 12,-2-1 32,-2 1 16,-2 0 16,-1 1 12,-3 1-4,-1 0 4,-2 1-16,0 1 8,-2 1-4,-1 1 8,0 0-20,-2 0-20,0 0-20,-2-1-16,0 0-8,0 0-16,-1-1 4,0 0 0,0-1 4,-1 0 4,-1 0-20,0-1-8,-2 0-12,0 0-12,-2 14 16,-1 4-24,1-1 0,1-5 0,0-5 0,2-5-8,1-4 0,0-3 12,0-3 8,1-2 4,-1-1 12,1-2-4,0-1 8,-1 0-12,1-2-4,0-1 12,0-1-28,0-1 4,0-2 4,1-2 0,0-1 0,-1-2-8,1-1 16,0-1-8,0 0-4,0-2-4,1 0 0,0-2 4,0-1 4,1-2 4,1-2 0,0-1 4,0-1-8,2-2 0,-1-1 8,1-2 4,1-2-8,-1-1 4,1-2 8,0-1 0,1-2 8,0 0 4,0-2 8,1-2-4,-1 0 0,0-2 0,1-2-8,-1-1-12,1-1 4,-1-1 0,0-3 4,1 0 0,-1-3 4,0-1 0,1-2 0,0-2-8,0-1-4,1-2-4,0 0-4,0-2-8,-1-1 0,0-2-4,0 0 4,1-1-4,0-1 4,1 0 4,0 0-12,-1-1-36,1 0-24,0 0-52,0-1-80,-1-1-144,-1 0-60,0-2-280,-2-2-444,0-3-508,-3-2-577,0-4-819,-2-4-712,-2-4-104,-4-3 247,2 2 1721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3T20:53:05.122"/>
    </inkml:context>
    <inkml:brush xml:id="br0">
      <inkml:brushProperty name="width" value="0.05" units="cm"/>
      <inkml:brushProperty name="height" value="0.3" units="cm"/>
      <inkml:brushProperty name="color" value="#00A0D7"/>
      <inkml:brushProperty name="inkEffects" value="pencil"/>
    </inkml:brush>
  </inkml:definitions>
  <inkml:trace contextRef="#ctx0" brushRef="#br0">32 16 372,'0'0'652,"0"0"-180,-1 0-152,-1-1-120,0 0-88,0-1-44,0 1-36,-1-1-16,1 1 0,0-1-8,1 1-4,-1-1-12,1 1-12,0-1-8,0 2-36,0 1 24,1 0 12,-1 1-8,0-1 8,0 0-12,0 0 4,-1 0 4,1 0-8,0 1-16,1-1-36,-1 1-64,1-1-104,0 0-152,0-1-184,0 0 296</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3T20:53:05.123"/>
    </inkml:context>
    <inkml:brush xml:id="br0">
      <inkml:brushProperty name="width" value="0.05" units="cm"/>
      <inkml:brushProperty name="height" value="0.3" units="cm"/>
      <inkml:brushProperty name="color" value="#00A0D7"/>
      <inkml:brushProperty name="inkEffects" value="pencil"/>
    </inkml:brush>
  </inkml:definitions>
  <inkml:trace contextRef="#ctx0" brushRef="#br0">8 94 2016,'-1'-1'640,"0"-1"-212,0-1-132,0-1-84,-1 0-48,1 0-48,1 0-28,0 1-20,1-1-16,0 1-20,0 0-20,-1 0-4,1 0 4,0 1-12,0-1-8,0 2 8,1-1 8,0 0 0,-1 0-8,1-1 8,-1 1 12,1 0-16,0 0 0,0-1 0,0 1 4,0-1-16,2 0-52,1-1-296,0 0-16,2 1-192,-1-1-260,0 1-304,-2 1 240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3T20:53:05.124"/>
    </inkml:context>
    <inkml:brush xml:id="br0">
      <inkml:brushProperty name="width" value="0.05" units="cm"/>
      <inkml:brushProperty name="height" value="0.3" units="cm"/>
      <inkml:brushProperty name="color" value="#00A0D7"/>
      <inkml:brushProperty name="inkEffects" value="pencil"/>
    </inkml:brush>
  </inkml:definitions>
  <inkml:trace contextRef="#ctx0" brushRef="#br0">56 3526 1360,'-1'0'1028,"0"0"-324,-2 0-244,1 1-164,-1 0-96,0 0-60,0 0-44,0 0-36,1 1-8,0-1-12,1 1 0,1-1 12,0 1 24,0 0 36,0-1 36,0 0 32,0 0 44,0 1 17,0-1 15,0 0 8,0 0-4,0 0 0,-1-1-36,0 1-16,0-1-20,-1 1-24,1 0-32,-1 0-24,1 1-24,0 0-8,0 0-20,0 1-4,1-2-12,-1 0-8,1-1 4,-1-1-20,1 1-12,-1-1 8,1 1 24,-1-1 4,1 1 12,0-1 12,-1 0 64,0 0-64,1 0 16,-1-1-24,0 0 4,0 1 0,0-1-4,0 0-8,-1 0-20,1-2-4,-1-1-8,0-1-8,1-2 4,0-1-16,1-2 4,0 0 0,1-1 0,-1 0 0,1-2-12,1 0 20,-1-1-4,1-1-8,-1 0 0,1-2 4,0 0-4,0-2-24,-1 0 16,1-1 24,0 1 0,0-1-8,-1 1 8,1 0 12,-1 1-12,1 0-20,0 0 4,-1 2 4,1-1 0,0 1 4,1 0 4,0 1 0,-1 0-4,1 1 0,0 0-20,0 0 4,1-1 8,1 1 4,1 0 4,0 0-4,1 0 4,-1 1 4,1 0-4,-1 2-4,1 0-8,0 1 8,-1-1 8,1 1-8,0-1-8,0 1 8,0 0 0,0 0 0,1-1 0,-1 2 0,2-1 4,-1-1-8,2 1 24,0 0-16,1 0 8,1 0-8,2 0 4,0 1-4,1-1-16,2-1 20,1 1-8,2-1 4,0 1-4,1 1 0,0 0 0,0 3-12,-1 1 8,1 2-12,-1 2 16,-1 1 0,1 3 4,0 0 8,0 3-4,-1 1 12,-1 1 4,0 1 0,0 1 8,-1 1-8,-2 0 4,0 2-4,-1 0-16,-1 1 12,0 0-12,-1 2 8,0 0 12,-1 2 4,0 0 20,0 3 24,0 0-4,-1 2 4,0 0-16,0 0-8,-1 1-16,-1 1 0,0 1 12,-1 0 16,-1 0 0,0 1 16,0 1 16,-1-1-12,-1 0-8,0-1-16,-1 0 4,0-1-24,-2 0-12,0-3 8,-1 0-4,0-2 0,0-1 32,-1-1 24,0-2 16,-1 0-8,0-1 12,0-2-20,-1 1-8,0-2-20,0 0-20,0-1-4,0 0-4,-1-1-8,1 0 0,0-1 0,0-1 4,-1 0-4,1-1 0,-1 0-4,-1 0 12,0 0-12,0 0-8,-1-1 0,0 1-8,1-1-8,-2 0 0,0 0 4,1-1 4,-1 1 0,-1-2 4,1-1 20,-1 1-4,0-1-20,0-1-4,0-1 0,-1 0-4,1-1-24,0-1 16,1 0 8,-1-3 4,1 0 4,0-1-8,0-2 4,0-1 4,0-2-4,-1-1 0,0-1-4,0-2-4,0-1-12,1-1 0,-1 0 8,2 0 0,0-2 12,-1 0 0,2-1 12,-1-1-8,2 0-4,-1 0 0,0 0-4,1-1 0,0 0 4,0 1-8,1 0 8,1 0-8,0 0 4,1 1 4,0 0-4,1 1 8,1 0-4,-1 1 0,1 1 4,1 0 4,0 1 0,1 1 4,1 2-8,0 0-4,1 0-12,0 0 4,2 0-12,0-1 8,1-1 8,1 1 4,3-2 4,1 1-8,1 0 8,2 0 0,1-1 0,1 1 0,0-1 4,0 1 0,0 0 0,0-1-12,0 1 0,0 0-12,-1 1 8,0 0 4,0 1-4,0 0 8,0 0-4,0 2-4,0 0-4,-1 2 4,-1 0 0,0 1 4,0 1 32,0 0-8,-1 2-12,0 0 8,-1 0-8,1 2-8,-1-1-32,1 2 12,0 0 4,0 1 4,-1 0 4,1 0 4,-1 1 4,0 1 0,0 0 0,-1 0-4,0 1 8,-1 0 0,0-1-4,0 1 4,0 1 8,1-1 12,0 1-20,1 1 4,-1-1 0,3 3 12,1 2-20,0 0 8,-1 2-4,1 0 0,-1 1 0,-1 1 0,0 0 4,1 1 0,-1 1 8,0 1-8,0 1 4,0 0 0,0 1-8,0-1-4,-1 1 0,0 0 4,-1 0 0,-1 0-12,0 0 4,-1 0 0,0 0 12,0-1-8,-1 1-4,0-1 8,-1 0 0,0-1-4,-2 1-8,0-1 4,-2 0 8,0 0-4,0 0 4,-1 0-4,0 0 0,0 0 20,-1 0-20,0 0-8,0 0 4,-1 0 4,0 0 16,-1-1-28,0 1 8,0-1 4,-1-1 0,-1 0-4,1-1-4,0 1 8,-1 0 4,0-1 0,0 0 4,-1 1 8,0-1-12,0-1-4,0 1 0,0-1 0,0-1 0,-1-1-8,1-2-12,-1 0 8,2-2 0,-1-1 12,1 0-12,0-1 16,-1 0 12,1-2 0,0 1 4,-1-1-12,1 1 20,-1-1-20,0 0 4,1 0-4,-2 0 4,1 0-8,-1 0 4,0-1-4,0 1-4,-1-2 0,0 1-12,0-2 4,-1 0 0,-1-1 8,0-1-4,-1-1-4,-1 0 0,0-2 8,-1 0-8,0-1 0,-1-1 8,0-1-4,-1-1 12,1-1-8,0-1-4,1-1 0,0 0-4,1-1 0,0-1-16,1 0 12,1 0 4,0 0 0,1-1 0,1 1 4,0-2 8,2-4-4,1-1 0,1-1 0,1 2 0,0 0-8,3 1 4,0 1-4,2 0 4,1 1 8,1 0 0,1 0 8,1-1-8,1 1-4,1-1 0,1 1 0,1-1 4,0 0-4,1 1 8,1-1-4,1 1 0,-1 0 4,2 1-8,0 0 0,-1 0 0,1 1 0,1 1 0,-1 0 0,1 2 0,0 1 0,0 0 0,2 1 0,0 0 0,-1 0-4,1 0-4,0 1 4,0 1-4,-1 0 8,-1 1-4,0 1-4,0-1-4,0 2 0,1-1 4,1 1 0,0 0 0,2 0-4,0 0 12,1 0 0,0 0-12,-1 2 4,-1 0 8,0 1-4,1 1-8,-1 0 8,1 1 0,-1 0 0,0 1-8,-1 1 8,0 1-8,-1 0-20,0 1 4,-1 1 24,0 1 0,0 1 4,-1 1 0,1 1 16,0 0 4,0 1-8,1 0-12,0 2 4,-1 0 8,1 2-4,0 1 0,0 1 0,-1 1 0,1 0-4,-1 1 0,-1 1-4,0 0 0,0 0 4,-1 0 4,-2 1 0,-1-1 4,0 0 0,-3 1-4,0-1 8,-1 2-4,-1 0-4,-1 1-4,-2 1 0,-1 0 0,-1 2-4,-1 0-4,-1 1 0,0-1 4,-2 1 12,1-1 0,-2-1 4,0 0 8,0 0 0,1-1 12,-1-1 0,-1 0-4,1-1 12,-1 0 4,-1-1 4,1-1-8,-2 0 4,0-2 4,0 0-16,0-1 12,-1 0-16,0 0-4,-1-1-8,1 0-8,-1-2 8,1-1-20,-1-1 4,0-1 4,0 0 0,1 1 0,-1 1 4,1-1-4,0 0 4,-1-1-4,2-1 120,-1-1-60,2 0-32,0-2-8,1 0-4,0-1-16,-1 0-116,1-1 48,0 0 24,1-1 12,0 1 8,0 0 8,0-1 8,0-1 8,1 1 0,0-1-4,0 0 4,1 0 0,0-1-8,-1 1-12,1-1 12,-1 0 0,1-1-4,-1 0 0,0-1-8,0-1 0,0-1 0,0-2-4,1-3-4,-1-1 4,1-1 8,0-1 4,1 0 0,0-1 0,0 0 12,1-1-8,1-1-4,1 0-4,1 0 8,1-1 0,0 1-20,2-1 0,1 1 0,1-2-4,1 1-12,2-1 8,0 1 8,1 1 12,1-1 4,0 2 0,0 0 8,0 0 8,1 1 4,0 0-12,1 2-4,-1 0 0,0 2 0,0 0-12,-1 1 4,0 1 8,-1 1 0,1 0 4,0 2-4,0 1 0,1 2 4,0 1-4,0 1 0,0 0 4,1 1 0,1 1 0,0 1 4,1-1-4,-1 1-4,-1 0 0,1 1-4,-2-1 8,0 1-4,-1 1 8,0 0 0,-2 0-4,1 2 4,-1 0-12,-1 1 0,-1 0 0,-1 1 4,-1 0 0,-1 0 0,0 0 0,-1 0 4,-1 1-16,1 0 4,-1 0 8,-1 1-4,0 1-20,-2 1 12,1 2 20,-1 0-4,-1 1-4,-1 0 4,0 0 24,-2 1-16,0 0-4,-1 1-4,-1 3 12,-1 1-4,0-1 8,0-1-4,-2-1-4,1-1-8,-2-1 4,0-1 4,0-1-8,-1 0 12,0-2 0,-1 0 0,-1-1-8,0 0-4,-1 0-4,0 1 0,0 0-8,0-1 0,1 0 8,0-2 0,0-1 0,0-1 0,1-1 4,1-1-4,0-1-16,1 0 16,0-1-4,0 0-8,2-1 0,-1 0 8,0-1 4,1 0 52,0 0-28,-1-2 0,1 0-24,-1 0 4,1-1-40,1-1 16,1 1 4,0 0 16,1-1 8,1-1-4,0-1-4,0-2 0,0-1 0,1-2 0,0-1-4,0-2 0,0-1 0,1-1-8,-1-1 0,1 0 8,1-1 0,0 0 4,1 0-4,1-2-8,1 1 4,0-1 4,3-1-12,0 0 4,2-1 0,4-3-8,2-1 16,3 0 0,-2 2 0,1 2 4,0 1 4,1 1 4,-1 1 8,1 1 4,-1 0 0,0 2-4,0 0 0,0 0-12,1 1-4,0 1-4,0 0 4,1 1-4,0 0 4,0 0 12,1 2 8,0-1-16,2 0-4,0 0 4,2-1 4,1 1-8,1 1 8,2 0 4,1 1 4,0 1-4,1 1 0,1 1-8,-1 0-8,0 0-4,-1 1-16,1 0 8,-2 0 0,-1 1 8,0 0-12,-1 0 4,-2 1 16,-1 1 0,-1 0 0,-1 1 4,-1 0 4,-1 2 20,-1 0-4,0 2-12,-2 0 4,0 0-16,-1 3-4,-1-1-20,-2 2 8,-2-1 4,-1 1-16,-2 1 16,0 0 4,-2 1 0,0 1-8,-1 0 8,-1 2 0,-1 0 12,-1 0-8,-1 0 4,1 2 8,-1-1 8,-1 2-4,0-1 0,0 1 24,0 0-16,-1 2-4,0-1 8,1 0-12,-1 0 0,0 0-8,0 0 0,0 0 12,-2-1-12,0 1 0,0-1 0,-1-1-4,-2 0 8,0 0-4,-1 0-8,-2 0 4,-1 0 8,-1 0 0,-1 0-4,-1-1 4,-1-1 12,-1-1-36,-1 1 32,1-2 48,-1 0 44,0 0 20,1-2 12,2 1 32,-1-2-40,2 1-48,1-1-28,2-2 12,0 0-28,1 0-4,0-1-8,0-1-12,1 0-12,0-1-32,1 0 4,0-1 12,0-1 12,2-1 8,-1-1-16,2-1 4,-1-3 8,0-1 4,0-1-8,1 0 4,0-2-4,1 0 0,0-2-4,1 0-20,1-1 16,1 0-4,1 1 4,1-1 0,-1 0 0,1 0 0,1 0-4,0 0 8,0 0-8,2-2 0,0 0 8,1 0-4,0-1 0,0 1-4,1-1-4,1 0 4,0 0 0,1-1 0,0 0 0,1 0 8,0 0 0,0 1-8,0 1 0,1 1 4,-1 0 4,1 0-4,0 1 0,0 1-4,1 0 8,1 1 0,0 0 0,3-2-16,1 1 16,2-1 4,-1 1 0,0 1 4,-1-1 4,1 2-4,0 0 8,1 0-8,-1 1 0,1 1-4,1 0 0,0 1 4,0 0-12,0 1 128,-1 1-60,0 2-24,-1 1-16,-1 1-8,0 1 0,-1 1-132,0 2 68,-1 1 16,-1 1 20,-2 2 8,0 0 8,-2 2 0,0 2-4,-1 0 8,-1 2-4,-2 1 8,0 1 0,-2 0 0,-1 1 0,0 0-8,-2 1 8,0 0-8,0 1-8,0 0 16,-1 0-4,-1-1-4,0 1 0,-1-1-4,0 0-4,-1 0 4,-1-1 0,-1 1 4,-1 0 0,0-1 0,-1 0 8,-1 0 4,0 0 0,-1-1 8,0 0 4,-1-1 0,1 0-8,-2 0-16,0-2 4,1-2-8,-2 0-12,1-2 4,-1-1 12,-1 0 0,1-1 0,0 0 4,0-1 4,0-2-4,1 0 4,0-1-4,0-1-4,0-1 0,0-1 4,0-2 12,1 0 4,2-2-8,-1-1-8,2-1-4,-1-2 0,2 0-4,-1-3-24,1-1 16,0-1 0,0-3 12,1-1 0,-1-1 0,1-1 12,1-2-8,-1-2-4,1 0-4,0-2 4,0-1-8,0 0 8,1 0 8,0-1-8,1 0 8,1 1-4,0-1 4,1-1-4,-1 1-8,1 1 8,-1 0 4,2 1 0,1 1-4,1-1-4,0 1 16,1 0-8,0 1-8,0 0 16,-1 0 0,0 0 16,1 1-28,0-1-4,0 0-4,1 0-20,0 0-4,0 0-4,1 0 4,0 0 8,1 0-8,0 1 12,0 1 8,0 2 0,0 1 0,0 2 8,0 0 0,0 1 0,0 1-12,1 1 4,-1 0 0,1-1 4,0 1-8,0 0-4,1 0 20,-1-1 8,1 1-8,0-1-4,-1 2-12,0-1 12,0 1-8,0 1 0,0 0 4,0 0 4,-1-1 8,2 2-8,-1-1 0,1 1-4,0 0 0,-1 1-8,0 1-8,0 1 8,-1 0 0,0 1 8,0 1 0,-1 0 4,0 1 12,0 0-12,-1 0 0,-1 1-4,0 1-4,1 0-16,0 1 16,0 1 0,-1 1 0,2 1 8,-1 1 4,2 3 0,0 1 4,2 3 12,0 2-4,0 3 0,1 3-16,1 2 0,1 2 36,0 0-12,0 1 0,-1 0-16,-1-1 12,0-2 40,-1-1-60,-2-2 0,-1-2 12,-1-1 8,-2-1 8,-1-1-48,-1-1 28,-2-1 4,-1-1 8,-1-1-12,-1-2 8,0-1-68,-2 0 32,-1-1 16,1 0 4,-1-1 4,0 0 4,-3 0 72,-2-2-44,-1-1-16,-3-2-4,0-1-4,-2-2-12,1-1 0,-1-1 0,-3-4 24,-1-1 20,-1-1 24,2 1 12,1 0 20,1 0 8,1 1-8,2-1-20,0 0-28,2 0-4,0 1-8,1-1-4,1-1-4,0 1 8,0-1 40,2 1 16,0 1 0,0 0 0,1-1 4,0 0-24,1 0-32,-1 0-16,2 0 20,-1-1 36,1 0 36,1 1 20,0-1-4,0 1 12,0-2-32,0 0-44,1-1-40,-2-1-32,1-1 0,0 1 0,0-1-12,0 0 0,1-1 12,0 0 20,0 1-4,0-1-8,1 1 0,0 0 4,1 1-12,0 0-12,0 0 0,1 1-8,-1 0 0,0 0 4,2 1 8,0-1 0,1 0 8,0 0 0,1 0 8,-1-1-12,1 0-12,1 1 12,0 0-8,0 1-96,1 1 40,0 0 28,1 1 12,0 0-4,0 0 8,1 1 108,1 0-44,1 0-12,-1 1-12,1 1-16,0 1-20,0 0 8,0 1 0,-1 0 4,1 0 4,0 0 4,-1 0 0,2 0-4,-1-1 0,1 1-12,2 0 0,-1 1-16,-1 0 16,1 0 0,0 2 12,-1 0-8,-1 0-12,0 1 24,-1-1 0,0 2 0,-2 0-108,1 1 60,-1 0 44,1 1-12,1 2 8,0 0 0,3 1 92,1 1-40,0 0-12,1 2-12,1-1-12,0 1-8,0 1 4,1 1 0,-1-1-16,0 2-4,0 1 12,-1 1 4,2 1 4,-1 1 0,-1 0 0,1 1-8,-1 1 8,0-1-4,-1 0 4,0-1 0,-2 0 0,1 0 0,-2-1-4,0-2 0,-1 0 0,-1 0-4,0-2 8,-2 0 12,0 0 0,0-2-12,-1 1 8,0-1 0,-1 1-4,-1-1 8,-1 0-12,0 0 16,0-1-12,-1 0-8,-1 0 16,1-2-12,0 1 4,0-2 0,0 0 4,-1-1-4,1-1 4,0 0 12,0 1-4,0 0-8,-1 0 4,0 0-4,1 0 8,0 0-8,1-1 4,0 0 0,-1 0 0,1-1 4,-2 0-16,0-1 0,0-1 12,-1 0-16,-1-1 0,-2-2 0,-1 0 0,0-2-16,-2-2 4,1-1 4,-1 0 0,1-1 8,0-2 4,0 1 12,1-2-12,0 0-4,1 0 0,-1-1-20,1 1 4,1-1 0,1 1-4,0 0 8,0-1-4,1 1 4,0 0 4,0 0 4,1 0 0,1 0-4,0 0 8,1 0-4,0 1 4,1-1 0,0 0 8,1 0 0,-1 0 4,1 0-4,1 1 4,-1 0-8,1 1-4,-1 1 0,0 0-8,1 1-104,-1 0 52,1 1 28,0 1 12,-1 0 24,0 1-4,0 1 104,1 0-60,1 0-44,0 0 0,0 0-40,1-1 16,0 1 4,0-1 16,1-1 12,1 0-4,0 0 16,1 0-4,0 0-8,1-1 20,0 1-24,1 0-4,0-1-4,0 1 0,0 0 4,0 0-24,-1 0 16,1 1 8,-1 0 0,0 1-8,1 0 4,-1 0-4,0 1-4,-2 1 8,1 0-4,-1 0-4,-1 2-28,1 0 24,0 1 100,0 1-56,0 1-12,1 0-8,0 1 20,1 1-12,0 2-104,0 0 48,1 3 16,1 2 16,1 1 4,0 2 0,1 2 20,0 1-16,0 1 4,0 2 0,1 2 8,-1 0-8,0 0-4,-1 0 12,-2 0 0,-1-1-4,-1-1-8,0-1 0,-2-2 4,-1-2-4,-1-1 4,0-1-4,-1-1 8,-1-2 12,0-1-4,-1 0 12,0-1-8,0 0 8,-1-1 0,0-1 0,-1 0-20,0-1 8,1 0-12,-1-1-4,-1-1 8,1 0 12,0 0 4,0-1 0,1 0 8,-1-1 0,0 0-4,0 1-4,-1-2 8,-1 0-8,-1-1-8,-3-2-4,-1-1-28,-1-2 12,-2-2 0,-1-1 0,-1-1-4,0-2 0,0 0 20,-1-1-20,0-1-16,1-1-8,1-1 4,0-1 0,2-1 4,0 1 8,1-1 8,1 2 0,1 0-4,1 2-8,0 0 4,2 1-12,1 1 0,1 0-12,1 1 24,1 1 4,1 0-4,1 0 0,2 0 16,0 0-4,0 1 0,2-1-12,0 0 12,1 1 4,1 1-12,0 0 4,0 1 4,1 0 0,0 1-4,0 0 4,0 2 4,1-1-4,-1 2-4,2 0 8,0 1-8,0-1 8,0 1 0,1 0 4,-1 0-12,1 0-4,-1 0 8,0 2-8,0 0 8,-1 0-20,1 0 20,0 1 4,1 2-4,1 0-4,1 1-4,1 2 12,0 0-4,0 1-4,2 1 4,0 1 4,0 1 8,1 1-4,-2 1-4,0 0 16,-2 2-8,0 1 4,0 1 0,-1 0-4,0 1 8,-1 1-16,0 0 0,0 0-12,-1 1 8,2 4-32,0 1 20,-1 1 8,-1-1 8,-2 0 0,0-2 0,-1 0 12,-2-1 4,0-2 8,-2 0-8,0-1-4,-1-1 0,-1 0-4,-1-2 0,-1-1-8,0-1 8,-1-2-4,1-1 4,-1-2-96,0 0 52,0-1 20,0-1 12,-1-1 8,1 0 4,-1-1 96,1 0-44,0 0-24,0-1-8,1 0-20,0-1 16,-1 0-20,0 0 8,1 0 4,0 0 4,-1-1-4,0 0-4,0 0-8,1-1 4,-2-1-8,1 0-16,-1-2 4,0-1-8,1-2 4,-1-1-8,0-1 4,1-3 8,-1-1-8,0-3 12,1 0-4,1-2 4,0 0-16,2-1 12,0 0-8,2 0-16,0 0-8,1 2-8,1-1 4,1 2 0,1 0 4,1 1 4,1 0 12,1 1 12,1 1 8,0-1-12,1 2 20,0 0-4,1 1 0,1 1-12,1 0-8,0 0 0,0 1-4,1 0 4,-1 1-12,1 0 12,0 1 4,-1 0 12,0 1 0,0 0-4,-1 1 12,0 0 0,0 2-4,1 1-24,-1 0 8,1 1 12,1 1 4,0 1-8,1 1 8,1 1 12,0 0 4,0 1-12,0 1 0,0 0-4,0 2-4,0 0 16,-1 1-12,0 2 4,-1 1 0,0 0 4,1 4 0,-1 1 0,0 2-8,-1-1 4,-3-1-4,-2 0 4,0-1-4,-2-1 4,-2 2 8,0 1 4,-2 1-4,0 1 0,-2 1 0,1 0 8,-2-1-8,0 0 4,-2 0 0,1-2-8,-1-1 4,-1 0 0,0-2-4,0 0 4,-1-1-8,0 0 16,0 1-12,0-1 0,0-2 0,0 0 0,1-2 4,-1 0 0,0-2-8,1-1 4,0-1 0,1-1 0,0 0 12,-1-2-4,1-1 8,-1 1 0,1-1 4,-1 1-4,0-1-20,1 0 4,-1 0 12,1 0-8,-1 0 0,1 0 12,0-1 4,1-1-12,-1 0-8,1-1-8,-2-2-8,0-2-4,-1-2 4,-1-2-4,0-1 0,1-2 0,-1-2 12,0 0 0,1-1-8,0-1 8,1 0-4,1-1 16,0-1-16,0 1-4,1 0 12,1 1-16,0 0 8,0 0-12,1 1 8,0 1-8,1-1-4,1 0-8,1 0-32,1-1-32,2-1-24,-1 0-4,2 0 0,0 1 12,0 1 32,1-1 24,0 2 28,0 2 8,1 0 4,0 1 4,-1 1-8,0 0 16,0 0-4,0 1 0,-1 1-4,1-1 0,-1 1 0,1 0-12,-1 1 12,1 0-8,0 1 12,-1 1-4,1 0 8,-1 1 4,1 1 8,0 1 4,-1 0-12,1 1 0,0 0-4,-1 1 0,0 0-16,-2 0 4,0 2 12,0 1 0,-1 0 0,-1 0 4,1 0 0,-1 0 0,1 0-8,0 1 4,0 0 8,1 1-8,0 1 8,0 0-4,0 2 8,-1 0 4,-1 2-8,1 0-8,0 0 0,0 2 0,0 1-4,-1 0 0,0 0 12,-1 1 8,1 0 8,-1 1-12,0 0 8,-1 0 0,0 1 8,-1 0-4,0 0 0,0 0 8,-1 0-12,-1 0-4,-1-1 0,0 1-8,-2 1-4,0-1-20,0 0 16,-1 1 156,0-1-64,0-1-40,0-1-12,-1-2 12,1 0-20,-1-2-148,1-2 60,0 1 36,-1-2 20,1 1 4,-1-1 8,1-1-4,0-1 8,0 0-4,-1-1-4,0 0 4,1 0-4,0-1 0,0 0 4,1 0-8,0 0 16,1-1 0,0 1-4,0-1 0,1-1-8,0 1 4,0-1-8,0-1 4,0 1 4,0-1-4,-1 0 0,-1-2 4,1 0-20,0-3-4,0-1-8,0-2 0,1-1 8,0-3-4,0-1 12,1-1 8,2-1 0,0-2 8,0 0-8,2-1-20,0-1 0,1 0-4,1-2 0,0 0 0,0 0 12,2-1 8,0 0 0,0 0 8,0 1-4,1 0 4,-1 1-4,0 2 0,1 1-4,-1 1 0,0 1 0,1 2 0,-1 0 0,0 1-4,0 0 8,-1 1-4,0 1-8,0 1 0,-1 0 0,1 2 8,-1 2 4,-1 1 0,1 0 44,0 1-20,0 1-8,0-1-16,1 1-12,0-1 4,0 0-40,-1 1 24,-1 0 12,0 1 0,0-1 32,0 1-20,-1 0 4,0 1-4,-1-1-8,0 1 0,0 0-24,1 0 16,-1 1-8,1 0 12,0 0 12,1 1-8,-1 1 0,2 0 4,-1 2 4,2 0 0,-1 1-4,1 2 4,0 0 0,1 2-4,-1 1-76,1 1 36,0 1 28,-1 1 4,0 0 16,0 2 4,-1 0 84,0 2-36,-1 0-24,-1 2-8,-1-1-8,0-1-4,-1-1 8,0-1-12,-2-1-4,-1-1 20,1-2-12,-2 0 8,0 0 4,0 0 8,-1 0 0,1-1-4,-1-1-8,0-1-4,1-1 4,-1-1 8,0-1-16,1-2 4,0 0 0,1 0-32,-1-1 12,1 0-8,0-1 12,0 0 8,1 0 8,-1 0 40,0 0 0,0-1 16,0 0 40,0 0 24,0 0 12,0-1 12,0 0-24,0-2-8,0 0-52,0-3-40,1-1-20,0-3-16,1-1-4,0-1-8,1-2-8,0-2 12,0 0-4,0-2 8,1-1-4,1-1-8,0 0 8,0-1-20,0 0 0,1 1 0,0 0 0,1 1 0,0 1 12,2-3 0,1 0 16,1 0-8,0 1 8,-1 1 0,1 2 0,-1 2 0,0 1-4,0 0 4,0 2-8,-1-1-4,0 1 0,-1 1 4,1 0 4,-1 0-4,0 1 8,-1 1 0,0 1-24,0-1 20,0 1 92,2 1-56,-1 0-20,0 1-4,-1 1 0,1 0-8,0-1-104,1 1 52,0 0 24,0 0 4,1 0 20,-2 1-4,0 0-8,-1 1 0,-1 1-4,-1 1 12,0 0 20,-1 0-8,-1 1 0,1 1 0,-1 0-4,0 0 0,0 1-4,0 0-4,1 0-20,-2 0 16,1 1 4,0-1-4,0 1-8,-1-1 12,1 0 28,-1 0 28,-1-1-20,1 0-8,0 0-16,-1 0-12,0 1 4,0-1-44,1 1 16,-1 0 4,0 0 20,0 1 12,0-1-16,-1 1-12,0-1-72,0 0-132,0 1-140,0 0-196,0 1-216,0 0-212,0 1-176,0 1-200,0 2-276,-1 1-2773,0 1 1981,-1-2 1532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03T15:43:40.609"/>
    </inkml:context>
    <inkml:brush xml:id="br0">
      <inkml:brushProperty name="width" value="0.05" units="cm"/>
      <inkml:brushProperty name="height" value="0.05" units="cm"/>
      <inkml:brushProperty name="ignorePressure" value="1"/>
    </inkml:brush>
  </inkml:definitions>
  <inkml:trace contextRef="#ctx0" brushRef="#br0">1 449,'0'-20,"0"-4,2-29,0 45,-1-1,0 0,1 2,1-2,-1 0,1 2,3-8,3-4,1 2,0 0,2 1,18-23,-7 8,-16 21,0 0,10-11,3-2,-14 16,0-2,2 2,-1 0,11-9,-17 15,1-1,1 1,-2 1,1-1,0 0,0 0,0 0,0 1,0-1,0 1,0 0,0 0,0 0,-1 0,2 0,-1 1,0 0,0-1,-1 1,1 0,1 0,-1-1,-1 1,1 1,2 1,-1 0,-1 0,1 0,-1-1,0 2,1-2,-1 2,0 0,0-1,1 6,1 2,6 22,-7-22,9 23,14 22,-11-23,-1 0,18 60,-29-87,-1 0,1 0,-1 0,2-1,-1 0,0 1,0 0,1-2,0 2,1-2,-2 1,2-2,-1 2,1-2,0 0,-1 1,1-2,1 1,8 3,-12-5,2-1,-2 0,0 1,2-1,-2 0,1-1,-1 1,2 0,-2-1,0 0,1 0,-1 0,1 0,-1 1,1-3,0 1,-2 1,2-1,-1 0,0 0,0-1,0 1,0 0,3-6,-1 1,-1 1,1-1,-1-2,0 3,-1-2,1 0,-1 0,2-15,-2 10,0 1,1-1,0 1,0 0,2 0,-1 1,1 0,0 0,1 0,0 1,7-11,-7 14,-1 0,-1-1,0 0,0-1,-1 1,5-10,-6 10,2 1,-1-1,1 1,1 1,-1-1,0 1,1-1,7-7,16-20,-26 30,0 1,0 0,0 1,1-1,0 1,-1 0,1-1,0 1,0 0,-1 1,1-1,1 0,-2 2,1-1,0 0,0 0,0 1,1-1,-1 1,0 0,0 0,1 0,0 1,-2 0,2 0,-2-1,0 1,2 1,0-1,-2 0,1 1,0 1,-1-3,1 3,4 5,38 49,-40-52,-1 0,0 2,0-1,0 0,-1 1,4 7,14 47,-16-46,0 2,1-1,10 19,3-2,37 49,-51-75,0-1,1 0,-1-2,1 1,1-1,-1 2,0-3,0 0,0 1,1-2,0 1,0-1,0 0,0-1,0 1,0-2,9 0,-13 0,1-2,-1 1,0 0,0 0,0-1,0 0,0 1,0-2,1 1,-2-1,0 0,1 2,0-3,-1 1,0 0,1 0,1-6,0 3,-1 0,0 0,0 0,0-1,-2 0,1 1,1 0,-2-2,1-9,0-4,-2 14,0-1,1 1,0-2,0 2,0 0,1-1,0 1,4-8,-1 4</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3T20:53:05.121"/>
    </inkml:context>
    <inkml:brush xml:id="br0">
      <inkml:brushProperty name="width" value="0.05" units="cm"/>
      <inkml:brushProperty name="height" value="0.3" units="cm"/>
      <inkml:brushProperty name="color" value="#00A0D7"/>
      <inkml:brushProperty name="inkEffects" value="pencil"/>
    </inkml:brush>
  </inkml:definitions>
  <inkml:trace contextRef="#ctx0" brushRef="#br0">372 21 500,'0'0'760,"0"0"-164,0 1-148,0 0-100,0-1-60,0 1-40,0-1 4,0 0 20,1 0 12,-1 0 12,0-1-16,1 0-12,-1 0-20,1 0-48,0 0-32,0 0-39,0 0-17,0 0-12,1 0-12,-1 1-4,1-1 96,-1 1-88,1-1-16,-1 0 12,1 1 4,-1-1 20,0 1 20,1 0 24,-1-1 24,0 1 0,-1 0 0,1 0-12,0 0-16,0 0-20,-1 0-24,0 1-20,1-1-4,-1 0 8,0 0 4,0 0 12,0 0 28,0 0-8,0 0-8,0 0-20,0 0-16,0 0-20,-1 0-44,1 0 4,-1 0-12,1 0 4,1 0 4,-1 0-4,0 0-4,1 0 4,0 0 8,-1 0 4,1 0 0,-1 0 4,0 1 16,-1-1-4,1 0 12,0 0 8,0 0 16,0 0 4,0 0 104,0 0-84,1 0-8,-1 0 0,1 0-8,-1 0-8,0 0 0,0 0-16,0 0 4,0 0 0,0 0-8,0 0 8,0 0-8,0 0 16,0 0 4,0 0-12,0 0 20,0 0 4,0 0 0,0 0-8,0 0-8,0 0-4,0 0-4,0 0-16,0 0-8,0 0-16,0 0-8,0 0-12,0 0-8,-1 0 0,1 0-4,-1 1-20,-1 0 16,0 1 4,-1 1 8,0 0 0,-2 2 0,-1 0 24,0 2-12,-1 0-4,0 1-12,-1 0 8,-1 0 12,0 1 8,-1 0-20,-1 0 8,0 1-4,-1 0 8,0 1-12,-1 0-12,0 0 4,0 2 8,-1 0 8,0 0-16,-1 1 8,0-1-8,0 1 20,1-1 0,0 0-4,2 1-8,-1-2 0,2 1 0,-1-1-4,1-1-8,0 0 8,1-2 12,1 1 4,1-2 4,1 0 4,0-1 4,2-1-4,0-1-8,1 0-12,1-1 0,1-1-4,0 0 4,0 0 8,1-1 0,0 0-12,0 0 0,0-1 8,2-1-4,-1 0 0,0 0 8,0 0 0,1 0 4,-1-1 8,0 1 8,0-1 4,1 1 16,0 0 4,0 0 0,0 0 0,0 0-12,0 0-8,-1 0-16,0 1-12,0-1 4,0 1-8,0-1 4,0 0-8,0 0 4,-1 1 8,2-1-12,0 1 12,-1 0-4,1 0 16,1 0 28,-1 0 28,0-1 20,1 1 28,-1-1 24,1 0 8,0 1-12,0-1-12,1 1-28,-1 0-20,1-1-8,0 1-12,0 0-12,1 0 0,0 0-4,0 0-12,1 0-12,-1 0 12,2 0 16,1 0 20,0 1 20,1-1 4,2 0 0,-1 0-8,2 0-20,0 0-16,3 0 48,2 0-56,1 0 4,0-1-4,1 0-4,0 0-16,0-1-16,0-1 4,0 1 0,0 0-16,0 0 20,1-1-8,-1 1 12,1 0-12,-1 0 24,0 0 20,-1 0-12,0 0 8,0 1-4,-1 0 8,-1 1-20,0 0-4,-1 0 4,0 2-8,-1-1 8,0 1-8,-2 0-12,0 0 0,-1 0-4,-1 0 0,-2-1-16,0 1 0,-1-1 17,-1 0-17,-1 0 0,0 0-4,-2 0 4,0 0-8,0-1 8,-1-1-5,-1 1 5,0 0 5,1-1 7,-1 0 0,-1 1-8,1-1 8,0 0-8,1 0 8,-1 0-12,0-1 4,1 1 24,-1 1 0,-1-1 24,0 0 8,1 1 28,-1-1 48,1-1-32,-1 0 12,2 1-12,-1-1-12,1 0-28,0 1-32,0-1 12,0 1-12,0 0-4,0 0-8,-1 0 8,1-1-8,-1 0 0,0 1-4,-1-1 16,1 1-12,-1 1-4,0-1-16,1 1 0,-2-1 4,1 0-8,0-1-8,-1 1 0,0-2 12,0 1 0,-1 0-4,0 0-4,0-1 4,0 1 4,0 0 4,0 0-4,0-1 0,0 1 8,0-1 4,0-1-8,0 1-4,-1-1 4,1-1 4,0 0-8,0 0-8,1-1 8,0-1 0,0 1-8,0-1-8,-1-1 8,1 1-4,-1-1-4,0-1 0,0 1 8,0-1 4,-1 1 0,1-1 4,-1 0-4,0-1 12,0 0-4,1 1 0,-1-1 32,-1 1-24,1 0 0,0 0-12,0 0 4,-1 1-8,0 0-28,1 0 12,-1 0 16,0-1 0,1 0-8,-1 1 16,1-1-8,-1 0 0,0 1-4,0 0 0,0 0 4,0 1 0,0-1 4,0 1-4,1-1-4,-1 0 4,1 0-12,0 0 4,0 0-4,-1 0 8,0 0 4,1 1 0,-1 0 0,1 1-8,-1 0 4,0 1 0,1 0 16,-1 0 20,1 1-16,0-1 0,0 1-4,1 0-12,0 1-12,0-1-16,1 1 20,0 1 0,1-1 12,-1 0 4,1 1-8,0-1 0,0 0 4,0 1 8,-1-1-12,0 1 0,1-1 8,-1 0-4,1 1-4,0-1 0,0 1 4,-1 0 0,1 0-4,0 0 8,0 0-4,0 0 0,1 0-8,-1 0 8,1 0 0,-1 0-20,1 0 12,0 0 4,0 1 12,-1-1-20,1 1 12,-1 0 16,0-1-8,0 1 4,0-1-12,0 0 12,1 0-20,0 0 4,0 0 4,0 1-16,0-1 16,0 0-8,0 0 4,0 0 0,0 1 4,0 0 0,-1-1-4,1 1-4,0-1 20,-1 1-4,1-1-8,0-1 8,-1 1-8,0 0 12,0 0-8,1-1-16,0 1 8,-1 1-4,1-1 12,-1 1-4,1 0 0,0 0 20,-1 0-16,1 0-4,0 0-8,0-1 0,0 1-4,0-1-8,1 0 8,-1 1 4,0 0 4,0-1 8,0 1 4,0 1-8,0-1 4,0 0 0,0 0 8,0 0-24,0 0 8,0 0 0,0 0-4,0 0-4,0 0 12,1-1-4,-1 1-8,0 0-116,1 0 60,-1 0 28,1 1 12,0-1 12,-1 1 20,1 0 116,-1 0-60,1 0-20,-1 0-16,1 0-12,0 0 4,-1 1-4,1-1-4,-1 0-8,1 0 0,-1 0-4,1 0 0,0 0 4,0-1 0,0 1 0,-1-1 0,0 1 0,1 0-8,-1-1 0,0 1 4,1 0-4,0 0-8,0 1 4,0-1-72,0 1-104,0 0-152,0 0-141,0 0-199,0 0-220,0 0-204,0 0-232,1 0-348,0 1-712,1-1-421,-2-1-99,1 0 620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22:09:03.534"/>
    </inkml:context>
    <inkml:brush xml:id="br0">
      <inkml:brushProperty name="width" value="0.1" units="cm"/>
      <inkml:brushProperty name="height" value="0.1" units="cm"/>
      <inkml:brushProperty name="color" value="#548235"/>
    </inkml:brush>
  </inkml:definitions>
  <inkml:trace contextRef="#ctx0" brushRef="#br0">17 95 260,'0'1'146,"0"-1"0,0 1 0,0-1 1,1 0-1,-1 1 0,0-1 0,0 1 0,0-1 0,0 1 0,0-1 1,1 1-1,-1-1 0,0 0 0,0 0 0,1 0 0,-1 1 0,0-1 1,0 1-1,0-1 0,0 0 0,1 1 0,-1-1 0,1 0 0,-1 0 1,1 1-1,-1-1 0,1 0 0,-1 0 0,1 1 0,-1-1 0,0 0 0,0 0 1,4 0 1698,-7 0-1411,3 1-423,0-1 1,0 0-1,1 0 1,-1 0 0,0 0-1,0 0 1,0 0-1,0 0 1,0 0 0,0 0-1,0 0 1,0 0-1,0 0 1,0 0 0,0 0-1,0 0 1,0 0-1,0 0 1,0 0 0,0 0-1,0 1 1,0-1 0,0 0-1,0 0 1,0 0-1,0 0 1,0 0 0,0 0-1,0 0 1,-1 0-1,1 0 1,0 0 0,0 0-1,0 0 1,0 0-1,0 0 1,0 0 0,0 0-1,0 0 1,0 0-1,2 2 280,0 0 0,-1 1 0,1-1-1,-1 0 1,1 1 0,-2 0 0,1 0-1,0-1 1,0 0 0,0 4-1,7 39-317,-3-18 218,29 114 130,-31-133-261,0 3 11,0 1-1,0-2 0,-1 2 1,1 13-1,-4-20 10,-1-4-33,-2-9-16,-4-13-26,-11-56-94,15 55 101,0 1 1,-2 1 0,-10-25-1,10 31-19,-6-24-1,8 23-39,-10-21 0,14 34 48,0 0 0,-1 0 0,0 0 0,1 1 0,0-1 0,-1 0 0,1 0 0,0 0 0,0 1 0,0-1 0,1-3 0,0-7-26,-1 8 32,0 1 4,0-1-1,0 0 0,0 1 0,1 0 0,-1 0 0,0-1 0,2 0 0,1-3 0,-1 1 1,-2 5-13,1-1 0,-1 1 0,1 0 0,-1 0-1,1 0 1,0 0 0,-1 0 0,0-1 0,1 1-1,0 0 1,0 0 0,0 1 0,0-1 0,0 0 0,0 0-1,0 0 1,1 1 0,-2-1 0,1 0 0,1 1-1,-1-1 1,1 0 0,-2 1 0,2 0 0,1-1-1,16-4-14,-14 3 10,1 1 0,-1 0 0,0 0 0,12-1 0,-9 2 13,-7 0-9,1-1 0,0 1 0,-1 0-1,1 0 1,0 0 0,-1 1 0,1-1-1,1 0 1,-2 0 0,1 1 0,0 0-1,-1-1 1,0 1 0,1-1 0,0 1-1,-1 0 1,1 0 0,-1 0 0,1 0-1,-1 0 1,0 0 0,2 1 0,38 53-24,-39-53 27,-1 0 0,0 1 0,0-2-1,0 1 1,0 0 0,0 1 0,-1-2 0,0 1 0,1 1-1,-1-1 1,1 0 0,-1 0 0,0 0 0,0 1 0,0-2 0,0 2-1,-1-1 1,1 1 0,-1-2 0,1 1 0,-1 1 0,0-1-1,0 0 1,-1 2 0,-7 10 37,7-11-30,0 1 0,-1-1 0,0 1 0,0-1 0,-5 6 0,-3 0-1,-1-1 0,-23 12 0,14-9-24,12-8 62,3-4-903,10-2 14,-2 0 1,2 0-1,-2-1 0,0 2 0,0-2 1,1 0-1,-1 1 0,-1-1 0,3-6 1,-4 6-1032</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22:09:03.535"/>
    </inkml:context>
    <inkml:brush xml:id="br0">
      <inkml:brushProperty name="width" value="0.1" units="cm"/>
      <inkml:brushProperty name="height" value="0.1" units="cm"/>
      <inkml:brushProperty name="color" value="#548235"/>
    </inkml:brush>
  </inkml:definitions>
  <inkml:trace contextRef="#ctx0" brushRef="#br0">6 13 392,'-3'3'5793,"0"-4"-3876,4 2-1434,2 1-405,1-1 0,-1 0 0,0-1 1,1 1-1,-1 0 0,1-1 0,0 0 0,-1 0 0,6-1 1,-2 1-28,1 0-31,3 0-6,1 0 1,15-3-1,-1 2 18,-21 1-22,0 1 0,0-2 0,0 1 0,5-1 0,5-5-54,-13 5 65,0 0 1,-1 0-1,1 0 1,1 0-1,-2 1 1,1-1-1,1 1 1,-2 0-1,3 0 1,4-2 706,-16 0-5123</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22:09:03.532"/>
    </inkml:context>
    <inkml:brush xml:id="br0">
      <inkml:brushProperty name="width" value="0.1" units="cm"/>
      <inkml:brushProperty name="height" value="0.1" units="cm"/>
      <inkml:brushProperty name="color" value="#548235"/>
    </inkml:brush>
  </inkml:definitions>
  <inkml:trace contextRef="#ctx0" brushRef="#br0">1 1 1244,'3'4'4869,"-3"-4"-4786,0 0-77,0 0 0,0 0 0,0 0 0,0 0 0,0 0 0,1 0 0,-1 0 0,0 0 0,0 0 0,0 0 1,0 0-1,0 0 0,0 0 0,0 0 0,0 0 0,0 0 0,0 0 0,0 0 0,0 0 0,1 0 0,-1 0 0,0 0 1,0 0-1,0 0 0,0 0 0,0 0 0,0 0 0,0 0 0,0 0 0,0 0 0,0 0 0,0 0 0,0 0 0,0 0 1,0 0-1,1 0 0,-1 0 0,0 0 0,0 0 0,0 0 0,0 0 0,0 1 0,0-1 0,0 0 0,0 0 0,0 0 0,0 0 1,0 0-1,0 0 0,0 0 0,0 0 0,0 0 0,0 0 0,0 0 0,0 0 0,0 0 0,0 0 0,0 1 0,0-1 1,0 0-1,-3 2 202,3-2-203,0 0 0,0 0 0,0 0-1,0 0 1,0 0 0,0 0 0,0 0 0,0 1 0,0-1 0,0 0-1,0 0 1,0 0 0,0 0 0,1 0 0,-1 0 0,0 0 0,0 0 0,0 0-1,0 0 1,0 0 0,0 1 0,0-1 0,0 0 0,0 0 0,0 0 0,0 0-1,0 0 1,0 0 0,0 0 0,0 1 0,0-1 0,0 0 0,0 0 0,0 0-1,0 0 1,0 0 0,0 0 0,0 0 0,0 0 0,0 1 0,0-1 0,0 0-1,0 0 1,0 0 0,0 0 0,0 0 0,0 0 0,-1 0 0,1 0-1,0 0 1,0 1 0,0-1 0,0 0 0,0 0 0,0 0 0,0 0 0,0 0-1,0 0 1,0 0 0,0 0 0,0 0 0,0 0 0,0 0 0,0 0 0,0 0-1,-1 0 1,2 0 66,-1 1 0,1 0 0,0 1-1,0-1 1,0 0 0,0 0-1,-1 1 1,0-2 0,0 1 0,1 1-1,-1-1 1,1 0 0,-1 1 0,0 0-1,1 23 604,-1-6-491,3 3-73,-2-8 11,1 0 0,5 18 0,-5-28-96,10 26-22,-10-26-800,-3-11-2207,-1 0 309,0 2 943</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22:09:03.533"/>
    </inkml:context>
    <inkml:brush xml:id="br0">
      <inkml:brushProperty name="width" value="0.1" units="cm"/>
      <inkml:brushProperty name="height" value="0.1" units="cm"/>
      <inkml:brushProperty name="color" value="#548235"/>
    </inkml:brush>
  </inkml:definitions>
  <inkml:trace contextRef="#ctx0" brushRef="#br0">1 18 704,'0'0'201,"0"1"-1,0 0 1,0-1-1,1 1 1,-1-1-1,0 1 1,0-1 0,0 0-1,1 0 1,-1 0-1,0 1 1,1-1-1,-1 1 1,0-1-1,0 1 1,0-1 0,0 0-1,1 1 1,-1-1-1,1 0 1,-1 1-1,1-1 1,-1 0-1,1 0 1,-1 1 0,1-1-1,18 3 1418,-12-3-1503,0 0 0,-1 0 0,13-4 0,64-20 288,-83 24-393,11-2 39,-10 2-52,-1-1 1,0 1-1,1 0 1,-1 0-1,0 0 0,0 0 1,1 0-1,-1 0 1,0 0-1,1 0 1,-1 0-1,0 0 1,1 0-1,-1 0 1,0 0-1,0 0 0,0 1 1,0-1-1,1 0 1,-1 0-1,0 0 1,0 0-1,1 0 1,-1 1-1,0-1 1,0 0-1,1 0 0,-1 0 1,0 1-1,0-1 1,1 0-1,-1 0 1,0 1-1,0-1 8,-1 0-10,1 0 1,0 0-1,-1 0 0,1 0 1,0 0-1,0 0 1,-1 0-1,1 0 0,0 0 1,0 1-1,-1-1 1,1 0-1,0 0 1,0 0-1,0 1 0,0-1 1,0 0-1,0 0 1,0 1-1,0-1 0,-1 0 1,1 1-1,0-1 1,0 0-1,-3 4-1291,-3-8-1812,4 0 1744,-1 1-282</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22:09:03.525"/>
    </inkml:context>
    <inkml:brush xml:id="br0">
      <inkml:brushProperty name="width" value="0.1" units="cm"/>
      <inkml:brushProperty name="height" value="0.1" units="cm"/>
      <inkml:brushProperty name="color" value="#548235"/>
    </inkml:brush>
  </inkml:definitions>
  <inkml:trace contextRef="#ctx0" brushRef="#br0">159 0 892,'-22'6'3855,"11"-4"-2434,10-2-1286,0 0 0,0 0 1,1 1-1,-1-1 1,0 0-1,0 0 1,0 0-1,0 1 1,1-1-1,-1 1 1,0-1-1,0 0 1,0 1-1,0 0 0,-14 5 882,13-5-971,1-1 0,-1 1 1,0 0-1,1-1 0,-1 0 1,0 1-1,-3 3 0,-11 9 200,11-11-176,1 2-1,0-1 1,-1 1 0,1 0-1,-5 6 1,5-3-21,0-1 0,1 0 0,0 0 0,0 2 0,1-2 0,-1 1 0,1 0 1,-2 14-1,2-6 34,-1 23 1,3-33-76,0 1 1,1 0-1,0-1 1,0 1 0,-1-1-1,2 1 1,2 6 0,-1-7-21,-1-2 1,1 2-1,-1-2 1,1 1-1,0 0 1,1-1-1,-1 0 1,0 0-1,1 0 1,0 0-1,6 4 1,-2-4 2,0-2 1,0 1-1,0 0 1,0-1 0,0 0-1,1 0 1,15-1-1,-23 0-15,1-1-1,-1 1 1,1 0-1,-1-1 1,1 1-1,-1-1 1,0 0 0,1 1-1,-1-1 1,0 0-1,0 0 1,0 1-1,1-1 1,0-2-1,17-17-817,-13 13 776,-4 3 58,-1 2 1,1-2-1,0 1 1,-1 0-1,0-1 1,1 2-1,0-7 1,-1 2 26,0 6-18,-1 0-1,1-1 0,-1 0 1,0 1-1,0-1 0,1 1 1,-1-1-1,-1 1 1,1-1-1,0 0 0,0 1 1,-1 0-1,1-1 0,-1 1 1,1-1-1,-1-2 1,-1 3-1,1-1 1,-1 0 0,1 0-1,-1 0 1,0 1 0,1 0-1,-2-1 1,1 1 0,1-1-1,-2 1 1,-1-1 0,-1 0-9,-28-14 48,31 16-44,0-1 0,0 0 1,0 0-1,1 1 0,-2-1 1,1 1-1,1 0 1,-2 0-1,1 0 0,1 0 1,-2 0-1,2 0 0,-2 0 1,-2 1-1,5-1-21,0 1 0,0-1 0,-1 0 0,1 0 0,0 0 0,0 0 0,0 0-1,0 0 1,0 0 0,0 0 0,-1 0 0,1 0 0,0 0 0,0 0 0,0 0 0,0 1 0,0-1 0,0 0 0,0 0-1,0 0 1,-1 0 0,1 0 0,0 0 0,0 0 0,0 1 0,0-1 0,0 0 0,0 0 0,0 0 0,0 0-1,0 0 1,0 0 0,0 1 0,0-1 0,0 0 0,0 0 0,0 0 0,0 0 0,0 0 0,0 1 0,0-1 0,0 0-1,1 0 1,-1 0 0,0 0 0,0 0 0,0 0 0,0 0 0,0 0 0,0 0 0,0 0 0,0 0 0,1 0-1,-1 0 1,0 0 0,0 0 0,0 0 0,0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22:09:03.526"/>
    </inkml:context>
    <inkml:brush xml:id="br0">
      <inkml:brushProperty name="width" value="0.1" units="cm"/>
      <inkml:brushProperty name="height" value="0.1" units="cm"/>
      <inkml:brushProperty name="color" value="#548235"/>
    </inkml:brush>
  </inkml:definitions>
  <inkml:trace contextRef="#ctx0" brushRef="#br0">97 31 224,'-3'1'4134,"-2"-6"-2508,4 4-1446,0 1-1,0-1 0,0 0 0,1 0 0,-1 1 1,1 0-1,0-1 0,-1 0 0,1 0 0,-1 0 1,1 0-1,-1-2 0,1 3-160,-1 0 0,1 0-1,0-1 1,0 1 0,-1 0 0,1 0 0,0 0-1,0 0 1,0 0 0,0 0 0,-1 0 0,1 0-1,0 0 1,-1 0 0,1-1 0,0 1 0,-1 0-1,1 0 1,0 0 0,-1 0 0,1 0 0,0 0-1,-1 0 1,1 0 0,0 0 0,-1 0 0,1 0-1,0 1 1,0-1 0,0 0 0,-1 0 0,1 0-1,0 0 1,-1 0 0,-11 5 61,10-4-76,-30 21 104,31-20-114,-2 0 0,1 0 1,1-1-1,-2 1 0,2 1 0,-1-1 0,1 0 0,-1 0 0,1 1 0,0-1 0,-2 5 0,0 18-38,2-24 44,1 0 0,0 0 0,0 1 0,0-2 0,0 1 1,0 0-1,1 0 0,-1 1 0,0-1 0,1 0 0,-1 0 0,1 0 1,-1-1-1,0 1 0,1 0 0,-1 0 0,1 0 0,0 0 0,0 0 1,0 0-1,-1 0 0,0 0 0,2-1 0,-1 0 0,0 1 0,0 0 0,0-1 1,-1 1-1,1-1 0,1 1 0,-1-1 0,0 0 0,-1 1 0,4-1 0,0 0-8,1 0-1,0-1 1,-1 0-1,1 0 1,0 0-1,0 0 1,-1 0-1,1-1 1,-1 0-1,0-1 1,6-2-1,-3 1-41,-3 3-11,-1-2-1,1 0 1,0 0-1,-1 1 1,5-6-1,3-3-380,-10 10 407,0 0-49,1 0 1,0-1 0,-2 2 0,2-1-1,-1-1 1,0 1 0,1-4-1,-1 5 62,-1-1 0,0 0 0,0 0-1,1 0 1,-1 0 0,0 0 0,0-1 0,-1 1-1,1 1 1,0-1 0,0 0 0,-1 0-1,1 0 1,0 0 0,-1-2 0,1 3 18,-2-5 8,1 1 1,-1 1 0,1 0 0,-1 0-1,0-1 1,0 0 0,0 2 0,0-2-1,-6-3 1,8 6 4,3 15 158,-1-11-63,-1 0 0,1-1 0,0 1 0,0 0 0,-1 0 0,2-2 0,0 2 0,2 2 0,13 13 493,-14-14-605,0 0-1,-1-1 0,1 0 1,1 0-1,-1 0 0,0 0 1,1 0-1,-1-1 0,10 4 1,-14-6-44,0 0 0,0 0 0,0 0 1,1 0-1,-1 0 0,0 0 0,0 0 0,0 0 0,0 0 1,1 0-1,-1 0 0,0 0 0,0 0 0,0 0 0,0 0 1,0 0-1,0 0 0,0 0 0,0 0 0,1 0 1,-1 0-1,0 0 0,0 0 0,0 0 0,0 0 0,1 0 1,-1 0-1,0 0 0,0 0 0,0 0 0,1 0 0,-1 0 1,0 0-1,0 0 0,0 0 0,0 0 0,0 0 1,0 0-1,1-1 0,-1 1 0,0 0 0,0 0 0,0-9-3872,-2 4 1950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22:09:03.527"/>
    </inkml:context>
    <inkml:brush xml:id="br0">
      <inkml:brushProperty name="width" value="0.1" units="cm"/>
      <inkml:brushProperty name="height" value="0.1" units="cm"/>
      <inkml:brushProperty name="color" value="#548235"/>
    </inkml:brush>
  </inkml:definitions>
  <inkml:trace contextRef="#ctx0" brushRef="#br0">134 29 92,'-6'-8'5182,"6"7"-5100,-1 0 0,1 0 0,-1 0 0,0 0 0,1 0 0,-1 0-1,0 0 1,1 1 0,0 0 0,-1-1 0,0 0 0,0 0 0,0 1 0,-1-2 0,1 2-78,-2-2 5,1 1 0,-1 0 0,0 1-1,0-1 1,1 0 0,-7-1-1,7 2 0,1 1 0,-1-1 0,1 0 0,-1 1 0,0-1 0,1 1 0,0-1 0,-1 1 0,0-1 0,1 0 0,0 1 0,-1 0 0,1 0-1,0 0 1,0 1 0,-2 0 0,-14 10 238,14-10-204,0 0 1,-1 1-1,1-2 1,-1 2-1,2 0 1,-2-1-1,2 1 1,-1 0-1,1-1 1,-1 2-1,2 0 1,-4 3-1,5-6-25,0 0 0,0-1 0,0 1 0,0-1-1,0 1 1,0-1 0,0 1 0,0 0 0,0-1 0,0 1-1,0 0 1,0-1 0,0 1 0,0 0 0,0-1-1,0 1 1,1 0 0,-1-1 0,0 0 0,1 1-1,-1-1 1,1 1 0,1 1-6,-1-1 1,0 0-1,1 0 0,-1 0 1,0 0-1,1-1 0,0 1 1,2 1-1,4 0-34,2 1 0,14 0-1,-15-2 57,-5-1-158,1 1-1,0 0 1,-1 1 0,1-1 0,0 0 0,-1 1 0,1 0-1,6 3 1,-10-3 73,2 0-1,-1 0 1,-1 0 0,1-1-1,0 1 1,-1 0-1,1 1 1,0-2 0,-1 1-1,0 1 1,0-1 0,0 0-1,1 1 1,-1-1-1,-1 1 1,0-1 0,1 4-1,-1-5 101,0 2-1,0-1 1,0 0-1,0 0 1,-1 0-1,1 1 1,0-1-1,-1 0 1,0 0 0,0 0-1,0 0 1,0 0-1,1-1 1,-2 1-1,1 0 1,-1 0-1,1 0 1,-1-1-1,-2 4 1,0-2 78,2-2-1,-2 2 1,1-1-1,0 1 1,-1-2 0,1 1-1,0 0 1,-1-1 0,0 1-1,-5 0 1,-29 2 218,35-4-323,1 1 1,-1-2 0,1 1 0,0 0 0,-1 0-1,1-1 1,0 1 0,0-1 0,0 0-1,-1 0 1,1 0 0,0 1 0,0-1-1,-3-2 1,-1-2 37,5 5-127,1 0-1,-1 0 1,0-1-1,1 1 1,-1 0 0,0-1-1,1 1 1,0-1-1,0 1 1,-1-1-1,1 0 1,-1 1-1,1-1 1,-1 0 0,1 0-87,0 1 0,0-1 0,0 1 1,1-1-1,-1 1 0,0-1 0,0 1 1,1-1-1,-1 0 0,0 1 0,1-1 1,-1 0-1,0 1 0,0-1 1,1 1-1,-1-1 0,1 1 0,-1-1 1,1 1-1,0 0 0,0 0 0,2-5-1407,0 2-258</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22:09:03.528"/>
    </inkml:context>
    <inkml:brush xml:id="br0">
      <inkml:brushProperty name="width" value="0.1" units="cm"/>
      <inkml:brushProperty name="height" value="0.1" units="cm"/>
      <inkml:brushProperty name="color" value="#548235"/>
    </inkml:brush>
  </inkml:definitions>
  <inkml:trace contextRef="#ctx0" brushRef="#br0">15 43 844,'-7'3'3978,"-1"0"-720,11-3-2595,17 7 567,-13-7-902,1 1 0,0-2 0,0 1 0,0-1 0,7-2 0,-14 3-309,211-50 854,-207 48-989,-21 12-5490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22:09:03.529"/>
    </inkml:context>
    <inkml:brush xml:id="br0">
      <inkml:brushProperty name="width" value="0.1" units="cm"/>
      <inkml:brushProperty name="height" value="0.1" units="cm"/>
      <inkml:brushProperty name="color" value="#548235"/>
    </inkml:brush>
  </inkml:definitions>
  <inkml:trace contextRef="#ctx0" brushRef="#br0">0 18 580,'4'7'5563,"-4"-7"-5487,12 12 828,-9-6-896,-2 0-1,1 1 0,-1-1 0,1 12 0,3 8 31,6 34 74,-14-46-95,2-14-12,1 1-1,0-1 1,-1 0 0,1 1 0,0 0 0,-1 0 0,1-1-1,0 1 1,0 0 0,0 0 0,0-1 0,0 1 0,0 0-1,0-1 1,0 0 0,0 1 0,0 0 0,1 0 0,-1-1-1,0 1 1,0 0 0,1-1 0,-1 1 0,1 1 0,0-2 158,-6-16 159,-5-28-305,9 41-14,0-1 0,0 1 0,0-1 0,-3-6 0,2 7-5,1 1 0,0-2 1,0 1-1,0 1 0,0-2 0,0 1 0,1-5 0,-5-61 1,4 55 14,1 13-14,15 14-114,-8-8 118,1-1 1,0 1 0,0-1-1,1 0 1,-1 0-1,0-2 1,1 1 0,-1 0-1,12 0 1,21 8-34,-34-8 22,-4-2 4,1 0 1,-2-1 0,2 1 0,-1 1-1,-1-1 1,1 1 0,0 0 0,5 3-1,6 1-7,2 0-1,-16-5 12,1-1 0,-1 0 0,1 0 0,0 0 0,-1 0 0,0 0 1,1 1-1,-1-1 0,1 1 0,-1-1 0,0 1 0,0-1 0,0 0 0,1 1 1,-1-1-1,0 1 0,0-1 0,1 1 0,-1 0 0,0-1 0,0 1 0,0-1 1,0 1-1,0 0 4,0 0 0,-1 0 1,1 0-1,-1 0 1,1 0-1,0 0 0,-1 1 1,0-2-1,0 1 0,0 0 1,0 0-1,1-1 1,-1 1-1,0 0 0,0 0 1,0 0-1,0-1 0,-2 2 1,-21 9 9,23-10-15,-111 44-391,111-45 313,1 1 0,-1-1 0,1 0 0,0 1 0,-1-1 0,1 0 0,-1 1 0,1-1 0,-1 0 0,1 1 0,-1-1-1,1 1 1,-1-1 0,1 0 0,0 0 0,0 1 0,0-1 0,0 1 0,-1 0 0,1-1 0,0 1 0,0-1 0,0 1 0,-1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03T15:43:40.610"/>
    </inkml:context>
    <inkml:brush xml:id="br0">
      <inkml:brushProperty name="width" value="0.05" units="cm"/>
      <inkml:brushProperty name="height" value="0.05" units="cm"/>
      <inkml:brushProperty name="ignorePressure" value="1"/>
    </inkml:brush>
  </inkml:definitions>
  <inkml:trace contextRef="#ctx0" brushRef="#br0">1 962,'2'-4,"0"2,-1-3,1 2,1-1,-2 2,2-9,1-1,41-98,105-196,-63 173,-42 57,-32 52,1 1,26-33,-15 22,-18 22,2 1,13-14,-11 13,1-3,0 2,-3-3,13-18,-15 23,-1 3</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22:09:03.530"/>
    </inkml:context>
    <inkml:brush xml:id="br0">
      <inkml:brushProperty name="width" value="0.1" units="cm"/>
      <inkml:brushProperty name="height" value="0.1" units="cm"/>
      <inkml:brushProperty name="color" value="#548235"/>
    </inkml:brush>
  </inkml:definitions>
  <inkml:trace contextRef="#ctx0" brushRef="#br0">24 52 808,'0'8'4693,"3"0"-3524,1 11-1274,-3 4 367,2 0 1,6 29-1,-9-50-235,4 21 234,0 0 0,-1 28 0,-3-50-247,-6-18-2,-13-77-79,17 77-99,-2 0 1,1 0 0,-9-19-1,3-7 90,9 42 85,0 0 0,0-1 0,0 2 0,0-1-1,1-1 1,-1 1 0,0 0 0,1-1 0,-1 1 0,1 0 0,-1 1 0,0-2 0,1 1 0,0 0 0,-1 0 0,1 0 0,0 0 0,0 0 0,-1 0 0,1 1 0,1-1 0,-1 0 0,0 1 0,0-1 0,-1 0 0,2 1 0,-1-1 0,1 0 0,3-2-1,1 1 0,0-1 0,-1 1 0,11-2 0,-9 3-19,0 1 1,1-1-1,-2 1 0,9 1 1,6 0-42,-20-1 52,0 1-1,1-1 0,0 1 1,-1-1-1,1 0 1,-1 1-1,1-1 1,-1 1-1,0 0 1,1 0-1,-1 0 1,0 0-1,0 1 1,0-1-1,1-1 1,-1 1-1,-1 1 1,1-1-1,0 0 1,0 1-1,0-1 1,0 0-1,-1 1 1,0-1-1,1 2 1,1 2 1,0 0 0,-1 0 0,1 0-1,-1 1 1,0-2 0,0 8 0,-1-10 5,0 0 0,-1 0-1,1 0 1,0 0 0,-1 1-1,0-2 1,1 1 0,-1 1-1,0-1 1,0-1 0,0 1-1,0 0 1,-1 0 0,1 0-1,0-1 1,0 1 0,-1 0-1,1 0 1,-1-1 0,0 1-1,0-2 1,1 2 0,-2-1-1,2 0 1,-1 0 0,-3 1-1,-5 1 56,0 1 0,-1-2-1,1 0 1,-16 2 0,4-1 48,2-6-1358,24-4-3669,-1 3 3208</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22:09:03.531"/>
    </inkml:context>
    <inkml:brush xml:id="br0">
      <inkml:brushProperty name="width" value="0.1" units="cm"/>
      <inkml:brushProperty name="height" value="0.1" units="cm"/>
      <inkml:brushProperty name="color" value="#548235"/>
    </inkml:brush>
  </inkml:definitions>
  <inkml:trace contextRef="#ctx0" brushRef="#br0">2 31 92,'0'-8'4042,"0"8"-3933,-1 0 0,1 0 0,0-1 0,0 1 1,0-1-1,0 1 0,0-1 0,0 1 0,0-1 1,0 1-1,0-1 0,1 1 0,-1-1 0,0 1 1,0 0-1,0-1 0,1 1 0,-1-1 0,0 1 1,0-1-1,1 1 0,-1 0 0,0 0 1,0 0-1,0 0 0,1-1 0,-1 1 0,1-1 45,17 3 1691,-7-1-1616,0 0 0,-1 0 0,1-1 0,21-3 0,6 1-173,-36 2-57,1 0-1,-1-1 1,0 1-1,1-1 1,-2 1 0,2-1-1,-1 0 1,3-1 0,-4 1-11,0 1-1,1-1 1,0 0 0,-1 1 0,1-1 0,1 1 0,1-1 0,-3 1-15,-17 6-1295,14-4 649,-1 0 0,-1 0 0,2-1 0,-2-1 0,1 1-1,-1 0 1,-6 1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5T09:57:19.583"/>
    </inkml:context>
    <inkml:brush xml:id="br0">
      <inkml:brushProperty name="width" value="0.05" units="cm"/>
      <inkml:brushProperty name="height" value="0.05" units="cm"/>
      <inkml:brushProperty name="color" value="#385723"/>
      <inkml:brushProperty name="ignorePressure" value="1"/>
    </inkml:brush>
  </inkml:definitions>
  <inkml:trace contextRef="#ctx0" brushRef="#br0">1 0,'2'3,"-1"0,2 0,-2 0,2 0,-1 0,0-1,0 1,1-1,0 0,0-1,4 5,3 1,249 189,-131-94,-7-5,-21-23,-92-67,-2-1,2 2,6 8,-7-7,0-3,0 2,9 6,-14-11,2-1,0 1,-2-1,1 0,0 2,3 5,-4-7,-1-1,1 2,-2 0,1-1,0 1,0 0,0-1,-1 0,1 2,-1-1,0-1,0 5,0-3,1 0,-1 0,0 1,-1 0,1-1,0 1,-2 5,1-8,0 0,1 2,-1-2,0 0,-1-1,2 1,-2 1,0-1,1 0,0-1,-1 2,0-2,1 0,-4 2,-6 6,-1-2,0-1,-22 9,-39 7,64-20,-9 5,3-1,-1 2,0 0,-24 19,29-20,1 3,0-1,1 2,-9 11,-6 6,-2 3,-6 8,26-33,1 0,-9 14,4-5,5-8,1-2,-9 9,9-11,0 1,0 1,1-1,-1 0,0 0,-1 7,2-5,0-1,0-1,0 2,0-2,0 1,-1-1,0 0,0 0,0-1,1 0,-7 5,7-6,-1 1,1 0,1 0,-1 0,0 1,-1-1,3 0,-6 9,-7 10,5-13</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5T09:57:19.584"/>
    </inkml:context>
    <inkml:brush xml:id="br0">
      <inkml:brushProperty name="width" value="0.05" units="cm"/>
      <inkml:brushProperty name="height" value="0.05" units="cm"/>
      <inkml:brushProperty name="color" value="#385723"/>
      <inkml:brushProperty name="ignorePressure" value="1"/>
    </inkml:brush>
  </inkml:definitions>
  <inkml:trace contextRef="#ctx0" brushRef="#br0">1 340,'0'-15,"0"-3,2-22,-1 33,0 1,0-1,0 1,1 0,0-1,0 2,2-7,3-2,0 2,0-2,3 2,12-17,-5 5,-12 16,0 1,8-9,2-1,-11 11,0-1,3 3,-3-2,10-6,-13 11,0 0,1 0,-1 1,0-1,1 0,0 1,-1-1,1 1,-1-1,0 1,1 0,-1 0,1 0,-1 0,1 0,0 1,-1 0,0-1,0 0,1 1,0 0,0-1,-2 1,2 0,0 2,1-1,-2 0,2 0,-2 0,0 1,1-2,0 3,0-1,-1-2,2 6,-1 2,6 16,-6-17,6 18,12 16,-9-17,0 0,12 46,-21-67,0 1,0-1,0 1,0-1,1 0,-1 0,0 0,1 0,0 0,1 0,-2-1,2-1,-1 2,0-2,1 1,-1 0,0-2,2 1,6 3,-10-4,2-1,-2 0,1 0,1 0,-2 0,2 0,-2 0,2 0,-2-1,1 0,0 0,0 0,0 1,-1 0,2-3,-1 2,-1 0,1 0,-1 0,1-1,-1 0,1 0,-1 0,3-4,-1 1,-1 1,1-2,0 0,-2 1,1-1,0 0,0 0,1-12,-2 8,0 1,2 0,-1-1,1 2,0-2,0 2,1 0,-1-1,2 1,-1 0,6-8,-6 12,0-2,-1 0,0 0,0-1,-1 1,4-8,-4 8,1 1,-2-1,3 0,0 2,-2-1,1 0,1-1,5-4,12-15,-20 22,1 0,-1 1,0 0,2 0,-1 0,0 1,0-2,0 3,0-2,0 1,0 0,1-1,-2 2,1-1,1 1,-1-1,1 1,-1-1,0 1,1 0,-1 0,0 0,2 1,-3 0,2-1,-1 0,-1 1,2 1,0-1,-1-1,-1 2,2-1,-2-1,2 3,2 3,28 38,-29-41,-1 1,0 1,0 0,0-1,-1 2,3 4,10 37,-11-36,0 1,0 1,8 13,3-1,26 37,-37-56,-1-2,2 0,-2-1,2 1,0 0,0 0,-1-1,0-2,1 2,0-1,0 0,0 0,1 0,-1-2,0 2,0-2,7 0,-10 0,1-2,-1 2,0-1,1 0,-1-1,1 1,-2 0,2-1,0 0,-2 1,1-2,0 2,0-2,0 1,-1-1,2 1,-1-4,1 1,0 0,-1 0,0 2,0-3,-1 0,0 3,2-2,-2-2,0-5,0-4,-1 10,0 0,1 1,-1-2,1 2,0 0,1-1,-1 0,3-5,0 2</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5T09:57:19.585"/>
    </inkml:context>
    <inkml:brush xml:id="br0">
      <inkml:brushProperty name="width" value="0.05" units="cm"/>
      <inkml:brushProperty name="height" value="0.05" units="cm"/>
      <inkml:brushProperty name="color" value="#385723"/>
      <inkml:brushProperty name="ignorePressure" value="1"/>
    </inkml:brush>
  </inkml:definitions>
  <inkml:trace contextRef="#ctx0" brushRef="#br0">1 729,'2'-4,"-1"3,0-3,1 2,-1-1,0 2,1-8,2 0,29-75,78-147,-47 130,-31 43,-23 40,1 1,18-25,-10 16,-15 17,4 0,8-10,-8 11,1-4,0 2,-3-2,11-14,-12 18,0 2</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5T09:57:19.586"/>
    </inkml:context>
    <inkml:brush xml:id="br0">
      <inkml:brushProperty name="width" value="0.05" units="cm"/>
      <inkml:brushProperty name="height" value="0.05" units="cm"/>
      <inkml:brushProperty name="ignorePressure" value="1"/>
    </inkml:brush>
  </inkml:definitions>
  <inkml:trace contextRef="#ctx0" brushRef="#br0">1 0,'0'2,"1"-2,-1 1,0-1,1 2,-1-1,1-1,-1 1,0 0,1 0,0-1,0 0,-1 0,0 2,1-1,-1-1,2 0,-1 2,1-2,8 9,17 6,-15-9,13 12,-20-15,67 50,-56-44,0 1,30 10,-27-12,20 13,-12-8,-19-9,-2 1,10 7,-10-7,1-1,9 6,-6-5,33 18,-38-19,2 0,-3 0,3 1,-2 1,6 6,-8-8,-1-1,0-1,0 2,2-2,-1 1,-1 0,0-2,2 3,0-4,-2 3,1-1,1-2,6 4,-5-2,2 0,-1-1,0 2,0-1,0 1,-1 1,1 0,6 4,-7-5,-1 1,2-1,8 3,-7-4,-3 0,12 8,-10-6</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5T10:46:06.134"/>
    </inkml:context>
    <inkml:brush xml:id="br0">
      <inkml:brushProperty name="width" value="0.05" units="cm"/>
      <inkml:brushProperty name="height" value="0.05" units="cm"/>
      <inkml:brushProperty name="ignorePressure" value="1"/>
    </inkml:brush>
  </inkml:definitions>
  <inkml:trace contextRef="#ctx0" brushRef="#br0">1 0,'2'4,"0"0,1 0,-1-1,1 1,0 0,0-2,-1 2,2-1,0-1,-1 0,6 5,4 2,312 238,-165-118,-8-6,-26-29,-117-86,-1 0,2 2,8 10,-10-8,1-4,0 2,11 7,-17-13,2-1,-1 0,-1 0,1 0,-1 1,5 8,-6-10,0 0,0 2,-2-1,2 0,-1 0,0 1,0-1,-1 0,1 1,0 0,-1-1,0 6,0-4,1 0,-1 0,0 1,-1 0,1 0,0 0,-3 7,2-11,0 1,0 1,0-1,0 0,-1-2,1 2,-1 0,-1 0,2-1,0 0,-2 1,1-1,1-1,-5 3,-8 7,-1-2,0-1,-28 10,-49 10,81-25,-11 5,3 0,-2 2,2 0,-32 25,38-26,0 3,1-1,0 3,-10 14,-8 7,-3 5,-7 9,32-42,2 1,-12 18,6-8,5-9,2-2,-11 10,11-13,0 1,0 1,2 0,-2-1,0 0,-2 9,3-7,1-1,-1 0,0 1,0-2,1 1,-2-1,0 1,0-2,0 1,1-2,-9 7,10-7,-2 0,1 2,1-2,-1 1,0 1,0-1,2 0,-6 11,-10 12,7-15</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5T10:46:06.135"/>
    </inkml:context>
    <inkml:brush xml:id="br0">
      <inkml:brushProperty name="width" value="0.05" units="cm"/>
      <inkml:brushProperty name="height" value="0.05" units="cm"/>
      <inkml:brushProperty name="ignorePressure" value="1"/>
    </inkml:brush>
  </inkml:definitions>
  <inkml:trace contextRef="#ctx0" brushRef="#br0">1 430,'0'-19,"0"-4,2-28,0 43,-1 0,0-1,0 2,2-1,-1-1,1 2,2-7,4-4,0 2,0-1,3 2,15-22,-5 7,-16 20,1 1,9-11,2-2,-12 15,-1-2,3 3,-2-1,11-8,-16 14,1-1,0 1,-1 1,1-1,0 0,0 0,0 0,0 1,0-1,-1 1,1 0,0 0,0 0,-1 0,2 0,-1 1,-1 0,1-1,-1 1,1 0,1 0,-1-1,-1 1,1 1,1 1,0 0,-1-1,1 1,-1-1,-1 2,2-2,-1 2,0 0,0-2,1 7,0 2,7 20,-8-20,9 21,14 22,-11-23,-1 1,16 57,-26-83,-1 0,1-1,-1 1,1-1,0 0,0 0,0 1,0-2,1 2,1-2,-3 0,3-1,-1 2,0-2,1 0,-1 1,0-3,2 2,7 3,-11-5,2-1,-3 0,1 1,2-1,-2 0,1-1,-1 1,1 0,-1-1,0 0,1 0,-1 0,0 0,0 1,1-3,0 1,-2 1,2 0,-2-1,1 0,0-1,0 1,0 0,3-6,-2 2,0 0,1-1,-1-1,-1 2,0-2,1 1,-1-1,2-14,-3 9,1 2,1-1,0 0,0 1,1-1,0 2,1-1,-1 0,2 1,-1 0,7-10,-6 14,-1-1,-2-1,1 1,0-2,-1 1,4-9,-5 9,2 2,-2-2,2 1,1 2,-2-2,1 1,1-1,6-6,15-19,-24 28,0 1,0 0,-1 1,2-1,0 1,-1 0,1-1,-1 2,1-1,-1 1,1-1,1 0,-3 2,2-1,0 0,0 0,0 1,0-1,0 1,0 0,0 0,0 0,1 1,-2 0,2 0,-2-1,-1 1,3 1,0-1,-2 0,0 1,1 0,-1-2,1 3,3 5,36 47,-37-51,-1 1,-1 2,1-1,0-1,-2 2,5 6,12 46,-14-45,0 2,0 0,10 17,3-1,34 46,-47-71,-1-1,2-1,-2-1,2 1,0-1,0 2,0-3,-1-1,1 2,0-2,1 1,-1-1,1 0,-1-1,1 1,-1-2,9 0,-12 0,1-2,-2 1,1 0,0 0,0-1,0 0,-1 1,1-2,1 1,-2 0,0-1,0 2,1-3,-1 1,0 0,1 0,0-5,1 2,-1 0,0 0,-1 1,1-2,-2 0,1 2,1-1,-2-2,1-8,-1-4,-1 13,0-1,1 2,0-3,0 2,0 1,1-2,0 1,3-7,0 3</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5T10:46:06.136"/>
    </inkml:context>
    <inkml:brush xml:id="br0">
      <inkml:brushProperty name="width" value="0.05" units="cm"/>
      <inkml:brushProperty name="height" value="0.05" units="cm"/>
      <inkml:brushProperty name="ignorePressure" value="1"/>
    </inkml:brush>
  </inkml:definitions>
  <inkml:trace contextRef="#ctx0" brushRef="#br0">1 921,'2'-4,"0"2,-1-3,1 2,0 0,-1 1,2-9,1 0,38-95,97-187,-58 166,-40 54,-28 50,0 1,24-31,-14 20,-17 22,3 0,11-13,-10 13,2-4,-1 3,-3-3,13-18,-15 23,0 2</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5T10:46:06.137"/>
    </inkml:context>
    <inkml:brush xml:id="br0">
      <inkml:brushProperty name="width" value="0.05" units="cm"/>
      <inkml:brushProperty name="height" value="0.05" units="cm"/>
      <inkml:brushProperty name="ignorePressure" value="1"/>
    </inkml:brush>
  </inkml:definitions>
  <inkml:trace contextRef="#ctx0" brushRef="#br0">1 0,'0'2,"1"-1,-1 0,0-1,1 2,-1-1,2 0,-2 0,0 0,1 0,0 0,0-1,-1 0,1 2,0-1,-1-1,2 0,-1 3,2-3,10 11,20 8,-17-11,15 14,-25-18,85 63,-71-55,-1 0,39 13,-34-14,25 15,-15-9,-24-12,-2 1,11 9,-11-9,1 0,11 6,-8-6,43 24,-49-25,2-1,-2 2,2 0,-2 1,8 9,-10-11,-1-2,-1 0,1 2,2-2,-2 0,0 1,0-2,2 2,-1-3,-1 2,1 0,1-3,7 5,-5-3,1 1,0-2,0 3,-1-1,0 0,0 2,0 0,8 6,-9-7,0 0,1 0,11 4,-10-5,-2-1,14 10,-13-6</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03T15:43:40.611"/>
    </inkml:context>
    <inkml:brush xml:id="br0">
      <inkml:brushProperty name="width" value="0.05" units="cm"/>
      <inkml:brushProperty name="height" value="0.05" units="cm"/>
      <inkml:brushProperty name="ignorePressure" value="1"/>
    </inkml:brush>
  </inkml:definitions>
  <inkml:trace contextRef="#ctx0" brushRef="#br0">1 0,'0'2,"1"-1,-1 0,0-1,1 2,-1-1,2 0,-2 0,0 0,1 0,0 1,0-2,-1 0,2 2,-1-1,-1-1,2 0,-1 3,2-3,11 11,22 9,-19-11,16 13,-26-17,91 65,-77-58,0 1,41 13,-36-15,27 16,-17-9,-25-12,-2 0,11 9,-11-8,1-1,11 7,-8-7,46 25,-52-26,1 0,-1 1,1 0,-1 1,8 10,-11-12,-1-2,0 1,0 1,2-2,-2 0,1 1,-1-2,2 2,0-2,-2 1,1 0,1-3,8 5,-5-3,1 1,-1-2,1 3,-2 0,1-1,-1 2,1 0,8 7,-10-8,1 0,0 0,13 5,-12-6,-1-1,14 10,-13-5</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18T23:39:29.106"/>
    </inkml:context>
    <inkml:brush xml:id="br0">
      <inkml:brushProperty name="width" value="0.05" units="cm"/>
      <inkml:brushProperty name="height" value="0.05" units="cm"/>
      <inkml:brushProperty name="ignorePressure" value="1"/>
    </inkml:brush>
  </inkml:definitions>
  <inkml:trace contextRef="#ctx0" brushRef="#br0">1 0,'2'4,"0"0,1 0,-1-1,1 1,0 0,0-2,-1 2,2-1,0-1,-1 0,6 5,4 2,312 238,-165-118,-8-6,-26-29,-117-86,-1 0,2 2,8 10,-10-8,1-4,0 2,11 7,-17-13,2-1,-1 0,-1 0,1 0,-1 1,5 8,-6-10,0 0,0 2,-2-1,2 0,-1 0,0 1,0-1,-1 0,1 1,0 0,-1-1,0 6,0-4,1 0,-1 0,0 1,-1 0,1 0,0 0,-3 7,2-11,0 1,0 1,0-1,0 0,-1-2,1 2,-1 0,-1 0,2-1,0 0,-2 1,1-1,1-1,-5 3,-8 7,-1-2,0-1,-28 10,-49 10,81-25,-11 5,3 0,-2 2,2 0,-32 25,38-26,0 3,1-1,0 3,-10 14,-8 7,-3 5,-7 9,32-42,2 1,-12 18,6-8,5-9,2-2,-11 10,11-13,0 1,0 1,2 0,-2-1,0 0,-2 9,3-7,1-1,-1 0,0 1,0-2,1 1,-2-1,0 1,0-2,0 1,1-2,-9 7,10-7,-2 0,1 2,1-2,-1 1,0 1,0-1,2 0,-6 11,-10 12,7-15</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18T23:39:29.107"/>
    </inkml:context>
    <inkml:brush xml:id="br0">
      <inkml:brushProperty name="width" value="0.05" units="cm"/>
      <inkml:brushProperty name="height" value="0.05" units="cm"/>
      <inkml:brushProperty name="ignorePressure" value="1"/>
    </inkml:brush>
  </inkml:definitions>
  <inkml:trace contextRef="#ctx0" brushRef="#br0">1 430,'0'-19,"0"-4,2-28,0 43,-1 0,0-1,0 2,2-1,-1-1,1 2,2-7,4-4,0 2,0-1,3 2,15-22,-5 7,-16 20,1 1,9-11,2-2,-12 15,-1-2,3 3,-2-1,11-8,-16 14,1-1,0 1,-1 1,1-1,0 0,0 0,0 0,0 1,0-1,-1 1,1 0,0 0,0 0,-1 0,2 0,-1 1,-1 0,1-1,-1 1,1 0,1 0,-1-1,-1 1,1 1,1 1,0 0,-1-1,1 1,-1-1,-1 2,2-2,-1 2,0 0,0-2,1 7,0 2,7 20,-8-20,9 21,14 22,-11-23,-1 1,16 57,-26-83,-1 0,1-1,-1 1,1-1,0 0,0 0,0 1,0-2,1 2,1-2,-3 0,3-1,-1 2,0-2,1 0,-1 1,0-3,2 2,7 3,-11-5,2-1,-3 0,1 1,2-1,-2 0,1-1,-1 1,1 0,-1-1,0 0,1 0,-1 0,0 0,0 1,1-3,0 1,-2 1,2 0,-2-1,1 0,0-1,0 1,0 0,3-6,-2 2,0 0,1-1,-1-1,-1 2,0-2,1 1,-1-1,2-14,-3 9,1 2,1-1,0 0,0 1,1-1,0 2,1-1,-1 0,2 1,-1 0,7-10,-6 14,-1-1,-2-1,1 1,0-2,-1 1,4-9,-5 9,2 2,-2-2,2 1,1 2,-2-2,1 1,1-1,6-6,15-19,-24 28,0 1,0 0,-1 1,2-1,0 1,-1 0,1-1,-1 2,1-1,-1 1,1-1,1 0,-3 2,2-1,0 0,0 0,0 1,0-1,0 1,0 0,0 0,0 0,1 1,-2 0,2 0,-2-1,-1 1,3 1,0-1,-2 0,0 1,1 0,-1-2,1 3,3 5,36 47,-37-51,-1 1,-1 2,1-1,0-1,-2 2,5 6,12 46,-14-45,0 2,0 0,10 17,3-1,34 46,-47-71,-1-1,2-1,-2-1,2 1,0-1,0 2,0-3,-1-1,1 2,0-2,1 1,-1-1,1 0,-1-1,1 1,-1-2,9 0,-12 0,1-2,-2 1,1 0,0 0,0-1,0 0,-1 1,1-2,1 1,-2 0,0-1,0 2,1-3,-1 1,0 0,1 0,0-5,1 2,-1 0,0 0,-1 1,1-2,-2 0,1 2,1-1,-2-2,1-8,-1-4,-1 13,0-1,1 2,0-3,0 2,0 1,1-2,0 1,3-7,0 3</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18T23:39:29.108"/>
    </inkml:context>
    <inkml:brush xml:id="br0">
      <inkml:brushProperty name="width" value="0.05" units="cm"/>
      <inkml:brushProperty name="height" value="0.05" units="cm"/>
      <inkml:brushProperty name="ignorePressure" value="1"/>
    </inkml:brush>
  </inkml:definitions>
  <inkml:trace contextRef="#ctx0" brushRef="#br0">1 921,'2'-4,"0"2,-1-3,1 2,0 0,-1 1,2-9,1 0,38-95,97-187,-58 166,-40 54,-28 50,0 1,24-31,-14 20,-17 22,3 0,11-13,-10 13,2-4,-1 3,-3-3,13-18,-15 23,0 2</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18T23:39:29.109"/>
    </inkml:context>
    <inkml:brush xml:id="br0">
      <inkml:brushProperty name="width" value="0.05" units="cm"/>
      <inkml:brushProperty name="height" value="0.05" units="cm"/>
      <inkml:brushProperty name="ignorePressure" value="1"/>
    </inkml:brush>
  </inkml:definitions>
  <inkml:trace contextRef="#ctx0" brushRef="#br0">1 0,'0'2,"1"-1,-1 0,0-1,1 2,-1-1,2 0,-2 0,0 0,1 0,0 0,0-1,-1 0,1 2,0-1,-1-1,2 0,-1 3,2-3,10 11,20 8,-17-11,15 14,-25-18,85 63,-71-55,-1 0,39 13,-34-14,25 15,-15-9,-24-12,-2 1,11 9,-11-9,1 0,11 6,-8-6,43 24,-49-25,2-1,-2 2,2 0,-2 1,8 9,-10-11,-1-2,-1 0,1 2,2-2,-2 0,0 1,0-2,2 2,-1-3,-1 2,1 0,1-3,7 5,-5-3,1 1,0-2,0 3,-1-1,0 0,0 2,0 0,8 6,-9-7,0 0,1 0,11 4,-10-5,-2-1,14 10,-13-6</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5T09:53:39.476"/>
    </inkml:context>
    <inkml:brush xml:id="br0">
      <inkml:brushProperty name="width" value="0.05" units="cm"/>
      <inkml:brushProperty name="height" value="0.05" units="cm"/>
      <inkml:brushProperty name="color" value="#385723"/>
      <inkml:brushProperty name="ignorePressure" value="1"/>
    </inkml:brush>
  </inkml:definitions>
  <inkml:trace contextRef="#ctx0" brushRef="#br0">1 0,'2'3,"-1"0,2 0,-2 0,2 0,-1 0,0-1,0 1,1-1,0 0,0-1,4 5,3 1,249 189,-131-94,-7-5,-21-23,-92-67,-2-1,2 2,6 8,-7-7,0-3,0 2,9 6,-14-11,2-1,0 1,-2-1,1 0,0 2,3 5,-4-7,-1-1,1 2,-2 0,1-1,0 1,0 0,0-1,-1 0,1 2,-1-1,0-1,0 5,0-3,1 0,-1 0,0 1,-1 0,1-1,0 1,-2 5,1-8,0 0,1 2,-1-2,0 0,-1-1,2 1,-2 1,0-1,1 0,0-1,-1 2,0-2,1 0,-4 2,-6 6,-1-2,0-1,-22 9,-39 7,64-20,-9 5,3-1,-1 2,0 0,-24 19,29-20,1 3,0-1,1 2,-9 11,-6 6,-2 3,-6 8,26-33,1 0,-9 14,4-5,5-8,1-2,-9 9,9-11,0 1,0 1,1-1,-1 0,0 0,-1 7,2-5,0-1,0-1,0 2,0-2,0 1,-1-1,0 0,0 0,0-1,1 0,-7 5,7-6,-1 1,1 0,1 0,-1 0,0 1,-1-1,3 0,-6 9,-7 10,5-13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5T09:53:39.491"/>
    </inkml:context>
    <inkml:brush xml:id="br0">
      <inkml:brushProperty name="width" value="0.05" units="cm"/>
      <inkml:brushProperty name="height" value="0.05" units="cm"/>
      <inkml:brushProperty name="color" value="#385723"/>
      <inkml:brushProperty name="ignorePressure" value="1"/>
    </inkml:brush>
  </inkml:definitions>
  <inkml:trace contextRef="#ctx0" brushRef="#br0">1 340,'0'-15,"0"-3,2-22,-1 33,0 1,0-1,0 1,1 0,0-1,0 2,2-7,3-2,0 2,0-2,3 2,12-17,-5 5,-12 16,0 1,8-9,2-1,-11 11,0-1,3 3,-3-2,10-6,-13 11,0 0,1 0,-1 1,0-1,1 0,0 1,-1-1,1 1,-1-1,0 1,1 0,-1 0,1 0,-1 0,1 0,0 1,-1 0,0-1,0 0,1 1,0 0,0-1,-2 1,2 0,0 2,1-1,-2 0,2 0,-2 0,0 1,1-2,0 3,0-1,-1-2,2 6,-1 2,6 16,-6-17,6 18,12 16,-9-17,0 0,12 46,-21-67,0 1,0-1,0 1,0-1,1 0,-1 0,0 0,1 0,0 0,1 0,-2-1,2-1,-1 2,0-2,1 1,-1 0,0-2,2 1,6 3,-10-4,2-1,-2 0,1 0,1 0,-2 0,2 0,-2 0,2 0,-2-1,1 0,0 0,0 0,0 1,-1 0,2-3,-1 2,-1 0,1 0,-1 0,1-1,-1 0,1 0,-1 0,3-4,-1 1,-1 1,1-2,0 0,-2 1,1-1,0 0,0 0,1-12,-2 8,0 1,2 0,-1-1,1 2,0-2,0 2,1 0,-1-1,2 1,-1 0,6-8,-6 12,0-2,-1 0,0 0,0-1,-1 1,4-8,-4 8,1 1,-2-1,3 0,0 2,-2-1,1 0,1-1,5-4,12-15,-20 22,1 0,-1 1,0 0,2 0,-1 0,0 1,0-2,0 3,0-2,0 1,0 0,1-1,-2 2,1-1,1 1,-1-1,1 1,-1-1,0 1,1 0,-1 0,0 0,2 1,-3 0,2-1,-1 0,-1 1,2 1,0-1,-1-1,-1 2,2-1,-2-1,2 3,2 3,28 38,-29-41,-1 1,0 1,0 0,0-1,-1 2,3 4,10 37,-11-36,0 1,0 1,8 13,3-1,26 37,-37-56,-1-2,2 0,-2-1,2 1,0 0,0 0,-1-1,0-2,1 2,0-1,0 0,0 0,1 0,-1-2,0 2,0-2,7 0,-10 0,1-2,-1 2,0-1,1 0,-1-1,1 1,-2 0,2-1,0 0,-2 1,1-2,0 2,0-2,0 1,-1-1,2 1,-1-4,1 1,0 0,-1 0,0 2,0-3,-1 0,0 3,2-2,-2-2,0-5,0-4,-1 10,0 0,1 1,-1-2,1 2,0 0,1-1,-1 0,3-5,0 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5T09:53:39.492"/>
    </inkml:context>
    <inkml:brush xml:id="br0">
      <inkml:brushProperty name="width" value="0.05" units="cm"/>
      <inkml:brushProperty name="height" value="0.05" units="cm"/>
      <inkml:brushProperty name="color" value="#385723"/>
      <inkml:brushProperty name="ignorePressure" value="1"/>
    </inkml:brush>
  </inkml:definitions>
  <inkml:trace contextRef="#ctx0" brushRef="#br0">1 729,'2'-4,"-1"3,0-3,1 2,-1-1,0 2,1-8,2 0,29-75,78-147,-47 130,-31 43,-23 40,1 1,18-25,-10 16,-15 17,4 0,8-10,-8 11,1-4,0 2,-3-2,11-14,-12 18,0 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5T09:53:39.493"/>
    </inkml:context>
    <inkml:brush xml:id="br0">
      <inkml:brushProperty name="width" value="0.05" units="cm"/>
      <inkml:brushProperty name="height" value="0.05" units="cm"/>
      <inkml:brushProperty name="ignorePressure" value="1"/>
    </inkml:brush>
  </inkml:definitions>
  <inkml:trace contextRef="#ctx0" brushRef="#br0">1 0,'0'2,"1"-2,-1 1,0-1,1 2,-1-1,1-1,-1 1,0 0,1 0,0-1,0 0,-1 0,0 2,1-1,-1-1,2 0,-1 2,1-2,8 9,17 6,-15-9,13 12,-20-15,67 50,-56-44,0 1,30 10,-27-12,20 13,-12-8,-19-9,-2 1,10 7,-10-7,1-1,9 6,-6-5,33 18,-38-19,2 0,-3 0,3 1,-2 1,6 6,-8-8,-1-1,0-1,0 2,2-2,-1 1,-1 0,0-2,2 3,0-4,-2 3,1-1,1-2,6 4,-5-2,2 0,-1-1,0 2,0-1,0 1,-1 1,1 0,6 4,-7-5,-1 1,2-1,8 3,-7-4,-3 0,12 8,-10-6</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18T23:39:29.106"/>
    </inkml:context>
    <inkml:brush xml:id="br0">
      <inkml:brushProperty name="width" value="0.05" units="cm"/>
      <inkml:brushProperty name="height" value="0.05" units="cm"/>
      <inkml:brushProperty name="ignorePressure" value="1"/>
    </inkml:brush>
  </inkml:definitions>
  <inkml:trace contextRef="#ctx0" brushRef="#br0">1 0,'2'4,"0"0,1 0,-1-1,1 1,0 0,0-2,-1 2,2-1,0-1,-1 0,6 5,4 2,312 238,-165-118,-8-6,-26-29,-117-86,-1 0,2 2,8 10,-10-8,1-4,0 2,11 7,-17-13,2-1,-1 0,-1 0,1 0,-1 1,5 8,-6-10,0 0,0 2,-2-1,2 0,-1 0,0 1,0-1,-1 0,1 1,0 0,-1-1,0 6,0-4,1 0,-1 0,0 1,-1 0,1 0,0 0,-3 7,2-11,0 1,0 1,0-1,0 0,-1-2,1 2,-1 0,-1 0,2-1,0 0,-2 1,1-1,1-1,-5 3,-8 7,-1-2,0-1,-28 10,-49 10,81-25,-11 5,3 0,-2 2,2 0,-32 25,38-26,0 3,1-1,0 3,-10 14,-8 7,-3 5,-7 9,32-42,2 1,-12 18,6-8,5-9,2-2,-11 10,11-13,0 1,0 1,2 0,-2-1,0 0,-2 9,3-7,1-1,-1 0,0 1,0-2,1 1,-2-1,0 1,0-2,0 1,1-2,-9 7,10-7,-2 0,1 2,1-2,-1 1,0 1,0-1,2 0,-6 11,-10 12,7-15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608299-93C9-47E5-973C-C5B5A765344E}" type="datetimeFigureOut">
              <a:rPr lang="en-GB" smtClean="0"/>
              <a:t>03/07/2023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CF8D38-E5DF-4A7A-9C26-52A0419ED0DC}" type="slidenum">
              <a:rPr lang="en-GB" smtClean="0"/>
              <a:t>‹#›</a:t>
            </a:fld>
            <a:endParaRPr lang="en-GB"/>
          </a:p>
        </p:txBody>
      </p:sp>
    </p:spTree>
    <p:extLst>
      <p:ext uri="{BB962C8B-B14F-4D97-AF65-F5344CB8AC3E}">
        <p14:creationId xmlns:p14="http://schemas.microsoft.com/office/powerpoint/2010/main" val="1435896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E4177BB-201C-4BE1-8CA1-39FC9F8BC8F0}" type="slidenum">
              <a:rPr lang="en-GB" smtClean="0"/>
              <a:t>1</a:t>
            </a:fld>
            <a:endParaRPr lang="en-GB"/>
          </a:p>
        </p:txBody>
      </p:sp>
    </p:spTree>
    <p:extLst>
      <p:ext uri="{BB962C8B-B14F-4D97-AF65-F5344CB8AC3E}">
        <p14:creationId xmlns:p14="http://schemas.microsoft.com/office/powerpoint/2010/main" val="2053977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97CF8D38-E5DF-4A7A-9C26-52A0419ED0DC}" type="slidenum">
              <a:rPr lang="en-GB" smtClean="0"/>
              <a:t>26</a:t>
            </a:fld>
            <a:endParaRPr lang="en-GB"/>
          </a:p>
        </p:txBody>
      </p:sp>
    </p:spTree>
    <p:extLst>
      <p:ext uri="{BB962C8B-B14F-4D97-AF65-F5344CB8AC3E}">
        <p14:creationId xmlns:p14="http://schemas.microsoft.com/office/powerpoint/2010/main" val="3601896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97CF8D38-E5DF-4A7A-9C26-52A0419ED0DC}" type="slidenum">
              <a:rPr lang="en-GB" smtClean="0"/>
              <a:t>31</a:t>
            </a:fld>
            <a:endParaRPr lang="en-GB"/>
          </a:p>
        </p:txBody>
      </p:sp>
    </p:spTree>
    <p:extLst>
      <p:ext uri="{BB962C8B-B14F-4D97-AF65-F5344CB8AC3E}">
        <p14:creationId xmlns:p14="http://schemas.microsoft.com/office/powerpoint/2010/main" val="809529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97CF8D38-E5DF-4A7A-9C26-52A0419ED0DC}" type="slidenum">
              <a:rPr lang="en-GB" smtClean="0"/>
              <a:t>34</a:t>
            </a:fld>
            <a:endParaRPr lang="en-GB"/>
          </a:p>
        </p:txBody>
      </p:sp>
    </p:spTree>
    <p:extLst>
      <p:ext uri="{BB962C8B-B14F-4D97-AF65-F5344CB8AC3E}">
        <p14:creationId xmlns:p14="http://schemas.microsoft.com/office/powerpoint/2010/main" val="768989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Leaving clear that is not easy at all to identify DM signals in the antiproton spectrum</a:t>
            </a:r>
            <a:endParaRPr lang="en-SE" dirty="0"/>
          </a:p>
        </p:txBody>
      </p:sp>
      <p:sp>
        <p:nvSpPr>
          <p:cNvPr id="4" name="Slide Number Placeholder 3"/>
          <p:cNvSpPr>
            <a:spLocks noGrp="1"/>
          </p:cNvSpPr>
          <p:nvPr>
            <p:ph type="sldNum" sz="quarter" idx="5"/>
          </p:nvPr>
        </p:nvSpPr>
        <p:spPr/>
        <p:txBody>
          <a:bodyPr/>
          <a:lstStyle/>
          <a:p>
            <a:fld id="{97CF8D38-E5DF-4A7A-9C26-52A0419ED0DC}" type="slidenum">
              <a:rPr lang="en-GB" smtClean="0"/>
              <a:t>4</a:t>
            </a:fld>
            <a:endParaRPr lang="en-GB"/>
          </a:p>
        </p:txBody>
      </p:sp>
    </p:spTree>
    <p:extLst>
      <p:ext uri="{BB962C8B-B14F-4D97-AF65-F5344CB8AC3E}">
        <p14:creationId xmlns:p14="http://schemas.microsoft.com/office/powerpoint/2010/main" val="4041466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97CF8D38-E5DF-4A7A-9C26-52A0419ED0DC}" type="slidenum">
              <a:rPr lang="en-GB" smtClean="0"/>
              <a:t>8</a:t>
            </a:fld>
            <a:endParaRPr lang="en-GB"/>
          </a:p>
        </p:txBody>
      </p:sp>
    </p:spTree>
    <p:extLst>
      <p:ext uri="{BB962C8B-B14F-4D97-AF65-F5344CB8AC3E}">
        <p14:creationId xmlns:p14="http://schemas.microsoft.com/office/powerpoint/2010/main" val="654145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97CF8D38-E5DF-4A7A-9C26-52A0419ED0DC}" type="slidenum">
              <a:rPr lang="en-GB" smtClean="0"/>
              <a:t>9</a:t>
            </a:fld>
            <a:endParaRPr lang="en-GB"/>
          </a:p>
        </p:txBody>
      </p:sp>
    </p:spTree>
    <p:extLst>
      <p:ext uri="{BB962C8B-B14F-4D97-AF65-F5344CB8AC3E}">
        <p14:creationId xmlns:p14="http://schemas.microsoft.com/office/powerpoint/2010/main" val="809529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7CF8D38-E5DF-4A7A-9C26-52A0419ED0DC}" type="slidenum">
              <a:rPr lang="en-GB" smtClean="0"/>
              <a:t>15</a:t>
            </a:fld>
            <a:endParaRPr lang="en-GB"/>
          </a:p>
        </p:txBody>
      </p:sp>
    </p:spTree>
    <p:extLst>
      <p:ext uri="{BB962C8B-B14F-4D97-AF65-F5344CB8AC3E}">
        <p14:creationId xmlns:p14="http://schemas.microsoft.com/office/powerpoint/2010/main" val="1156012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7CF8D38-E5DF-4A7A-9C26-52A0419ED0DC}" type="slidenum">
              <a:rPr lang="en-GB" smtClean="0"/>
              <a:t>16</a:t>
            </a:fld>
            <a:endParaRPr lang="en-GB"/>
          </a:p>
        </p:txBody>
      </p:sp>
    </p:spTree>
    <p:extLst>
      <p:ext uri="{BB962C8B-B14F-4D97-AF65-F5344CB8AC3E}">
        <p14:creationId xmlns:p14="http://schemas.microsoft.com/office/powerpoint/2010/main" val="3295991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should the cross sections be modified (deformed) from their actual state?</a:t>
            </a:r>
          </a:p>
        </p:txBody>
      </p:sp>
      <p:sp>
        <p:nvSpPr>
          <p:cNvPr id="4" name="Slide Number Placeholder 3"/>
          <p:cNvSpPr>
            <a:spLocks noGrp="1"/>
          </p:cNvSpPr>
          <p:nvPr>
            <p:ph type="sldNum" sz="quarter" idx="5"/>
          </p:nvPr>
        </p:nvSpPr>
        <p:spPr/>
        <p:txBody>
          <a:bodyPr/>
          <a:lstStyle/>
          <a:p>
            <a:fld id="{97CF8D38-E5DF-4A7A-9C26-52A0419ED0DC}" type="slidenum">
              <a:rPr lang="en-GB" smtClean="0"/>
              <a:t>21</a:t>
            </a:fld>
            <a:endParaRPr lang="en-GB"/>
          </a:p>
        </p:txBody>
      </p:sp>
    </p:spTree>
    <p:extLst>
      <p:ext uri="{BB962C8B-B14F-4D97-AF65-F5344CB8AC3E}">
        <p14:creationId xmlns:p14="http://schemas.microsoft.com/office/powerpoint/2010/main" val="723498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7CF8D38-E5DF-4A7A-9C26-52A0419ED0DC}" type="slidenum">
              <a:rPr lang="en-GB" smtClean="0"/>
              <a:t>22</a:t>
            </a:fld>
            <a:endParaRPr lang="en-GB"/>
          </a:p>
        </p:txBody>
      </p:sp>
    </p:spTree>
    <p:extLst>
      <p:ext uri="{BB962C8B-B14F-4D97-AF65-F5344CB8AC3E}">
        <p14:creationId xmlns:p14="http://schemas.microsoft.com/office/powerpoint/2010/main" val="198559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7CF8D38-E5DF-4A7A-9C26-52A0419ED0DC}" type="slidenum">
              <a:rPr lang="en-GB" smtClean="0"/>
              <a:t>25</a:t>
            </a:fld>
            <a:endParaRPr lang="en-GB"/>
          </a:p>
        </p:txBody>
      </p:sp>
    </p:spTree>
    <p:extLst>
      <p:ext uri="{BB962C8B-B14F-4D97-AF65-F5344CB8AC3E}">
        <p14:creationId xmlns:p14="http://schemas.microsoft.com/office/powerpoint/2010/main" val="756051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4D3BF-05EA-4BE4-96BB-FBEAC604AE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28C0DEC-B1BA-4745-A25B-9C8A6E3D8C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57B6EA6-E12D-45F3-AC24-114A908E964D}"/>
              </a:ext>
            </a:extLst>
          </p:cNvPr>
          <p:cNvSpPr>
            <a:spLocks noGrp="1"/>
          </p:cNvSpPr>
          <p:nvPr>
            <p:ph type="dt" sz="half" idx="10"/>
          </p:nvPr>
        </p:nvSpPr>
        <p:spPr/>
        <p:txBody>
          <a:bodyPr/>
          <a:lstStyle/>
          <a:p>
            <a:fld id="{E6531CF6-C8F0-4744-AB64-72AF750F6F16}" type="datetime1">
              <a:rPr lang="en-GB" smtClean="0"/>
              <a:t>03/07/2023</a:t>
            </a:fld>
            <a:endParaRPr lang="en-GB"/>
          </a:p>
        </p:txBody>
      </p:sp>
      <p:sp>
        <p:nvSpPr>
          <p:cNvPr id="5" name="Footer Placeholder 4">
            <a:extLst>
              <a:ext uri="{FF2B5EF4-FFF2-40B4-BE49-F238E27FC236}">
                <a16:creationId xmlns:a16="http://schemas.microsoft.com/office/drawing/2014/main" id="{6B42C0E2-D7A6-49E3-9FCA-DA3156F653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568C6F-D2B8-4C26-8FCD-4D1B56D77366}"/>
              </a:ext>
            </a:extLst>
          </p:cNvPr>
          <p:cNvSpPr>
            <a:spLocks noGrp="1"/>
          </p:cNvSpPr>
          <p:nvPr>
            <p:ph type="sldNum" sz="quarter" idx="12"/>
          </p:nvPr>
        </p:nvSpPr>
        <p:spPr/>
        <p:txBody>
          <a:bodyPr/>
          <a:lstStyle/>
          <a:p>
            <a:fld id="{22575A84-A01E-4477-BEC3-178D27864C62}" type="slidenum">
              <a:rPr lang="en-GB" smtClean="0"/>
              <a:t>‹#›</a:t>
            </a:fld>
            <a:endParaRPr lang="en-GB"/>
          </a:p>
        </p:txBody>
      </p:sp>
    </p:spTree>
    <p:extLst>
      <p:ext uri="{BB962C8B-B14F-4D97-AF65-F5344CB8AC3E}">
        <p14:creationId xmlns:p14="http://schemas.microsoft.com/office/powerpoint/2010/main" val="2299249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58533-D1A6-4BFB-AB81-1F44DD61ABB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29C2C9B-93A4-4BA0-8486-1F15F66C2E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8D6BC5-7522-4E89-B4D1-58A3B736AA06}"/>
              </a:ext>
            </a:extLst>
          </p:cNvPr>
          <p:cNvSpPr>
            <a:spLocks noGrp="1"/>
          </p:cNvSpPr>
          <p:nvPr>
            <p:ph type="dt" sz="half" idx="10"/>
          </p:nvPr>
        </p:nvSpPr>
        <p:spPr/>
        <p:txBody>
          <a:bodyPr/>
          <a:lstStyle/>
          <a:p>
            <a:fld id="{1806FC85-8DD3-412A-96CE-9F5E4496F22A}" type="datetime1">
              <a:rPr lang="en-GB" smtClean="0"/>
              <a:t>03/07/2023</a:t>
            </a:fld>
            <a:endParaRPr lang="en-GB"/>
          </a:p>
        </p:txBody>
      </p:sp>
      <p:sp>
        <p:nvSpPr>
          <p:cNvPr id="5" name="Footer Placeholder 4">
            <a:extLst>
              <a:ext uri="{FF2B5EF4-FFF2-40B4-BE49-F238E27FC236}">
                <a16:creationId xmlns:a16="http://schemas.microsoft.com/office/drawing/2014/main" id="{D6E109A5-3908-484B-B576-720E23B374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433734-43A9-4643-982E-9665CD6482B0}"/>
              </a:ext>
            </a:extLst>
          </p:cNvPr>
          <p:cNvSpPr>
            <a:spLocks noGrp="1"/>
          </p:cNvSpPr>
          <p:nvPr>
            <p:ph type="sldNum" sz="quarter" idx="12"/>
          </p:nvPr>
        </p:nvSpPr>
        <p:spPr/>
        <p:txBody>
          <a:bodyPr/>
          <a:lstStyle/>
          <a:p>
            <a:fld id="{22575A84-A01E-4477-BEC3-178D27864C62}" type="slidenum">
              <a:rPr lang="en-GB" smtClean="0"/>
              <a:t>‹#›</a:t>
            </a:fld>
            <a:endParaRPr lang="en-GB"/>
          </a:p>
        </p:txBody>
      </p:sp>
    </p:spTree>
    <p:extLst>
      <p:ext uri="{BB962C8B-B14F-4D97-AF65-F5344CB8AC3E}">
        <p14:creationId xmlns:p14="http://schemas.microsoft.com/office/powerpoint/2010/main" val="3374359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D675D9-E1AC-4A83-A12C-687F35F770C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F8636DE-DF9D-4A47-9787-3769A41E54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F6AB2A-0CF6-4ABD-BE00-848B09FBD26E}"/>
              </a:ext>
            </a:extLst>
          </p:cNvPr>
          <p:cNvSpPr>
            <a:spLocks noGrp="1"/>
          </p:cNvSpPr>
          <p:nvPr>
            <p:ph type="dt" sz="half" idx="10"/>
          </p:nvPr>
        </p:nvSpPr>
        <p:spPr/>
        <p:txBody>
          <a:bodyPr/>
          <a:lstStyle/>
          <a:p>
            <a:fld id="{3A18323B-623E-46CD-BD3F-4E3F0DAF249C}" type="datetime1">
              <a:rPr lang="en-GB" smtClean="0"/>
              <a:t>03/07/2023</a:t>
            </a:fld>
            <a:endParaRPr lang="en-GB"/>
          </a:p>
        </p:txBody>
      </p:sp>
      <p:sp>
        <p:nvSpPr>
          <p:cNvPr id="5" name="Footer Placeholder 4">
            <a:extLst>
              <a:ext uri="{FF2B5EF4-FFF2-40B4-BE49-F238E27FC236}">
                <a16:creationId xmlns:a16="http://schemas.microsoft.com/office/drawing/2014/main" id="{C3CB651B-4927-41B9-9EBB-59B59A4752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58A99E-2D7C-4AC4-B346-8D3DCD01EF76}"/>
              </a:ext>
            </a:extLst>
          </p:cNvPr>
          <p:cNvSpPr>
            <a:spLocks noGrp="1"/>
          </p:cNvSpPr>
          <p:nvPr>
            <p:ph type="sldNum" sz="quarter" idx="12"/>
          </p:nvPr>
        </p:nvSpPr>
        <p:spPr/>
        <p:txBody>
          <a:bodyPr/>
          <a:lstStyle/>
          <a:p>
            <a:fld id="{22575A84-A01E-4477-BEC3-178D27864C62}" type="slidenum">
              <a:rPr lang="en-GB" smtClean="0"/>
              <a:t>‹#›</a:t>
            </a:fld>
            <a:endParaRPr lang="en-GB"/>
          </a:p>
        </p:txBody>
      </p:sp>
    </p:spTree>
    <p:extLst>
      <p:ext uri="{BB962C8B-B14F-4D97-AF65-F5344CB8AC3E}">
        <p14:creationId xmlns:p14="http://schemas.microsoft.com/office/powerpoint/2010/main" val="401240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23F50-B261-4E66-B0F9-1156F78D275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B3E0BF7-4FA0-48B8-8919-101B7A738C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BCA0D7-2976-45D3-8E64-8DD940E5F850}"/>
              </a:ext>
            </a:extLst>
          </p:cNvPr>
          <p:cNvSpPr>
            <a:spLocks noGrp="1"/>
          </p:cNvSpPr>
          <p:nvPr>
            <p:ph type="dt" sz="half" idx="10"/>
          </p:nvPr>
        </p:nvSpPr>
        <p:spPr/>
        <p:txBody>
          <a:bodyPr/>
          <a:lstStyle/>
          <a:p>
            <a:fld id="{3A89563F-563C-462C-9F9A-A0728C624EDD}" type="datetime1">
              <a:rPr lang="en-GB" smtClean="0"/>
              <a:t>03/07/2023</a:t>
            </a:fld>
            <a:endParaRPr lang="en-GB"/>
          </a:p>
        </p:txBody>
      </p:sp>
      <p:sp>
        <p:nvSpPr>
          <p:cNvPr id="5" name="Footer Placeholder 4">
            <a:extLst>
              <a:ext uri="{FF2B5EF4-FFF2-40B4-BE49-F238E27FC236}">
                <a16:creationId xmlns:a16="http://schemas.microsoft.com/office/drawing/2014/main" id="{DED1573D-D182-4B1B-8115-E1976067D3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10A6E7-9E3D-4B47-A7B9-3128E60D1DD3}"/>
              </a:ext>
            </a:extLst>
          </p:cNvPr>
          <p:cNvSpPr>
            <a:spLocks noGrp="1"/>
          </p:cNvSpPr>
          <p:nvPr>
            <p:ph type="sldNum" sz="quarter" idx="12"/>
          </p:nvPr>
        </p:nvSpPr>
        <p:spPr/>
        <p:txBody>
          <a:bodyPr/>
          <a:lstStyle/>
          <a:p>
            <a:fld id="{22575A84-A01E-4477-BEC3-178D27864C62}" type="slidenum">
              <a:rPr lang="en-GB" smtClean="0"/>
              <a:t>‹#›</a:t>
            </a:fld>
            <a:endParaRPr lang="en-GB"/>
          </a:p>
        </p:txBody>
      </p:sp>
    </p:spTree>
    <p:extLst>
      <p:ext uri="{BB962C8B-B14F-4D97-AF65-F5344CB8AC3E}">
        <p14:creationId xmlns:p14="http://schemas.microsoft.com/office/powerpoint/2010/main" val="2734175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322BD-72F1-4D72-9680-3DA1212580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A4FE0D-F3CE-4A4A-A24F-860A1FEDEA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358FBB-5705-4EB1-B2D7-E8FB5F4A62C6}"/>
              </a:ext>
            </a:extLst>
          </p:cNvPr>
          <p:cNvSpPr>
            <a:spLocks noGrp="1"/>
          </p:cNvSpPr>
          <p:nvPr>
            <p:ph type="dt" sz="half" idx="10"/>
          </p:nvPr>
        </p:nvSpPr>
        <p:spPr/>
        <p:txBody>
          <a:bodyPr/>
          <a:lstStyle/>
          <a:p>
            <a:fld id="{9DC9A86D-9438-441D-96D4-E02EE3A6E07F}" type="datetime1">
              <a:rPr lang="en-GB" smtClean="0"/>
              <a:t>03/07/2023</a:t>
            </a:fld>
            <a:endParaRPr lang="en-GB"/>
          </a:p>
        </p:txBody>
      </p:sp>
      <p:sp>
        <p:nvSpPr>
          <p:cNvPr id="5" name="Footer Placeholder 4">
            <a:extLst>
              <a:ext uri="{FF2B5EF4-FFF2-40B4-BE49-F238E27FC236}">
                <a16:creationId xmlns:a16="http://schemas.microsoft.com/office/drawing/2014/main" id="{F57E916C-A168-499A-94CE-0A18D1CFD4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15C9B0-0DE1-408A-90F4-A0BDAF148B04}"/>
              </a:ext>
            </a:extLst>
          </p:cNvPr>
          <p:cNvSpPr>
            <a:spLocks noGrp="1"/>
          </p:cNvSpPr>
          <p:nvPr>
            <p:ph type="sldNum" sz="quarter" idx="12"/>
          </p:nvPr>
        </p:nvSpPr>
        <p:spPr/>
        <p:txBody>
          <a:bodyPr/>
          <a:lstStyle/>
          <a:p>
            <a:fld id="{22575A84-A01E-4477-BEC3-178D27864C62}" type="slidenum">
              <a:rPr lang="en-GB" smtClean="0"/>
              <a:t>‹#›</a:t>
            </a:fld>
            <a:endParaRPr lang="en-GB"/>
          </a:p>
        </p:txBody>
      </p:sp>
    </p:spTree>
    <p:extLst>
      <p:ext uri="{BB962C8B-B14F-4D97-AF65-F5344CB8AC3E}">
        <p14:creationId xmlns:p14="http://schemas.microsoft.com/office/powerpoint/2010/main" val="1479906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62269-8046-4810-ADAE-5DCECFBEFAD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C0E0F76-005D-4627-AAAF-D5B2E36535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6282C03-77E0-48A8-B485-1C7F464D31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BE1DCD-BA53-404D-B032-4FBC18B85C4D}"/>
              </a:ext>
            </a:extLst>
          </p:cNvPr>
          <p:cNvSpPr>
            <a:spLocks noGrp="1"/>
          </p:cNvSpPr>
          <p:nvPr>
            <p:ph type="dt" sz="half" idx="10"/>
          </p:nvPr>
        </p:nvSpPr>
        <p:spPr/>
        <p:txBody>
          <a:bodyPr/>
          <a:lstStyle/>
          <a:p>
            <a:fld id="{81C6E78E-4AB1-435A-8327-785CD88A1515}" type="datetime1">
              <a:rPr lang="en-GB" smtClean="0"/>
              <a:t>03/07/2023</a:t>
            </a:fld>
            <a:endParaRPr lang="en-GB"/>
          </a:p>
        </p:txBody>
      </p:sp>
      <p:sp>
        <p:nvSpPr>
          <p:cNvPr id="6" name="Footer Placeholder 5">
            <a:extLst>
              <a:ext uri="{FF2B5EF4-FFF2-40B4-BE49-F238E27FC236}">
                <a16:creationId xmlns:a16="http://schemas.microsoft.com/office/drawing/2014/main" id="{F1D524DF-C3D1-4CD8-9E52-1B913CF9C54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99ACC31-AC43-4F69-9F32-08D980D41E41}"/>
              </a:ext>
            </a:extLst>
          </p:cNvPr>
          <p:cNvSpPr>
            <a:spLocks noGrp="1"/>
          </p:cNvSpPr>
          <p:nvPr>
            <p:ph type="sldNum" sz="quarter" idx="12"/>
          </p:nvPr>
        </p:nvSpPr>
        <p:spPr/>
        <p:txBody>
          <a:bodyPr/>
          <a:lstStyle/>
          <a:p>
            <a:fld id="{22575A84-A01E-4477-BEC3-178D27864C62}" type="slidenum">
              <a:rPr lang="en-GB" smtClean="0"/>
              <a:t>‹#›</a:t>
            </a:fld>
            <a:endParaRPr lang="en-GB"/>
          </a:p>
        </p:txBody>
      </p:sp>
    </p:spTree>
    <p:extLst>
      <p:ext uri="{BB962C8B-B14F-4D97-AF65-F5344CB8AC3E}">
        <p14:creationId xmlns:p14="http://schemas.microsoft.com/office/powerpoint/2010/main" val="428481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E1C57-09DC-4328-B9D2-D26C13EED84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02C7573-E844-491D-A9A6-C4F4AB4A03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3C430E-621F-4BA0-A4AB-D6ACA30C79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7A2A5C5-DF06-4EFC-B684-7AC0EEE678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BDF946-318F-4ACD-AA03-78EE7F36485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BE944EA-F8BB-477D-95C2-D6C671BF5560}"/>
              </a:ext>
            </a:extLst>
          </p:cNvPr>
          <p:cNvSpPr>
            <a:spLocks noGrp="1"/>
          </p:cNvSpPr>
          <p:nvPr>
            <p:ph type="dt" sz="half" idx="10"/>
          </p:nvPr>
        </p:nvSpPr>
        <p:spPr/>
        <p:txBody>
          <a:bodyPr/>
          <a:lstStyle/>
          <a:p>
            <a:fld id="{7E29C553-E553-4A7B-AAF7-2ECA3148BB96}" type="datetime1">
              <a:rPr lang="en-GB" smtClean="0"/>
              <a:t>03/07/2023</a:t>
            </a:fld>
            <a:endParaRPr lang="en-GB"/>
          </a:p>
        </p:txBody>
      </p:sp>
      <p:sp>
        <p:nvSpPr>
          <p:cNvPr id="8" name="Footer Placeholder 7">
            <a:extLst>
              <a:ext uri="{FF2B5EF4-FFF2-40B4-BE49-F238E27FC236}">
                <a16:creationId xmlns:a16="http://schemas.microsoft.com/office/drawing/2014/main" id="{EF649B82-04F3-472B-A379-B1C6C150402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8E10416-29BF-4BA0-96DC-A8F76ECCA082}"/>
              </a:ext>
            </a:extLst>
          </p:cNvPr>
          <p:cNvSpPr>
            <a:spLocks noGrp="1"/>
          </p:cNvSpPr>
          <p:nvPr>
            <p:ph type="sldNum" sz="quarter" idx="12"/>
          </p:nvPr>
        </p:nvSpPr>
        <p:spPr/>
        <p:txBody>
          <a:bodyPr/>
          <a:lstStyle/>
          <a:p>
            <a:fld id="{22575A84-A01E-4477-BEC3-178D27864C62}" type="slidenum">
              <a:rPr lang="en-GB" smtClean="0"/>
              <a:t>‹#›</a:t>
            </a:fld>
            <a:endParaRPr lang="en-GB"/>
          </a:p>
        </p:txBody>
      </p:sp>
    </p:spTree>
    <p:extLst>
      <p:ext uri="{BB962C8B-B14F-4D97-AF65-F5344CB8AC3E}">
        <p14:creationId xmlns:p14="http://schemas.microsoft.com/office/powerpoint/2010/main" val="1558387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2D4D4-3C22-4FB3-A38F-98E47278FCC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0D4C917-28CE-4A02-A511-92D1C9DBD9D7}"/>
              </a:ext>
            </a:extLst>
          </p:cNvPr>
          <p:cNvSpPr>
            <a:spLocks noGrp="1"/>
          </p:cNvSpPr>
          <p:nvPr>
            <p:ph type="dt" sz="half" idx="10"/>
          </p:nvPr>
        </p:nvSpPr>
        <p:spPr/>
        <p:txBody>
          <a:bodyPr/>
          <a:lstStyle/>
          <a:p>
            <a:fld id="{105B559E-B3F5-461B-B2EE-B890E611766E}" type="datetime1">
              <a:rPr lang="en-GB" smtClean="0"/>
              <a:t>03/07/2023</a:t>
            </a:fld>
            <a:endParaRPr lang="en-GB"/>
          </a:p>
        </p:txBody>
      </p:sp>
      <p:sp>
        <p:nvSpPr>
          <p:cNvPr id="4" name="Footer Placeholder 3">
            <a:extLst>
              <a:ext uri="{FF2B5EF4-FFF2-40B4-BE49-F238E27FC236}">
                <a16:creationId xmlns:a16="http://schemas.microsoft.com/office/drawing/2014/main" id="{72A916F7-AFE8-44A6-8D2D-826A54BD59A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0638D80-56AA-4440-A803-57EC5853F702}"/>
              </a:ext>
            </a:extLst>
          </p:cNvPr>
          <p:cNvSpPr>
            <a:spLocks noGrp="1"/>
          </p:cNvSpPr>
          <p:nvPr>
            <p:ph type="sldNum" sz="quarter" idx="12"/>
          </p:nvPr>
        </p:nvSpPr>
        <p:spPr/>
        <p:txBody>
          <a:bodyPr/>
          <a:lstStyle/>
          <a:p>
            <a:fld id="{22575A84-A01E-4477-BEC3-178D27864C62}" type="slidenum">
              <a:rPr lang="en-GB" smtClean="0"/>
              <a:t>‹#›</a:t>
            </a:fld>
            <a:endParaRPr lang="en-GB"/>
          </a:p>
        </p:txBody>
      </p:sp>
    </p:spTree>
    <p:extLst>
      <p:ext uri="{BB962C8B-B14F-4D97-AF65-F5344CB8AC3E}">
        <p14:creationId xmlns:p14="http://schemas.microsoft.com/office/powerpoint/2010/main" val="1031195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54045C-C4DC-4273-BD98-52D1C93E55B6}"/>
              </a:ext>
            </a:extLst>
          </p:cNvPr>
          <p:cNvSpPr>
            <a:spLocks noGrp="1"/>
          </p:cNvSpPr>
          <p:nvPr>
            <p:ph type="dt" sz="half" idx="10"/>
          </p:nvPr>
        </p:nvSpPr>
        <p:spPr/>
        <p:txBody>
          <a:bodyPr/>
          <a:lstStyle/>
          <a:p>
            <a:fld id="{5178D782-A466-4CC1-B180-F5529FDFBE5A}" type="datetime1">
              <a:rPr lang="en-GB" smtClean="0"/>
              <a:t>03/07/2023</a:t>
            </a:fld>
            <a:endParaRPr lang="en-GB"/>
          </a:p>
        </p:txBody>
      </p:sp>
      <p:sp>
        <p:nvSpPr>
          <p:cNvPr id="3" name="Footer Placeholder 2">
            <a:extLst>
              <a:ext uri="{FF2B5EF4-FFF2-40B4-BE49-F238E27FC236}">
                <a16:creationId xmlns:a16="http://schemas.microsoft.com/office/drawing/2014/main" id="{C7D07589-92B9-4D14-8C1C-1D2A8BA33BC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E1360CF-AC43-4BF5-BE15-E7F68A6F8A13}"/>
              </a:ext>
            </a:extLst>
          </p:cNvPr>
          <p:cNvSpPr>
            <a:spLocks noGrp="1"/>
          </p:cNvSpPr>
          <p:nvPr>
            <p:ph type="sldNum" sz="quarter" idx="12"/>
          </p:nvPr>
        </p:nvSpPr>
        <p:spPr/>
        <p:txBody>
          <a:bodyPr/>
          <a:lstStyle/>
          <a:p>
            <a:fld id="{22575A84-A01E-4477-BEC3-178D27864C62}" type="slidenum">
              <a:rPr lang="en-GB" smtClean="0"/>
              <a:t>‹#›</a:t>
            </a:fld>
            <a:endParaRPr lang="en-GB"/>
          </a:p>
        </p:txBody>
      </p:sp>
    </p:spTree>
    <p:extLst>
      <p:ext uri="{BB962C8B-B14F-4D97-AF65-F5344CB8AC3E}">
        <p14:creationId xmlns:p14="http://schemas.microsoft.com/office/powerpoint/2010/main" val="791395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EE251-AB45-4A68-B8E2-756FDE44B7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76E78C6-19D6-48F5-B886-D433AA324B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428C5AB-0A30-4996-AEE7-6FC62B1351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889B8D-2300-4451-81A3-706B5FCD3FCA}"/>
              </a:ext>
            </a:extLst>
          </p:cNvPr>
          <p:cNvSpPr>
            <a:spLocks noGrp="1"/>
          </p:cNvSpPr>
          <p:nvPr>
            <p:ph type="dt" sz="half" idx="10"/>
          </p:nvPr>
        </p:nvSpPr>
        <p:spPr/>
        <p:txBody>
          <a:bodyPr/>
          <a:lstStyle/>
          <a:p>
            <a:fld id="{C8553577-B0D5-4AD2-B3C0-CCB10DA5440A}" type="datetime1">
              <a:rPr lang="en-GB" smtClean="0"/>
              <a:t>03/07/2023</a:t>
            </a:fld>
            <a:endParaRPr lang="en-GB"/>
          </a:p>
        </p:txBody>
      </p:sp>
      <p:sp>
        <p:nvSpPr>
          <p:cNvPr id="6" name="Footer Placeholder 5">
            <a:extLst>
              <a:ext uri="{FF2B5EF4-FFF2-40B4-BE49-F238E27FC236}">
                <a16:creationId xmlns:a16="http://schemas.microsoft.com/office/drawing/2014/main" id="{C5CDDFA3-1548-4DCE-8EC1-2DBC84073E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3B5D3A-76AE-4983-8BCD-BC934B4B57DE}"/>
              </a:ext>
            </a:extLst>
          </p:cNvPr>
          <p:cNvSpPr>
            <a:spLocks noGrp="1"/>
          </p:cNvSpPr>
          <p:nvPr>
            <p:ph type="sldNum" sz="quarter" idx="12"/>
          </p:nvPr>
        </p:nvSpPr>
        <p:spPr/>
        <p:txBody>
          <a:bodyPr/>
          <a:lstStyle/>
          <a:p>
            <a:fld id="{22575A84-A01E-4477-BEC3-178D27864C62}" type="slidenum">
              <a:rPr lang="en-GB" smtClean="0"/>
              <a:t>‹#›</a:t>
            </a:fld>
            <a:endParaRPr lang="en-GB"/>
          </a:p>
        </p:txBody>
      </p:sp>
    </p:spTree>
    <p:extLst>
      <p:ext uri="{BB962C8B-B14F-4D97-AF65-F5344CB8AC3E}">
        <p14:creationId xmlns:p14="http://schemas.microsoft.com/office/powerpoint/2010/main" val="1267845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B4D1C-7F03-45C8-9DCE-040524C70A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1151952-6AD3-46A6-B4D8-E58FC51354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FB292C1-7284-49EC-BD00-DB7D05F526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FFE25A-1431-42CD-A574-FD9E8101CC29}"/>
              </a:ext>
            </a:extLst>
          </p:cNvPr>
          <p:cNvSpPr>
            <a:spLocks noGrp="1"/>
          </p:cNvSpPr>
          <p:nvPr>
            <p:ph type="dt" sz="half" idx="10"/>
          </p:nvPr>
        </p:nvSpPr>
        <p:spPr/>
        <p:txBody>
          <a:bodyPr/>
          <a:lstStyle/>
          <a:p>
            <a:fld id="{4DB4C2B3-1095-4500-B8BC-28E3A1777D7B}" type="datetime1">
              <a:rPr lang="en-GB" smtClean="0"/>
              <a:t>03/07/2023</a:t>
            </a:fld>
            <a:endParaRPr lang="en-GB"/>
          </a:p>
        </p:txBody>
      </p:sp>
      <p:sp>
        <p:nvSpPr>
          <p:cNvPr id="6" name="Footer Placeholder 5">
            <a:extLst>
              <a:ext uri="{FF2B5EF4-FFF2-40B4-BE49-F238E27FC236}">
                <a16:creationId xmlns:a16="http://schemas.microsoft.com/office/drawing/2014/main" id="{2F2860DD-6B3D-4018-8FFD-DA1E0B9D2A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C23DCC8-DA36-4EB8-BE39-0935B039A23B}"/>
              </a:ext>
            </a:extLst>
          </p:cNvPr>
          <p:cNvSpPr>
            <a:spLocks noGrp="1"/>
          </p:cNvSpPr>
          <p:nvPr>
            <p:ph type="sldNum" sz="quarter" idx="12"/>
          </p:nvPr>
        </p:nvSpPr>
        <p:spPr/>
        <p:txBody>
          <a:bodyPr/>
          <a:lstStyle/>
          <a:p>
            <a:fld id="{22575A84-A01E-4477-BEC3-178D27864C62}" type="slidenum">
              <a:rPr lang="en-GB" smtClean="0"/>
              <a:t>‹#›</a:t>
            </a:fld>
            <a:endParaRPr lang="en-GB"/>
          </a:p>
        </p:txBody>
      </p:sp>
    </p:spTree>
    <p:extLst>
      <p:ext uri="{BB962C8B-B14F-4D97-AF65-F5344CB8AC3E}">
        <p14:creationId xmlns:p14="http://schemas.microsoft.com/office/powerpoint/2010/main" val="3558229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3AD0C9-725C-49AA-AA5C-997393BBD4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A7F1A20-0483-44C1-AD67-9F28C46784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8719476-F08E-4556-9FA0-1380B81500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1AC986-44D6-4688-B960-5E72247B448F}" type="datetime1">
              <a:rPr lang="en-GB" smtClean="0"/>
              <a:t>03/07/2023</a:t>
            </a:fld>
            <a:endParaRPr lang="en-GB"/>
          </a:p>
        </p:txBody>
      </p:sp>
      <p:sp>
        <p:nvSpPr>
          <p:cNvPr id="5" name="Footer Placeholder 4">
            <a:extLst>
              <a:ext uri="{FF2B5EF4-FFF2-40B4-BE49-F238E27FC236}">
                <a16:creationId xmlns:a16="http://schemas.microsoft.com/office/drawing/2014/main" id="{D430E5E2-AE8C-4624-8816-C3427D9D75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F4BE99F-9AE9-4542-AEB3-3680BED8C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575A84-A01E-4477-BEC3-178D27864C62}" type="slidenum">
              <a:rPr lang="en-GB" smtClean="0"/>
              <a:t>‹#›</a:t>
            </a:fld>
            <a:endParaRPr lang="en-GB"/>
          </a:p>
        </p:txBody>
      </p:sp>
    </p:spTree>
    <p:extLst>
      <p:ext uri="{BB962C8B-B14F-4D97-AF65-F5344CB8AC3E}">
        <p14:creationId xmlns:p14="http://schemas.microsoft.com/office/powerpoint/2010/main" val="97774453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5.png"/><Relationship Id="rId18" Type="http://schemas.openxmlformats.org/officeDocument/2006/relationships/image" Target="../media/image8.png"/><Relationship Id="rId3" Type="http://schemas.openxmlformats.org/officeDocument/2006/relationships/image" Target="../media/image2.png"/><Relationship Id="rId12" Type="http://schemas.openxmlformats.org/officeDocument/2006/relationships/customXml" Target="../ink/ink2.xml"/><Relationship Id="rId17" Type="http://schemas.openxmlformats.org/officeDocument/2006/relationships/image" Target="../media/image7.png"/><Relationship Id="rId2" Type="http://schemas.openxmlformats.org/officeDocument/2006/relationships/notesSlide" Target="../notesSlides/notesSlide1.xml"/><Relationship Id="rId16" Type="http://schemas.openxmlformats.org/officeDocument/2006/relationships/customXml" Target="../ink/ink4.xml"/><Relationship Id="rId1" Type="http://schemas.openxmlformats.org/officeDocument/2006/relationships/slideLayout" Target="../slideLayouts/slideLayout1.xml"/><Relationship Id="rId6" Type="http://schemas.openxmlformats.org/officeDocument/2006/relationships/customXml" Target="../ink/ink1.xml"/><Relationship Id="rId11" Type="http://schemas.openxmlformats.org/officeDocument/2006/relationships/image" Target="../media/image46.png"/><Relationship Id="rId5" Type="http://schemas.openxmlformats.org/officeDocument/2006/relationships/image" Target="../media/image4.png"/><Relationship Id="rId15" Type="http://schemas.openxmlformats.org/officeDocument/2006/relationships/image" Target="../media/image6.png"/><Relationship Id="rId4" Type="http://schemas.openxmlformats.org/officeDocument/2006/relationships/image" Target="../media/image3.jpeg"/><Relationship Id="rId14" Type="http://schemas.openxmlformats.org/officeDocument/2006/relationships/customXml" Target="../ink/ink3.xml"/></Relationships>
</file>

<file path=ppt/slides/_rels/slide10.xml.rels><?xml version="1.0" encoding="UTF-8" standalone="yes"?>
<Relationships xmlns="http://schemas.openxmlformats.org/package/2006/relationships"><Relationship Id="rId8" Type="http://schemas.openxmlformats.org/officeDocument/2006/relationships/customXml" Target="../ink/ink12.xml"/><Relationship Id="rId3" Type="http://schemas.openxmlformats.org/officeDocument/2006/relationships/image" Target="../media/image117.png"/><Relationship Id="rId7" Type="http://schemas.openxmlformats.org/officeDocument/2006/relationships/image" Target="../media/image119.png"/><Relationship Id="rId2" Type="http://schemas.openxmlformats.org/officeDocument/2006/relationships/customXml" Target="../ink/ink9.xml"/><Relationship Id="rId1" Type="http://schemas.openxmlformats.org/officeDocument/2006/relationships/slideLayout" Target="../slideLayouts/slideLayout2.xml"/><Relationship Id="rId6" Type="http://schemas.openxmlformats.org/officeDocument/2006/relationships/customXml" Target="../ink/ink11.xml"/><Relationship Id="rId11" Type="http://schemas.openxmlformats.org/officeDocument/2006/relationships/image" Target="../media/image24.png"/><Relationship Id="rId5" Type="http://schemas.openxmlformats.org/officeDocument/2006/relationships/image" Target="../media/image118.png"/><Relationship Id="rId10" Type="http://schemas.openxmlformats.org/officeDocument/2006/relationships/image" Target="../media/image23.png"/><Relationship Id="rId4" Type="http://schemas.openxmlformats.org/officeDocument/2006/relationships/customXml" Target="../ink/ink10.xml"/><Relationship Id="rId9" Type="http://schemas.openxmlformats.org/officeDocument/2006/relationships/image" Target="../media/image120.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wmf"/></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128.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80.png"/><Relationship Id="rId13" Type="http://schemas.openxmlformats.org/officeDocument/2006/relationships/customXml" Target="../ink/ink16.xml"/><Relationship Id="rId18" Type="http://schemas.openxmlformats.org/officeDocument/2006/relationships/image" Target="../media/image330.png"/><Relationship Id="rId3" Type="http://schemas.openxmlformats.org/officeDocument/2006/relationships/image" Target="../media/image30.png"/><Relationship Id="rId21" Type="http://schemas.openxmlformats.org/officeDocument/2006/relationships/customXml" Target="../ink/ink20.xml"/><Relationship Id="rId7" Type="http://schemas.openxmlformats.org/officeDocument/2006/relationships/customXml" Target="../ink/ink13.xml"/><Relationship Id="rId12" Type="http://schemas.openxmlformats.org/officeDocument/2006/relationships/image" Target="../media/image301.png"/><Relationship Id="rId17" Type="http://schemas.openxmlformats.org/officeDocument/2006/relationships/customXml" Target="../ink/ink18.xml"/><Relationship Id="rId2" Type="http://schemas.openxmlformats.org/officeDocument/2006/relationships/notesSlide" Target="../notesSlides/notesSlide6.xml"/><Relationship Id="rId16" Type="http://schemas.openxmlformats.org/officeDocument/2006/relationships/image" Target="../media/image320.png"/><Relationship Id="rId20" Type="http://schemas.openxmlformats.org/officeDocument/2006/relationships/image" Target="../media/image340.png"/><Relationship Id="rId1" Type="http://schemas.openxmlformats.org/officeDocument/2006/relationships/slideLayout" Target="../slideLayouts/slideLayout2.xml"/><Relationship Id="rId6" Type="http://schemas.openxmlformats.org/officeDocument/2006/relationships/image" Target="../media/image1410.png"/><Relationship Id="rId11" Type="http://schemas.openxmlformats.org/officeDocument/2006/relationships/customXml" Target="../ink/ink15.xml"/><Relationship Id="rId24" Type="http://schemas.openxmlformats.org/officeDocument/2006/relationships/image" Target="../media/image371.png"/><Relationship Id="rId5" Type="http://schemas.openxmlformats.org/officeDocument/2006/relationships/image" Target="../media/image32.png"/><Relationship Id="rId15" Type="http://schemas.openxmlformats.org/officeDocument/2006/relationships/customXml" Target="../ink/ink17.xml"/><Relationship Id="rId23" Type="http://schemas.openxmlformats.org/officeDocument/2006/relationships/image" Target="../media/image33.jpeg"/><Relationship Id="rId10" Type="http://schemas.openxmlformats.org/officeDocument/2006/relationships/image" Target="../media/image290.png"/><Relationship Id="rId19" Type="http://schemas.openxmlformats.org/officeDocument/2006/relationships/customXml" Target="../ink/ink19.xml"/><Relationship Id="rId4" Type="http://schemas.openxmlformats.org/officeDocument/2006/relationships/image" Target="../media/image31.png"/><Relationship Id="rId9" Type="http://schemas.openxmlformats.org/officeDocument/2006/relationships/customXml" Target="../ink/ink14.xml"/><Relationship Id="rId14" Type="http://schemas.openxmlformats.org/officeDocument/2006/relationships/image" Target="../media/image311.png"/><Relationship Id="rId22" Type="http://schemas.openxmlformats.org/officeDocument/2006/relationships/image" Target="../media/image350.png"/></Relationships>
</file>

<file path=ppt/slides/_rels/slide17.xml.rels><?xml version="1.0" encoding="UTF-8" standalone="yes"?>
<Relationships xmlns="http://schemas.openxmlformats.org/package/2006/relationships"><Relationship Id="rId13" Type="http://schemas.openxmlformats.org/officeDocument/2006/relationships/customXml" Target="../ink/ink24.xml"/><Relationship Id="rId18" Type="http://schemas.openxmlformats.org/officeDocument/2006/relationships/image" Target="../media/image230.png"/><Relationship Id="rId26" Type="http://schemas.openxmlformats.org/officeDocument/2006/relationships/image" Target="../media/image270.png"/><Relationship Id="rId39" Type="http://schemas.openxmlformats.org/officeDocument/2006/relationships/customXml" Target="../ink/ink34.xml"/><Relationship Id="rId21" Type="http://schemas.openxmlformats.org/officeDocument/2006/relationships/customXml" Target="../ink/ink28.xml"/><Relationship Id="rId34" Type="http://schemas.openxmlformats.org/officeDocument/2006/relationships/image" Target="../media/image18.png"/><Relationship Id="rId42" Type="http://schemas.openxmlformats.org/officeDocument/2006/relationships/image" Target="../media/image760.png"/><Relationship Id="rId12" Type="http://schemas.openxmlformats.org/officeDocument/2006/relationships/image" Target="../media/image200.png"/><Relationship Id="rId17" Type="http://schemas.openxmlformats.org/officeDocument/2006/relationships/customXml" Target="../ink/ink26.xml"/><Relationship Id="rId25" Type="http://schemas.openxmlformats.org/officeDocument/2006/relationships/customXml" Target="../ink/ink30.xml"/><Relationship Id="rId33" Type="http://schemas.openxmlformats.org/officeDocument/2006/relationships/image" Target="../media/image10.png"/><Relationship Id="rId38" Type="http://schemas.openxmlformats.org/officeDocument/2006/relationships/image" Target="../media/image20.emf"/><Relationship Id="rId2" Type="http://schemas.openxmlformats.org/officeDocument/2006/relationships/image" Target="../media/image34.png"/><Relationship Id="rId16" Type="http://schemas.openxmlformats.org/officeDocument/2006/relationships/image" Target="../media/image220.png"/><Relationship Id="rId20" Type="http://schemas.openxmlformats.org/officeDocument/2006/relationships/image" Target="../media/image240.png"/><Relationship Id="rId29" Type="http://schemas.openxmlformats.org/officeDocument/2006/relationships/image" Target="../media/image35.png"/><Relationship Id="rId41" Type="http://schemas.openxmlformats.org/officeDocument/2006/relationships/customXml" Target="../ink/ink35.xml"/><Relationship Id="rId1" Type="http://schemas.openxmlformats.org/officeDocument/2006/relationships/slideLayout" Target="../slideLayouts/slideLayout2.xml"/><Relationship Id="rId11" Type="http://schemas.openxmlformats.org/officeDocument/2006/relationships/customXml" Target="../ink/ink23.xml"/><Relationship Id="rId24" Type="http://schemas.openxmlformats.org/officeDocument/2006/relationships/image" Target="../media/image260.png"/><Relationship Id="rId32" Type="http://schemas.openxmlformats.org/officeDocument/2006/relationships/image" Target="../media/image9.png"/><Relationship Id="rId37" Type="http://schemas.openxmlformats.org/officeDocument/2006/relationships/customXml" Target="../ink/ink33.xml"/><Relationship Id="rId40" Type="http://schemas.openxmlformats.org/officeDocument/2006/relationships/image" Target="../media/image21.emf"/><Relationship Id="rId15" Type="http://schemas.openxmlformats.org/officeDocument/2006/relationships/customXml" Target="../ink/ink25.xml"/><Relationship Id="rId23" Type="http://schemas.openxmlformats.org/officeDocument/2006/relationships/customXml" Target="../ink/ink29.xml"/><Relationship Id="rId28" Type="http://schemas.openxmlformats.org/officeDocument/2006/relationships/image" Target="../media/image281.png"/><Relationship Id="rId36" Type="http://schemas.openxmlformats.org/officeDocument/2006/relationships/image" Target="../media/image19.emf"/><Relationship Id="rId10" Type="http://schemas.openxmlformats.org/officeDocument/2006/relationships/image" Target="../media/image190.png"/><Relationship Id="rId19" Type="http://schemas.openxmlformats.org/officeDocument/2006/relationships/customXml" Target="../ink/ink27.xml"/><Relationship Id="rId31" Type="http://schemas.openxmlformats.org/officeDocument/2006/relationships/image" Target="../media/image37.png"/><Relationship Id="rId9" Type="http://schemas.openxmlformats.org/officeDocument/2006/relationships/customXml" Target="../ink/ink22.xml"/><Relationship Id="rId14" Type="http://schemas.openxmlformats.org/officeDocument/2006/relationships/image" Target="../media/image210.png"/><Relationship Id="rId22" Type="http://schemas.openxmlformats.org/officeDocument/2006/relationships/image" Target="../media/image250.png"/><Relationship Id="rId27" Type="http://schemas.openxmlformats.org/officeDocument/2006/relationships/customXml" Target="../ink/ink31.xml"/><Relationship Id="rId30" Type="http://schemas.openxmlformats.org/officeDocument/2006/relationships/image" Target="../media/image36.png"/><Relationship Id="rId35" Type="http://schemas.openxmlformats.org/officeDocument/2006/relationships/customXml" Target="../ink/ink32.xml"/><Relationship Id="rId8" Type="http://schemas.openxmlformats.org/officeDocument/2006/relationships/image" Target="../media/image180.png"/><Relationship Id="rId3" Type="http://schemas.openxmlformats.org/officeDocument/2006/relationships/customXml" Target="../ink/ink2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2.png"/></Relationships>
</file>

<file path=ppt/slides/_rels/slide1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10.png"/><Relationship Id="rId7" Type="http://schemas.openxmlformats.org/officeDocument/2006/relationships/image" Target="../media/image41.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31.png"/><Relationship Id="rId9"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47.png"/><Relationship Id="rId10" Type="http://schemas.openxmlformats.org/officeDocument/2006/relationships/image" Target="../media/image108.png"/><Relationship Id="rId4" Type="http://schemas.openxmlformats.org/officeDocument/2006/relationships/image" Target="../media/image45.png"/><Relationship Id="rId9" Type="http://schemas.openxmlformats.org/officeDocument/2006/relationships/image" Target="../media/image17000.png"/></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hyperlink" Target="https://arxiv.org/abs/1408.0299"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7.png"/><Relationship Id="rId11" Type="http://schemas.openxmlformats.org/officeDocument/2006/relationships/hyperlink" Target="https://arxiv.org/abs/1712.00002" TargetMode="External"/><Relationship Id="rId5" Type="http://schemas.openxmlformats.org/officeDocument/2006/relationships/image" Target="../media/image56.png"/><Relationship Id="rId10" Type="http://schemas.openxmlformats.org/officeDocument/2006/relationships/image" Target="NULL"/><Relationship Id="rId4" Type="http://schemas.openxmlformats.org/officeDocument/2006/relationships/image" Target="../media/image55.png"/><Relationship Id="rId9" Type="http://schemas.openxmlformats.org/officeDocument/2006/relationships/image" Target="../media/image60.png"/></Relationships>
</file>

<file path=ppt/slides/_rels/slide2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17.png"/></Relationships>
</file>

<file path=ppt/slides/_rels/slide28.xml.rels><?xml version="1.0" encoding="UTF-8" standalone="yes"?>
<Relationships xmlns="http://schemas.openxmlformats.org/package/2006/relationships"><Relationship Id="rId8" Type="http://schemas.openxmlformats.org/officeDocument/2006/relationships/image" Target="../media/image135.pn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2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3.png"/><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7.png"/></Relationships>
</file>

<file path=ppt/slides/_rels/slide3.xml.rels><?xml version="1.0" encoding="UTF-8" standalone="yes"?>
<Relationships xmlns="http://schemas.openxmlformats.org/package/2006/relationships"><Relationship Id="rId8" Type="http://schemas.openxmlformats.org/officeDocument/2006/relationships/image" Target="../media/image20.emf"/><Relationship Id="rId18" Type="http://schemas.openxmlformats.org/officeDocument/2006/relationships/image" Target="../media/image16.png"/><Relationship Id="rId3" Type="http://schemas.openxmlformats.org/officeDocument/2006/relationships/image" Target="../media/image10.png"/><Relationship Id="rId7" Type="http://schemas.openxmlformats.org/officeDocument/2006/relationships/customXml" Target="../ink/ink6.xml"/><Relationship Id="rId17" Type="http://schemas.openxmlformats.org/officeDocument/2006/relationships/image" Target="../media/image76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9.emf"/><Relationship Id="rId11" Type="http://schemas.openxmlformats.org/officeDocument/2006/relationships/customXml" Target="../ink/ink8.xml"/><Relationship Id="rId5" Type="http://schemas.openxmlformats.org/officeDocument/2006/relationships/customXml" Target="../ink/ink5.xml"/><Relationship Id="rId10" Type="http://schemas.openxmlformats.org/officeDocument/2006/relationships/image" Target="../media/image21.emf"/><Relationship Id="rId4" Type="http://schemas.openxmlformats.org/officeDocument/2006/relationships/image" Target="../media/image18.png"/><Relationship Id="rId9" Type="http://schemas.openxmlformats.org/officeDocument/2006/relationships/customXml" Target="../ink/ink7.xml"/></Relationships>
</file>

<file path=ppt/slides/_rels/slide3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11" Type="http://schemas.openxmlformats.org/officeDocument/2006/relationships/image" Target="../media/image72.png"/><Relationship Id="rId10" Type="http://schemas.openxmlformats.org/officeDocument/2006/relationships/image" Target="../media/image71.png"/><Relationship Id="rId9" Type="http://schemas.openxmlformats.org/officeDocument/2006/relationships/image" Target="../media/image170.png"/></Relationships>
</file>

<file path=ppt/slides/_rels/slide3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33.xml.rels><?xml version="1.0" encoding="UTF-8" standalone="yes"?>
<Relationships xmlns="http://schemas.openxmlformats.org/package/2006/relationships"><Relationship Id="rId13" Type="http://schemas.openxmlformats.org/officeDocument/2006/relationships/image" Target="../media/image510.png"/><Relationship Id="rId3" Type="http://schemas.openxmlformats.org/officeDocument/2006/relationships/image" Target="../media/image77.png"/><Relationship Id="rId12" Type="http://schemas.openxmlformats.org/officeDocument/2006/relationships/customXml" Target="../ink/ink37.xml"/><Relationship Id="rId17" Type="http://schemas.openxmlformats.org/officeDocument/2006/relationships/image" Target="../media/image760.png"/><Relationship Id="rId2" Type="http://schemas.openxmlformats.org/officeDocument/2006/relationships/image" Target="../media/image76.png"/><Relationship Id="rId16" Type="http://schemas.openxmlformats.org/officeDocument/2006/relationships/customXml" Target="../ink/ink39.xml"/><Relationship Id="rId1" Type="http://schemas.openxmlformats.org/officeDocument/2006/relationships/slideLayout" Target="../slideLayouts/slideLayout2.xml"/><Relationship Id="rId11" Type="http://schemas.openxmlformats.org/officeDocument/2006/relationships/image" Target="../media/image410.png"/><Relationship Id="rId15" Type="http://schemas.openxmlformats.org/officeDocument/2006/relationships/image" Target="../media/image640.png"/><Relationship Id="rId4" Type="http://schemas.openxmlformats.org/officeDocument/2006/relationships/customXml" Target="../ink/ink36.xml"/><Relationship Id="rId14" Type="http://schemas.openxmlformats.org/officeDocument/2006/relationships/customXml" Target="../ink/ink38.xml"/></Relationships>
</file>

<file path=ppt/slides/_rels/slide34.xml.rels><?xml version="1.0" encoding="UTF-8" standalone="yes"?>
<Relationships xmlns="http://schemas.openxmlformats.org/package/2006/relationships"><Relationship Id="rId13" Type="http://schemas.openxmlformats.org/officeDocument/2006/relationships/image" Target="../media/image510.png"/><Relationship Id="rId3" Type="http://schemas.openxmlformats.org/officeDocument/2006/relationships/image" Target="../media/image78.png"/><Relationship Id="rId12" Type="http://schemas.openxmlformats.org/officeDocument/2006/relationships/customXml" Target="../ink/ink41.xml"/><Relationship Id="rId17" Type="http://schemas.openxmlformats.org/officeDocument/2006/relationships/image" Target="../media/image760.png"/><Relationship Id="rId2" Type="http://schemas.openxmlformats.org/officeDocument/2006/relationships/notesSlide" Target="../notesSlides/notesSlide12.xml"/><Relationship Id="rId16" Type="http://schemas.openxmlformats.org/officeDocument/2006/relationships/customXml" Target="../ink/ink43.xml"/><Relationship Id="rId1" Type="http://schemas.openxmlformats.org/officeDocument/2006/relationships/slideLayout" Target="../slideLayouts/slideLayout2.xml"/><Relationship Id="rId11" Type="http://schemas.openxmlformats.org/officeDocument/2006/relationships/image" Target="../media/image410.png"/><Relationship Id="rId5" Type="http://schemas.openxmlformats.org/officeDocument/2006/relationships/customXml" Target="../ink/ink40.xml"/><Relationship Id="rId15" Type="http://schemas.openxmlformats.org/officeDocument/2006/relationships/image" Target="../media/image640.png"/><Relationship Id="rId4" Type="http://schemas.openxmlformats.org/officeDocument/2006/relationships/image" Target="../media/image79.png"/><Relationship Id="rId14" Type="http://schemas.openxmlformats.org/officeDocument/2006/relationships/customXml" Target="../ink/ink42.xml"/></Relationships>
</file>

<file path=ppt/slides/_rels/slide3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11" Type="http://schemas.openxmlformats.org/officeDocument/2006/relationships/image" Target="../media/image22.png"/><Relationship Id="rId10" Type="http://schemas.openxmlformats.org/officeDocument/2006/relationships/image" Target="../media/image21.png"/><Relationship Id="rId9" Type="http://schemas.openxmlformats.org/officeDocument/2006/relationships/image" Target="../media/image170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descr="Logo, company name&#10;&#10;Description automatically generated">
            <a:extLst>
              <a:ext uri="{FF2B5EF4-FFF2-40B4-BE49-F238E27FC236}">
                <a16:creationId xmlns:a16="http://schemas.microsoft.com/office/drawing/2014/main" id="{4A06D5CD-5F61-5A5E-9EBF-72FB3332DE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965" y="284045"/>
            <a:ext cx="1885578" cy="986786"/>
          </a:xfrm>
          <a:prstGeom prst="rect">
            <a:avLst/>
          </a:prstGeom>
          <a:ln>
            <a:solidFill>
              <a:schemeClr val="tx1"/>
            </a:solidFill>
          </a:ln>
        </p:spPr>
      </p:pic>
      <p:pic>
        <p:nvPicPr>
          <p:cNvPr id="56" name="Picture 2" descr="Oskar Klein Centre - Home | Facebook">
            <a:extLst>
              <a:ext uri="{FF2B5EF4-FFF2-40B4-BE49-F238E27FC236}">
                <a16:creationId xmlns:a16="http://schemas.microsoft.com/office/drawing/2014/main" id="{DD7A88A1-F532-F790-2E41-B9D2863A5A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0095" y="288404"/>
            <a:ext cx="2037113" cy="953164"/>
          </a:xfrm>
          <a:prstGeom prst="rect">
            <a:avLst/>
          </a:prstGeom>
          <a:noFill/>
          <a:ln>
            <a:solidFill>
              <a:schemeClr val="tx2">
                <a:lumMod val="50000"/>
              </a:schemeClr>
            </a:solidFill>
          </a:ln>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933A1F72-FD12-4CC0-95C2-80E35153C591}"/>
              </a:ext>
            </a:extLst>
          </p:cNvPr>
          <p:cNvSpPr>
            <a:spLocks noGrp="1"/>
          </p:cNvSpPr>
          <p:nvPr>
            <p:ph type="subTitle" idx="1"/>
          </p:nvPr>
        </p:nvSpPr>
        <p:spPr>
          <a:xfrm>
            <a:off x="1136094" y="2160105"/>
            <a:ext cx="9919812" cy="1485290"/>
          </a:xfrm>
          <a:effectLst/>
        </p:spPr>
        <p:txBody>
          <a:bodyPr>
            <a:normAutofit/>
          </a:bodyPr>
          <a:lstStyle/>
          <a:p>
            <a:r>
              <a:rPr lang="en-GB" sz="4400" b="1" dirty="0"/>
              <a:t>CR anti-nuclei predictions and their detectability in the next years </a:t>
            </a:r>
          </a:p>
        </p:txBody>
      </p:sp>
      <p:sp>
        <p:nvSpPr>
          <p:cNvPr id="62" name="TextBox 61">
            <a:extLst>
              <a:ext uri="{FF2B5EF4-FFF2-40B4-BE49-F238E27FC236}">
                <a16:creationId xmlns:a16="http://schemas.microsoft.com/office/drawing/2014/main" id="{CBDFBA55-7630-3F8E-6E2D-D25C5950BFAF}"/>
              </a:ext>
            </a:extLst>
          </p:cNvPr>
          <p:cNvSpPr txBox="1"/>
          <p:nvPr/>
        </p:nvSpPr>
        <p:spPr>
          <a:xfrm>
            <a:off x="4134290" y="510598"/>
            <a:ext cx="3780894" cy="677108"/>
          </a:xfrm>
          <a:prstGeom prst="rect">
            <a:avLst/>
          </a:prstGeom>
          <a:noFill/>
        </p:spPr>
        <p:txBody>
          <a:bodyPr wrap="square">
            <a:spAutoFit/>
          </a:bodyPr>
          <a:lstStyle/>
          <a:p>
            <a:r>
              <a:rPr lang="it-IT" sz="1900" b="1" kern="150" dirty="0">
                <a:latin typeface="Times New Roman" panose="02020603050405020304" pitchFamily="18" charset="0"/>
                <a:ea typeface="SimSun" panose="02010600030101010101" pitchFamily="2" charset="-122"/>
                <a:cs typeface="Mangal" panose="02040503050203030202" pitchFamily="18" charset="0"/>
              </a:rPr>
              <a:t>   Pedro de la Torre Luque</a:t>
            </a:r>
          </a:p>
          <a:p>
            <a:pPr algn="ctr"/>
            <a:r>
              <a:rPr lang="it-IT" sz="1900" kern="150" dirty="0">
                <a:latin typeface="Times New Roman" panose="02020603050405020304" pitchFamily="18" charset="0"/>
                <a:ea typeface="SimSun" panose="02010600030101010101" pitchFamily="2" charset="-122"/>
                <a:cs typeface="Mangal" panose="02040503050203030202" pitchFamily="18" charset="0"/>
              </a:rPr>
              <a:t>pedro.delatorreluque@fysik.su.se</a:t>
            </a:r>
            <a:endParaRPr lang="en-GB" sz="1900" kern="150" dirty="0">
              <a:latin typeface="Times New Roman" panose="02020603050405020304" pitchFamily="18" charset="0"/>
              <a:ea typeface="SimSun" panose="02010600030101010101" pitchFamily="2" charset="-122"/>
              <a:cs typeface="Mangal" panose="02040503050203030202" pitchFamily="18" charset="0"/>
            </a:endParaRPr>
          </a:p>
        </p:txBody>
      </p:sp>
      <p:sp>
        <p:nvSpPr>
          <p:cNvPr id="2" name="TextBox 1">
            <a:extLst>
              <a:ext uri="{FF2B5EF4-FFF2-40B4-BE49-F238E27FC236}">
                <a16:creationId xmlns:a16="http://schemas.microsoft.com/office/drawing/2014/main" id="{01A30A41-50CE-E797-4253-BCD0F6E1C69F}"/>
              </a:ext>
            </a:extLst>
          </p:cNvPr>
          <p:cNvSpPr txBox="1"/>
          <p:nvPr/>
        </p:nvSpPr>
        <p:spPr>
          <a:xfrm>
            <a:off x="108814" y="6393305"/>
            <a:ext cx="5278434" cy="369332"/>
          </a:xfrm>
          <a:prstGeom prst="rect">
            <a:avLst/>
          </a:prstGeom>
          <a:noFill/>
          <a:ln>
            <a:noFill/>
          </a:ln>
        </p:spPr>
        <p:txBody>
          <a:bodyPr wrap="square">
            <a:spAutoFit/>
          </a:bodyPr>
          <a:lstStyle/>
          <a:p>
            <a:r>
              <a:rPr lang="it-IT" b="1" kern="150" dirty="0">
                <a:solidFill>
                  <a:schemeClr val="accent1">
                    <a:lumMod val="50000"/>
                  </a:schemeClr>
                </a:solidFill>
                <a:latin typeface="Times New Roman" panose="02020603050405020304" pitchFamily="18" charset="0"/>
                <a:ea typeface="SimSun" panose="02010600030101010101" pitchFamily="2" charset="-122"/>
                <a:cs typeface="Mangal" panose="02040503050203030202" pitchFamily="18" charset="0"/>
              </a:rPr>
              <a:t>Celebrating 10 years of GRAPPA – 3/07/2023</a:t>
            </a:r>
          </a:p>
        </p:txBody>
      </p:sp>
      <p:pic>
        <p:nvPicPr>
          <p:cNvPr id="6" name="Picture 5">
            <a:extLst>
              <a:ext uri="{FF2B5EF4-FFF2-40B4-BE49-F238E27FC236}">
                <a16:creationId xmlns:a16="http://schemas.microsoft.com/office/drawing/2014/main" id="{2A16A0D7-AE61-C85A-2303-FE7B12AA4624}"/>
              </a:ext>
            </a:extLst>
          </p:cNvPr>
          <p:cNvPicPr>
            <a:picLocks noChangeAspect="1"/>
          </p:cNvPicPr>
          <p:nvPr/>
        </p:nvPicPr>
        <p:blipFill>
          <a:blip r:embed="rId5"/>
          <a:stretch>
            <a:fillRect/>
          </a:stretch>
        </p:blipFill>
        <p:spPr>
          <a:xfrm>
            <a:off x="6793844" y="3843437"/>
            <a:ext cx="3577481" cy="2154261"/>
          </a:xfrm>
          <a:prstGeom prst="rect">
            <a:avLst/>
          </a:prstGeom>
          <a:effectLst>
            <a:outerShdw blurRad="50800" dist="38100" dir="2700000" algn="tl" rotWithShape="0">
              <a:prstClr val="black">
                <a:alpha val="40000"/>
              </a:prstClr>
            </a:outerShdw>
          </a:effectLst>
        </p:spPr>
      </p:pic>
      <p:grpSp>
        <p:nvGrpSpPr>
          <p:cNvPr id="8" name="Group 7">
            <a:extLst>
              <a:ext uri="{FF2B5EF4-FFF2-40B4-BE49-F238E27FC236}">
                <a16:creationId xmlns:a16="http://schemas.microsoft.com/office/drawing/2014/main" id="{C53FA890-FC84-39AF-ED61-100545E7798B}"/>
              </a:ext>
            </a:extLst>
          </p:cNvPr>
          <p:cNvGrpSpPr/>
          <p:nvPr/>
        </p:nvGrpSpPr>
        <p:grpSpPr>
          <a:xfrm>
            <a:off x="6375397" y="3608971"/>
            <a:ext cx="1547062" cy="1092115"/>
            <a:chOff x="7661292" y="3380104"/>
            <a:chExt cx="2810928" cy="1609255"/>
          </a:xfrm>
        </p:grpSpPr>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092685DE-B4F8-7E89-8401-1D83D3C9F245}"/>
                    </a:ext>
                  </a:extLst>
                </p14:cNvPr>
                <p14:cNvContentPartPr/>
                <p14:nvPr/>
              </p14:nvContentPartPr>
              <p14:xfrm>
                <a:off x="8105851" y="3893581"/>
                <a:ext cx="670320" cy="856800"/>
              </p14:xfrm>
            </p:contentPart>
          </mc:Choice>
          <mc:Fallback xmlns="">
            <p:pic>
              <p:nvPicPr>
                <p:cNvPr id="16" name="Ink 15">
                  <a:extLst>
                    <a:ext uri="{FF2B5EF4-FFF2-40B4-BE49-F238E27FC236}">
                      <a16:creationId xmlns:a16="http://schemas.microsoft.com/office/drawing/2014/main" id="{0A3A1C73-F3B9-46B7-861E-2DA8CDDD1B61}"/>
                    </a:ext>
                  </a:extLst>
                </p:cNvPr>
                <p:cNvPicPr/>
                <p:nvPr/>
              </p:nvPicPr>
              <p:blipFill>
                <a:blip r:embed="rId11"/>
                <a:stretch>
                  <a:fillRect/>
                </a:stretch>
              </p:blipFill>
              <p:spPr>
                <a:xfrm>
                  <a:off x="8089502" y="3880326"/>
                  <a:ext cx="702365" cy="882780"/>
                </a:xfrm>
                <a:prstGeom prst="rect">
                  <a:avLst/>
                </a:prstGeom>
              </p:spPr>
            </p:pic>
          </mc:Fallback>
        </mc:AlternateContent>
        <p:grpSp>
          <p:nvGrpSpPr>
            <p:cNvPr id="20" name="Group 19">
              <a:extLst>
                <a:ext uri="{FF2B5EF4-FFF2-40B4-BE49-F238E27FC236}">
                  <a16:creationId xmlns:a16="http://schemas.microsoft.com/office/drawing/2014/main" id="{0DB1A4AD-E3EB-A36E-10A5-E0D3DE6CB53B}"/>
                </a:ext>
              </a:extLst>
            </p:cNvPr>
            <p:cNvGrpSpPr/>
            <p:nvPr/>
          </p:nvGrpSpPr>
          <p:grpSpPr>
            <a:xfrm>
              <a:off x="8763211" y="3784197"/>
              <a:ext cx="1413720" cy="781200"/>
              <a:chOff x="9184449" y="4256802"/>
              <a:chExt cx="1413720" cy="781200"/>
            </a:xfrm>
          </p:grpSpPr>
          <mc:AlternateContent xmlns:mc="http://schemas.openxmlformats.org/markup-compatibility/2006" xmlns:p14="http://schemas.microsoft.com/office/powerpoint/2010/main">
            <mc:Choice Requires="p14">
              <p:contentPart p14:bwMode="auto" r:id="rId12">
                <p14:nvContentPartPr>
                  <p14:cNvPr id="33" name="Ink 32">
                    <a:extLst>
                      <a:ext uri="{FF2B5EF4-FFF2-40B4-BE49-F238E27FC236}">
                        <a16:creationId xmlns:a16="http://schemas.microsoft.com/office/drawing/2014/main" id="{BF755DE3-492C-1FBD-D5FB-76B0327F50E2}"/>
                      </a:ext>
                    </a:extLst>
                  </p14:cNvPr>
                  <p14:cNvContentPartPr/>
                  <p14:nvPr/>
                </p14:nvContentPartPr>
                <p14:xfrm>
                  <a:off x="9184449" y="4652082"/>
                  <a:ext cx="836280" cy="248400"/>
                </p14:xfrm>
              </p:contentPart>
            </mc:Choice>
            <mc:Fallback xmlns="">
              <p:pic>
                <p:nvPicPr>
                  <p:cNvPr id="17" name="Ink 16">
                    <a:extLst>
                      <a:ext uri="{FF2B5EF4-FFF2-40B4-BE49-F238E27FC236}">
                        <a16:creationId xmlns:a16="http://schemas.microsoft.com/office/drawing/2014/main" id="{6A71E3EC-B39C-4BB4-A978-A9FDEFE68C5D}"/>
                      </a:ext>
                    </a:extLst>
                  </p:cNvPr>
                  <p:cNvPicPr/>
                  <p:nvPr/>
                </p:nvPicPr>
                <p:blipFill>
                  <a:blip r:embed="rId13"/>
                  <a:stretch>
                    <a:fillRect/>
                  </a:stretch>
                </p:blipFill>
                <p:spPr>
                  <a:xfrm>
                    <a:off x="9168103" y="4638841"/>
                    <a:ext cx="868319" cy="274352"/>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4" name="Ink 33">
                    <a:extLst>
                      <a:ext uri="{FF2B5EF4-FFF2-40B4-BE49-F238E27FC236}">
                        <a16:creationId xmlns:a16="http://schemas.microsoft.com/office/drawing/2014/main" id="{8F787DD5-8560-DBC9-E4A5-ECF1CC29CFAD}"/>
                      </a:ext>
                    </a:extLst>
                  </p14:cNvPr>
                  <p14:cNvContentPartPr/>
                  <p14:nvPr/>
                </p14:nvContentPartPr>
                <p14:xfrm>
                  <a:off x="10027569" y="4256802"/>
                  <a:ext cx="363240" cy="510120"/>
                </p14:xfrm>
              </p:contentPart>
            </mc:Choice>
            <mc:Fallback xmlns="">
              <p:pic>
                <p:nvPicPr>
                  <p:cNvPr id="19" name="Ink 18">
                    <a:extLst>
                      <a:ext uri="{FF2B5EF4-FFF2-40B4-BE49-F238E27FC236}">
                        <a16:creationId xmlns:a16="http://schemas.microsoft.com/office/drawing/2014/main" id="{4562234A-42C5-4CE1-BC3F-05270D45F256}"/>
                      </a:ext>
                    </a:extLst>
                  </p:cNvPr>
                  <p:cNvPicPr/>
                  <p:nvPr/>
                </p:nvPicPr>
                <p:blipFill>
                  <a:blip r:embed="rId15"/>
                  <a:stretch>
                    <a:fillRect/>
                  </a:stretch>
                </p:blipFill>
                <p:spPr>
                  <a:xfrm>
                    <a:off x="10011207" y="4243559"/>
                    <a:ext cx="395310" cy="536076"/>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5" name="Ink 34">
                    <a:extLst>
                      <a:ext uri="{FF2B5EF4-FFF2-40B4-BE49-F238E27FC236}">
                        <a16:creationId xmlns:a16="http://schemas.microsoft.com/office/drawing/2014/main" id="{60139548-55B3-0F83-275B-FDBC0C28929F}"/>
                      </a:ext>
                    </a:extLst>
                  </p14:cNvPr>
                  <p14:cNvContentPartPr/>
                  <p14:nvPr/>
                </p14:nvContentPartPr>
                <p14:xfrm>
                  <a:off x="10027569" y="4756842"/>
                  <a:ext cx="570600" cy="281160"/>
                </p14:xfrm>
              </p:contentPart>
            </mc:Choice>
            <mc:Fallback xmlns="">
              <p:pic>
                <p:nvPicPr>
                  <p:cNvPr id="21" name="Ink 20">
                    <a:extLst>
                      <a:ext uri="{FF2B5EF4-FFF2-40B4-BE49-F238E27FC236}">
                        <a16:creationId xmlns:a16="http://schemas.microsoft.com/office/drawing/2014/main" id="{3D71C5B7-C480-465A-8EA7-823A118BE96B}"/>
                      </a:ext>
                    </a:extLst>
                  </p:cNvPr>
                  <p:cNvPicPr/>
                  <p:nvPr/>
                </p:nvPicPr>
                <p:blipFill>
                  <a:blip r:embed="rId17"/>
                  <a:stretch>
                    <a:fillRect/>
                  </a:stretch>
                </p:blipFill>
                <p:spPr>
                  <a:xfrm>
                    <a:off x="10011210" y="4743580"/>
                    <a:ext cx="602664" cy="307154"/>
                  </a:xfrm>
                  <a:prstGeom prst="rect">
                    <a:avLst/>
                  </a:prstGeom>
                </p:spPr>
              </p:pic>
            </mc:Fallback>
          </mc:AlternateContent>
        </p:grpSp>
        <p:sp>
          <p:nvSpPr>
            <p:cNvPr id="22" name="TextBox 21">
              <a:extLst>
                <a:ext uri="{FF2B5EF4-FFF2-40B4-BE49-F238E27FC236}">
                  <a16:creationId xmlns:a16="http://schemas.microsoft.com/office/drawing/2014/main" id="{95752C1F-1225-AFD6-DFEE-7939A2A52ABA}"/>
                </a:ext>
              </a:extLst>
            </p:cNvPr>
            <p:cNvSpPr txBox="1"/>
            <p:nvPr/>
          </p:nvSpPr>
          <p:spPr>
            <a:xfrm>
              <a:off x="7661292" y="3489202"/>
              <a:ext cx="316112" cy="461665"/>
            </a:xfrm>
            <a:prstGeom prst="rect">
              <a:avLst/>
            </a:prstGeom>
            <a:noFill/>
          </p:spPr>
          <p:txBody>
            <a:bodyPr wrap="none" rtlCol="0">
              <a:spAutoFit/>
            </a:bodyPr>
            <a:lstStyle/>
            <a:p>
              <a:r>
                <a:rPr lang="el-GR" sz="2400" dirty="0"/>
                <a:t>χ</a:t>
              </a:r>
              <a:endParaRPr lang="en-GB" sz="2400" dirty="0"/>
            </a:p>
          </p:txBody>
        </p:sp>
        <p:sp>
          <p:nvSpPr>
            <p:cNvPr id="23" name="TextBox 22">
              <a:extLst>
                <a:ext uri="{FF2B5EF4-FFF2-40B4-BE49-F238E27FC236}">
                  <a16:creationId xmlns:a16="http://schemas.microsoft.com/office/drawing/2014/main" id="{AB20016D-9237-1369-34E9-2754D8DA7BB0}"/>
                </a:ext>
              </a:extLst>
            </p:cNvPr>
            <p:cNvSpPr txBox="1"/>
            <p:nvPr/>
          </p:nvSpPr>
          <p:spPr>
            <a:xfrm>
              <a:off x="7891268" y="4527694"/>
              <a:ext cx="316112" cy="461665"/>
            </a:xfrm>
            <a:prstGeom prst="rect">
              <a:avLst/>
            </a:prstGeom>
            <a:noFill/>
          </p:spPr>
          <p:txBody>
            <a:bodyPr wrap="none" rtlCol="0">
              <a:spAutoFit/>
            </a:bodyPr>
            <a:lstStyle/>
            <a:p>
              <a:r>
                <a:rPr lang="el-GR" sz="2400" dirty="0"/>
                <a:t>χ</a:t>
              </a:r>
              <a:endParaRPr lang="en-GB" sz="2400" dirty="0"/>
            </a:p>
          </p:txBody>
        </p:sp>
        <p:sp>
          <p:nvSpPr>
            <p:cNvPr id="29" name="TextBox 28">
              <a:extLst>
                <a:ext uri="{FF2B5EF4-FFF2-40B4-BE49-F238E27FC236}">
                  <a16:creationId xmlns:a16="http://schemas.microsoft.com/office/drawing/2014/main" id="{AF9468A8-F19F-9435-4118-FFCA86F6F5D5}"/>
                </a:ext>
              </a:extLst>
            </p:cNvPr>
            <p:cNvSpPr txBox="1"/>
            <p:nvPr/>
          </p:nvSpPr>
          <p:spPr>
            <a:xfrm>
              <a:off x="10024194" y="3380104"/>
              <a:ext cx="346570" cy="461665"/>
            </a:xfrm>
            <a:prstGeom prst="rect">
              <a:avLst/>
            </a:prstGeom>
            <a:noFill/>
          </p:spPr>
          <p:txBody>
            <a:bodyPr wrap="none" rtlCol="0">
              <a:spAutoFit/>
            </a:bodyPr>
            <a:lstStyle/>
            <a:p>
              <a:r>
                <a:rPr lang="en-GB" sz="2400" dirty="0"/>
                <a:t>q</a:t>
              </a:r>
            </a:p>
          </p:txBody>
        </p:sp>
        <p:sp>
          <p:nvSpPr>
            <p:cNvPr id="31" name="TextBox 30">
              <a:extLst>
                <a:ext uri="{FF2B5EF4-FFF2-40B4-BE49-F238E27FC236}">
                  <a16:creationId xmlns:a16="http://schemas.microsoft.com/office/drawing/2014/main" id="{0AD8C132-0BAD-3A4C-6830-19DAC8BB22DE}"/>
                </a:ext>
              </a:extLst>
            </p:cNvPr>
            <p:cNvSpPr txBox="1"/>
            <p:nvPr/>
          </p:nvSpPr>
          <p:spPr>
            <a:xfrm>
              <a:off x="10081230" y="4291766"/>
              <a:ext cx="346570" cy="461665"/>
            </a:xfrm>
            <a:prstGeom prst="rect">
              <a:avLst/>
            </a:prstGeom>
            <a:noFill/>
          </p:spPr>
          <p:txBody>
            <a:bodyPr wrap="none" rtlCol="0">
              <a:spAutoFit/>
            </a:bodyPr>
            <a:lstStyle/>
            <a:p>
              <a:r>
                <a:rPr lang="en-GB" sz="2400" dirty="0"/>
                <a:t>q</a:t>
              </a:r>
            </a:p>
          </p:txBody>
        </p:sp>
        <p:cxnSp>
          <p:nvCxnSpPr>
            <p:cNvPr id="32" name="Straight Connector 31">
              <a:extLst>
                <a:ext uri="{FF2B5EF4-FFF2-40B4-BE49-F238E27FC236}">
                  <a16:creationId xmlns:a16="http://schemas.microsoft.com/office/drawing/2014/main" id="{3F92A3F3-73CE-BAD8-4345-5BA780DC5853}"/>
                </a:ext>
              </a:extLst>
            </p:cNvPr>
            <p:cNvCxnSpPr>
              <a:cxnSpLocks/>
            </p:cNvCxnSpPr>
            <p:nvPr/>
          </p:nvCxnSpPr>
          <p:spPr>
            <a:xfrm flipV="1">
              <a:off x="10297560" y="4502409"/>
              <a:ext cx="174660" cy="102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6" name="Picture 35">
            <a:extLst>
              <a:ext uri="{FF2B5EF4-FFF2-40B4-BE49-F238E27FC236}">
                <a16:creationId xmlns:a16="http://schemas.microsoft.com/office/drawing/2014/main" id="{A625F84B-9F91-8F12-4498-3683F36188A2}"/>
              </a:ext>
            </a:extLst>
          </p:cNvPr>
          <p:cNvPicPr>
            <a:picLocks noChangeAspect="1"/>
          </p:cNvPicPr>
          <p:nvPr/>
        </p:nvPicPr>
        <p:blipFill>
          <a:blip r:embed="rId18"/>
          <a:stretch>
            <a:fillRect/>
          </a:stretch>
        </p:blipFill>
        <p:spPr>
          <a:xfrm>
            <a:off x="2371178" y="3874447"/>
            <a:ext cx="2625852" cy="2079852"/>
          </a:xfrm>
          <a:prstGeom prst="rect">
            <a:avLst/>
          </a:prstGeom>
          <a:ln w="28575">
            <a:solidFill>
              <a:schemeClr val="accent5">
                <a:lumMod val="60000"/>
                <a:lumOff val="40000"/>
              </a:schemeClr>
            </a:solidFill>
          </a:ln>
        </p:spPr>
      </p:pic>
    </p:spTree>
    <p:extLst>
      <p:ext uri="{BB962C8B-B14F-4D97-AF65-F5344CB8AC3E}">
        <p14:creationId xmlns:p14="http://schemas.microsoft.com/office/powerpoint/2010/main" val="435488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13A5F-DD61-6C67-E264-C4838F75CD27}"/>
              </a:ext>
            </a:extLst>
          </p:cNvPr>
          <p:cNvSpPr>
            <a:spLocks noGrp="1"/>
          </p:cNvSpPr>
          <p:nvPr>
            <p:ph type="title"/>
          </p:nvPr>
        </p:nvSpPr>
        <p:spPr>
          <a:xfrm>
            <a:off x="838200" y="265972"/>
            <a:ext cx="10515600" cy="1325563"/>
          </a:xfrm>
        </p:spPr>
        <p:txBody>
          <a:bodyPr/>
          <a:lstStyle/>
          <a:p>
            <a:r>
              <a:rPr lang="en-GB" b="1" dirty="0">
                <a:effectLst>
                  <a:outerShdw blurRad="38100" dist="38100" dir="2700000" algn="tl">
                    <a:srgbClr val="000000">
                      <a:alpha val="43137"/>
                    </a:srgbClr>
                  </a:outerShdw>
                </a:effectLst>
              </a:rPr>
              <a:t>DM production: Upper Limits</a:t>
            </a:r>
            <a:endParaRPr lang="en-SE" b="1" dirty="0">
              <a:effectLst>
                <a:outerShdw blurRad="38100" dist="38100" dir="2700000" algn="tl">
                  <a:srgbClr val="000000">
                    <a:alpha val="43137"/>
                  </a:srgbClr>
                </a:outerShdw>
              </a:effectLst>
            </a:endParaRPr>
          </a:p>
        </p:txBody>
      </p:sp>
      <p:sp>
        <p:nvSpPr>
          <p:cNvPr id="4" name="Slide Number Placeholder 3">
            <a:extLst>
              <a:ext uri="{FF2B5EF4-FFF2-40B4-BE49-F238E27FC236}">
                <a16:creationId xmlns:a16="http://schemas.microsoft.com/office/drawing/2014/main" id="{78DABFDF-038C-3BCE-D4F3-236ED1BDBE9D}"/>
              </a:ext>
            </a:extLst>
          </p:cNvPr>
          <p:cNvSpPr>
            <a:spLocks noGrp="1"/>
          </p:cNvSpPr>
          <p:nvPr>
            <p:ph type="sldNum" sz="quarter" idx="12"/>
          </p:nvPr>
        </p:nvSpPr>
        <p:spPr/>
        <p:txBody>
          <a:bodyPr/>
          <a:lstStyle/>
          <a:p>
            <a:fld id="{22575A84-A01E-4477-BEC3-178D27864C62}" type="slidenum">
              <a:rPr lang="en-GB" smtClean="0"/>
              <a:t>10</a:t>
            </a:fld>
            <a:endParaRPr lang="en-GB"/>
          </a:p>
        </p:txBody>
      </p:sp>
      <p:sp>
        <p:nvSpPr>
          <p:cNvPr id="3" name="TextBox 2">
            <a:extLst>
              <a:ext uri="{FF2B5EF4-FFF2-40B4-BE49-F238E27FC236}">
                <a16:creationId xmlns:a16="http://schemas.microsoft.com/office/drawing/2014/main" id="{305DD76F-A9D9-B021-0810-34C5547465D2}"/>
              </a:ext>
            </a:extLst>
          </p:cNvPr>
          <p:cNvSpPr txBox="1"/>
          <p:nvPr/>
        </p:nvSpPr>
        <p:spPr>
          <a:xfrm>
            <a:off x="5203169" y="2812848"/>
            <a:ext cx="2096561" cy="276999"/>
          </a:xfrm>
          <a:prstGeom prst="rect">
            <a:avLst/>
          </a:prstGeom>
          <a:noFill/>
        </p:spPr>
        <p:txBody>
          <a:bodyPr wrap="square">
            <a:spAutoFit/>
          </a:bodyPr>
          <a:lstStyle/>
          <a:p>
            <a:pPr eaLnBrk="0" fontAlgn="base" hangingPunct="0">
              <a:spcBef>
                <a:spcPct val="0"/>
              </a:spcBef>
              <a:spcAft>
                <a:spcPct val="0"/>
              </a:spcAft>
            </a:pPr>
            <a:r>
              <a:rPr lang="en-GB" sz="1200" b="1" dirty="0">
                <a:effectLst/>
              </a:rPr>
              <a:t>P.D.L. </a:t>
            </a:r>
            <a:r>
              <a:rPr lang="en-GB" sz="1200" dirty="0">
                <a:effectLst/>
              </a:rPr>
              <a:t>e</a:t>
            </a:r>
            <a:r>
              <a:rPr lang="en-GB" sz="1200" dirty="0"/>
              <a:t>t al, </a:t>
            </a:r>
            <a:r>
              <a:rPr lang="en-GB" sz="1200" b="1" dirty="0"/>
              <a:t>in preparation</a:t>
            </a:r>
          </a:p>
        </p:txBody>
      </p:sp>
      <p:grpSp>
        <p:nvGrpSpPr>
          <p:cNvPr id="5" name="Group 4">
            <a:extLst>
              <a:ext uri="{FF2B5EF4-FFF2-40B4-BE49-F238E27FC236}">
                <a16:creationId xmlns:a16="http://schemas.microsoft.com/office/drawing/2014/main" id="{3FC1AF33-A265-F203-A2D2-2C59B3A25E3C}"/>
              </a:ext>
            </a:extLst>
          </p:cNvPr>
          <p:cNvGrpSpPr/>
          <p:nvPr/>
        </p:nvGrpSpPr>
        <p:grpSpPr>
          <a:xfrm>
            <a:off x="7949374" y="254955"/>
            <a:ext cx="1436996" cy="1045387"/>
            <a:chOff x="7661292" y="3380104"/>
            <a:chExt cx="2810928" cy="1609255"/>
          </a:xfrm>
        </p:grpSpPr>
        <mc:AlternateContent xmlns:mc="http://schemas.openxmlformats.org/markup-compatibility/2006" xmlns:p14="http://schemas.microsoft.com/office/powerpoint/2010/main">
          <mc:Choice Requires="p14">
            <p:contentPart p14:bwMode="auto" r:id="rId2">
              <p14:nvContentPartPr>
                <p14:cNvPr id="7" name="Ink 6">
                  <a:extLst>
                    <a:ext uri="{FF2B5EF4-FFF2-40B4-BE49-F238E27FC236}">
                      <a16:creationId xmlns:a16="http://schemas.microsoft.com/office/drawing/2014/main" id="{2DACB3B4-9738-CDFB-E4BE-D68090033019}"/>
                    </a:ext>
                  </a:extLst>
                </p14:cNvPr>
                <p14:cNvContentPartPr/>
                <p14:nvPr/>
              </p14:nvContentPartPr>
              <p14:xfrm>
                <a:off x="8105851" y="3893581"/>
                <a:ext cx="670320" cy="856800"/>
              </p14:xfrm>
            </p:contentPart>
          </mc:Choice>
          <mc:Fallback xmlns="">
            <p:pic>
              <p:nvPicPr>
                <p:cNvPr id="7" name="Ink 6">
                  <a:extLst>
                    <a:ext uri="{FF2B5EF4-FFF2-40B4-BE49-F238E27FC236}">
                      <a16:creationId xmlns:a16="http://schemas.microsoft.com/office/drawing/2014/main" id="{2DACB3B4-9738-CDFB-E4BE-D68090033019}"/>
                    </a:ext>
                  </a:extLst>
                </p:cNvPr>
                <p:cNvPicPr/>
                <p:nvPr/>
              </p:nvPicPr>
              <p:blipFill>
                <a:blip r:embed="rId3"/>
                <a:stretch>
                  <a:fillRect/>
                </a:stretch>
              </p:blipFill>
              <p:spPr>
                <a:xfrm>
                  <a:off x="8088248" y="3879735"/>
                  <a:ext cx="704822" cy="883938"/>
                </a:xfrm>
                <a:prstGeom prst="rect">
                  <a:avLst/>
                </a:prstGeom>
              </p:spPr>
            </p:pic>
          </mc:Fallback>
        </mc:AlternateContent>
        <p:grpSp>
          <p:nvGrpSpPr>
            <p:cNvPr id="9" name="Group 8">
              <a:extLst>
                <a:ext uri="{FF2B5EF4-FFF2-40B4-BE49-F238E27FC236}">
                  <a16:creationId xmlns:a16="http://schemas.microsoft.com/office/drawing/2014/main" id="{F30BA1E5-1A91-4BE0-AD75-60C8EBEA5ED0}"/>
                </a:ext>
              </a:extLst>
            </p:cNvPr>
            <p:cNvGrpSpPr/>
            <p:nvPr/>
          </p:nvGrpSpPr>
          <p:grpSpPr>
            <a:xfrm>
              <a:off x="8763211" y="3784197"/>
              <a:ext cx="1413720" cy="781200"/>
              <a:chOff x="9184449" y="4256802"/>
              <a:chExt cx="1413720" cy="781200"/>
            </a:xfrm>
          </p:grpSpPr>
          <mc:AlternateContent xmlns:mc="http://schemas.openxmlformats.org/markup-compatibility/2006" xmlns:p14="http://schemas.microsoft.com/office/powerpoint/2010/main">
            <mc:Choice Requires="p14">
              <p:contentPart p14:bwMode="auto" r:id="rId4">
                <p14:nvContentPartPr>
                  <p14:cNvPr id="15" name="Ink 14">
                    <a:extLst>
                      <a:ext uri="{FF2B5EF4-FFF2-40B4-BE49-F238E27FC236}">
                        <a16:creationId xmlns:a16="http://schemas.microsoft.com/office/drawing/2014/main" id="{EF2CE451-EDE6-B902-9015-D8F3E5D2AF80}"/>
                      </a:ext>
                    </a:extLst>
                  </p14:cNvPr>
                  <p14:cNvContentPartPr/>
                  <p14:nvPr/>
                </p14:nvContentPartPr>
                <p14:xfrm>
                  <a:off x="9184449" y="4652082"/>
                  <a:ext cx="836280" cy="248400"/>
                </p14:xfrm>
              </p:contentPart>
            </mc:Choice>
            <mc:Fallback xmlns="">
              <p:pic>
                <p:nvPicPr>
                  <p:cNvPr id="15" name="Ink 14">
                    <a:extLst>
                      <a:ext uri="{FF2B5EF4-FFF2-40B4-BE49-F238E27FC236}">
                        <a16:creationId xmlns:a16="http://schemas.microsoft.com/office/drawing/2014/main" id="{EF2CE451-EDE6-B902-9015-D8F3E5D2AF80}"/>
                      </a:ext>
                    </a:extLst>
                  </p:cNvPr>
                  <p:cNvPicPr/>
                  <p:nvPr/>
                </p:nvPicPr>
                <p:blipFill>
                  <a:blip r:embed="rId5"/>
                  <a:stretch>
                    <a:fillRect/>
                  </a:stretch>
                </p:blipFill>
                <p:spPr>
                  <a:xfrm>
                    <a:off x="9166851" y="4638251"/>
                    <a:ext cx="870773" cy="275508"/>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6" name="Ink 15">
                    <a:extLst>
                      <a:ext uri="{FF2B5EF4-FFF2-40B4-BE49-F238E27FC236}">
                        <a16:creationId xmlns:a16="http://schemas.microsoft.com/office/drawing/2014/main" id="{37B3821A-3CA6-293B-D0C1-EC79E9CD5507}"/>
                      </a:ext>
                    </a:extLst>
                  </p14:cNvPr>
                  <p14:cNvContentPartPr/>
                  <p14:nvPr/>
                </p14:nvContentPartPr>
                <p14:xfrm>
                  <a:off x="10027569" y="4256802"/>
                  <a:ext cx="363240" cy="510120"/>
                </p14:xfrm>
              </p:contentPart>
            </mc:Choice>
            <mc:Fallback xmlns="">
              <p:pic>
                <p:nvPicPr>
                  <p:cNvPr id="16" name="Ink 15">
                    <a:extLst>
                      <a:ext uri="{FF2B5EF4-FFF2-40B4-BE49-F238E27FC236}">
                        <a16:creationId xmlns:a16="http://schemas.microsoft.com/office/drawing/2014/main" id="{37B3821A-3CA6-293B-D0C1-EC79E9CD5507}"/>
                      </a:ext>
                    </a:extLst>
                  </p:cNvPr>
                  <p:cNvPicPr/>
                  <p:nvPr/>
                </p:nvPicPr>
                <p:blipFill>
                  <a:blip r:embed="rId7"/>
                  <a:stretch>
                    <a:fillRect/>
                  </a:stretch>
                </p:blipFill>
                <p:spPr>
                  <a:xfrm>
                    <a:off x="10009970" y="4242970"/>
                    <a:ext cx="397734" cy="53723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7" name="Ink 16">
                    <a:extLst>
                      <a:ext uri="{FF2B5EF4-FFF2-40B4-BE49-F238E27FC236}">
                        <a16:creationId xmlns:a16="http://schemas.microsoft.com/office/drawing/2014/main" id="{6CDE3C2F-40AE-AED9-BF3C-23DFA1322425}"/>
                      </a:ext>
                    </a:extLst>
                  </p14:cNvPr>
                  <p14:cNvContentPartPr/>
                  <p14:nvPr/>
                </p14:nvContentPartPr>
                <p14:xfrm>
                  <a:off x="10027569" y="4756842"/>
                  <a:ext cx="570600" cy="281160"/>
                </p14:xfrm>
              </p:contentPart>
            </mc:Choice>
            <mc:Fallback xmlns="">
              <p:pic>
                <p:nvPicPr>
                  <p:cNvPr id="17" name="Ink 16">
                    <a:extLst>
                      <a:ext uri="{FF2B5EF4-FFF2-40B4-BE49-F238E27FC236}">
                        <a16:creationId xmlns:a16="http://schemas.microsoft.com/office/drawing/2014/main" id="{6CDE3C2F-40AE-AED9-BF3C-23DFA1322425}"/>
                      </a:ext>
                    </a:extLst>
                  </p:cNvPr>
                  <p:cNvPicPr/>
                  <p:nvPr/>
                </p:nvPicPr>
                <p:blipFill>
                  <a:blip r:embed="rId9"/>
                  <a:stretch>
                    <a:fillRect/>
                  </a:stretch>
                </p:blipFill>
                <p:spPr>
                  <a:xfrm>
                    <a:off x="10009958" y="4742978"/>
                    <a:ext cx="605118" cy="308333"/>
                  </a:xfrm>
                  <a:prstGeom prst="rect">
                    <a:avLst/>
                  </a:prstGeom>
                </p:spPr>
              </p:pic>
            </mc:Fallback>
          </mc:AlternateContent>
        </p:grpSp>
        <p:sp>
          <p:nvSpPr>
            <p:cNvPr id="10" name="TextBox 9">
              <a:extLst>
                <a:ext uri="{FF2B5EF4-FFF2-40B4-BE49-F238E27FC236}">
                  <a16:creationId xmlns:a16="http://schemas.microsoft.com/office/drawing/2014/main" id="{FF9E05A6-2BDB-D297-FC1C-C18655D53452}"/>
                </a:ext>
              </a:extLst>
            </p:cNvPr>
            <p:cNvSpPr txBox="1"/>
            <p:nvPr/>
          </p:nvSpPr>
          <p:spPr>
            <a:xfrm>
              <a:off x="7661292" y="3489202"/>
              <a:ext cx="316112" cy="461665"/>
            </a:xfrm>
            <a:prstGeom prst="rect">
              <a:avLst/>
            </a:prstGeom>
            <a:noFill/>
          </p:spPr>
          <p:txBody>
            <a:bodyPr wrap="none" rtlCol="0">
              <a:spAutoFit/>
            </a:bodyPr>
            <a:lstStyle/>
            <a:p>
              <a:r>
                <a:rPr lang="el-GR" sz="2400" dirty="0"/>
                <a:t>χ</a:t>
              </a:r>
              <a:endParaRPr lang="en-GB" sz="2400" dirty="0"/>
            </a:p>
          </p:txBody>
        </p:sp>
        <p:sp>
          <p:nvSpPr>
            <p:cNvPr id="11" name="TextBox 10">
              <a:extLst>
                <a:ext uri="{FF2B5EF4-FFF2-40B4-BE49-F238E27FC236}">
                  <a16:creationId xmlns:a16="http://schemas.microsoft.com/office/drawing/2014/main" id="{6C2FCB02-5FFA-C442-99B6-BCD614E58B07}"/>
                </a:ext>
              </a:extLst>
            </p:cNvPr>
            <p:cNvSpPr txBox="1"/>
            <p:nvPr/>
          </p:nvSpPr>
          <p:spPr>
            <a:xfrm>
              <a:off x="7891268" y="4527694"/>
              <a:ext cx="316112" cy="461665"/>
            </a:xfrm>
            <a:prstGeom prst="rect">
              <a:avLst/>
            </a:prstGeom>
            <a:noFill/>
          </p:spPr>
          <p:txBody>
            <a:bodyPr wrap="none" rtlCol="0">
              <a:spAutoFit/>
            </a:bodyPr>
            <a:lstStyle/>
            <a:p>
              <a:r>
                <a:rPr lang="el-GR" sz="2400" dirty="0"/>
                <a:t>χ</a:t>
              </a:r>
              <a:endParaRPr lang="en-GB" sz="2400" dirty="0"/>
            </a:p>
          </p:txBody>
        </p:sp>
        <p:sp>
          <p:nvSpPr>
            <p:cNvPr id="12" name="TextBox 11">
              <a:extLst>
                <a:ext uri="{FF2B5EF4-FFF2-40B4-BE49-F238E27FC236}">
                  <a16:creationId xmlns:a16="http://schemas.microsoft.com/office/drawing/2014/main" id="{844CFF93-D40A-FDEA-C666-C6D7CD3C13A2}"/>
                </a:ext>
              </a:extLst>
            </p:cNvPr>
            <p:cNvSpPr txBox="1"/>
            <p:nvPr/>
          </p:nvSpPr>
          <p:spPr>
            <a:xfrm>
              <a:off x="10024194" y="3380104"/>
              <a:ext cx="346570" cy="461665"/>
            </a:xfrm>
            <a:prstGeom prst="rect">
              <a:avLst/>
            </a:prstGeom>
            <a:noFill/>
          </p:spPr>
          <p:txBody>
            <a:bodyPr wrap="none" rtlCol="0">
              <a:spAutoFit/>
            </a:bodyPr>
            <a:lstStyle/>
            <a:p>
              <a:r>
                <a:rPr lang="en-GB" sz="2400" dirty="0"/>
                <a:t>q</a:t>
              </a:r>
            </a:p>
          </p:txBody>
        </p:sp>
        <p:sp>
          <p:nvSpPr>
            <p:cNvPr id="13" name="TextBox 12">
              <a:extLst>
                <a:ext uri="{FF2B5EF4-FFF2-40B4-BE49-F238E27FC236}">
                  <a16:creationId xmlns:a16="http://schemas.microsoft.com/office/drawing/2014/main" id="{BDDCE337-A013-DF3F-E5E5-E9024BE65C7F}"/>
                </a:ext>
              </a:extLst>
            </p:cNvPr>
            <p:cNvSpPr txBox="1"/>
            <p:nvPr/>
          </p:nvSpPr>
          <p:spPr>
            <a:xfrm>
              <a:off x="10081230" y="4291766"/>
              <a:ext cx="346570" cy="461665"/>
            </a:xfrm>
            <a:prstGeom prst="rect">
              <a:avLst/>
            </a:prstGeom>
            <a:noFill/>
          </p:spPr>
          <p:txBody>
            <a:bodyPr wrap="none" rtlCol="0">
              <a:spAutoFit/>
            </a:bodyPr>
            <a:lstStyle/>
            <a:p>
              <a:r>
                <a:rPr lang="en-GB" sz="2400" dirty="0"/>
                <a:t>q</a:t>
              </a:r>
            </a:p>
          </p:txBody>
        </p:sp>
        <p:cxnSp>
          <p:nvCxnSpPr>
            <p:cNvPr id="14" name="Straight Connector 13">
              <a:extLst>
                <a:ext uri="{FF2B5EF4-FFF2-40B4-BE49-F238E27FC236}">
                  <a16:creationId xmlns:a16="http://schemas.microsoft.com/office/drawing/2014/main" id="{3A36B0E2-B63A-92B2-CA1E-B8557ADBB0F7}"/>
                </a:ext>
              </a:extLst>
            </p:cNvPr>
            <p:cNvCxnSpPr>
              <a:cxnSpLocks/>
            </p:cNvCxnSpPr>
            <p:nvPr/>
          </p:nvCxnSpPr>
          <p:spPr>
            <a:xfrm flipV="1">
              <a:off x="10297560" y="4502409"/>
              <a:ext cx="174660" cy="102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E7BBE1BC-2527-772C-FEE4-083DC0573CFA}"/>
              </a:ext>
            </a:extLst>
          </p:cNvPr>
          <p:cNvGrpSpPr/>
          <p:nvPr/>
        </p:nvGrpSpPr>
        <p:grpSpPr>
          <a:xfrm>
            <a:off x="9430438" y="363220"/>
            <a:ext cx="1579117" cy="860003"/>
            <a:chOff x="9430438" y="473390"/>
            <a:chExt cx="1579117" cy="860003"/>
          </a:xfrm>
        </p:grpSpPr>
        <p:sp>
          <p:nvSpPr>
            <p:cNvPr id="18" name="Right Brace 17">
              <a:extLst>
                <a:ext uri="{FF2B5EF4-FFF2-40B4-BE49-F238E27FC236}">
                  <a16:creationId xmlns:a16="http://schemas.microsoft.com/office/drawing/2014/main" id="{0685A252-91E6-7A23-C7F2-31292C513EE8}"/>
                </a:ext>
              </a:extLst>
            </p:cNvPr>
            <p:cNvSpPr/>
            <p:nvPr/>
          </p:nvSpPr>
          <p:spPr>
            <a:xfrm>
              <a:off x="9805011" y="550509"/>
              <a:ext cx="388487" cy="762862"/>
            </a:xfrm>
            <a:prstGeom prst="rightBrace">
              <a:avLst/>
            </a:prstGeom>
            <a:ln w="1905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E"/>
            </a:p>
          </p:txBody>
        </p:sp>
        <p:sp>
          <p:nvSpPr>
            <p:cNvPr id="19" name="TextBox 18">
              <a:extLst>
                <a:ext uri="{FF2B5EF4-FFF2-40B4-BE49-F238E27FC236}">
                  <a16:creationId xmlns:a16="http://schemas.microsoft.com/office/drawing/2014/main" id="{D4B0CC44-B992-2A68-FE52-3CC4C0F49B75}"/>
                </a:ext>
              </a:extLst>
            </p:cNvPr>
            <p:cNvSpPr txBox="1"/>
            <p:nvPr/>
          </p:nvSpPr>
          <p:spPr>
            <a:xfrm>
              <a:off x="10228572" y="722222"/>
              <a:ext cx="780983" cy="400110"/>
            </a:xfrm>
            <a:prstGeom prst="rect">
              <a:avLst/>
            </a:prstGeom>
            <a:noFill/>
          </p:spPr>
          <p:txBody>
            <a:bodyPr wrap="none" rtlCol="0">
              <a:spAutoFit/>
            </a:bodyPr>
            <a:lstStyle/>
            <a:p>
              <a:pPr algn="ctr"/>
              <a:r>
                <a:rPr lang="en-GB" sz="2000" b="1" dirty="0">
                  <a:solidFill>
                    <a:schemeClr val="accent1">
                      <a:lumMod val="75000"/>
                    </a:schemeClr>
                  </a:solidFill>
                </a:rPr>
                <a:t>He, d</a:t>
              </a:r>
              <a:r>
                <a:rPr lang="en-GB" sz="500" dirty="0">
                  <a:solidFill>
                    <a:schemeClr val="accent1">
                      <a:lumMod val="75000"/>
                    </a:schemeClr>
                  </a:solidFill>
                  <a:latin typeface="Cambria Math" panose="02040503050406030204" pitchFamily="18" charset="0"/>
                  <a:ea typeface="Cambria Math" panose="02040503050406030204" pitchFamily="18" charset="0"/>
                  <a:sym typeface="Wingdings" panose="05000000000000000000" pitchFamily="2" charset="2"/>
                </a:rPr>
                <a:t>   </a:t>
              </a:r>
              <a:endParaRPr lang="en-GB" sz="200" dirty="0">
                <a:solidFill>
                  <a:schemeClr val="accent1">
                    <a:lumMod val="75000"/>
                  </a:schemeClr>
                </a:solidFill>
                <a:latin typeface="Cambria Math" panose="02040503050406030204" pitchFamily="18" charset="0"/>
                <a:ea typeface="Cambria Math" panose="02040503050406030204" pitchFamily="18" charset="0"/>
                <a:sym typeface="Wingdings" panose="05000000000000000000" pitchFamily="2" charset="2"/>
              </a:endParaRPr>
            </a:p>
          </p:txBody>
        </p:sp>
        <p:cxnSp>
          <p:nvCxnSpPr>
            <p:cNvPr id="20" name="Straight Connector 19">
              <a:extLst>
                <a:ext uri="{FF2B5EF4-FFF2-40B4-BE49-F238E27FC236}">
                  <a16:creationId xmlns:a16="http://schemas.microsoft.com/office/drawing/2014/main" id="{EDE9D63D-BD3D-BEB2-9A2A-486F0B9754EA}"/>
                </a:ext>
              </a:extLst>
            </p:cNvPr>
            <p:cNvCxnSpPr>
              <a:cxnSpLocks/>
            </p:cNvCxnSpPr>
            <p:nvPr/>
          </p:nvCxnSpPr>
          <p:spPr>
            <a:xfrm>
              <a:off x="10336517" y="816088"/>
              <a:ext cx="17357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B90562B-0B20-AD40-9E25-1122C3F34F29}"/>
                </a:ext>
              </a:extLst>
            </p:cNvPr>
            <p:cNvCxnSpPr>
              <a:cxnSpLocks/>
            </p:cNvCxnSpPr>
            <p:nvPr/>
          </p:nvCxnSpPr>
          <p:spPr>
            <a:xfrm>
              <a:off x="10709256" y="803233"/>
              <a:ext cx="151541"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3188A937-CB5A-1D77-DB03-B3CF58A1698E}"/>
                </a:ext>
              </a:extLst>
            </p:cNvPr>
            <p:cNvSpPr/>
            <p:nvPr/>
          </p:nvSpPr>
          <p:spPr>
            <a:xfrm>
              <a:off x="9430438" y="473390"/>
              <a:ext cx="161602" cy="8600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cxnSp>
          <p:nvCxnSpPr>
            <p:cNvPr id="27" name="Straight Connector 26">
              <a:extLst>
                <a:ext uri="{FF2B5EF4-FFF2-40B4-BE49-F238E27FC236}">
                  <a16:creationId xmlns:a16="http://schemas.microsoft.com/office/drawing/2014/main" id="{32CFB8E2-3D55-4F13-506C-9841855F4D32}"/>
                </a:ext>
              </a:extLst>
            </p:cNvPr>
            <p:cNvCxnSpPr>
              <a:cxnSpLocks/>
              <a:stCxn id="22" idx="4"/>
            </p:cNvCxnSpPr>
            <p:nvPr/>
          </p:nvCxnSpPr>
          <p:spPr>
            <a:xfrm flipV="1">
              <a:off x="9511239" y="1045769"/>
              <a:ext cx="425976" cy="28762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18E3DE2-9472-F868-18A8-278C3D936B7C}"/>
                </a:ext>
              </a:extLst>
            </p:cNvPr>
            <p:cNvCxnSpPr>
              <a:cxnSpLocks/>
            </p:cNvCxnSpPr>
            <p:nvPr/>
          </p:nvCxnSpPr>
          <p:spPr>
            <a:xfrm flipV="1">
              <a:off x="9570006" y="856645"/>
              <a:ext cx="376389" cy="18912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27A8798-C90C-BC28-41E5-B1B1E9FF8B07}"/>
                </a:ext>
              </a:extLst>
            </p:cNvPr>
            <p:cNvCxnSpPr>
              <a:cxnSpLocks/>
              <a:stCxn id="22" idx="7"/>
            </p:cNvCxnSpPr>
            <p:nvPr/>
          </p:nvCxnSpPr>
          <p:spPr>
            <a:xfrm>
              <a:off x="9568374" y="599335"/>
              <a:ext cx="376389" cy="9934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7BD2746-8632-3630-9F10-9BF5F2B0DC17}"/>
                </a:ext>
              </a:extLst>
            </p:cNvPr>
            <p:cNvCxnSpPr>
              <a:cxnSpLocks/>
            </p:cNvCxnSpPr>
            <p:nvPr/>
          </p:nvCxnSpPr>
          <p:spPr>
            <a:xfrm>
              <a:off x="9557514" y="706476"/>
              <a:ext cx="345175" cy="14237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8E07489-4733-E0BF-8DCC-844F3073D676}"/>
                </a:ext>
              </a:extLst>
            </p:cNvPr>
            <p:cNvCxnSpPr>
              <a:cxnSpLocks/>
            </p:cNvCxnSpPr>
            <p:nvPr/>
          </p:nvCxnSpPr>
          <p:spPr>
            <a:xfrm flipV="1">
              <a:off x="9514410" y="922277"/>
              <a:ext cx="467059" cy="171339"/>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203252B-A6C4-DCC7-30FF-F9F8770C3E83}"/>
                </a:ext>
              </a:extLst>
            </p:cNvPr>
            <p:cNvCxnSpPr>
              <a:cxnSpLocks/>
              <a:stCxn id="22" idx="6"/>
            </p:cNvCxnSpPr>
            <p:nvPr/>
          </p:nvCxnSpPr>
          <p:spPr>
            <a:xfrm flipV="1">
              <a:off x="9592040" y="848853"/>
              <a:ext cx="345175" cy="54539"/>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32A34A6-E155-9EBA-131F-B57E8136AE1A}"/>
                </a:ext>
              </a:extLst>
            </p:cNvPr>
            <p:cNvCxnSpPr>
              <a:cxnSpLocks/>
            </p:cNvCxnSpPr>
            <p:nvPr/>
          </p:nvCxnSpPr>
          <p:spPr>
            <a:xfrm flipV="1">
              <a:off x="9595422" y="1012434"/>
              <a:ext cx="375030" cy="12459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DED9DB29-CFCD-B827-BAA3-E4EC24AFC3A4}"/>
                </a:ext>
              </a:extLst>
            </p:cNvPr>
            <p:cNvCxnSpPr>
              <a:cxnSpLocks/>
              <a:stCxn id="22" idx="7"/>
            </p:cNvCxnSpPr>
            <p:nvPr/>
          </p:nvCxnSpPr>
          <p:spPr>
            <a:xfrm>
              <a:off x="9568374" y="599335"/>
              <a:ext cx="379560" cy="178329"/>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055D938-FA53-1CE6-6589-5D7B8BE300FD}"/>
                </a:ext>
              </a:extLst>
            </p:cNvPr>
            <p:cNvCxnSpPr>
              <a:cxnSpLocks/>
            </p:cNvCxnSpPr>
            <p:nvPr/>
          </p:nvCxnSpPr>
          <p:spPr>
            <a:xfrm>
              <a:off x="9570006" y="638309"/>
              <a:ext cx="367209" cy="173722"/>
            </a:xfrm>
            <a:prstGeom prst="line">
              <a:avLst/>
            </a:prstGeom>
          </p:spPr>
          <p:style>
            <a:lnRef idx="1">
              <a:schemeClr val="accent1"/>
            </a:lnRef>
            <a:fillRef idx="0">
              <a:schemeClr val="accent1"/>
            </a:fillRef>
            <a:effectRef idx="0">
              <a:schemeClr val="accent1"/>
            </a:effectRef>
            <a:fontRef idx="minor">
              <a:schemeClr val="tx1"/>
            </a:fontRef>
          </p:style>
        </p:cxnSp>
      </p:grpSp>
      <p:sp>
        <p:nvSpPr>
          <p:cNvPr id="55" name="TextBox 54">
            <a:extLst>
              <a:ext uri="{FF2B5EF4-FFF2-40B4-BE49-F238E27FC236}">
                <a16:creationId xmlns:a16="http://schemas.microsoft.com/office/drawing/2014/main" id="{E7DBC372-0DFE-5B90-68E0-707A6A3519BA}"/>
              </a:ext>
            </a:extLst>
          </p:cNvPr>
          <p:cNvSpPr txBox="1"/>
          <p:nvPr/>
        </p:nvSpPr>
        <p:spPr>
          <a:xfrm>
            <a:off x="1145753" y="1622478"/>
            <a:ext cx="9981282" cy="1107996"/>
          </a:xfrm>
          <a:prstGeom prst="rect">
            <a:avLst/>
          </a:prstGeom>
          <a:noFill/>
        </p:spPr>
        <p:txBody>
          <a:bodyPr wrap="square">
            <a:spAutoFit/>
          </a:bodyPr>
          <a:lstStyle/>
          <a:p>
            <a:r>
              <a:rPr lang="en-GB" sz="2200" dirty="0">
                <a:effectLst>
                  <a:outerShdw blurRad="38100" dist="38100" dir="2700000" algn="tl">
                    <a:srgbClr val="000000">
                      <a:alpha val="43137"/>
                    </a:srgbClr>
                  </a:outerShdw>
                </a:effectLst>
              </a:rPr>
              <a:t>Maximal </a:t>
            </a:r>
            <a:r>
              <a:rPr lang="en-GB" sz="2200" dirty="0" err="1">
                <a:effectLst>
                  <a:outerShdw blurRad="38100" dist="38100" dir="2700000" algn="tl">
                    <a:srgbClr val="000000">
                      <a:alpha val="43137"/>
                    </a:srgbClr>
                  </a:outerShdw>
                </a:effectLst>
              </a:rPr>
              <a:t>antinuclei</a:t>
            </a:r>
            <a:r>
              <a:rPr lang="en-GB" sz="2200" dirty="0">
                <a:effectLst>
                  <a:outerShdw blurRad="38100" dist="38100" dir="2700000" algn="tl">
                    <a:srgbClr val="000000">
                      <a:alpha val="43137"/>
                    </a:srgbClr>
                  </a:outerShdw>
                </a:effectLst>
              </a:rPr>
              <a:t> flux allowed from our antiproton bounds.</a:t>
            </a:r>
            <a:r>
              <a:rPr lang="en-GB" sz="2200" dirty="0"/>
              <a:t> Uncertainties in the coalescence momentum can hardly explain the detection of </a:t>
            </a:r>
            <a:r>
              <a:rPr lang="en-GB" sz="2200" dirty="0">
                <a:latin typeface="Comic Sans MS" panose="030F0702030302020204" pitchFamily="66" charset="0"/>
              </a:rPr>
              <a:t>O</a:t>
            </a:r>
            <a:r>
              <a:rPr lang="en-GB" sz="2200" dirty="0"/>
              <a:t>(1) antihelium-3 event by AMS-02, but are </a:t>
            </a:r>
            <a:r>
              <a:rPr lang="en-GB" sz="2200" b="1" dirty="0">
                <a:solidFill>
                  <a:schemeClr val="accent1">
                    <a:lumMod val="50000"/>
                  </a:schemeClr>
                </a:solidFill>
              </a:rPr>
              <a:t>unable to explain any detection of antihelium-4 by AMS-02</a:t>
            </a:r>
            <a:r>
              <a:rPr lang="en-GB" sz="2200" dirty="0">
                <a:solidFill>
                  <a:schemeClr val="accent1">
                    <a:lumMod val="50000"/>
                  </a:schemeClr>
                </a:solidFill>
              </a:rPr>
              <a:t>…</a:t>
            </a:r>
            <a:endParaRPr lang="en-GB" sz="2200" dirty="0">
              <a:solidFill>
                <a:schemeClr val="accent1">
                  <a:lumMod val="50000"/>
                </a:schemeClr>
              </a:solidFill>
              <a:latin typeface="Comic Sans MS" panose="030F0702030302020204" pitchFamily="66" charset="0"/>
            </a:endParaRPr>
          </a:p>
        </p:txBody>
      </p:sp>
      <p:pic>
        <p:nvPicPr>
          <p:cNvPr id="23" name="Picture 22">
            <a:extLst>
              <a:ext uri="{FF2B5EF4-FFF2-40B4-BE49-F238E27FC236}">
                <a16:creationId xmlns:a16="http://schemas.microsoft.com/office/drawing/2014/main" id="{825F8458-5E43-9FB8-BAB3-2A428AD02A0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8981" y="2994337"/>
            <a:ext cx="5385659" cy="3590439"/>
          </a:xfrm>
          <a:prstGeom prst="rect">
            <a:avLst/>
          </a:prstGeom>
        </p:spPr>
      </p:pic>
      <p:pic>
        <p:nvPicPr>
          <p:cNvPr id="30" name="Picture 29">
            <a:extLst>
              <a:ext uri="{FF2B5EF4-FFF2-40B4-BE49-F238E27FC236}">
                <a16:creationId xmlns:a16="http://schemas.microsoft.com/office/drawing/2014/main" id="{CB55E7A0-C6BF-897E-98DD-489CB0705BF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38058" y="2994336"/>
            <a:ext cx="5385659" cy="3590439"/>
          </a:xfrm>
          <a:prstGeom prst="rect">
            <a:avLst/>
          </a:prstGeom>
        </p:spPr>
      </p:pic>
    </p:spTree>
    <p:extLst>
      <p:ext uri="{BB962C8B-B14F-4D97-AF65-F5344CB8AC3E}">
        <p14:creationId xmlns:p14="http://schemas.microsoft.com/office/powerpoint/2010/main" val="928061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083D985C-0A3C-D3E6-195F-DAC4B1866C1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0629" y="1630562"/>
            <a:ext cx="3169887" cy="4351338"/>
          </a:xfrm>
          <a:ln w="12700">
            <a:solidFill>
              <a:schemeClr val="tx1"/>
            </a:solidFill>
          </a:ln>
          <a:effectLst>
            <a:outerShdw blurRad="50800" dist="38100" dir="10800000" algn="r" rotWithShape="0">
              <a:prstClr val="black">
                <a:alpha val="40000"/>
              </a:prstClr>
            </a:outerShdw>
          </a:effectLst>
        </p:spPr>
      </p:pic>
      <p:sp>
        <p:nvSpPr>
          <p:cNvPr id="4" name="Slide Number Placeholder 3">
            <a:extLst>
              <a:ext uri="{FF2B5EF4-FFF2-40B4-BE49-F238E27FC236}">
                <a16:creationId xmlns:a16="http://schemas.microsoft.com/office/drawing/2014/main" id="{2CA76E4F-D6BB-159F-2981-BB2B7D0F865B}"/>
              </a:ext>
            </a:extLst>
          </p:cNvPr>
          <p:cNvSpPr>
            <a:spLocks noGrp="1"/>
          </p:cNvSpPr>
          <p:nvPr>
            <p:ph type="sldNum" sz="quarter" idx="12"/>
          </p:nvPr>
        </p:nvSpPr>
        <p:spPr/>
        <p:txBody>
          <a:bodyPr/>
          <a:lstStyle/>
          <a:p>
            <a:fld id="{22575A84-A01E-4477-BEC3-178D27864C62}" type="slidenum">
              <a:rPr lang="en-GB" smtClean="0"/>
              <a:t>11</a:t>
            </a:fld>
            <a:endParaRPr lang="en-GB"/>
          </a:p>
        </p:txBody>
      </p:sp>
      <p:sp>
        <p:nvSpPr>
          <p:cNvPr id="3" name="Title 1">
            <a:extLst>
              <a:ext uri="{FF2B5EF4-FFF2-40B4-BE49-F238E27FC236}">
                <a16:creationId xmlns:a16="http://schemas.microsoft.com/office/drawing/2014/main" id="{8CCDCF93-4125-B0DF-A251-76185E32BA48}"/>
              </a:ext>
            </a:extLst>
          </p:cNvPr>
          <p:cNvSpPr txBox="1">
            <a:spLocks/>
          </p:cNvSpPr>
          <p:nvPr/>
        </p:nvSpPr>
        <p:spPr>
          <a:xfrm>
            <a:off x="659687" y="26294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100" b="1" dirty="0">
                <a:effectLst>
                  <a:outerShdw blurRad="38100" dist="38100" dir="2700000" algn="tl">
                    <a:srgbClr val="000000">
                      <a:alpha val="43137"/>
                    </a:srgbClr>
                  </a:outerShdw>
                </a:effectLst>
              </a:rPr>
              <a:t>How to explain the AMS-02 He detection?</a:t>
            </a:r>
            <a:endParaRPr lang="en-SE" sz="4100" b="1" dirty="0">
              <a:effectLst>
                <a:outerShdw blurRad="38100" dist="38100" dir="2700000" algn="tl">
                  <a:srgbClr val="000000">
                    <a:alpha val="43137"/>
                  </a:srgbClr>
                </a:outerShdw>
              </a:effectLst>
            </a:endParaRPr>
          </a:p>
        </p:txBody>
      </p:sp>
      <p:cxnSp>
        <p:nvCxnSpPr>
          <p:cNvPr id="9" name="Straight Connector 8">
            <a:extLst>
              <a:ext uri="{FF2B5EF4-FFF2-40B4-BE49-F238E27FC236}">
                <a16:creationId xmlns:a16="http://schemas.microsoft.com/office/drawing/2014/main" id="{D77195C3-CDD5-B824-9313-7EEB82A3F463}"/>
              </a:ext>
            </a:extLst>
          </p:cNvPr>
          <p:cNvCxnSpPr>
            <a:cxnSpLocks/>
          </p:cNvCxnSpPr>
          <p:nvPr/>
        </p:nvCxnSpPr>
        <p:spPr>
          <a:xfrm>
            <a:off x="6565184" y="682761"/>
            <a:ext cx="32877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480EEF8-08B4-31E7-8918-3F2090BBA819}"/>
              </a:ext>
            </a:extLst>
          </p:cNvPr>
          <p:cNvSpPr txBox="1"/>
          <p:nvPr/>
        </p:nvSpPr>
        <p:spPr>
          <a:xfrm>
            <a:off x="4240523" y="1724486"/>
            <a:ext cx="6526793" cy="830997"/>
          </a:xfrm>
          <a:prstGeom prst="rect">
            <a:avLst/>
          </a:prstGeom>
          <a:noFill/>
          <a:ln w="19050">
            <a:solidFill>
              <a:srgbClr val="C00000"/>
            </a:solidFill>
          </a:ln>
        </p:spPr>
        <p:txBody>
          <a:bodyPr wrap="square">
            <a:spAutoFit/>
          </a:bodyPr>
          <a:lstStyle/>
          <a:p>
            <a:r>
              <a:rPr lang="en-GB" sz="2400" dirty="0">
                <a:latin typeface="Calibri (Body)"/>
                <a:cs typeface="Times New Roman" panose="02020603050405020304" pitchFamily="18" charset="0"/>
              </a:rPr>
              <a:t>Our standard predictions do not explain total He events and </a:t>
            </a:r>
            <a:r>
              <a:rPr lang="en-GB" sz="2400" dirty="0">
                <a:effectLst/>
                <a:latin typeface="Calibri (Body)"/>
                <a:cs typeface="Times New Roman" panose="02020603050405020304" pitchFamily="18" charset="0"/>
              </a:rPr>
              <a:t>foreseen a ratio He-4/He-3 of ∼ 1/1000</a:t>
            </a:r>
          </a:p>
        </p:txBody>
      </p:sp>
      <p:sp>
        <p:nvSpPr>
          <p:cNvPr id="17" name="TextBox 16">
            <a:extLst>
              <a:ext uri="{FF2B5EF4-FFF2-40B4-BE49-F238E27FC236}">
                <a16:creationId xmlns:a16="http://schemas.microsoft.com/office/drawing/2014/main" id="{4FC070F9-8701-5905-0799-B1B5430AE112}"/>
              </a:ext>
            </a:extLst>
          </p:cNvPr>
          <p:cNvSpPr txBox="1"/>
          <p:nvPr/>
        </p:nvSpPr>
        <p:spPr>
          <a:xfrm>
            <a:off x="4266743" y="2889845"/>
            <a:ext cx="7253022" cy="3231654"/>
          </a:xfrm>
          <a:prstGeom prst="rect">
            <a:avLst/>
          </a:prstGeom>
          <a:noFill/>
        </p:spPr>
        <p:txBody>
          <a:bodyPr wrap="square" rtlCol="0">
            <a:spAutoFit/>
          </a:bodyPr>
          <a:lstStyle/>
          <a:p>
            <a:r>
              <a:rPr lang="en-GB" sz="24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Two main models proposed so far: </a:t>
            </a:r>
            <a:br>
              <a:rPr lang="en-GB" sz="24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GB"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GB" sz="1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GB" sz="1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br>
              <a:rPr lang="en-GB" sz="1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GB"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Galactic anti-clouds </a:t>
            </a:r>
            <a:r>
              <a:rPr lang="en-GB"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(Poulin et al. 1808.08961) (see also 2304.04623)</a:t>
            </a:r>
          </a:p>
          <a:p>
            <a:endParaRPr lang="en-GB" sz="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GB"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Would produce much more He-4 than He-3</a:t>
            </a:r>
            <a:br>
              <a:rPr lang="en-GB" sz="2400" dirty="0">
                <a:latin typeface="Times New Roman" panose="02020603050405020304" pitchFamily="18" charset="0"/>
                <a:cs typeface="Times New Roman" panose="02020603050405020304" pitchFamily="18" charset="0"/>
              </a:rPr>
            </a:br>
            <a:r>
              <a:rPr lang="en-GB"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br>
              <a:rPr lang="en-GB"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GB"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QCD-Like Dark sector </a:t>
            </a:r>
            <a:r>
              <a:rPr lang="en-GB"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(Winkler, </a:t>
            </a:r>
            <a:r>
              <a:rPr lang="en-GB"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PDL</a:t>
            </a:r>
            <a:r>
              <a:rPr lang="en-GB"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Linden </a:t>
            </a:r>
            <a:r>
              <a:rPr lang="en-SE"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2211.00025</a:t>
            </a:r>
            <a:r>
              <a:rPr lang="en-GB"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endParaRPr lang="en-GB" sz="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GB" sz="2400" dirty="0">
                <a:latin typeface="Times New Roman" panose="02020603050405020304" pitchFamily="18" charset="0"/>
                <a:cs typeface="Times New Roman" panose="02020603050405020304" pitchFamily="18" charset="0"/>
              </a:rPr>
              <a:t>        Can explain AMS-02 detections, but needs to </a:t>
            </a:r>
          </a:p>
          <a:p>
            <a:r>
              <a:rPr lang="en-GB" sz="2400" dirty="0">
                <a:latin typeface="Times New Roman" panose="02020603050405020304" pitchFamily="18" charset="0"/>
                <a:cs typeface="Times New Roman" panose="02020603050405020304" pitchFamily="18" charset="0"/>
              </a:rPr>
              <a:t>         be explored further</a:t>
            </a:r>
            <a:endParaRPr lang="en-SE" dirty="0">
              <a:latin typeface="Times New Roman" panose="02020603050405020304" pitchFamily="18" charset="0"/>
              <a:cs typeface="Times New Roman" panose="02020603050405020304" pitchFamily="18" charset="0"/>
            </a:endParaRPr>
          </a:p>
        </p:txBody>
      </p:sp>
      <p:cxnSp>
        <p:nvCxnSpPr>
          <p:cNvPr id="18" name="Straight Connector 17">
            <a:extLst>
              <a:ext uri="{FF2B5EF4-FFF2-40B4-BE49-F238E27FC236}">
                <a16:creationId xmlns:a16="http://schemas.microsoft.com/office/drawing/2014/main" id="{F6F98C1C-F837-381E-820A-201CCB4EBFF4}"/>
              </a:ext>
            </a:extLst>
          </p:cNvPr>
          <p:cNvCxnSpPr>
            <a:cxnSpLocks/>
          </p:cNvCxnSpPr>
          <p:nvPr/>
        </p:nvCxnSpPr>
        <p:spPr>
          <a:xfrm>
            <a:off x="8373440" y="4145152"/>
            <a:ext cx="23630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EEC6D0-AADA-9929-7CC4-A4E9CA32CA78}"/>
              </a:ext>
            </a:extLst>
          </p:cNvPr>
          <p:cNvCxnSpPr>
            <a:cxnSpLocks/>
          </p:cNvCxnSpPr>
          <p:nvPr/>
        </p:nvCxnSpPr>
        <p:spPr>
          <a:xfrm>
            <a:off x="9655997" y="4143441"/>
            <a:ext cx="23630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47A3210-3436-8FFC-34A2-D369404EFE54}"/>
              </a:ext>
            </a:extLst>
          </p:cNvPr>
          <p:cNvCxnSpPr>
            <a:cxnSpLocks/>
          </p:cNvCxnSpPr>
          <p:nvPr/>
        </p:nvCxnSpPr>
        <p:spPr>
          <a:xfrm>
            <a:off x="7786098" y="2201629"/>
            <a:ext cx="22774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51AE31B-06A5-B4E1-D5BF-1F950E6E1716}"/>
              </a:ext>
            </a:extLst>
          </p:cNvPr>
          <p:cNvCxnSpPr>
            <a:cxnSpLocks/>
          </p:cNvCxnSpPr>
          <p:nvPr/>
        </p:nvCxnSpPr>
        <p:spPr>
          <a:xfrm>
            <a:off x="8513850" y="2199918"/>
            <a:ext cx="22774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33E406D2-925C-F3FE-29D0-E71D3F0AC7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9204" y="4444436"/>
            <a:ext cx="2627480" cy="2135269"/>
          </a:xfrm>
          <a:prstGeom prst="rect">
            <a:avLst/>
          </a:prstGeom>
          <a:effectLst>
            <a:glow rad="63500">
              <a:schemeClr val="accent3">
                <a:satMod val="175000"/>
                <a:alpha val="40000"/>
              </a:schemeClr>
            </a:glow>
          </a:effectLst>
        </p:spPr>
      </p:pic>
      <p:sp>
        <p:nvSpPr>
          <p:cNvPr id="26" name="TextBox 25">
            <a:extLst>
              <a:ext uri="{FF2B5EF4-FFF2-40B4-BE49-F238E27FC236}">
                <a16:creationId xmlns:a16="http://schemas.microsoft.com/office/drawing/2014/main" id="{3A22400C-F09C-2AAD-E7B5-BF0F7F077B69}"/>
              </a:ext>
            </a:extLst>
          </p:cNvPr>
          <p:cNvSpPr txBox="1"/>
          <p:nvPr/>
        </p:nvSpPr>
        <p:spPr>
          <a:xfrm>
            <a:off x="527819" y="1630562"/>
            <a:ext cx="2096561" cy="276999"/>
          </a:xfrm>
          <a:prstGeom prst="rect">
            <a:avLst/>
          </a:prstGeom>
          <a:noFill/>
        </p:spPr>
        <p:txBody>
          <a:bodyPr wrap="square">
            <a:spAutoFit/>
          </a:bodyPr>
          <a:lstStyle/>
          <a:p>
            <a:pPr eaLnBrk="0" fontAlgn="base" hangingPunct="0">
              <a:spcBef>
                <a:spcPct val="0"/>
              </a:spcBef>
              <a:spcAft>
                <a:spcPct val="0"/>
              </a:spcAft>
            </a:pPr>
            <a:r>
              <a:rPr lang="en-GB" sz="1200" dirty="0"/>
              <a:t>Winkler et al </a:t>
            </a:r>
            <a:r>
              <a:rPr lang="en-SE" sz="1200" dirty="0">
                <a:latin typeface="Times New Roman" panose="02020603050405020304" pitchFamily="18" charset="0"/>
                <a:cs typeface="Times New Roman" panose="02020603050405020304" pitchFamily="18" charset="0"/>
              </a:rPr>
              <a:t>2211.00025</a:t>
            </a:r>
            <a:endParaRPr lang="en-GB" sz="1200" dirty="0"/>
          </a:p>
        </p:txBody>
      </p:sp>
    </p:spTree>
    <p:extLst>
      <p:ext uri="{BB962C8B-B14F-4D97-AF65-F5344CB8AC3E}">
        <p14:creationId xmlns:p14="http://schemas.microsoft.com/office/powerpoint/2010/main" val="722263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72086-F9FE-11E8-A0D8-3F8F7C391FFD}"/>
              </a:ext>
            </a:extLst>
          </p:cNvPr>
          <p:cNvSpPr>
            <a:spLocks noGrp="1"/>
          </p:cNvSpPr>
          <p:nvPr>
            <p:ph type="title"/>
          </p:nvPr>
        </p:nvSpPr>
        <p:spPr/>
        <p:txBody>
          <a:bodyPr/>
          <a:lstStyle/>
          <a:p>
            <a:r>
              <a:rPr lang="en-GB" b="1" dirty="0">
                <a:effectLst>
                  <a:outerShdw blurRad="38100" dist="38100" dir="2700000" algn="tl">
                    <a:srgbClr val="000000">
                      <a:alpha val="43137"/>
                    </a:srgbClr>
                  </a:outerShdw>
                </a:effectLst>
              </a:rPr>
              <a:t>A solution: QCD-Like Dark sector</a:t>
            </a:r>
            <a:endParaRPr lang="en-SE" b="1" dirty="0">
              <a:effectLst>
                <a:outerShdw blurRad="38100" dist="38100" dir="2700000" algn="tl">
                  <a:srgbClr val="000000">
                    <a:alpha val="43137"/>
                  </a:srgbClr>
                </a:outerShdw>
              </a:effectLst>
            </a:endParaRPr>
          </a:p>
        </p:txBody>
      </p:sp>
      <p:pic>
        <p:nvPicPr>
          <p:cNvPr id="6" name="Content Placeholder 5">
            <a:extLst>
              <a:ext uri="{FF2B5EF4-FFF2-40B4-BE49-F238E27FC236}">
                <a16:creationId xmlns:a16="http://schemas.microsoft.com/office/drawing/2014/main" id="{083D985C-0A3C-D3E6-195F-DAC4B1866C1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0317" y="1922045"/>
            <a:ext cx="3169887" cy="4351338"/>
          </a:xfrm>
          <a:ln w="12700">
            <a:solidFill>
              <a:schemeClr val="tx1"/>
            </a:solidFill>
          </a:ln>
          <a:effectLst>
            <a:outerShdw blurRad="50800" dist="38100" dir="10800000" algn="r" rotWithShape="0">
              <a:prstClr val="black">
                <a:alpha val="40000"/>
              </a:prstClr>
            </a:outerShdw>
          </a:effectLst>
        </p:spPr>
      </p:pic>
      <p:sp>
        <p:nvSpPr>
          <p:cNvPr id="4" name="Slide Number Placeholder 3">
            <a:extLst>
              <a:ext uri="{FF2B5EF4-FFF2-40B4-BE49-F238E27FC236}">
                <a16:creationId xmlns:a16="http://schemas.microsoft.com/office/drawing/2014/main" id="{2CA76E4F-D6BB-159F-2981-BB2B7D0F865B}"/>
              </a:ext>
            </a:extLst>
          </p:cNvPr>
          <p:cNvSpPr>
            <a:spLocks noGrp="1"/>
          </p:cNvSpPr>
          <p:nvPr>
            <p:ph type="sldNum" sz="quarter" idx="12"/>
          </p:nvPr>
        </p:nvSpPr>
        <p:spPr/>
        <p:txBody>
          <a:bodyPr/>
          <a:lstStyle/>
          <a:p>
            <a:fld id="{22575A84-A01E-4477-BEC3-178D27864C62}" type="slidenum">
              <a:rPr lang="en-GB" smtClean="0"/>
              <a:t>12</a:t>
            </a:fld>
            <a:endParaRPr lang="en-GB"/>
          </a:p>
        </p:txBody>
      </p:sp>
      <p:sp>
        <p:nvSpPr>
          <p:cNvPr id="5" name="TextBox 4">
            <a:extLst>
              <a:ext uri="{FF2B5EF4-FFF2-40B4-BE49-F238E27FC236}">
                <a16:creationId xmlns:a16="http://schemas.microsoft.com/office/drawing/2014/main" id="{289C7EF5-D812-23F5-E8C4-56D9566552A0}"/>
              </a:ext>
            </a:extLst>
          </p:cNvPr>
          <p:cNvSpPr txBox="1"/>
          <p:nvPr/>
        </p:nvSpPr>
        <p:spPr>
          <a:xfrm>
            <a:off x="9007207" y="747920"/>
            <a:ext cx="2346593" cy="646331"/>
          </a:xfrm>
          <a:prstGeom prst="rect">
            <a:avLst/>
          </a:prstGeom>
          <a:noFill/>
          <a:ln w="19050">
            <a:solidFill>
              <a:schemeClr val="accent6">
                <a:lumMod val="50000"/>
              </a:schemeClr>
            </a:solidFill>
            <a:prstDash val="dash"/>
          </a:ln>
        </p:spPr>
        <p:txBody>
          <a:bodyPr wrap="square">
            <a:spAutoFit/>
          </a:bodyPr>
          <a:lstStyle/>
          <a:p>
            <a:r>
              <a:rPr lang="en-GB" dirty="0">
                <a:effectLst>
                  <a:outerShdw blurRad="38100" dist="38100" dir="2700000" algn="tl">
                    <a:srgbClr val="000000">
                      <a:alpha val="43137"/>
                    </a:srgbClr>
                  </a:outerShdw>
                </a:effectLst>
              </a:rPr>
              <a:t> Winkler, </a:t>
            </a:r>
            <a:r>
              <a:rPr lang="en-GB" b="1" dirty="0">
                <a:effectLst>
                  <a:outerShdw blurRad="38100" dist="38100" dir="2700000" algn="tl">
                    <a:srgbClr val="000000">
                      <a:alpha val="43137"/>
                    </a:srgbClr>
                  </a:outerShdw>
                </a:effectLst>
              </a:rPr>
              <a:t>PDL</a:t>
            </a:r>
            <a:r>
              <a:rPr lang="en-GB" dirty="0">
                <a:effectLst>
                  <a:outerShdw blurRad="38100" dist="38100" dir="2700000" algn="tl">
                    <a:srgbClr val="000000">
                      <a:alpha val="43137"/>
                    </a:srgbClr>
                  </a:outerShdw>
                </a:effectLst>
              </a:rPr>
              <a:t>, Linden </a:t>
            </a:r>
            <a:r>
              <a:rPr lang="en-GB" dirty="0" err="1">
                <a:effectLst>
                  <a:outerShdw blurRad="38100" dist="38100" dir="2700000" algn="tl">
                    <a:srgbClr val="000000">
                      <a:alpha val="43137"/>
                    </a:srgbClr>
                  </a:outerShdw>
                </a:effectLst>
              </a:rPr>
              <a:t>ArXiv</a:t>
            </a:r>
            <a:r>
              <a:rPr lang="en-GB" dirty="0">
                <a:effectLst>
                  <a:outerShdw blurRad="38100" dist="38100" dir="2700000" algn="tl">
                    <a:srgbClr val="000000">
                      <a:alpha val="43137"/>
                    </a:srgbClr>
                  </a:outerShdw>
                </a:effectLst>
              </a:rPr>
              <a:t>:</a:t>
            </a:r>
            <a:r>
              <a:rPr lang="en-SE" dirty="0">
                <a:effectLst>
                  <a:outerShdw blurRad="38100" dist="38100" dir="2700000" algn="tl">
                    <a:srgbClr val="000000">
                      <a:alpha val="43137"/>
                    </a:srgbClr>
                  </a:outerShdw>
                </a:effectLst>
              </a:rPr>
              <a:t>2211.00025</a:t>
            </a:r>
          </a:p>
        </p:txBody>
      </p:sp>
      <p:sp>
        <p:nvSpPr>
          <p:cNvPr id="7" name="TextBox 6">
            <a:extLst>
              <a:ext uri="{FF2B5EF4-FFF2-40B4-BE49-F238E27FC236}">
                <a16:creationId xmlns:a16="http://schemas.microsoft.com/office/drawing/2014/main" id="{CE72A3A3-BAD8-B0A3-6BE2-08C33927D2F0}"/>
              </a:ext>
            </a:extLst>
          </p:cNvPr>
          <p:cNvSpPr txBox="1"/>
          <p:nvPr/>
        </p:nvSpPr>
        <p:spPr>
          <a:xfrm>
            <a:off x="4252512" y="1955096"/>
            <a:ext cx="6999276" cy="3785652"/>
          </a:xfrm>
          <a:prstGeom prst="rect">
            <a:avLst/>
          </a:prstGeom>
          <a:noFill/>
        </p:spPr>
        <p:txBody>
          <a:bodyPr wrap="square">
            <a:spAutoFit/>
          </a:bodyPr>
          <a:lstStyle/>
          <a:p>
            <a:r>
              <a:rPr lang="en-GB" sz="2000" dirty="0">
                <a:effectLst/>
                <a:latin typeface="Calibri (Body)"/>
                <a:cs typeface="Times New Roman" panose="02020603050405020304" pitchFamily="18" charset="0"/>
              </a:rPr>
              <a:t>The observation of antihelium-4 is much harder to explain because standard models predict a production ratio ∼ 1/1000</a:t>
            </a:r>
          </a:p>
          <a:p>
            <a:endParaRPr lang="en-GB" sz="2000" dirty="0"/>
          </a:p>
          <a:p>
            <a:r>
              <a:rPr lang="en-GB" sz="2000" dirty="0"/>
              <a:t>A </a:t>
            </a:r>
            <a:r>
              <a:rPr lang="en-GB" sz="2000" b="1" dirty="0"/>
              <a:t>strongly coupled dark sector </a:t>
            </a:r>
            <a:r>
              <a:rPr lang="en-GB" sz="2000" dirty="0"/>
              <a:t>can produce a “dark </a:t>
            </a:r>
            <a:r>
              <a:rPr lang="en-GB" sz="2000" dirty="0" err="1"/>
              <a:t>parton</a:t>
            </a:r>
            <a:r>
              <a:rPr lang="en-GB" sz="2000" dirty="0"/>
              <a:t> shower”, generating high multiplicity of “dark </a:t>
            </a:r>
            <a:r>
              <a:rPr lang="en-GB" sz="2000" dirty="0" err="1"/>
              <a:t>pions</a:t>
            </a:r>
            <a:r>
              <a:rPr lang="en-GB" sz="2000" dirty="0"/>
              <a:t>”. These would subsequently decay into SM quarks through, e.g., the Higgs or top portals, </a:t>
            </a:r>
            <a:r>
              <a:rPr lang="en-GB" sz="2000" b="1" dirty="0"/>
              <a:t>triggering a hadronic shower.</a:t>
            </a:r>
          </a:p>
          <a:p>
            <a:endParaRPr lang="en-GB" sz="2000" b="1" dirty="0"/>
          </a:p>
          <a:p>
            <a:r>
              <a:rPr lang="en-GB" sz="2000" dirty="0"/>
              <a:t>Simulated with Pythia as </a:t>
            </a:r>
          </a:p>
          <a:p>
            <a:endParaRPr lang="en-GB" sz="2000" b="1" dirty="0"/>
          </a:p>
          <a:p>
            <a:r>
              <a:rPr lang="en-GB" sz="2000" b="1" dirty="0"/>
              <a:t>This could have escaped detection at LHC and it offers a pathway to look for excesses in the </a:t>
            </a:r>
            <a:r>
              <a:rPr lang="en-GB" sz="2000" b="1" dirty="0" err="1"/>
              <a:t>ditop</a:t>
            </a:r>
            <a:r>
              <a:rPr lang="en-GB" sz="2000" b="1" dirty="0"/>
              <a:t> channel</a:t>
            </a:r>
          </a:p>
        </p:txBody>
      </p:sp>
      <p:graphicFrame>
        <p:nvGraphicFramePr>
          <p:cNvPr id="8" name="Object 7">
            <a:extLst>
              <a:ext uri="{FF2B5EF4-FFF2-40B4-BE49-F238E27FC236}">
                <a16:creationId xmlns:a16="http://schemas.microsoft.com/office/drawing/2014/main" id="{3D64FC9F-7C75-196E-7622-2A1D92E17EDC}"/>
              </a:ext>
            </a:extLst>
          </p:cNvPr>
          <p:cNvGraphicFramePr>
            <a:graphicFrameLocks noChangeAspect="1"/>
          </p:cNvGraphicFramePr>
          <p:nvPr>
            <p:extLst>
              <p:ext uri="{D42A27DB-BD31-4B8C-83A1-F6EECF244321}">
                <p14:modId xmlns:p14="http://schemas.microsoft.com/office/powerpoint/2010/main" val="2543524221"/>
              </p:ext>
            </p:extLst>
          </p:nvPr>
        </p:nvGraphicFramePr>
        <p:xfrm>
          <a:off x="6990797" y="4329630"/>
          <a:ext cx="4184490" cy="462708"/>
        </p:xfrm>
        <a:graphic>
          <a:graphicData uri="http://schemas.openxmlformats.org/presentationml/2006/ole">
            <mc:AlternateContent xmlns:mc="http://schemas.openxmlformats.org/markup-compatibility/2006">
              <mc:Choice xmlns:v="urn:schemas-microsoft-com:vml" Requires="v">
                <p:oleObj name="Bitmap Image" r:id="rId3" imgW="2641680" imgH="291960" progId="PBrush">
                  <p:embed/>
                </p:oleObj>
              </mc:Choice>
              <mc:Fallback>
                <p:oleObj name="Bitmap Image" r:id="rId3" imgW="2641680" imgH="291960" progId="PBrush">
                  <p:embed/>
                  <p:pic>
                    <p:nvPicPr>
                      <p:cNvPr id="0" name=""/>
                      <p:cNvPicPr/>
                      <p:nvPr/>
                    </p:nvPicPr>
                    <p:blipFill>
                      <a:blip r:embed="rId4"/>
                      <a:stretch>
                        <a:fillRect/>
                      </a:stretch>
                    </p:blipFill>
                    <p:spPr>
                      <a:xfrm>
                        <a:off x="6990797" y="4329630"/>
                        <a:ext cx="4184490" cy="462708"/>
                      </a:xfrm>
                      <a:prstGeom prst="rect">
                        <a:avLst/>
                      </a:prstGeom>
                    </p:spPr>
                  </p:pic>
                </p:oleObj>
              </mc:Fallback>
            </mc:AlternateContent>
          </a:graphicData>
        </a:graphic>
      </p:graphicFrame>
    </p:spTree>
    <p:extLst>
      <p:ext uri="{BB962C8B-B14F-4D97-AF65-F5344CB8AC3E}">
        <p14:creationId xmlns:p14="http://schemas.microsoft.com/office/powerpoint/2010/main" val="535205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A76E4F-D6BB-159F-2981-BB2B7D0F865B}"/>
              </a:ext>
            </a:extLst>
          </p:cNvPr>
          <p:cNvSpPr>
            <a:spLocks noGrp="1"/>
          </p:cNvSpPr>
          <p:nvPr>
            <p:ph type="sldNum" sz="quarter" idx="12"/>
          </p:nvPr>
        </p:nvSpPr>
        <p:spPr/>
        <p:txBody>
          <a:bodyPr/>
          <a:lstStyle/>
          <a:p>
            <a:fld id="{22575A84-A01E-4477-BEC3-178D27864C62}" type="slidenum">
              <a:rPr lang="en-GB" smtClean="0"/>
              <a:t>13</a:t>
            </a:fld>
            <a:endParaRPr lang="en-GB"/>
          </a:p>
        </p:txBody>
      </p:sp>
      <p:pic>
        <p:nvPicPr>
          <p:cNvPr id="8" name="Picture 7">
            <a:extLst>
              <a:ext uri="{FF2B5EF4-FFF2-40B4-BE49-F238E27FC236}">
                <a16:creationId xmlns:a16="http://schemas.microsoft.com/office/drawing/2014/main" id="{15BAE916-3155-C0FC-E09C-428ED91AC9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6828" y="237585"/>
            <a:ext cx="3678716" cy="3088733"/>
          </a:xfrm>
          <a:prstGeom prst="rect">
            <a:avLst/>
          </a:prstGeom>
        </p:spPr>
      </p:pic>
      <p:pic>
        <p:nvPicPr>
          <p:cNvPr id="12" name="Picture 11">
            <a:extLst>
              <a:ext uri="{FF2B5EF4-FFF2-40B4-BE49-F238E27FC236}">
                <a16:creationId xmlns:a16="http://schemas.microsoft.com/office/drawing/2014/main" id="{DF131A96-47E1-4C8E-7974-D106824514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6827" y="3429000"/>
            <a:ext cx="3678716" cy="3058987"/>
          </a:xfrm>
          <a:prstGeom prst="rect">
            <a:avLst/>
          </a:prstGeom>
        </p:spPr>
      </p:pic>
      <p:pic>
        <p:nvPicPr>
          <p:cNvPr id="14" name="Picture 13">
            <a:extLst>
              <a:ext uri="{FF2B5EF4-FFF2-40B4-BE49-F238E27FC236}">
                <a16:creationId xmlns:a16="http://schemas.microsoft.com/office/drawing/2014/main" id="{45AECCBC-0700-20F9-4520-5877B4EB47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4033" y="2074280"/>
            <a:ext cx="5359986" cy="4355890"/>
          </a:xfrm>
          <a:prstGeom prst="rect">
            <a:avLst/>
          </a:prstGeom>
          <a:effectLst>
            <a:glow rad="63500">
              <a:schemeClr val="accent3">
                <a:satMod val="175000"/>
                <a:alpha val="40000"/>
              </a:schemeClr>
            </a:glow>
          </a:effectLst>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C9B3D67-AB59-F584-4D27-CA74F4178AEE}"/>
                  </a:ext>
                </a:extLst>
              </p:cNvPr>
              <p:cNvSpPr txBox="1"/>
              <p:nvPr/>
            </p:nvSpPr>
            <p:spPr>
              <a:xfrm>
                <a:off x="1781978" y="1417576"/>
                <a:ext cx="6097836" cy="529184"/>
              </a:xfrm>
              <a:prstGeom prst="rect">
                <a:avLst/>
              </a:prstGeom>
              <a:noFill/>
            </p:spPr>
            <p:txBody>
              <a:bodyPr wrap="square">
                <a:spAutoFit/>
              </a:bodyPr>
              <a:lstStyle/>
              <a:p>
                <a:r>
                  <a:rPr lang="en-GB" sz="2000" dirty="0"/>
                  <a:t>From factorized formula: </a:t>
                </a:r>
                <a14:m>
                  <m:oMath xmlns:m="http://schemas.openxmlformats.org/officeDocument/2006/math">
                    <m:sSub>
                      <m:sSubPr>
                        <m:ctrlPr>
                          <a:rPr lang="en-GB" sz="2100" i="1" smtClean="0">
                            <a:latin typeface="Cambria Math" panose="02040503050406030204" pitchFamily="18" charset="0"/>
                          </a:rPr>
                        </m:ctrlPr>
                      </m:sSubPr>
                      <m:e>
                        <m:r>
                          <a:rPr lang="en-GB" sz="2100" b="0" i="1" smtClean="0">
                            <a:latin typeface="Cambria Math" panose="02040503050406030204" pitchFamily="18" charset="0"/>
                          </a:rPr>
                          <m:t>𝑁</m:t>
                        </m:r>
                      </m:e>
                      <m:sub>
                        <m:r>
                          <a:rPr lang="en-GB" sz="2100" b="0" i="1" smtClean="0">
                            <a:latin typeface="Cambria Math" panose="02040503050406030204" pitchFamily="18" charset="0"/>
                          </a:rPr>
                          <m:t>𝐴</m:t>
                        </m:r>
                      </m:sub>
                    </m:sSub>
                    <m:r>
                      <a:rPr lang="en-GB" sz="2100" i="1" smtClean="0">
                        <a:latin typeface="Cambria Math" panose="02040503050406030204" pitchFamily="18" charset="0"/>
                        <a:ea typeface="Cambria Math" panose="02040503050406030204" pitchFamily="18" charset="0"/>
                      </a:rPr>
                      <m:t>∝</m:t>
                    </m:r>
                    <m:sSup>
                      <m:sSupPr>
                        <m:ctrlPr>
                          <a:rPr lang="en-GB" sz="2100" i="1" smtClean="0">
                            <a:latin typeface="Cambria Math" panose="02040503050406030204" pitchFamily="18" charset="0"/>
                            <a:ea typeface="Cambria Math" panose="02040503050406030204" pitchFamily="18" charset="0"/>
                          </a:rPr>
                        </m:ctrlPr>
                      </m:sSupPr>
                      <m:e>
                        <m:d>
                          <m:dPr>
                            <m:ctrlPr>
                              <a:rPr lang="en-GB" sz="2100" i="1" smtClean="0">
                                <a:latin typeface="Cambria Math" panose="02040503050406030204" pitchFamily="18" charset="0"/>
                                <a:ea typeface="Cambria Math" panose="02040503050406030204" pitchFamily="18" charset="0"/>
                              </a:rPr>
                            </m:ctrlPr>
                          </m:dPr>
                          <m:e>
                            <m:sSub>
                              <m:sSubPr>
                                <m:ctrlPr>
                                  <a:rPr lang="en-GB" sz="2100" i="1">
                                    <a:latin typeface="Cambria Math" panose="02040503050406030204" pitchFamily="18" charset="0"/>
                                    <a:ea typeface="Cambria Math" panose="02040503050406030204" pitchFamily="18" charset="0"/>
                                  </a:rPr>
                                </m:ctrlPr>
                              </m:sSubPr>
                              <m:e>
                                <m:r>
                                  <a:rPr lang="en-GB" sz="2100" i="1">
                                    <a:latin typeface="Cambria Math" panose="02040503050406030204" pitchFamily="18" charset="0"/>
                                    <a:ea typeface="Cambria Math" panose="02040503050406030204" pitchFamily="18" charset="0"/>
                                  </a:rPr>
                                  <m:t>𝑁</m:t>
                                </m:r>
                              </m:e>
                              <m:sub>
                                <m:r>
                                  <a:rPr lang="en-GB" sz="2100" i="1">
                                    <a:latin typeface="Cambria Math" panose="02040503050406030204" pitchFamily="18" charset="0"/>
                                    <a:ea typeface="Cambria Math" panose="02040503050406030204" pitchFamily="18" charset="0"/>
                                  </a:rPr>
                                  <m:t>𝑝</m:t>
                                </m:r>
                              </m:sub>
                            </m:sSub>
                          </m:e>
                        </m:d>
                      </m:e>
                      <m:sup>
                        <m:r>
                          <a:rPr lang="en-GB" sz="2100" b="0" i="1" smtClean="0">
                            <a:latin typeface="Cambria Math" panose="02040503050406030204" pitchFamily="18" charset="0"/>
                            <a:ea typeface="Cambria Math" panose="02040503050406030204" pitchFamily="18" charset="0"/>
                          </a:rPr>
                          <m:t>𝐴</m:t>
                        </m:r>
                      </m:sup>
                    </m:sSup>
                  </m:oMath>
                </a14:m>
                <a:endParaRPr lang="en-GB" sz="2100" dirty="0"/>
              </a:p>
            </p:txBody>
          </p:sp>
        </mc:Choice>
        <mc:Fallback xmlns="">
          <p:sp>
            <p:nvSpPr>
              <p:cNvPr id="5" name="TextBox 4">
                <a:extLst>
                  <a:ext uri="{FF2B5EF4-FFF2-40B4-BE49-F238E27FC236}">
                    <a16:creationId xmlns:a16="http://schemas.microsoft.com/office/drawing/2014/main" id="{FC9B3D67-AB59-F584-4D27-CA74F4178AEE}"/>
                  </a:ext>
                </a:extLst>
              </p:cNvPr>
              <p:cNvSpPr txBox="1">
                <a:spLocks noRot="1" noChangeAspect="1" noMove="1" noResize="1" noEditPoints="1" noAdjustHandles="1" noChangeArrowheads="1" noChangeShapeType="1" noTextEdit="1"/>
              </p:cNvSpPr>
              <p:nvPr/>
            </p:nvSpPr>
            <p:spPr>
              <a:xfrm>
                <a:off x="1781978" y="1417576"/>
                <a:ext cx="6097836" cy="529184"/>
              </a:xfrm>
              <a:prstGeom prst="rect">
                <a:avLst/>
              </a:prstGeom>
              <a:blipFill>
                <a:blip r:embed="rId5"/>
                <a:stretch>
                  <a:fillRect l="-999" b="-16279"/>
                </a:stretch>
              </a:blipFill>
            </p:spPr>
            <p:txBody>
              <a:bodyPr/>
              <a:lstStyle/>
              <a:p>
                <a:r>
                  <a:rPr lang="en-SE">
                    <a:noFill/>
                  </a:rPr>
                  <a:t> </a:t>
                </a:r>
              </a:p>
            </p:txBody>
          </p:sp>
        </mc:Fallback>
      </mc:AlternateContent>
      <p:sp>
        <p:nvSpPr>
          <p:cNvPr id="6" name="Title 1">
            <a:extLst>
              <a:ext uri="{FF2B5EF4-FFF2-40B4-BE49-F238E27FC236}">
                <a16:creationId xmlns:a16="http://schemas.microsoft.com/office/drawing/2014/main" id="{69E25437-8564-9262-B59B-162F65EA17AE}"/>
              </a:ext>
            </a:extLst>
          </p:cNvPr>
          <p:cNvSpPr>
            <a:spLocks noGrp="1"/>
          </p:cNvSpPr>
          <p:nvPr>
            <p:ph type="title"/>
          </p:nvPr>
        </p:nvSpPr>
        <p:spPr>
          <a:xfrm>
            <a:off x="838200" y="365125"/>
            <a:ext cx="10515600" cy="1325563"/>
          </a:xfrm>
        </p:spPr>
        <p:txBody>
          <a:bodyPr/>
          <a:lstStyle/>
          <a:p>
            <a:r>
              <a:rPr lang="en-GB" b="1" dirty="0">
                <a:effectLst>
                  <a:outerShdw blurRad="38100" dist="38100" dir="2700000" algn="tl">
                    <a:srgbClr val="000000">
                      <a:alpha val="43137"/>
                    </a:srgbClr>
                  </a:outerShdw>
                </a:effectLst>
              </a:rPr>
              <a:t>QCD-Like Dark sector</a:t>
            </a:r>
            <a:endParaRPr lang="en-SE"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42624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9E96B-9F1B-4011-8580-4AAE3BFD1CEE}"/>
              </a:ext>
            </a:extLst>
          </p:cNvPr>
          <p:cNvSpPr>
            <a:spLocks noGrp="1"/>
          </p:cNvSpPr>
          <p:nvPr>
            <p:ph type="title"/>
          </p:nvPr>
        </p:nvSpPr>
        <p:spPr>
          <a:xfrm>
            <a:off x="838200" y="243205"/>
            <a:ext cx="10515600" cy="1325563"/>
          </a:xfrm>
        </p:spPr>
        <p:txBody>
          <a:bodyPr/>
          <a:lstStyle/>
          <a:p>
            <a:r>
              <a:rPr lang="en-GB" b="1" dirty="0">
                <a:solidFill>
                  <a:schemeClr val="bg1"/>
                </a:solidFill>
              </a:rPr>
              <a:t>Conclusions</a:t>
            </a:r>
            <a:endParaRPr lang="en-SE" b="1" dirty="0">
              <a:solidFill>
                <a:schemeClr val="bg1"/>
              </a:solidFill>
            </a:endParaRPr>
          </a:p>
        </p:txBody>
      </p:sp>
      <p:sp>
        <p:nvSpPr>
          <p:cNvPr id="3" name="Content Placeholder 2">
            <a:extLst>
              <a:ext uri="{FF2B5EF4-FFF2-40B4-BE49-F238E27FC236}">
                <a16:creationId xmlns:a16="http://schemas.microsoft.com/office/drawing/2014/main" id="{A454475A-679D-4E0C-912E-0C5056897528}"/>
              </a:ext>
            </a:extLst>
          </p:cNvPr>
          <p:cNvSpPr>
            <a:spLocks noGrp="1"/>
          </p:cNvSpPr>
          <p:nvPr>
            <p:ph idx="1"/>
          </p:nvPr>
        </p:nvSpPr>
        <p:spPr>
          <a:xfrm>
            <a:off x="838200" y="1955026"/>
            <a:ext cx="10515600" cy="4590231"/>
          </a:xfrm>
        </p:spPr>
        <p:txBody>
          <a:bodyPr>
            <a:normAutofit/>
          </a:bodyPr>
          <a:lstStyle/>
          <a:p>
            <a:r>
              <a:rPr lang="en-GB" sz="2400" b="1" dirty="0">
                <a:solidFill>
                  <a:schemeClr val="bg1"/>
                </a:solidFill>
              </a:rPr>
              <a:t>Anti-nuclei</a:t>
            </a:r>
            <a:r>
              <a:rPr lang="en-GB" sz="2400" dirty="0">
                <a:solidFill>
                  <a:schemeClr val="bg1"/>
                </a:solidFill>
              </a:rPr>
              <a:t> are a very promising channel to study </a:t>
            </a:r>
            <a:r>
              <a:rPr lang="en-GB" sz="2400" b="1" dirty="0">
                <a:solidFill>
                  <a:schemeClr val="bg1"/>
                </a:solidFill>
              </a:rPr>
              <a:t>signals from dark matter</a:t>
            </a:r>
            <a:r>
              <a:rPr lang="en-GB" sz="2400" dirty="0">
                <a:solidFill>
                  <a:schemeClr val="bg1"/>
                </a:solidFill>
              </a:rPr>
              <a:t> and constrain our current </a:t>
            </a:r>
            <a:r>
              <a:rPr lang="en-GB" sz="2400" b="1" dirty="0">
                <a:solidFill>
                  <a:schemeClr val="bg1"/>
                </a:solidFill>
              </a:rPr>
              <a:t>WIMP</a:t>
            </a:r>
            <a:r>
              <a:rPr lang="en-GB" sz="2400" dirty="0">
                <a:solidFill>
                  <a:schemeClr val="bg1"/>
                </a:solidFill>
              </a:rPr>
              <a:t> models – </a:t>
            </a:r>
            <a:r>
              <a:rPr lang="en-GB" sz="2400" b="1" dirty="0">
                <a:solidFill>
                  <a:schemeClr val="bg1"/>
                </a:solidFill>
              </a:rPr>
              <a:t>At reach in the next decade!</a:t>
            </a:r>
          </a:p>
          <a:p>
            <a:endParaRPr lang="en-GB" sz="200" b="1" dirty="0">
              <a:solidFill>
                <a:schemeClr val="bg1"/>
              </a:solidFill>
            </a:endParaRPr>
          </a:p>
          <a:p>
            <a:r>
              <a:rPr lang="en-GB" sz="2400" b="1" dirty="0">
                <a:solidFill>
                  <a:schemeClr val="bg1"/>
                </a:solidFill>
              </a:rPr>
              <a:t>The secondary production of anti-deuteron is already detectable by AMS-02 </a:t>
            </a:r>
            <a:r>
              <a:rPr lang="en-GB" sz="2400" dirty="0">
                <a:solidFill>
                  <a:schemeClr val="bg1"/>
                </a:solidFill>
              </a:rPr>
              <a:t>(need to refine experimental analysis of the events detected)</a:t>
            </a:r>
          </a:p>
          <a:p>
            <a:endParaRPr lang="en-GB" sz="200" i="1" dirty="0">
              <a:solidFill>
                <a:schemeClr val="bg1"/>
              </a:solidFill>
            </a:endParaRPr>
          </a:p>
          <a:p>
            <a:r>
              <a:rPr lang="en-GB" sz="2400" dirty="0">
                <a:solidFill>
                  <a:schemeClr val="bg2">
                    <a:lumMod val="20000"/>
                    <a:lumOff val="80000"/>
                  </a:schemeClr>
                </a:solidFill>
              </a:rPr>
              <a:t>Exciting preliminary detection of anti-helium seems to challenge our models… WIMP production seems insufficient… </a:t>
            </a:r>
            <a:r>
              <a:rPr lang="en-GB" sz="2400" b="1" dirty="0">
                <a:solidFill>
                  <a:schemeClr val="bg2">
                    <a:lumMod val="20000"/>
                    <a:lumOff val="80000"/>
                  </a:schemeClr>
                </a:solidFill>
              </a:rPr>
              <a:t>need of invoking exotic scenarios</a:t>
            </a:r>
          </a:p>
          <a:p>
            <a:endParaRPr lang="en-GB" sz="200" dirty="0">
              <a:solidFill>
                <a:schemeClr val="bg2">
                  <a:lumMod val="20000"/>
                  <a:lumOff val="80000"/>
                </a:schemeClr>
              </a:solidFill>
            </a:endParaRPr>
          </a:p>
          <a:p>
            <a:r>
              <a:rPr lang="en-GB" sz="2400" dirty="0">
                <a:solidFill>
                  <a:schemeClr val="bg2">
                    <a:lumMod val="20000"/>
                    <a:lumOff val="80000"/>
                  </a:schemeClr>
                </a:solidFill>
              </a:rPr>
              <a:t> QCD-like dark sector can be a viable solution and testable in accelerators!</a:t>
            </a:r>
          </a:p>
          <a:p>
            <a:endParaRPr lang="en-GB" sz="200" i="1" dirty="0">
              <a:solidFill>
                <a:schemeClr val="bg1"/>
              </a:solidFill>
            </a:endParaRPr>
          </a:p>
        </p:txBody>
      </p:sp>
      <p:sp>
        <p:nvSpPr>
          <p:cNvPr id="5" name="Subtitle 2">
            <a:extLst>
              <a:ext uri="{FF2B5EF4-FFF2-40B4-BE49-F238E27FC236}">
                <a16:creationId xmlns:a16="http://schemas.microsoft.com/office/drawing/2014/main" id="{BC75D0A9-9F67-4B41-AD8F-B1682C572A2F}"/>
              </a:ext>
            </a:extLst>
          </p:cNvPr>
          <p:cNvSpPr txBox="1">
            <a:spLocks/>
          </p:cNvSpPr>
          <p:nvPr/>
        </p:nvSpPr>
        <p:spPr>
          <a:xfrm>
            <a:off x="6786388" y="466047"/>
            <a:ext cx="4787747" cy="5923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400" b="1" dirty="0">
                <a:solidFill>
                  <a:srgbClr val="FFC000"/>
                </a:solidFill>
              </a:rPr>
              <a:t>CR anti-nuclei predictions and their detectability in the next years </a:t>
            </a:r>
          </a:p>
        </p:txBody>
      </p:sp>
      <p:sp>
        <p:nvSpPr>
          <p:cNvPr id="7" name="TextBox 6">
            <a:extLst>
              <a:ext uri="{FF2B5EF4-FFF2-40B4-BE49-F238E27FC236}">
                <a16:creationId xmlns:a16="http://schemas.microsoft.com/office/drawing/2014/main" id="{84234A3C-F7A5-4D53-B917-7E8794DD8BFE}"/>
              </a:ext>
            </a:extLst>
          </p:cNvPr>
          <p:cNvSpPr txBox="1"/>
          <p:nvPr/>
        </p:nvSpPr>
        <p:spPr>
          <a:xfrm>
            <a:off x="420444" y="5875553"/>
            <a:ext cx="7140534" cy="615553"/>
          </a:xfrm>
          <a:prstGeom prst="rect">
            <a:avLst/>
          </a:prstGeom>
          <a:noFill/>
        </p:spPr>
        <p:txBody>
          <a:bodyPr wrap="square">
            <a:spAutoFit/>
          </a:bodyPr>
          <a:lstStyle/>
          <a:p>
            <a:pPr algn="just"/>
            <a:r>
              <a:rPr lang="it-IT" sz="1700" b="1" kern="150" dirty="0">
                <a:solidFill>
                  <a:schemeClr val="bg1">
                    <a:lumMod val="75000"/>
                  </a:schemeClr>
                </a:solidFill>
                <a:effectLst/>
                <a:latin typeface="Times New Roman" panose="02020603050405020304" pitchFamily="18" charset="0"/>
                <a:ea typeface="SimSun" panose="02010600030101010101" pitchFamily="2" charset="-122"/>
                <a:cs typeface="Mangal" panose="02040503050203030202" pitchFamily="18" charset="0"/>
              </a:rPr>
              <a:t>Pedro de la Torre Luque </a:t>
            </a:r>
            <a:r>
              <a:rPr lang="it-IT" sz="1700" kern="150" dirty="0">
                <a:solidFill>
                  <a:schemeClr val="bg1">
                    <a:lumMod val="75000"/>
                  </a:schemeClr>
                </a:solidFill>
                <a:effectLst/>
                <a:latin typeface="Times New Roman" panose="02020603050405020304" pitchFamily="18" charset="0"/>
                <a:ea typeface="SimSun" panose="02010600030101010101" pitchFamily="2" charset="-122"/>
                <a:cs typeface="Mangal" panose="02040503050203030202" pitchFamily="18" charset="0"/>
              </a:rPr>
              <a:t>– 3/07/2023</a:t>
            </a:r>
          </a:p>
          <a:p>
            <a:pPr algn="just"/>
            <a:r>
              <a:rPr lang="it-IT" sz="1700" kern="150" dirty="0">
                <a:solidFill>
                  <a:schemeClr val="bg1">
                    <a:lumMod val="75000"/>
                  </a:schemeClr>
                </a:solidFill>
                <a:latin typeface="Times New Roman" panose="02020603050405020304" pitchFamily="18" charset="0"/>
                <a:ea typeface="SimSun" panose="02010600030101010101" pitchFamily="2" charset="-122"/>
                <a:cs typeface="Mangal" panose="02040503050203030202" pitchFamily="18" charset="0"/>
              </a:rPr>
              <a:t>pedro.delatorreluque@fysik.su.se</a:t>
            </a:r>
            <a:endParaRPr lang="en-GB" sz="1700" kern="150" dirty="0">
              <a:solidFill>
                <a:schemeClr val="bg1">
                  <a:lumMod val="75000"/>
                </a:schemeClr>
              </a:solidFill>
              <a:effectLst/>
              <a:latin typeface="Times New Roman" panose="02020603050405020304" pitchFamily="18" charset="0"/>
              <a:ea typeface="SimSun" panose="02010600030101010101" pitchFamily="2" charset="-122"/>
              <a:cs typeface="Mangal" panose="02040503050203030202" pitchFamily="18" charset="0"/>
            </a:endParaRPr>
          </a:p>
        </p:txBody>
      </p:sp>
      <p:cxnSp>
        <p:nvCxnSpPr>
          <p:cNvPr id="9" name="Straight Connector 8">
            <a:extLst>
              <a:ext uri="{FF2B5EF4-FFF2-40B4-BE49-F238E27FC236}">
                <a16:creationId xmlns:a16="http://schemas.microsoft.com/office/drawing/2014/main" id="{5BBEE4DD-69A3-4B63-B6AF-AAF7726F7291}"/>
              </a:ext>
            </a:extLst>
          </p:cNvPr>
          <p:cNvCxnSpPr>
            <a:cxnSpLocks/>
          </p:cNvCxnSpPr>
          <p:nvPr/>
        </p:nvCxnSpPr>
        <p:spPr>
          <a:xfrm>
            <a:off x="819806" y="1160344"/>
            <a:ext cx="3205654" cy="0"/>
          </a:xfrm>
          <a:prstGeom prst="line">
            <a:avLst/>
          </a:prstGeom>
          <a:ln w="190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6232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E09EB5A-E264-4F1F-B09D-E73503B4901C}"/>
              </a:ext>
            </a:extLst>
          </p:cNvPr>
          <p:cNvSpPr>
            <a:spLocks noGrp="1"/>
          </p:cNvSpPr>
          <p:nvPr>
            <p:ph type="title"/>
          </p:nvPr>
        </p:nvSpPr>
        <p:spPr>
          <a:xfrm>
            <a:off x="838200" y="2584043"/>
            <a:ext cx="10515600" cy="1325563"/>
          </a:xfrm>
        </p:spPr>
        <p:txBody>
          <a:bodyPr>
            <a:normAutofit/>
          </a:bodyPr>
          <a:lstStyle/>
          <a:p>
            <a:pPr algn="ctr"/>
            <a:r>
              <a:rPr lang="en-GB" sz="8800" b="1" dirty="0">
                <a:effectLst>
                  <a:outerShdw blurRad="38100" dist="38100" dir="2700000" algn="tl">
                    <a:srgbClr val="000000">
                      <a:alpha val="43137"/>
                    </a:srgbClr>
                  </a:outerShdw>
                </a:effectLst>
              </a:rPr>
              <a:t>BACK UP</a:t>
            </a:r>
          </a:p>
        </p:txBody>
      </p:sp>
      <p:sp>
        <p:nvSpPr>
          <p:cNvPr id="2" name="Slide Number Placeholder 1">
            <a:extLst>
              <a:ext uri="{FF2B5EF4-FFF2-40B4-BE49-F238E27FC236}">
                <a16:creationId xmlns:a16="http://schemas.microsoft.com/office/drawing/2014/main" id="{24AB488E-723E-4F21-BE31-EE1EE1AAE6BA}"/>
              </a:ext>
            </a:extLst>
          </p:cNvPr>
          <p:cNvSpPr>
            <a:spLocks noGrp="1"/>
          </p:cNvSpPr>
          <p:nvPr>
            <p:ph type="sldNum" sz="quarter" idx="12"/>
          </p:nvPr>
        </p:nvSpPr>
        <p:spPr/>
        <p:txBody>
          <a:bodyPr/>
          <a:lstStyle/>
          <a:p>
            <a:fld id="{22575A84-A01E-4477-BEC3-178D27864C62}" type="slidenum">
              <a:rPr lang="en-GB" smtClean="0"/>
              <a:t>15</a:t>
            </a:fld>
            <a:endParaRPr lang="en-GB"/>
          </a:p>
        </p:txBody>
      </p:sp>
    </p:spTree>
    <p:extLst>
      <p:ext uri="{BB962C8B-B14F-4D97-AF65-F5344CB8AC3E}">
        <p14:creationId xmlns:p14="http://schemas.microsoft.com/office/powerpoint/2010/main" val="258860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EBE1AC2E-2095-CB6E-EB3C-22E47F1C76AE}"/>
              </a:ext>
            </a:extLst>
          </p:cNvPr>
          <p:cNvSpPr/>
          <p:nvPr/>
        </p:nvSpPr>
        <p:spPr>
          <a:xfrm>
            <a:off x="576943" y="5508171"/>
            <a:ext cx="2808515" cy="100148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5" name="Picture 4">
            <a:extLst>
              <a:ext uri="{FF2B5EF4-FFF2-40B4-BE49-F238E27FC236}">
                <a16:creationId xmlns:a16="http://schemas.microsoft.com/office/drawing/2014/main" id="{27596AFD-D3DA-4877-9A7B-297AD4C226F8}"/>
              </a:ext>
            </a:extLst>
          </p:cNvPr>
          <p:cNvPicPr>
            <a:picLocks noChangeAspect="1"/>
          </p:cNvPicPr>
          <p:nvPr/>
        </p:nvPicPr>
        <p:blipFill>
          <a:blip r:embed="rId3"/>
          <a:stretch>
            <a:fillRect/>
          </a:stretch>
        </p:blipFill>
        <p:spPr>
          <a:xfrm>
            <a:off x="1386227" y="2852062"/>
            <a:ext cx="10012121" cy="1958318"/>
          </a:xfrm>
          <a:prstGeom prst="rect">
            <a:avLst/>
          </a:prstGeom>
        </p:spPr>
      </p:pic>
      <p:sp>
        <p:nvSpPr>
          <p:cNvPr id="14" name="Title 5">
            <a:extLst>
              <a:ext uri="{FF2B5EF4-FFF2-40B4-BE49-F238E27FC236}">
                <a16:creationId xmlns:a16="http://schemas.microsoft.com/office/drawing/2014/main" id="{86B076C5-BBCB-4E03-BF90-C1FA92F84022}"/>
              </a:ext>
            </a:extLst>
          </p:cNvPr>
          <p:cNvSpPr txBox="1">
            <a:spLocks/>
          </p:cNvSpPr>
          <p:nvPr/>
        </p:nvSpPr>
        <p:spPr>
          <a:xfrm>
            <a:off x="785120" y="394237"/>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4000" b="1" dirty="0"/>
          </a:p>
        </p:txBody>
      </p:sp>
      <p:sp>
        <p:nvSpPr>
          <p:cNvPr id="18" name="Rectangle 17">
            <a:extLst>
              <a:ext uri="{FF2B5EF4-FFF2-40B4-BE49-F238E27FC236}">
                <a16:creationId xmlns:a16="http://schemas.microsoft.com/office/drawing/2014/main" id="{F04F935B-12B9-4283-9C23-AAD1CBB3A1F2}"/>
              </a:ext>
            </a:extLst>
          </p:cNvPr>
          <p:cNvSpPr/>
          <p:nvPr/>
        </p:nvSpPr>
        <p:spPr>
          <a:xfrm>
            <a:off x="723684" y="1497589"/>
            <a:ext cx="10442156" cy="1005168"/>
          </a:xfrm>
          <a:prstGeom prst="rect">
            <a:avLst/>
          </a:prstGeom>
          <a:noFill/>
          <a:ln cap="flat">
            <a:solidFill>
              <a:schemeClr val="bg1"/>
            </a:solidFill>
            <a:prstDash val="solid"/>
          </a:ln>
          <a:effectLst>
            <a:outerShdw blurRad="63500" sx="102000" sy="102000" algn="ctr" rotWithShape="0">
              <a:prstClr val="black">
                <a:alpha val="40000"/>
              </a:prstClr>
            </a:outerShdw>
          </a:effectLst>
        </p:spPr>
        <p:txBody>
          <a:bodyPr vert="horz" wrap="square" lIns="82953" tIns="41476" rIns="82953" bIns="41476" anchor="t" anchorCtr="0" compatLnSpc="1">
            <a:spAutoFit/>
          </a:bodyPr>
          <a:lstStyle/>
          <a:p>
            <a:pPr marL="342900" indent="-342900" defTabSz="829544">
              <a:buFont typeface="Wingdings" panose="05000000000000000000" pitchFamily="2" charset="2"/>
              <a:buChar char="v"/>
              <a:defRPr sz="1800" b="0" i="0" u="none" strike="noStrike" kern="0" cap="none" spc="0" baseline="0">
                <a:solidFill>
                  <a:srgbClr val="000000"/>
                </a:solidFill>
                <a:uFillTx/>
              </a:defRPr>
            </a:pPr>
            <a:r>
              <a:rPr lang="en-GB" sz="1996" kern="0" dirty="0">
                <a:solidFill>
                  <a:srgbClr val="000000"/>
                </a:solidFill>
                <a:latin typeface="Times New Roman" pitchFamily="18"/>
                <a:cs typeface="Times New Roman" pitchFamily="18"/>
              </a:rPr>
              <a:t>The basic idea is that primary particles are accelerated in astrophysical sources (namely SNRs) and propagate throughout the Galaxy during millions of years, due to scattering with plasma waves. Occasionally, they interact with gas and produce secondary nuclei through spallation.</a:t>
            </a:r>
            <a:endParaRPr lang="en-US" sz="1996" dirty="0">
              <a:solidFill>
                <a:srgbClr val="000000"/>
              </a:solidFill>
              <a:latin typeface="Times New Roman" pitchFamily="18"/>
              <a:cs typeface="Times New Roman" pitchFamily="18"/>
            </a:endParaRPr>
          </a:p>
        </p:txBody>
      </p:sp>
      <p:pic>
        <p:nvPicPr>
          <p:cNvPr id="38" name="Picture 37">
            <a:extLst>
              <a:ext uri="{FF2B5EF4-FFF2-40B4-BE49-F238E27FC236}">
                <a16:creationId xmlns:a16="http://schemas.microsoft.com/office/drawing/2014/main" id="{07788A95-7841-484F-9077-3523ABAEFFF6}"/>
              </a:ext>
            </a:extLst>
          </p:cNvPr>
          <p:cNvPicPr>
            <a:picLocks noChangeAspect="1"/>
          </p:cNvPicPr>
          <p:nvPr/>
        </p:nvPicPr>
        <p:blipFill>
          <a:blip r:embed="rId4"/>
          <a:stretch>
            <a:fillRect/>
          </a:stretch>
        </p:blipFill>
        <p:spPr>
          <a:xfrm>
            <a:off x="1406774" y="2858197"/>
            <a:ext cx="10012121" cy="1958318"/>
          </a:xfrm>
          <a:prstGeom prst="rect">
            <a:avLst/>
          </a:prstGeom>
        </p:spPr>
      </p:pic>
      <p:sp>
        <p:nvSpPr>
          <p:cNvPr id="3" name="Oval 2">
            <a:extLst>
              <a:ext uri="{FF2B5EF4-FFF2-40B4-BE49-F238E27FC236}">
                <a16:creationId xmlns:a16="http://schemas.microsoft.com/office/drawing/2014/main" id="{1F41F59F-E48C-4276-883C-CAF56856FB6D}"/>
              </a:ext>
            </a:extLst>
          </p:cNvPr>
          <p:cNvSpPr/>
          <p:nvPr/>
        </p:nvSpPr>
        <p:spPr>
          <a:xfrm>
            <a:off x="1910460" y="3165331"/>
            <a:ext cx="1098876" cy="623993"/>
          </a:xfrm>
          <a:prstGeom prst="ellipse">
            <a:avLst/>
          </a:prstGeom>
          <a:noFill/>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21" name="Picture 20">
            <a:extLst>
              <a:ext uri="{FF2B5EF4-FFF2-40B4-BE49-F238E27FC236}">
                <a16:creationId xmlns:a16="http://schemas.microsoft.com/office/drawing/2014/main" id="{8EE2EC1F-1AC9-4BF8-B34F-ABBB8AC179D0}"/>
              </a:ext>
            </a:extLst>
          </p:cNvPr>
          <p:cNvPicPr>
            <a:picLocks noChangeAspect="1"/>
          </p:cNvPicPr>
          <p:nvPr/>
        </p:nvPicPr>
        <p:blipFill>
          <a:blip r:embed="rId5"/>
          <a:stretch>
            <a:fillRect/>
          </a:stretch>
        </p:blipFill>
        <p:spPr>
          <a:xfrm>
            <a:off x="731573" y="5511423"/>
            <a:ext cx="2452308" cy="890946"/>
          </a:xfrm>
          <a:prstGeom prst="rect">
            <a:avLst/>
          </a:prstGeom>
        </p:spPr>
      </p:pic>
      <p:sp>
        <p:nvSpPr>
          <p:cNvPr id="29" name="Oval 28">
            <a:extLst>
              <a:ext uri="{FF2B5EF4-FFF2-40B4-BE49-F238E27FC236}">
                <a16:creationId xmlns:a16="http://schemas.microsoft.com/office/drawing/2014/main" id="{59FB896B-41F5-44D2-8FDC-A7CE0A7DD712}"/>
              </a:ext>
            </a:extLst>
          </p:cNvPr>
          <p:cNvSpPr/>
          <p:nvPr/>
        </p:nvSpPr>
        <p:spPr>
          <a:xfrm>
            <a:off x="554121" y="5595209"/>
            <a:ext cx="2825957" cy="796868"/>
          </a:xfrm>
          <a:prstGeom prst="ellipse">
            <a:avLst/>
          </a:prstGeom>
          <a:noFill/>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D67E8BAC-9A19-4965-9F99-5C7E6462BF4A}"/>
              </a:ext>
            </a:extLst>
          </p:cNvPr>
          <p:cNvSpPr>
            <a:spLocks noGrp="1"/>
          </p:cNvSpPr>
          <p:nvPr>
            <p:ph type="sldNum" sz="quarter" idx="12"/>
          </p:nvPr>
        </p:nvSpPr>
        <p:spPr/>
        <p:txBody>
          <a:bodyPr/>
          <a:lstStyle/>
          <a:p>
            <a:fld id="{22575A84-A01E-4477-BEC3-178D27864C62}" type="slidenum">
              <a:rPr lang="en-GB" smtClean="0"/>
              <a:t>16</a:t>
            </a:fld>
            <a:endParaRPr lang="en-GB"/>
          </a:p>
        </p:txBody>
      </p:sp>
      <p:sp>
        <p:nvSpPr>
          <p:cNvPr id="17" name="Title 1">
            <a:extLst>
              <a:ext uri="{FF2B5EF4-FFF2-40B4-BE49-F238E27FC236}">
                <a16:creationId xmlns:a16="http://schemas.microsoft.com/office/drawing/2014/main" id="{CB5B55F9-EA4E-409C-8EC7-B7CF7D165432}"/>
              </a:ext>
            </a:extLst>
          </p:cNvPr>
          <p:cNvSpPr>
            <a:spLocks noGrp="1"/>
          </p:cNvSpPr>
          <p:nvPr>
            <p:ph type="title"/>
          </p:nvPr>
        </p:nvSpPr>
        <p:spPr>
          <a:xfrm>
            <a:off x="797104" y="238165"/>
            <a:ext cx="10515600" cy="1325563"/>
          </a:xfrm>
        </p:spPr>
        <p:txBody>
          <a:bodyPr/>
          <a:lstStyle/>
          <a:p>
            <a:r>
              <a:rPr lang="en-GB" sz="4400" b="1" dirty="0"/>
              <a:t>The propagation of CRs – Diffusion equation</a:t>
            </a:r>
            <a:endParaRPr lang="en-GB" dirty="0"/>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C12F0A6E-B3C4-4A04-AF45-E22C30E8A173}"/>
                  </a:ext>
                </a:extLst>
              </p:cNvPr>
              <p:cNvSpPr txBox="1"/>
              <p:nvPr/>
            </p:nvSpPr>
            <p:spPr>
              <a:xfrm>
                <a:off x="266114" y="3879408"/>
                <a:ext cx="1300997" cy="503408"/>
              </a:xfrm>
              <a:prstGeom prst="rect">
                <a:avLst/>
              </a:prstGeom>
              <a:noFill/>
              <a:ln w="28575">
                <a:solidFill>
                  <a:schemeClr val="accent1">
                    <a:lumMod val="40000"/>
                    <a:lumOff val="60000"/>
                  </a:schemeClr>
                </a:solidFill>
              </a:ln>
            </p:spPr>
            <p:txBody>
              <a:bodyPr wrap="square" lIns="0" tIns="0" rIns="0" bIns="0" rtlCol="0" anchor="ctr">
                <a:spAutoFit/>
              </a:bodyPr>
              <a:lstStyle/>
              <a:p>
                <a:pPr/>
                <a14:m>
                  <m:oMathPara xmlns:m="http://schemas.openxmlformats.org/officeDocument/2006/math">
                    <m:oMathParaPr>
                      <m:jc m:val="centerGroup"/>
                    </m:oMathParaPr>
                    <m:oMath xmlns:m="http://schemas.openxmlformats.org/officeDocument/2006/math">
                      <m:r>
                        <a:rPr lang="en-GB" sz="1700" b="0" i="1" smtClean="0">
                          <a:latin typeface="Cambria Math" panose="02040503050406030204" pitchFamily="18" charset="0"/>
                        </a:rPr>
                        <m:t>𝐷</m:t>
                      </m:r>
                      <m:r>
                        <a:rPr lang="en-GB" sz="1700" b="0" i="1" baseline="-25000" smtClean="0">
                          <a:latin typeface="Cambria Math" panose="02040503050406030204" pitchFamily="18" charset="0"/>
                        </a:rPr>
                        <m:t>𝑝𝑝</m:t>
                      </m:r>
                      <m:r>
                        <a:rPr lang="en-GB" sz="1700" b="0" i="1" smtClean="0">
                          <a:latin typeface="Cambria Math" panose="02040503050406030204" pitchFamily="18" charset="0"/>
                        </a:rPr>
                        <m:t> ∝</m:t>
                      </m:r>
                      <m:f>
                        <m:fPr>
                          <m:ctrlPr>
                            <a:rPr lang="en-GB" sz="1700" b="0" i="1" smtClean="0">
                              <a:latin typeface="Cambria Math" panose="02040503050406030204" pitchFamily="18" charset="0"/>
                            </a:rPr>
                          </m:ctrlPr>
                        </m:fPr>
                        <m:num>
                          <m:r>
                            <a:rPr lang="en-GB" sz="1700" b="0" i="1" smtClean="0">
                              <a:latin typeface="Cambria Math" panose="02040503050406030204" pitchFamily="18" charset="0"/>
                            </a:rPr>
                            <m:t>𝑝</m:t>
                          </m:r>
                          <m:r>
                            <a:rPr lang="en-GB" sz="1700" i="1" baseline="30000">
                              <a:latin typeface="Cambria Math" panose="02040503050406030204" pitchFamily="18" charset="0"/>
                            </a:rPr>
                            <m:t>2</m:t>
                          </m:r>
                          <m:r>
                            <a:rPr lang="en-GB" sz="1700" i="1">
                              <a:latin typeface="Cambria Math" panose="02040503050406030204" pitchFamily="18" charset="0"/>
                            </a:rPr>
                            <m:t> </m:t>
                          </m:r>
                          <m:r>
                            <a:rPr lang="en-GB" sz="1700" i="1">
                              <a:latin typeface="Cambria Math" panose="02040503050406030204" pitchFamily="18" charset="0"/>
                            </a:rPr>
                            <m:t>𝑉𝐴</m:t>
                          </m:r>
                          <m:r>
                            <a:rPr lang="en-GB" sz="1700" i="1" baseline="30000">
                              <a:latin typeface="Cambria Math" panose="02040503050406030204" pitchFamily="18" charset="0"/>
                            </a:rPr>
                            <m:t>2</m:t>
                          </m:r>
                        </m:num>
                        <m:den>
                          <m:r>
                            <a:rPr lang="en-GB" sz="1700" b="0" i="1" smtClean="0">
                              <a:latin typeface="Cambria Math" panose="02040503050406030204" pitchFamily="18" charset="0"/>
                            </a:rPr>
                            <m:t>𝐷</m:t>
                          </m:r>
                        </m:den>
                      </m:f>
                    </m:oMath>
                  </m:oMathPara>
                </a14:m>
                <a:endParaRPr lang="en-GB" sz="1700" b="0" dirty="0"/>
              </a:p>
              <a:p>
                <a:endParaRPr lang="en-GB" sz="100" dirty="0"/>
              </a:p>
            </p:txBody>
          </p:sp>
        </mc:Choice>
        <mc:Fallback xmlns="">
          <p:sp>
            <p:nvSpPr>
              <p:cNvPr id="23" name="TextBox 22">
                <a:extLst>
                  <a:ext uri="{FF2B5EF4-FFF2-40B4-BE49-F238E27FC236}">
                    <a16:creationId xmlns:a16="http://schemas.microsoft.com/office/drawing/2014/main" id="{C12F0A6E-B3C4-4A04-AF45-E22C30E8A173}"/>
                  </a:ext>
                </a:extLst>
              </p:cNvPr>
              <p:cNvSpPr txBox="1">
                <a:spLocks noRot="1" noChangeAspect="1" noMove="1" noResize="1" noEditPoints="1" noAdjustHandles="1" noChangeArrowheads="1" noChangeShapeType="1" noTextEdit="1"/>
              </p:cNvSpPr>
              <p:nvPr/>
            </p:nvSpPr>
            <p:spPr>
              <a:xfrm>
                <a:off x="266114" y="3879408"/>
                <a:ext cx="1300997" cy="503408"/>
              </a:xfrm>
              <a:prstGeom prst="rect">
                <a:avLst/>
              </a:prstGeom>
              <a:blipFill>
                <a:blip r:embed="rId6"/>
                <a:stretch>
                  <a:fillRect/>
                </a:stretch>
              </a:blipFill>
              <a:ln w="28575">
                <a:solidFill>
                  <a:schemeClr val="accent1">
                    <a:lumMod val="40000"/>
                    <a:lumOff val="60000"/>
                  </a:schemeClr>
                </a:solidFill>
              </a:ln>
            </p:spPr>
            <p:txBody>
              <a:bodyPr/>
              <a:lstStyle/>
              <a:p>
                <a:r>
                  <a:rPr lang="en-SE">
                    <a:noFill/>
                  </a:rPr>
                  <a:t> </a:t>
                </a:r>
              </a:p>
            </p:txBody>
          </p:sp>
        </mc:Fallback>
      </mc:AlternateContent>
      <p:sp>
        <p:nvSpPr>
          <p:cNvPr id="30" name="Oval 29">
            <a:extLst>
              <a:ext uri="{FF2B5EF4-FFF2-40B4-BE49-F238E27FC236}">
                <a16:creationId xmlns:a16="http://schemas.microsoft.com/office/drawing/2014/main" id="{DBB25B6E-BC8B-4CC5-B16E-6B97F3D40F9C}"/>
              </a:ext>
            </a:extLst>
          </p:cNvPr>
          <p:cNvSpPr/>
          <p:nvPr/>
        </p:nvSpPr>
        <p:spPr>
          <a:xfrm>
            <a:off x="5047589" y="3201800"/>
            <a:ext cx="729281" cy="551054"/>
          </a:xfrm>
          <a:prstGeom prst="ellipse">
            <a:avLst/>
          </a:prstGeom>
          <a:noFill/>
          <a:ln w="285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5" name="Group 34">
            <a:extLst>
              <a:ext uri="{FF2B5EF4-FFF2-40B4-BE49-F238E27FC236}">
                <a16:creationId xmlns:a16="http://schemas.microsoft.com/office/drawing/2014/main" id="{E289E37E-CB33-4DEE-8B78-EA94F9C8A4CB}"/>
              </a:ext>
            </a:extLst>
          </p:cNvPr>
          <p:cNvGrpSpPr/>
          <p:nvPr/>
        </p:nvGrpSpPr>
        <p:grpSpPr>
          <a:xfrm rot="4712304">
            <a:off x="4814036" y="4399280"/>
            <a:ext cx="746439" cy="2818080"/>
            <a:chOff x="3889476" y="843280"/>
            <a:chExt cx="746439" cy="2818080"/>
          </a:xfrm>
        </p:grpSpPr>
        <mc:AlternateContent xmlns:mc="http://schemas.openxmlformats.org/markup-compatibility/2006" xmlns:p14="http://schemas.microsoft.com/office/powerpoint/2010/main" xmlns:aink="http://schemas.microsoft.com/office/drawing/2016/ink">
          <mc:Choice Requires="p14 aink">
            <p:contentPart p14:bwMode="auto" r:id="rId7">
              <p14:nvContentPartPr>
                <p14:cNvPr id="36" name="Ink 35">
                  <a:extLst>
                    <a:ext uri="{FF2B5EF4-FFF2-40B4-BE49-F238E27FC236}">
                      <a16:creationId xmlns:a16="http://schemas.microsoft.com/office/drawing/2014/main" id="{1058845E-6AD5-47BF-B41E-D5CEBBA052DC}"/>
                    </a:ext>
                  </a:extLst>
                </p14:cNvPr>
                <p14:cNvContentPartPr/>
                <p14:nvPr/>
              </p14:nvContentPartPr>
              <p14:xfrm>
                <a:off x="3889476" y="843280"/>
                <a:ext cx="621564" cy="2818080"/>
              </p14:xfrm>
            </p:contentPart>
          </mc:Choice>
          <mc:Fallback xmlns="">
            <p:pic>
              <p:nvPicPr>
                <p:cNvPr id="36" name="Ink 35">
                  <a:extLst>
                    <a:ext uri="{FF2B5EF4-FFF2-40B4-BE49-F238E27FC236}">
                      <a16:creationId xmlns:a16="http://schemas.microsoft.com/office/drawing/2014/main" id="{1058845E-6AD5-47BF-B41E-D5CEBBA052DC}"/>
                    </a:ext>
                  </a:extLst>
                </p:cNvPr>
                <p:cNvPicPr/>
                <p:nvPr/>
              </p:nvPicPr>
              <p:blipFill>
                <a:blip r:embed="rId8"/>
                <a:stretch>
                  <a:fillRect/>
                </a:stretch>
              </p:blipFill>
              <p:spPr>
                <a:xfrm>
                  <a:off x="3853824" y="627640"/>
                  <a:ext cx="693228" cy="32497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
              <p14:nvContentPartPr>
                <p14:cNvPr id="37" name="Ink 36">
                  <a:extLst>
                    <a:ext uri="{FF2B5EF4-FFF2-40B4-BE49-F238E27FC236}">
                      <a16:creationId xmlns:a16="http://schemas.microsoft.com/office/drawing/2014/main" id="{1403C63B-279C-4E66-8AF5-39397829BDCA}"/>
                    </a:ext>
                  </a:extLst>
                </p14:cNvPr>
                <p14:cNvContentPartPr/>
                <p14:nvPr/>
              </p14:nvContentPartPr>
              <p14:xfrm>
                <a:off x="4227654" y="1526752"/>
                <a:ext cx="408261" cy="1541568"/>
              </p14:xfrm>
            </p:contentPart>
          </mc:Choice>
          <mc:Fallback xmlns="">
            <p:pic>
              <p:nvPicPr>
                <p:cNvPr id="37" name="Ink 36">
                  <a:extLst>
                    <a:ext uri="{FF2B5EF4-FFF2-40B4-BE49-F238E27FC236}">
                      <a16:creationId xmlns:a16="http://schemas.microsoft.com/office/drawing/2014/main" id="{1403C63B-279C-4E66-8AF5-39397829BDCA}"/>
                    </a:ext>
                  </a:extLst>
                </p:cNvPr>
                <p:cNvPicPr/>
                <p:nvPr/>
              </p:nvPicPr>
              <p:blipFill>
                <a:blip r:embed="rId10"/>
                <a:stretch>
                  <a:fillRect/>
                </a:stretch>
              </p:blipFill>
              <p:spPr>
                <a:xfrm>
                  <a:off x="4199213" y="1498311"/>
                  <a:ext cx="465144" cy="159845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1">
              <p14:nvContentPartPr>
                <p14:cNvPr id="39" name="Ink 38">
                  <a:extLst>
                    <a:ext uri="{FF2B5EF4-FFF2-40B4-BE49-F238E27FC236}">
                      <a16:creationId xmlns:a16="http://schemas.microsoft.com/office/drawing/2014/main" id="{E8B72056-5C31-4E87-AD4F-4E0E269E4390}"/>
                    </a:ext>
                  </a:extLst>
                </p14:cNvPr>
                <p14:cNvContentPartPr/>
                <p14:nvPr/>
              </p14:nvContentPartPr>
              <p14:xfrm>
                <a:off x="4105240" y="2962260"/>
                <a:ext cx="233080" cy="168099"/>
              </p14:xfrm>
            </p:contentPart>
          </mc:Choice>
          <mc:Fallback xmlns="">
            <p:pic>
              <p:nvPicPr>
                <p:cNvPr id="39" name="Ink 38">
                  <a:extLst>
                    <a:ext uri="{FF2B5EF4-FFF2-40B4-BE49-F238E27FC236}">
                      <a16:creationId xmlns:a16="http://schemas.microsoft.com/office/drawing/2014/main" id="{E8B72056-5C31-4E87-AD4F-4E0E269E4390}"/>
                    </a:ext>
                  </a:extLst>
                </p:cNvPr>
                <p:cNvPicPr/>
                <p:nvPr/>
              </p:nvPicPr>
              <p:blipFill>
                <a:blip r:embed="rId12"/>
                <a:stretch>
                  <a:fillRect/>
                </a:stretch>
              </p:blipFill>
              <p:spPr>
                <a:xfrm>
                  <a:off x="4096248" y="2908267"/>
                  <a:ext cx="250705" cy="275726"/>
                </a:xfrm>
                <a:prstGeom prst="rect">
                  <a:avLst/>
                </a:prstGeom>
              </p:spPr>
            </p:pic>
          </mc:Fallback>
        </mc:AlternateContent>
      </p:grpSp>
      <p:grpSp>
        <p:nvGrpSpPr>
          <p:cNvPr id="41" name="Group 40">
            <a:extLst>
              <a:ext uri="{FF2B5EF4-FFF2-40B4-BE49-F238E27FC236}">
                <a16:creationId xmlns:a16="http://schemas.microsoft.com/office/drawing/2014/main" id="{288982CF-D487-4FFF-92D1-C430623AB709}"/>
              </a:ext>
            </a:extLst>
          </p:cNvPr>
          <p:cNvGrpSpPr/>
          <p:nvPr/>
        </p:nvGrpSpPr>
        <p:grpSpPr>
          <a:xfrm>
            <a:off x="7748840" y="4809840"/>
            <a:ext cx="3112560" cy="1380690"/>
            <a:chOff x="5269800" y="4281520"/>
            <a:chExt cx="3112560" cy="1380690"/>
          </a:xfrm>
        </p:grpSpPr>
        <mc:AlternateContent xmlns:mc="http://schemas.openxmlformats.org/markup-compatibility/2006" xmlns:p14="http://schemas.microsoft.com/office/powerpoint/2010/main" xmlns:aink="http://schemas.microsoft.com/office/drawing/2016/ink">
          <mc:Choice Requires="p14 aink">
            <p:contentPart p14:bwMode="auto" r:id="rId13">
              <p14:nvContentPartPr>
                <p14:cNvPr id="42" name="Ink 41">
                  <a:extLst>
                    <a:ext uri="{FF2B5EF4-FFF2-40B4-BE49-F238E27FC236}">
                      <a16:creationId xmlns:a16="http://schemas.microsoft.com/office/drawing/2014/main" id="{D1EEF69B-0D30-40E0-BDD1-E8D822972061}"/>
                    </a:ext>
                  </a:extLst>
                </p14:cNvPr>
                <p14:cNvContentPartPr/>
                <p14:nvPr/>
              </p14:nvContentPartPr>
              <p14:xfrm rot="4576939">
                <a:off x="6378675" y="3647440"/>
                <a:ext cx="621564" cy="2818080"/>
              </p14:xfrm>
            </p:contentPart>
          </mc:Choice>
          <mc:Fallback xmlns="">
            <p:pic>
              <p:nvPicPr>
                <p:cNvPr id="42" name="Ink 41">
                  <a:extLst>
                    <a:ext uri="{FF2B5EF4-FFF2-40B4-BE49-F238E27FC236}">
                      <a16:creationId xmlns:a16="http://schemas.microsoft.com/office/drawing/2014/main" id="{D1EEF69B-0D30-40E0-BDD1-E8D822972061}"/>
                    </a:ext>
                  </a:extLst>
                </p:cNvPr>
                <p:cNvPicPr/>
                <p:nvPr/>
              </p:nvPicPr>
              <p:blipFill>
                <a:blip r:embed="rId14"/>
                <a:stretch>
                  <a:fillRect/>
                </a:stretch>
              </p:blipFill>
              <p:spPr>
                <a:xfrm rot="4576939">
                  <a:off x="6343023" y="3431800"/>
                  <a:ext cx="693228" cy="3249720"/>
                </a:xfrm>
                <a:prstGeom prst="rect">
                  <a:avLst/>
                </a:prstGeom>
              </p:spPr>
            </p:pic>
          </mc:Fallback>
        </mc:AlternateContent>
        <p:grpSp>
          <p:nvGrpSpPr>
            <p:cNvPr id="43" name="Group 42">
              <a:extLst>
                <a:ext uri="{FF2B5EF4-FFF2-40B4-BE49-F238E27FC236}">
                  <a16:creationId xmlns:a16="http://schemas.microsoft.com/office/drawing/2014/main" id="{D85F4566-BD38-4ADF-984D-742695E1BB96}"/>
                </a:ext>
              </a:extLst>
            </p:cNvPr>
            <p:cNvGrpSpPr/>
            <p:nvPr/>
          </p:nvGrpSpPr>
          <p:grpSpPr>
            <a:xfrm>
              <a:off x="5269800" y="4281520"/>
              <a:ext cx="3112560" cy="1319760"/>
              <a:chOff x="5269800" y="4281520"/>
              <a:chExt cx="3112560" cy="1319760"/>
            </a:xfrm>
          </p:grpSpPr>
          <mc:AlternateContent xmlns:mc="http://schemas.openxmlformats.org/markup-compatibility/2006" xmlns:p14="http://schemas.microsoft.com/office/powerpoint/2010/main" xmlns:aink="http://schemas.microsoft.com/office/drawing/2016/ink">
            <mc:Choice Requires="p14 aink">
              <p:contentPart p14:bwMode="auto" r:id="rId15">
                <p14:nvContentPartPr>
                  <p14:cNvPr id="45" name="Ink 44">
                    <a:extLst>
                      <a:ext uri="{FF2B5EF4-FFF2-40B4-BE49-F238E27FC236}">
                        <a16:creationId xmlns:a16="http://schemas.microsoft.com/office/drawing/2014/main" id="{F2C190A8-C61F-4875-9ED3-5C36BF580269}"/>
                      </a:ext>
                    </a:extLst>
                  </p14:cNvPr>
                  <p14:cNvContentPartPr/>
                  <p14:nvPr/>
                </p14:nvContentPartPr>
                <p14:xfrm>
                  <a:off x="5454840" y="5584000"/>
                  <a:ext cx="11880" cy="6120"/>
                </p14:xfrm>
              </p:contentPart>
            </mc:Choice>
            <mc:Fallback xmlns="">
              <p:pic>
                <p:nvPicPr>
                  <p:cNvPr id="45" name="Ink 44">
                    <a:extLst>
                      <a:ext uri="{FF2B5EF4-FFF2-40B4-BE49-F238E27FC236}">
                        <a16:creationId xmlns:a16="http://schemas.microsoft.com/office/drawing/2014/main" id="{F2C190A8-C61F-4875-9ED3-5C36BF580269}"/>
                      </a:ext>
                    </a:extLst>
                  </p:cNvPr>
                  <p:cNvPicPr/>
                  <p:nvPr/>
                </p:nvPicPr>
                <p:blipFill>
                  <a:blip r:embed="rId16"/>
                  <a:stretch>
                    <a:fillRect/>
                  </a:stretch>
                </p:blipFill>
                <p:spPr>
                  <a:xfrm>
                    <a:off x="5445840" y="5530000"/>
                    <a:ext cx="29520" cy="1137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7">
                <p14:nvContentPartPr>
                  <p14:cNvPr id="46" name="Ink 45">
                    <a:extLst>
                      <a:ext uri="{FF2B5EF4-FFF2-40B4-BE49-F238E27FC236}">
                        <a16:creationId xmlns:a16="http://schemas.microsoft.com/office/drawing/2014/main" id="{E07E040D-817E-46DD-AA5C-872FD9990EE6}"/>
                      </a:ext>
                    </a:extLst>
                  </p14:cNvPr>
                  <p14:cNvContentPartPr/>
                  <p14:nvPr/>
                </p14:nvContentPartPr>
                <p14:xfrm>
                  <a:off x="5269800" y="5567080"/>
                  <a:ext cx="22680" cy="34200"/>
                </p14:xfrm>
              </p:contentPart>
            </mc:Choice>
            <mc:Fallback xmlns="">
              <p:pic>
                <p:nvPicPr>
                  <p:cNvPr id="46" name="Ink 45">
                    <a:extLst>
                      <a:ext uri="{FF2B5EF4-FFF2-40B4-BE49-F238E27FC236}">
                        <a16:creationId xmlns:a16="http://schemas.microsoft.com/office/drawing/2014/main" id="{E07E040D-817E-46DD-AA5C-872FD9990EE6}"/>
                      </a:ext>
                    </a:extLst>
                  </p:cNvPr>
                  <p:cNvPicPr/>
                  <p:nvPr/>
                </p:nvPicPr>
                <p:blipFill>
                  <a:blip r:embed="rId18"/>
                  <a:stretch>
                    <a:fillRect/>
                  </a:stretch>
                </p:blipFill>
                <p:spPr>
                  <a:xfrm>
                    <a:off x="5261160" y="5513440"/>
                    <a:ext cx="40320" cy="1418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9">
                <p14:nvContentPartPr>
                  <p14:cNvPr id="47" name="Ink 46">
                    <a:extLst>
                      <a:ext uri="{FF2B5EF4-FFF2-40B4-BE49-F238E27FC236}">
                        <a16:creationId xmlns:a16="http://schemas.microsoft.com/office/drawing/2014/main" id="{B2D79636-E919-4CC6-9885-FD80F6C33A10}"/>
                      </a:ext>
                    </a:extLst>
                  </p14:cNvPr>
                  <p14:cNvContentPartPr/>
                  <p14:nvPr/>
                </p14:nvContentPartPr>
                <p14:xfrm>
                  <a:off x="5507760" y="4281520"/>
                  <a:ext cx="2874600" cy="1283400"/>
                </p14:xfrm>
              </p:contentPart>
            </mc:Choice>
            <mc:Fallback xmlns="">
              <p:pic>
                <p:nvPicPr>
                  <p:cNvPr id="47" name="Ink 46">
                    <a:extLst>
                      <a:ext uri="{FF2B5EF4-FFF2-40B4-BE49-F238E27FC236}">
                        <a16:creationId xmlns:a16="http://schemas.microsoft.com/office/drawing/2014/main" id="{B2D79636-E919-4CC6-9885-FD80F6C33A10}"/>
                      </a:ext>
                    </a:extLst>
                  </p:cNvPr>
                  <p:cNvPicPr/>
                  <p:nvPr/>
                </p:nvPicPr>
                <p:blipFill>
                  <a:blip r:embed="rId20"/>
                  <a:stretch>
                    <a:fillRect/>
                  </a:stretch>
                </p:blipFill>
                <p:spPr>
                  <a:xfrm>
                    <a:off x="5498760" y="4227880"/>
                    <a:ext cx="2892240" cy="139104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21">
              <p14:nvContentPartPr>
                <p14:cNvPr id="44" name="Ink 43">
                  <a:extLst>
                    <a:ext uri="{FF2B5EF4-FFF2-40B4-BE49-F238E27FC236}">
                      <a16:creationId xmlns:a16="http://schemas.microsoft.com/office/drawing/2014/main" id="{F2704CB5-EAD8-4FEB-8627-EE8D292E58BA}"/>
                    </a:ext>
                  </a:extLst>
                </p14:cNvPr>
                <p14:cNvContentPartPr/>
                <p14:nvPr/>
              </p14:nvContentPartPr>
              <p14:xfrm rot="18718776">
                <a:off x="5375240" y="5461620"/>
                <a:ext cx="233080" cy="168099"/>
              </p14:xfrm>
            </p:contentPart>
          </mc:Choice>
          <mc:Fallback xmlns="">
            <p:pic>
              <p:nvPicPr>
                <p:cNvPr id="44" name="Ink 43">
                  <a:extLst>
                    <a:ext uri="{FF2B5EF4-FFF2-40B4-BE49-F238E27FC236}">
                      <a16:creationId xmlns:a16="http://schemas.microsoft.com/office/drawing/2014/main" id="{F2704CB5-EAD8-4FEB-8627-EE8D292E58BA}"/>
                    </a:ext>
                  </a:extLst>
                </p:cNvPr>
                <p:cNvPicPr/>
                <p:nvPr/>
              </p:nvPicPr>
              <p:blipFill>
                <a:blip r:embed="rId22"/>
                <a:stretch>
                  <a:fillRect/>
                </a:stretch>
              </p:blipFill>
              <p:spPr>
                <a:xfrm rot="18718776">
                  <a:off x="5366248" y="5407627"/>
                  <a:ext cx="250705" cy="275726"/>
                </a:xfrm>
                <a:prstGeom prst="rect">
                  <a:avLst/>
                </a:prstGeom>
              </p:spPr>
            </p:pic>
          </mc:Fallback>
        </mc:AlternateContent>
      </p:grpSp>
      <p:cxnSp>
        <p:nvCxnSpPr>
          <p:cNvPr id="16" name="Straight Arrow Connector 15">
            <a:extLst>
              <a:ext uri="{FF2B5EF4-FFF2-40B4-BE49-F238E27FC236}">
                <a16:creationId xmlns:a16="http://schemas.microsoft.com/office/drawing/2014/main" id="{852761F8-79BB-4E66-A4CF-0552BE1E65B5}"/>
              </a:ext>
            </a:extLst>
          </p:cNvPr>
          <p:cNvCxnSpPr/>
          <p:nvPr/>
        </p:nvCxnSpPr>
        <p:spPr>
          <a:xfrm>
            <a:off x="6736080" y="5588000"/>
            <a:ext cx="904240"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0A31DCCE-91E7-63A1-1577-B0E9A9B76F23}"/>
                  </a:ext>
                </a:extLst>
              </p:cNvPr>
              <p:cNvSpPr/>
              <p:nvPr/>
            </p:nvSpPr>
            <p:spPr>
              <a:xfrm>
                <a:off x="1" y="2621280"/>
                <a:ext cx="12110720" cy="4006867"/>
              </a:xfrm>
              <a:prstGeom prst="rect">
                <a:avLst/>
              </a:prstGeom>
              <a:blipFill>
                <a:blip r:embed="rId23">
                  <a:alphaModFix amt="20000"/>
                </a:blip>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a:fld id="{825F15A7-03F4-43D7-82C5-3E23DA2F108C}" type="mathplaceholder">
                        <a:rPr lang="en-GB" i="1" smtClean="0">
                          <a:latin typeface="Cambria Math" panose="02040503050406030204" pitchFamily="18" charset="0"/>
                        </a:rPr>
                        <a:t>Type equation here.</a:t>
                      </a:fld>
                    </m:oMath>
                  </m:oMathPara>
                </a14:m>
                <a:endParaRPr lang="en-GB" dirty="0"/>
              </a:p>
            </p:txBody>
          </p:sp>
        </mc:Choice>
        <mc:Fallback xmlns="">
          <p:sp>
            <p:nvSpPr>
              <p:cNvPr id="27" name="Rectangle 26">
                <a:extLst>
                  <a:ext uri="{FF2B5EF4-FFF2-40B4-BE49-F238E27FC236}">
                    <a16:creationId xmlns:a16="http://schemas.microsoft.com/office/drawing/2014/main" id="{0A31DCCE-91E7-63A1-1577-B0E9A9B76F23}"/>
                  </a:ext>
                </a:extLst>
              </p:cNvPr>
              <p:cNvSpPr>
                <a:spLocks noRot="1" noChangeAspect="1" noMove="1" noResize="1" noEditPoints="1" noAdjustHandles="1" noChangeArrowheads="1" noChangeShapeType="1" noTextEdit="1"/>
              </p:cNvSpPr>
              <p:nvPr/>
            </p:nvSpPr>
            <p:spPr>
              <a:xfrm>
                <a:off x="1" y="2621280"/>
                <a:ext cx="12110720" cy="4006867"/>
              </a:xfrm>
              <a:prstGeom prst="rect">
                <a:avLst/>
              </a:prstGeom>
              <a:blipFill>
                <a:blip r:embed="rId24"/>
                <a:stretch>
                  <a:fillRect/>
                </a:stretch>
              </a:blipFill>
              <a:ln>
                <a:solidFill>
                  <a:schemeClr val="bg1"/>
                </a:solidFill>
              </a:ln>
            </p:spPr>
            <p:txBody>
              <a:bodyPr/>
              <a:lstStyle/>
              <a:p>
                <a:r>
                  <a:rPr lang="en-SE">
                    <a:noFill/>
                  </a:rPr>
                  <a:t> </a:t>
                </a:r>
              </a:p>
            </p:txBody>
          </p:sp>
        </mc:Fallback>
      </mc:AlternateContent>
    </p:spTree>
    <p:extLst>
      <p:ext uri="{BB962C8B-B14F-4D97-AF65-F5344CB8AC3E}">
        <p14:creationId xmlns:p14="http://schemas.microsoft.com/office/powerpoint/2010/main" val="260754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ppt_x"/>
                                          </p:val>
                                        </p:tav>
                                        <p:tav tm="100000">
                                          <p:val>
                                            <p:strVal val="#ppt_x"/>
                                          </p:val>
                                        </p:tav>
                                      </p:tavLst>
                                    </p:anim>
                                    <p:anim calcmode="lin" valueType="num">
                                      <p:cBhvr additive="base">
                                        <p:cTn id="28" dur="500" fill="hold"/>
                                        <p:tgtEl>
                                          <p:spTgt spid="3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 grpId="0" animBg="1"/>
      <p:bldP spid="29" grpId="0" animBg="1"/>
      <p:bldP spid="23" grpId="0" animBg="1"/>
      <p:bldP spid="3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89036-D802-A16F-8D44-F940E8742269}"/>
              </a:ext>
            </a:extLst>
          </p:cNvPr>
          <p:cNvSpPr>
            <a:spLocks noGrp="1"/>
          </p:cNvSpPr>
          <p:nvPr>
            <p:ph type="title"/>
          </p:nvPr>
        </p:nvSpPr>
        <p:spPr>
          <a:xfrm>
            <a:off x="520142" y="498814"/>
            <a:ext cx="5243660" cy="1325563"/>
          </a:xfrm>
        </p:spPr>
        <p:txBody>
          <a:bodyPr>
            <a:normAutofit fontScale="90000"/>
          </a:bodyPr>
          <a:lstStyle/>
          <a:p>
            <a:pPr algn="ctr"/>
            <a:r>
              <a:rPr lang="en-GB" sz="4000" b="1" dirty="0">
                <a:solidFill>
                  <a:schemeClr val="accent5">
                    <a:lumMod val="50000"/>
                  </a:schemeClr>
                </a:solidFill>
                <a:latin typeface="Times New Roman" panose="02020603050405020304" pitchFamily="18" charset="0"/>
                <a:cs typeface="Times New Roman" panose="02020603050405020304" pitchFamily="18" charset="0"/>
              </a:rPr>
              <a:t>Potential of antiparticles to reveal the existence of BSM physics</a:t>
            </a:r>
            <a:endParaRPr lang="en-SE" sz="4000"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C060B1E-E379-5876-A4CC-DBCD01851196}"/>
              </a:ext>
            </a:extLst>
          </p:cNvPr>
          <p:cNvSpPr>
            <a:spLocks noGrp="1"/>
          </p:cNvSpPr>
          <p:nvPr>
            <p:ph type="sldNum" sz="quarter" idx="12"/>
          </p:nvPr>
        </p:nvSpPr>
        <p:spPr/>
        <p:txBody>
          <a:bodyPr/>
          <a:lstStyle/>
          <a:p>
            <a:fld id="{22575A84-A01E-4477-BEC3-178D27864C62}" type="slidenum">
              <a:rPr lang="en-GB" smtClean="0"/>
              <a:t>17</a:t>
            </a:fld>
            <a:endParaRPr lang="en-GB"/>
          </a:p>
        </p:txBody>
      </p:sp>
      <p:grpSp>
        <p:nvGrpSpPr>
          <p:cNvPr id="12" name="Group 11">
            <a:extLst>
              <a:ext uri="{FF2B5EF4-FFF2-40B4-BE49-F238E27FC236}">
                <a16:creationId xmlns:a16="http://schemas.microsoft.com/office/drawing/2014/main" id="{E0E90979-7FF2-DFB9-302C-FB9725476B90}"/>
              </a:ext>
            </a:extLst>
          </p:cNvPr>
          <p:cNvGrpSpPr/>
          <p:nvPr/>
        </p:nvGrpSpPr>
        <p:grpSpPr>
          <a:xfrm>
            <a:off x="808631" y="2862765"/>
            <a:ext cx="5095618" cy="3613150"/>
            <a:chOff x="444500" y="2519680"/>
            <a:chExt cx="6035040" cy="4023360"/>
          </a:xfrm>
        </p:grpSpPr>
        <p:pic>
          <p:nvPicPr>
            <p:cNvPr id="13" name="Picture 12">
              <a:extLst>
                <a:ext uri="{FF2B5EF4-FFF2-40B4-BE49-F238E27FC236}">
                  <a16:creationId xmlns:a16="http://schemas.microsoft.com/office/drawing/2014/main" id="{7CFA025D-DF4F-31C2-262C-50378820FF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500" y="2519680"/>
              <a:ext cx="6035040" cy="4023360"/>
            </a:xfrm>
            <a:prstGeom prst="rect">
              <a:avLst/>
            </a:prstGeom>
          </p:spPr>
        </p:pic>
        <p:grpSp>
          <p:nvGrpSpPr>
            <p:cNvPr id="20" name="Group 19">
              <a:extLst>
                <a:ext uri="{FF2B5EF4-FFF2-40B4-BE49-F238E27FC236}">
                  <a16:creationId xmlns:a16="http://schemas.microsoft.com/office/drawing/2014/main" id="{490A55C6-F8C9-107B-C4A2-3C0B10627F72}"/>
                </a:ext>
              </a:extLst>
            </p:cNvPr>
            <p:cNvGrpSpPr/>
            <p:nvPr/>
          </p:nvGrpSpPr>
          <p:grpSpPr>
            <a:xfrm>
              <a:off x="2577953" y="4978770"/>
              <a:ext cx="1118368" cy="266472"/>
              <a:chOff x="2577953" y="4613010"/>
              <a:chExt cx="1118368" cy="266472"/>
            </a:xfrm>
          </p:grpSpPr>
          <p:grpSp>
            <p:nvGrpSpPr>
              <p:cNvPr id="27" name="Group 26">
                <a:extLst>
                  <a:ext uri="{FF2B5EF4-FFF2-40B4-BE49-F238E27FC236}">
                    <a16:creationId xmlns:a16="http://schemas.microsoft.com/office/drawing/2014/main" id="{B2B66336-B0F0-3EE9-F5E5-53B3EF2DAC8A}"/>
                  </a:ext>
                </a:extLst>
              </p:cNvPr>
              <p:cNvGrpSpPr/>
              <p:nvPr/>
            </p:nvGrpSpPr>
            <p:grpSpPr>
              <a:xfrm rot="550719">
                <a:off x="2577953" y="4645915"/>
                <a:ext cx="106479" cy="223746"/>
                <a:chOff x="1864884" y="3914656"/>
                <a:chExt cx="130716" cy="307104"/>
              </a:xfrm>
            </p:grpSpPr>
            <mc:AlternateContent xmlns:mc="http://schemas.openxmlformats.org/markup-compatibility/2006" xmlns:p14="http://schemas.microsoft.com/office/powerpoint/2010/main">
              <mc:Choice Requires="p14">
                <p:contentPart p14:bwMode="auto" r:id="rId3">
                  <p14:nvContentPartPr>
                    <p14:cNvPr id="40" name="Ink 39">
                      <a:extLst>
                        <a:ext uri="{FF2B5EF4-FFF2-40B4-BE49-F238E27FC236}">
                          <a16:creationId xmlns:a16="http://schemas.microsoft.com/office/drawing/2014/main" id="{996E06D1-B345-9FED-D996-1949A696AC9C}"/>
                        </a:ext>
                      </a:extLst>
                    </p14:cNvPr>
                    <p14:cNvContentPartPr/>
                    <p14:nvPr/>
                  </p14:nvContentPartPr>
                  <p14:xfrm>
                    <a:off x="1896240" y="3982360"/>
                    <a:ext cx="99360" cy="239400"/>
                  </p14:xfrm>
                </p:contentPart>
              </mc:Choice>
              <mc:Fallback xmlns="">
                <p:pic>
                  <p:nvPicPr>
                    <p:cNvPr id="19" name="Ink 18">
                      <a:extLst>
                        <a:ext uri="{FF2B5EF4-FFF2-40B4-BE49-F238E27FC236}">
                          <a16:creationId xmlns:a16="http://schemas.microsoft.com/office/drawing/2014/main" id="{2528B095-0A7D-5C72-7677-97AA5E0FADB4}"/>
                        </a:ext>
                      </a:extLst>
                    </p:cNvPr>
                    <p:cNvPicPr/>
                    <p:nvPr/>
                  </p:nvPicPr>
                  <p:blipFill>
                    <a:blip r:embed="rId8"/>
                    <a:stretch>
                      <a:fillRect/>
                    </a:stretch>
                  </p:blipFill>
                  <p:spPr>
                    <a:xfrm>
                      <a:off x="1874160" y="3957680"/>
                      <a:ext cx="143078" cy="288267"/>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1" name="Ink 40">
                      <a:extLst>
                        <a:ext uri="{FF2B5EF4-FFF2-40B4-BE49-F238E27FC236}">
                          <a16:creationId xmlns:a16="http://schemas.microsoft.com/office/drawing/2014/main" id="{654A391B-66CB-96DB-C31C-01554012BC8C}"/>
                        </a:ext>
                      </a:extLst>
                    </p14:cNvPr>
                    <p14:cNvContentPartPr/>
                    <p14:nvPr/>
                  </p14:nvContentPartPr>
                  <p14:xfrm>
                    <a:off x="1864884" y="3914656"/>
                    <a:ext cx="108000" cy="11880"/>
                  </p14:xfrm>
                </p:contentPart>
              </mc:Choice>
              <mc:Fallback xmlns="">
                <p:pic>
                  <p:nvPicPr>
                    <p:cNvPr id="20" name="Ink 19">
                      <a:extLst>
                        <a:ext uri="{FF2B5EF4-FFF2-40B4-BE49-F238E27FC236}">
                          <a16:creationId xmlns:a16="http://schemas.microsoft.com/office/drawing/2014/main" id="{A89957E7-EC4E-9809-31D2-FA0E900A1C4B}"/>
                        </a:ext>
                      </a:extLst>
                    </p:cNvPr>
                    <p:cNvPicPr/>
                    <p:nvPr/>
                  </p:nvPicPr>
                  <p:blipFill>
                    <a:blip r:embed="rId10"/>
                    <a:stretch>
                      <a:fillRect/>
                    </a:stretch>
                  </p:blipFill>
                  <p:spPr>
                    <a:xfrm>
                      <a:off x="1842843" y="3890896"/>
                      <a:ext cx="151641" cy="58925"/>
                    </a:xfrm>
                    <a:prstGeom prst="rect">
                      <a:avLst/>
                    </a:prstGeom>
                  </p:spPr>
                </p:pic>
              </mc:Fallback>
            </mc:AlternateContent>
          </p:grpSp>
          <p:grpSp>
            <p:nvGrpSpPr>
              <p:cNvPr id="28" name="Group 27">
                <a:extLst>
                  <a:ext uri="{FF2B5EF4-FFF2-40B4-BE49-F238E27FC236}">
                    <a16:creationId xmlns:a16="http://schemas.microsoft.com/office/drawing/2014/main" id="{230B7714-10E1-5DF2-0B43-B7CC6CFE15C1}"/>
                  </a:ext>
                </a:extLst>
              </p:cNvPr>
              <p:cNvGrpSpPr/>
              <p:nvPr/>
            </p:nvGrpSpPr>
            <p:grpSpPr>
              <a:xfrm rot="550719">
                <a:off x="2748856" y="4717280"/>
                <a:ext cx="72140" cy="78423"/>
                <a:chOff x="2131320" y="3937720"/>
                <a:chExt cx="88560" cy="107640"/>
              </a:xfrm>
            </p:grpSpPr>
            <mc:AlternateContent xmlns:mc="http://schemas.openxmlformats.org/markup-compatibility/2006" xmlns:p14="http://schemas.microsoft.com/office/powerpoint/2010/main">
              <mc:Choice Requires="p14">
                <p:contentPart p14:bwMode="auto" r:id="rId11">
                  <p14:nvContentPartPr>
                    <p14:cNvPr id="38" name="Ink 37">
                      <a:extLst>
                        <a:ext uri="{FF2B5EF4-FFF2-40B4-BE49-F238E27FC236}">
                          <a16:creationId xmlns:a16="http://schemas.microsoft.com/office/drawing/2014/main" id="{D0A22061-C7FD-5FEA-0111-B57454CDFE5F}"/>
                        </a:ext>
                      </a:extLst>
                    </p14:cNvPr>
                    <p14:cNvContentPartPr/>
                    <p14:nvPr/>
                  </p14:nvContentPartPr>
                  <p14:xfrm>
                    <a:off x="2168760" y="3937720"/>
                    <a:ext cx="21240" cy="107640"/>
                  </p14:xfrm>
                </p:contentPart>
              </mc:Choice>
              <mc:Fallback xmlns="">
                <p:pic>
                  <p:nvPicPr>
                    <p:cNvPr id="17" name="Ink 16">
                      <a:extLst>
                        <a:ext uri="{FF2B5EF4-FFF2-40B4-BE49-F238E27FC236}">
                          <a16:creationId xmlns:a16="http://schemas.microsoft.com/office/drawing/2014/main" id="{DD81245D-C3EF-E6F1-484F-95E2F2638B0E}"/>
                        </a:ext>
                      </a:extLst>
                    </p:cNvPr>
                    <p:cNvPicPr/>
                    <p:nvPr/>
                  </p:nvPicPr>
                  <p:blipFill>
                    <a:blip r:embed="rId12"/>
                    <a:stretch>
                      <a:fillRect/>
                    </a:stretch>
                  </p:blipFill>
                  <p:spPr>
                    <a:xfrm>
                      <a:off x="2146635" y="3913032"/>
                      <a:ext cx="65048" cy="156522"/>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9" name="Ink 38">
                      <a:extLst>
                        <a:ext uri="{FF2B5EF4-FFF2-40B4-BE49-F238E27FC236}">
                          <a16:creationId xmlns:a16="http://schemas.microsoft.com/office/drawing/2014/main" id="{370FB699-B7B0-BAED-26DF-A3396B699ED9}"/>
                        </a:ext>
                      </a:extLst>
                    </p14:cNvPr>
                    <p14:cNvContentPartPr/>
                    <p14:nvPr/>
                  </p14:nvContentPartPr>
                  <p14:xfrm>
                    <a:off x="2131320" y="3970480"/>
                    <a:ext cx="88560" cy="17640"/>
                  </p14:xfrm>
                </p:contentPart>
              </mc:Choice>
              <mc:Fallback xmlns="">
                <p:pic>
                  <p:nvPicPr>
                    <p:cNvPr id="18" name="Ink 17">
                      <a:extLst>
                        <a:ext uri="{FF2B5EF4-FFF2-40B4-BE49-F238E27FC236}">
                          <a16:creationId xmlns:a16="http://schemas.microsoft.com/office/drawing/2014/main" id="{54EC2354-4A2D-3D64-2701-4738966DA224}"/>
                        </a:ext>
                      </a:extLst>
                    </p:cNvPr>
                    <p:cNvPicPr/>
                    <p:nvPr/>
                  </p:nvPicPr>
                  <p:blipFill>
                    <a:blip r:embed="rId14"/>
                    <a:stretch>
                      <a:fillRect/>
                    </a:stretch>
                  </p:blipFill>
                  <p:spPr>
                    <a:xfrm>
                      <a:off x="2109290" y="3945980"/>
                      <a:ext cx="132179" cy="66150"/>
                    </a:xfrm>
                    <a:prstGeom prst="rect">
                      <a:avLst/>
                    </a:prstGeom>
                  </p:spPr>
                </p:pic>
              </mc:Fallback>
            </mc:AlternateContent>
          </p:grpSp>
          <p:grpSp>
            <p:nvGrpSpPr>
              <p:cNvPr id="29" name="Group 28">
                <a:extLst>
                  <a:ext uri="{FF2B5EF4-FFF2-40B4-BE49-F238E27FC236}">
                    <a16:creationId xmlns:a16="http://schemas.microsoft.com/office/drawing/2014/main" id="{CDBA36BD-FF79-F060-AB82-A693AA211610}"/>
                  </a:ext>
                </a:extLst>
              </p:cNvPr>
              <p:cNvGrpSpPr/>
              <p:nvPr/>
            </p:nvGrpSpPr>
            <p:grpSpPr>
              <a:xfrm rot="550719">
                <a:off x="2931194" y="4613010"/>
                <a:ext cx="765127" cy="266472"/>
                <a:chOff x="3085593" y="5451605"/>
                <a:chExt cx="939283" cy="365750"/>
              </a:xfrm>
            </p:grpSpPr>
            <mc:AlternateContent xmlns:mc="http://schemas.openxmlformats.org/markup-compatibility/2006" xmlns:p14="http://schemas.microsoft.com/office/powerpoint/2010/main">
              <mc:Choice Requires="p14">
                <p:contentPart p14:bwMode="auto" r:id="rId15">
                  <p14:nvContentPartPr>
                    <p14:cNvPr id="30" name="Ink 29">
                      <a:extLst>
                        <a:ext uri="{FF2B5EF4-FFF2-40B4-BE49-F238E27FC236}">
                          <a16:creationId xmlns:a16="http://schemas.microsoft.com/office/drawing/2014/main" id="{1CD53BB2-C482-57B1-0098-84497D311E33}"/>
                        </a:ext>
                      </a:extLst>
                    </p14:cNvPr>
                    <p14:cNvContentPartPr/>
                    <p14:nvPr/>
                  </p14:nvContentPartPr>
                  <p14:xfrm>
                    <a:off x="3085593" y="5651035"/>
                    <a:ext cx="102960" cy="166320"/>
                  </p14:xfrm>
                </p:contentPart>
              </mc:Choice>
              <mc:Fallback xmlns="">
                <p:pic>
                  <p:nvPicPr>
                    <p:cNvPr id="10" name="Ink 9">
                      <a:extLst>
                        <a:ext uri="{FF2B5EF4-FFF2-40B4-BE49-F238E27FC236}">
                          <a16:creationId xmlns:a16="http://schemas.microsoft.com/office/drawing/2014/main" id="{139A5F72-6FD0-01CA-EEBF-CD919F970E77}"/>
                        </a:ext>
                      </a:extLst>
                    </p:cNvPr>
                    <p:cNvPicPr/>
                    <p:nvPr/>
                  </p:nvPicPr>
                  <p:blipFill>
                    <a:blip r:embed="rId16"/>
                    <a:stretch>
                      <a:fillRect/>
                    </a:stretch>
                  </p:blipFill>
                  <p:spPr>
                    <a:xfrm>
                      <a:off x="3063593" y="5626358"/>
                      <a:ext cx="146520" cy="2151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2" name="Ink 31">
                      <a:extLst>
                        <a:ext uri="{FF2B5EF4-FFF2-40B4-BE49-F238E27FC236}">
                          <a16:creationId xmlns:a16="http://schemas.microsoft.com/office/drawing/2014/main" id="{1635CC1C-5E50-D85B-B4E2-0F4F33DBE61E}"/>
                        </a:ext>
                      </a:extLst>
                    </p14:cNvPr>
                    <p14:cNvContentPartPr/>
                    <p14:nvPr/>
                  </p14:nvContentPartPr>
                  <p14:xfrm>
                    <a:off x="3205837" y="5721594"/>
                    <a:ext cx="111600" cy="68760"/>
                  </p14:xfrm>
                </p:contentPart>
              </mc:Choice>
              <mc:Fallback xmlns="">
                <p:pic>
                  <p:nvPicPr>
                    <p:cNvPr id="11" name="Ink 10">
                      <a:extLst>
                        <a:ext uri="{FF2B5EF4-FFF2-40B4-BE49-F238E27FC236}">
                          <a16:creationId xmlns:a16="http://schemas.microsoft.com/office/drawing/2014/main" id="{0B7B25FB-831B-D048-D284-7260E23E06CB}"/>
                        </a:ext>
                      </a:extLst>
                    </p:cNvPr>
                    <p:cNvPicPr/>
                    <p:nvPr/>
                  </p:nvPicPr>
                  <p:blipFill>
                    <a:blip r:embed="rId18"/>
                    <a:stretch>
                      <a:fillRect/>
                    </a:stretch>
                  </p:blipFill>
                  <p:spPr>
                    <a:xfrm>
                      <a:off x="3183782" y="5696860"/>
                      <a:ext cx="155270" cy="117733"/>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3" name="Ink 32">
                      <a:extLst>
                        <a:ext uri="{FF2B5EF4-FFF2-40B4-BE49-F238E27FC236}">
                          <a16:creationId xmlns:a16="http://schemas.microsoft.com/office/drawing/2014/main" id="{BF83BF6B-F66D-3015-5636-359F338568A5}"/>
                        </a:ext>
                      </a:extLst>
                    </p14:cNvPr>
                    <p14:cNvContentPartPr/>
                    <p14:nvPr/>
                  </p14:nvContentPartPr>
                  <p14:xfrm>
                    <a:off x="3337956" y="5651757"/>
                    <a:ext cx="79200" cy="122040"/>
                  </p14:xfrm>
                </p:contentPart>
              </mc:Choice>
              <mc:Fallback xmlns="">
                <p:pic>
                  <p:nvPicPr>
                    <p:cNvPr id="12" name="Ink 11">
                      <a:extLst>
                        <a:ext uri="{FF2B5EF4-FFF2-40B4-BE49-F238E27FC236}">
                          <a16:creationId xmlns:a16="http://schemas.microsoft.com/office/drawing/2014/main" id="{A75A1A4D-9A0D-AF0B-7114-CBDBB5E8AF73}"/>
                        </a:ext>
                      </a:extLst>
                    </p:cNvPr>
                    <p:cNvPicPr/>
                    <p:nvPr/>
                  </p:nvPicPr>
                  <p:blipFill>
                    <a:blip r:embed="rId20"/>
                    <a:stretch>
                      <a:fillRect/>
                    </a:stretch>
                  </p:blipFill>
                  <p:spPr>
                    <a:xfrm>
                      <a:off x="3315833" y="5627152"/>
                      <a:ext cx="123003" cy="170758"/>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4" name="Ink 33">
                      <a:extLst>
                        <a:ext uri="{FF2B5EF4-FFF2-40B4-BE49-F238E27FC236}">
                          <a16:creationId xmlns:a16="http://schemas.microsoft.com/office/drawing/2014/main" id="{6A4343CD-D847-3672-0BDC-D5FD2DFE8D65}"/>
                        </a:ext>
                      </a:extLst>
                    </p14:cNvPr>
                    <p14:cNvContentPartPr/>
                    <p14:nvPr/>
                  </p14:nvContentPartPr>
                  <p14:xfrm>
                    <a:off x="3557596" y="5665395"/>
                    <a:ext cx="154440" cy="31320"/>
                  </p14:xfrm>
                </p:contentPart>
              </mc:Choice>
              <mc:Fallback xmlns="">
                <p:pic>
                  <p:nvPicPr>
                    <p:cNvPr id="13" name="Ink 12">
                      <a:extLst>
                        <a:ext uri="{FF2B5EF4-FFF2-40B4-BE49-F238E27FC236}">
                          <a16:creationId xmlns:a16="http://schemas.microsoft.com/office/drawing/2014/main" id="{351174C6-7895-904D-A6BF-CD07D9F31215}"/>
                        </a:ext>
                      </a:extLst>
                    </p:cNvPr>
                    <p:cNvPicPr/>
                    <p:nvPr/>
                  </p:nvPicPr>
                  <p:blipFill>
                    <a:blip r:embed="rId22"/>
                    <a:stretch>
                      <a:fillRect/>
                    </a:stretch>
                  </p:blipFill>
                  <p:spPr>
                    <a:xfrm>
                      <a:off x="3535533" y="5640926"/>
                      <a:ext cx="198124" cy="79768"/>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5" name="Ink 34">
                      <a:extLst>
                        <a:ext uri="{FF2B5EF4-FFF2-40B4-BE49-F238E27FC236}">
                          <a16:creationId xmlns:a16="http://schemas.microsoft.com/office/drawing/2014/main" id="{1FDCFF00-D8B9-A3A4-C42D-F26FEBCC463F}"/>
                        </a:ext>
                      </a:extLst>
                    </p14:cNvPr>
                    <p14:cNvContentPartPr/>
                    <p14:nvPr/>
                  </p14:nvContentPartPr>
                  <p14:xfrm>
                    <a:off x="3697996" y="5610314"/>
                    <a:ext cx="119520" cy="108360"/>
                  </p14:xfrm>
                </p:contentPart>
              </mc:Choice>
              <mc:Fallback xmlns="">
                <p:pic>
                  <p:nvPicPr>
                    <p:cNvPr id="14" name="Ink 13">
                      <a:extLst>
                        <a:ext uri="{FF2B5EF4-FFF2-40B4-BE49-F238E27FC236}">
                          <a16:creationId xmlns:a16="http://schemas.microsoft.com/office/drawing/2014/main" id="{A77AD4E9-CC07-E5AA-87AF-0A9D0A73EFD6}"/>
                        </a:ext>
                      </a:extLst>
                    </p:cNvPr>
                    <p:cNvPicPr/>
                    <p:nvPr/>
                  </p:nvPicPr>
                  <p:blipFill>
                    <a:blip r:embed="rId24"/>
                    <a:stretch>
                      <a:fillRect/>
                    </a:stretch>
                  </p:blipFill>
                  <p:spPr>
                    <a:xfrm>
                      <a:off x="3675863" y="5585687"/>
                      <a:ext cx="163344" cy="157122"/>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6" name="Ink 35">
                      <a:extLst>
                        <a:ext uri="{FF2B5EF4-FFF2-40B4-BE49-F238E27FC236}">
                          <a16:creationId xmlns:a16="http://schemas.microsoft.com/office/drawing/2014/main" id="{8546D90B-3FCA-FCDF-7988-AB95F8F38954}"/>
                        </a:ext>
                      </a:extLst>
                    </p14:cNvPr>
                    <p14:cNvContentPartPr/>
                    <p14:nvPr/>
                  </p14:nvContentPartPr>
                  <p14:xfrm>
                    <a:off x="3940996" y="5542994"/>
                    <a:ext cx="83880" cy="156960"/>
                  </p14:xfrm>
                </p:contentPart>
              </mc:Choice>
              <mc:Fallback xmlns="">
                <p:pic>
                  <p:nvPicPr>
                    <p:cNvPr id="15" name="Ink 14">
                      <a:extLst>
                        <a:ext uri="{FF2B5EF4-FFF2-40B4-BE49-F238E27FC236}">
                          <a16:creationId xmlns:a16="http://schemas.microsoft.com/office/drawing/2014/main" id="{7811F059-0704-BE68-0A77-C43D34B4E196}"/>
                        </a:ext>
                      </a:extLst>
                    </p:cNvPr>
                    <p:cNvPicPr/>
                    <p:nvPr/>
                  </p:nvPicPr>
                  <p:blipFill>
                    <a:blip r:embed="rId26"/>
                    <a:stretch>
                      <a:fillRect/>
                    </a:stretch>
                  </p:blipFill>
                  <p:spPr>
                    <a:xfrm>
                      <a:off x="3918922" y="5518315"/>
                      <a:ext cx="127586" cy="205825"/>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7" name="Ink 36">
                      <a:extLst>
                        <a:ext uri="{FF2B5EF4-FFF2-40B4-BE49-F238E27FC236}">
                          <a16:creationId xmlns:a16="http://schemas.microsoft.com/office/drawing/2014/main" id="{341EDECD-227F-079E-4491-900D3F15A8BB}"/>
                        </a:ext>
                      </a:extLst>
                    </p14:cNvPr>
                    <p14:cNvContentPartPr/>
                    <p14:nvPr/>
                  </p14:nvContentPartPr>
                  <p14:xfrm>
                    <a:off x="3913454" y="5451605"/>
                    <a:ext cx="92160" cy="16920"/>
                  </p14:xfrm>
                </p:contentPart>
              </mc:Choice>
              <mc:Fallback xmlns="">
                <p:pic>
                  <p:nvPicPr>
                    <p:cNvPr id="16" name="Ink 15">
                      <a:extLst>
                        <a:ext uri="{FF2B5EF4-FFF2-40B4-BE49-F238E27FC236}">
                          <a16:creationId xmlns:a16="http://schemas.microsoft.com/office/drawing/2014/main" id="{8619D6CE-C96E-DA8A-3238-8F184D1E5F44}"/>
                        </a:ext>
                      </a:extLst>
                    </p:cNvPr>
                    <p:cNvPicPr/>
                    <p:nvPr/>
                  </p:nvPicPr>
                  <p:blipFill>
                    <a:blip r:embed="rId28"/>
                    <a:stretch>
                      <a:fillRect/>
                    </a:stretch>
                  </p:blipFill>
                  <p:spPr>
                    <a:xfrm>
                      <a:off x="3891406" y="5426723"/>
                      <a:ext cx="135815" cy="66187"/>
                    </a:xfrm>
                    <a:prstGeom prst="rect">
                      <a:avLst/>
                    </a:prstGeom>
                  </p:spPr>
                </p:pic>
              </mc:Fallback>
            </mc:AlternateContent>
          </p:grpSp>
        </p:grpSp>
        <p:pic>
          <p:nvPicPr>
            <p:cNvPr id="21" name="Picture 20">
              <a:extLst>
                <a:ext uri="{FF2B5EF4-FFF2-40B4-BE49-F238E27FC236}">
                  <a16:creationId xmlns:a16="http://schemas.microsoft.com/office/drawing/2014/main" id="{FECF88FE-586A-AFFF-A581-BEEB534A04C3}"/>
                </a:ext>
              </a:extLst>
            </p:cNvPr>
            <p:cNvPicPr>
              <a:picLocks noChangeAspect="1"/>
            </p:cNvPicPr>
            <p:nvPr/>
          </p:nvPicPr>
          <p:blipFill>
            <a:blip r:embed="rId29"/>
            <a:stretch>
              <a:fillRect/>
            </a:stretch>
          </p:blipFill>
          <p:spPr>
            <a:xfrm>
              <a:off x="2885440" y="4077393"/>
              <a:ext cx="911542" cy="226002"/>
            </a:xfrm>
            <a:prstGeom prst="rect">
              <a:avLst/>
            </a:prstGeom>
          </p:spPr>
        </p:pic>
        <p:pic>
          <p:nvPicPr>
            <p:cNvPr id="22" name="Picture 21">
              <a:extLst>
                <a:ext uri="{FF2B5EF4-FFF2-40B4-BE49-F238E27FC236}">
                  <a16:creationId xmlns:a16="http://schemas.microsoft.com/office/drawing/2014/main" id="{548F2FA7-F79C-7B75-8C43-C2589F45AA5A}"/>
                </a:ext>
              </a:extLst>
            </p:cNvPr>
            <p:cNvPicPr>
              <a:picLocks noChangeAspect="1"/>
            </p:cNvPicPr>
            <p:nvPr/>
          </p:nvPicPr>
          <p:blipFill>
            <a:blip r:embed="rId30"/>
            <a:stretch>
              <a:fillRect/>
            </a:stretch>
          </p:blipFill>
          <p:spPr>
            <a:xfrm rot="286128">
              <a:off x="1696720" y="3899863"/>
              <a:ext cx="1005522" cy="624117"/>
            </a:xfrm>
            <a:prstGeom prst="rect">
              <a:avLst/>
            </a:prstGeom>
            <a:ln>
              <a:noFill/>
            </a:ln>
          </p:spPr>
        </p:pic>
        <p:pic>
          <p:nvPicPr>
            <p:cNvPr id="23" name="Picture 22">
              <a:extLst>
                <a:ext uri="{FF2B5EF4-FFF2-40B4-BE49-F238E27FC236}">
                  <a16:creationId xmlns:a16="http://schemas.microsoft.com/office/drawing/2014/main" id="{5801E737-1695-ED63-C397-2C6DCEF55E9C}"/>
                </a:ext>
              </a:extLst>
            </p:cNvPr>
            <p:cNvPicPr>
              <a:picLocks noChangeAspect="1"/>
            </p:cNvPicPr>
            <p:nvPr/>
          </p:nvPicPr>
          <p:blipFill>
            <a:blip r:embed="rId31"/>
            <a:stretch>
              <a:fillRect/>
            </a:stretch>
          </p:blipFill>
          <p:spPr>
            <a:xfrm>
              <a:off x="2727959" y="4114799"/>
              <a:ext cx="102235" cy="160655"/>
            </a:xfrm>
            <a:prstGeom prst="rect">
              <a:avLst/>
            </a:prstGeom>
          </p:spPr>
        </p:pic>
        <p:sp>
          <p:nvSpPr>
            <p:cNvPr id="25" name="TextBox 24">
              <a:extLst>
                <a:ext uri="{FF2B5EF4-FFF2-40B4-BE49-F238E27FC236}">
                  <a16:creationId xmlns:a16="http://schemas.microsoft.com/office/drawing/2014/main" id="{E7ADCBF1-BF6F-E099-EE63-19E5E38BF66C}"/>
                </a:ext>
              </a:extLst>
            </p:cNvPr>
            <p:cNvSpPr txBox="1"/>
            <p:nvPr/>
          </p:nvSpPr>
          <p:spPr>
            <a:xfrm>
              <a:off x="2621280" y="4714240"/>
              <a:ext cx="995785" cy="307777"/>
            </a:xfrm>
            <a:prstGeom prst="rect">
              <a:avLst/>
            </a:prstGeom>
            <a:noFill/>
          </p:spPr>
          <p:txBody>
            <a:bodyPr wrap="none" rtlCol="0">
              <a:spAutoFit/>
            </a:bodyPr>
            <a:lstStyle/>
            <a:p>
              <a:r>
                <a:rPr lang="en-GB" sz="1400" b="1" dirty="0">
                  <a:solidFill>
                    <a:schemeClr val="accent6">
                      <a:lumMod val="75000"/>
                    </a:schemeClr>
                  </a:solidFill>
                  <a:latin typeface="Comic Sans MS" panose="030F0702030302020204" pitchFamily="66" charset="0"/>
                </a:rPr>
                <a:t>Tertiary:</a:t>
              </a:r>
              <a:endParaRPr lang="en-SE" sz="1400" b="1" dirty="0">
                <a:solidFill>
                  <a:schemeClr val="accent6">
                    <a:lumMod val="75000"/>
                  </a:schemeClr>
                </a:solidFill>
                <a:latin typeface="Comic Sans MS" panose="030F0702030302020204" pitchFamily="66" charset="0"/>
              </a:endParaRPr>
            </a:p>
          </p:txBody>
        </p:sp>
        <p:sp>
          <p:nvSpPr>
            <p:cNvPr id="26" name="TextBox 25">
              <a:extLst>
                <a:ext uri="{FF2B5EF4-FFF2-40B4-BE49-F238E27FC236}">
                  <a16:creationId xmlns:a16="http://schemas.microsoft.com/office/drawing/2014/main" id="{8B2D93B6-1B86-1D2A-E7B3-96186D93149A}"/>
                </a:ext>
              </a:extLst>
            </p:cNvPr>
            <p:cNvSpPr txBox="1"/>
            <p:nvPr/>
          </p:nvSpPr>
          <p:spPr>
            <a:xfrm>
              <a:off x="2194560" y="3606800"/>
              <a:ext cx="1162498" cy="307777"/>
            </a:xfrm>
            <a:prstGeom prst="rect">
              <a:avLst/>
            </a:prstGeom>
            <a:noFill/>
          </p:spPr>
          <p:txBody>
            <a:bodyPr wrap="none" rtlCol="0">
              <a:spAutoFit/>
            </a:bodyPr>
            <a:lstStyle/>
            <a:p>
              <a:r>
                <a:rPr lang="en-GB" sz="1400" b="1" dirty="0">
                  <a:solidFill>
                    <a:schemeClr val="tx1">
                      <a:lumMod val="65000"/>
                      <a:lumOff val="35000"/>
                    </a:schemeClr>
                  </a:solidFill>
                  <a:latin typeface="Comic Sans MS" panose="030F0702030302020204" pitchFamily="66" charset="0"/>
                </a:rPr>
                <a:t>Secondary:</a:t>
              </a:r>
              <a:endParaRPr lang="en-SE" sz="1400" b="1" dirty="0">
                <a:solidFill>
                  <a:schemeClr val="tx1">
                    <a:lumMod val="65000"/>
                    <a:lumOff val="35000"/>
                  </a:schemeClr>
                </a:solidFill>
                <a:latin typeface="Comic Sans MS" panose="030F0702030302020204" pitchFamily="66" charset="0"/>
              </a:endParaRPr>
            </a:p>
          </p:txBody>
        </p:sp>
      </p:grpSp>
      <p:sp>
        <p:nvSpPr>
          <p:cNvPr id="43" name="TextBox 42">
            <a:extLst>
              <a:ext uri="{FF2B5EF4-FFF2-40B4-BE49-F238E27FC236}">
                <a16:creationId xmlns:a16="http://schemas.microsoft.com/office/drawing/2014/main" id="{311AC012-3E7A-4ED5-B413-E1DA07F16D3F}"/>
              </a:ext>
            </a:extLst>
          </p:cNvPr>
          <p:cNvSpPr txBox="1"/>
          <p:nvPr/>
        </p:nvSpPr>
        <p:spPr>
          <a:xfrm>
            <a:off x="1076016" y="2074088"/>
            <a:ext cx="4651977" cy="738664"/>
          </a:xfrm>
          <a:prstGeom prst="rect">
            <a:avLst/>
          </a:prstGeom>
          <a:noFill/>
        </p:spPr>
        <p:txBody>
          <a:bodyPr wrap="square">
            <a:spAutoFit/>
          </a:bodyPr>
          <a:lstStyle/>
          <a:p>
            <a:pPr marL="0" indent="0">
              <a:buFont typeface="Arial" panose="020B0604020202020204" pitchFamily="34" charset="0"/>
              <a:buNone/>
            </a:pPr>
            <a:r>
              <a:rPr lang="en-GB" sz="2200" b="1" dirty="0"/>
              <a:t>p + p </a:t>
            </a:r>
            <a:r>
              <a:rPr lang="en-GB" sz="1600" b="1" dirty="0">
                <a:sym typeface="Wingdings" panose="05000000000000000000" pitchFamily="2" charset="2"/>
              </a:rPr>
              <a:t></a:t>
            </a:r>
            <a:r>
              <a:rPr lang="en-GB" sz="2200" b="1" dirty="0">
                <a:sym typeface="Wingdings" panose="05000000000000000000" pitchFamily="2" charset="2"/>
              </a:rPr>
              <a:t> p + p + p + p  </a:t>
            </a:r>
            <a:r>
              <a:rPr lang="en-GB" sz="2000" dirty="0">
                <a:sym typeface="Wingdings" panose="05000000000000000000" pitchFamily="2" charset="2"/>
              </a:rPr>
              <a:t>(High energy protons produce lower energy antiprotons)</a:t>
            </a:r>
          </a:p>
        </p:txBody>
      </p:sp>
      <p:pic>
        <p:nvPicPr>
          <p:cNvPr id="3" name="Picture 2">
            <a:extLst>
              <a:ext uri="{FF2B5EF4-FFF2-40B4-BE49-F238E27FC236}">
                <a16:creationId xmlns:a16="http://schemas.microsoft.com/office/drawing/2014/main" id="{452B9F1E-AB52-8C89-20D6-1DBFD1D7E9A4}"/>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6339839" y="739530"/>
            <a:ext cx="5095617" cy="5763539"/>
          </a:xfrm>
          <a:prstGeom prst="rect">
            <a:avLst/>
          </a:prstGeom>
        </p:spPr>
      </p:pic>
      <p:sp>
        <p:nvSpPr>
          <p:cNvPr id="5" name="Rectangle: Rounded Corners 4">
            <a:extLst>
              <a:ext uri="{FF2B5EF4-FFF2-40B4-BE49-F238E27FC236}">
                <a16:creationId xmlns:a16="http://schemas.microsoft.com/office/drawing/2014/main" id="{652D9DD8-BFDD-BBB5-E375-337D666F63F2}"/>
              </a:ext>
            </a:extLst>
          </p:cNvPr>
          <p:cNvSpPr/>
          <p:nvPr/>
        </p:nvSpPr>
        <p:spPr>
          <a:xfrm>
            <a:off x="7372238" y="2507825"/>
            <a:ext cx="1751684" cy="116079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grpSp>
        <p:nvGrpSpPr>
          <p:cNvPr id="6" name="Group 5">
            <a:extLst>
              <a:ext uri="{FF2B5EF4-FFF2-40B4-BE49-F238E27FC236}">
                <a16:creationId xmlns:a16="http://schemas.microsoft.com/office/drawing/2014/main" id="{2AE7BD12-3F98-C26B-D13B-16D2FAB05019}"/>
              </a:ext>
            </a:extLst>
          </p:cNvPr>
          <p:cNvGrpSpPr/>
          <p:nvPr/>
        </p:nvGrpSpPr>
        <p:grpSpPr>
          <a:xfrm>
            <a:off x="7416307" y="2573927"/>
            <a:ext cx="1674564" cy="1035671"/>
            <a:chOff x="9263372" y="4814584"/>
            <a:chExt cx="1661451" cy="1211054"/>
          </a:xfrm>
        </p:grpSpPr>
        <p:pic>
          <p:nvPicPr>
            <p:cNvPr id="14" name="Picture 13">
              <a:extLst>
                <a:ext uri="{FF2B5EF4-FFF2-40B4-BE49-F238E27FC236}">
                  <a16:creationId xmlns:a16="http://schemas.microsoft.com/office/drawing/2014/main" id="{A7D0695A-68AA-3263-D2DC-77A135207D4B}"/>
                </a:ext>
              </a:extLst>
            </p:cNvPr>
            <p:cNvPicPr>
              <a:picLocks noChangeAspect="1"/>
            </p:cNvPicPr>
            <p:nvPr/>
          </p:nvPicPr>
          <p:blipFill>
            <a:blip r:embed="rId33"/>
            <a:stretch>
              <a:fillRect/>
            </a:stretch>
          </p:blipFill>
          <p:spPr>
            <a:xfrm>
              <a:off x="9263372" y="4814584"/>
              <a:ext cx="1661451" cy="1211054"/>
            </a:xfrm>
            <a:prstGeom prst="rect">
              <a:avLst/>
            </a:prstGeom>
          </p:spPr>
        </p:pic>
        <p:sp>
          <p:nvSpPr>
            <p:cNvPr id="15" name="Explosion: 14 Points 14">
              <a:extLst>
                <a:ext uri="{FF2B5EF4-FFF2-40B4-BE49-F238E27FC236}">
                  <a16:creationId xmlns:a16="http://schemas.microsoft.com/office/drawing/2014/main" id="{F58A9F57-1844-711B-5542-F6C95B2B9945}"/>
                </a:ext>
              </a:extLst>
            </p:cNvPr>
            <p:cNvSpPr/>
            <p:nvPr/>
          </p:nvSpPr>
          <p:spPr>
            <a:xfrm rot="20765126">
              <a:off x="9535163" y="5133149"/>
              <a:ext cx="1045044" cy="671394"/>
            </a:xfrm>
            <a:prstGeom prst="irregularSeal2">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79447E12-1D72-369B-3886-1543AA58D51B}"/>
                    </a:ext>
                  </a:extLst>
                </p:cNvPr>
                <p:cNvSpPr txBox="1"/>
                <p:nvPr/>
              </p:nvSpPr>
              <p:spPr>
                <a:xfrm>
                  <a:off x="9980862" y="4814584"/>
                  <a:ext cx="233269" cy="1809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500" b="1" i="1" smtClean="0">
                            <a:solidFill>
                              <a:srgbClr val="C00000"/>
                            </a:solidFill>
                            <a:latin typeface="Cambria Math" panose="02040503050406030204" pitchFamily="18" charset="0"/>
                          </a:rPr>
                          <m:t>𝑪𝑹</m:t>
                        </m:r>
                      </m:oMath>
                    </m:oMathPara>
                  </a14:m>
                  <a:endParaRPr lang="en-GB" sz="1500" b="1" dirty="0">
                    <a:solidFill>
                      <a:srgbClr val="C00000"/>
                    </a:solidFill>
                  </a:endParaRPr>
                </a:p>
              </p:txBody>
            </p:sp>
          </mc:Choice>
          <mc:Fallback xmlns="">
            <p:sp>
              <p:nvSpPr>
                <p:cNvPr id="16" name="TextBox 15">
                  <a:extLst>
                    <a:ext uri="{FF2B5EF4-FFF2-40B4-BE49-F238E27FC236}">
                      <a16:creationId xmlns:a16="http://schemas.microsoft.com/office/drawing/2014/main" id="{79447E12-1D72-369B-3886-1543AA58D51B}"/>
                    </a:ext>
                  </a:extLst>
                </p:cNvPr>
                <p:cNvSpPr txBox="1">
                  <a:spLocks noRot="1" noChangeAspect="1" noMove="1" noResize="1" noEditPoints="1" noAdjustHandles="1" noChangeArrowheads="1" noChangeShapeType="1" noTextEdit="1"/>
                </p:cNvSpPr>
                <p:nvPr/>
              </p:nvSpPr>
              <p:spPr>
                <a:xfrm>
                  <a:off x="9980862" y="4814584"/>
                  <a:ext cx="233269" cy="180913"/>
                </a:xfrm>
                <a:prstGeom prst="rect">
                  <a:avLst/>
                </a:prstGeom>
                <a:blipFill>
                  <a:blip r:embed="rId34"/>
                  <a:stretch>
                    <a:fillRect l="-28205" r="-33333" b="-53846"/>
                  </a:stretch>
                </a:blipFill>
              </p:spPr>
              <p:txBody>
                <a:bodyPr/>
                <a:lstStyle/>
                <a:p>
                  <a:r>
                    <a:rPr lang="en-SE">
                      <a:noFill/>
                    </a:rPr>
                    <a:t> </a:t>
                  </a:r>
                </a:p>
              </p:txBody>
            </p:sp>
          </mc:Fallback>
        </mc:AlternateContent>
      </p:grpSp>
      <p:sp>
        <p:nvSpPr>
          <p:cNvPr id="17" name="Freeform: Shape 16">
            <a:extLst>
              <a:ext uri="{FF2B5EF4-FFF2-40B4-BE49-F238E27FC236}">
                <a16:creationId xmlns:a16="http://schemas.microsoft.com/office/drawing/2014/main" id="{24CA2B4F-A3B5-2781-15AE-879A923BDA4E}"/>
              </a:ext>
            </a:extLst>
          </p:cNvPr>
          <p:cNvSpPr/>
          <p:nvPr/>
        </p:nvSpPr>
        <p:spPr>
          <a:xfrm>
            <a:off x="8868581" y="4825374"/>
            <a:ext cx="1344058" cy="1322039"/>
          </a:xfrm>
          <a:custGeom>
            <a:avLst/>
            <a:gdLst>
              <a:gd name="connsiteX0" fmla="*/ 0 w 1344058"/>
              <a:gd name="connsiteY0" fmla="*/ 1300005 h 1322039"/>
              <a:gd name="connsiteX1" fmla="*/ 683046 w 1344058"/>
              <a:gd name="connsiteY1" fmla="*/ 15 h 1322039"/>
              <a:gd name="connsiteX2" fmla="*/ 1344058 w 1344058"/>
              <a:gd name="connsiteY2" fmla="*/ 1322039 h 1322039"/>
            </a:gdLst>
            <a:ahLst/>
            <a:cxnLst>
              <a:cxn ang="0">
                <a:pos x="connsiteX0" y="connsiteY0"/>
              </a:cxn>
              <a:cxn ang="0">
                <a:pos x="connsiteX1" y="connsiteY1"/>
              </a:cxn>
              <a:cxn ang="0">
                <a:pos x="connsiteX2" y="connsiteY2"/>
              </a:cxn>
            </a:cxnLst>
            <a:rect l="l" t="t" r="r" b="b"/>
            <a:pathLst>
              <a:path w="1344058" h="1322039">
                <a:moveTo>
                  <a:pt x="0" y="1300005"/>
                </a:moveTo>
                <a:cubicBezTo>
                  <a:pt x="229518" y="648174"/>
                  <a:pt x="459036" y="-3657"/>
                  <a:pt x="683046" y="15"/>
                </a:cubicBezTo>
                <a:cubicBezTo>
                  <a:pt x="907056" y="3687"/>
                  <a:pt x="1239398" y="1156786"/>
                  <a:pt x="1344058" y="1322039"/>
                </a:cubicBezTo>
              </a:path>
            </a:pathLst>
          </a:custGeom>
          <a:noFill/>
          <a:ln w="28575">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grpSp>
        <p:nvGrpSpPr>
          <p:cNvPr id="18" name="Group 17">
            <a:extLst>
              <a:ext uri="{FF2B5EF4-FFF2-40B4-BE49-F238E27FC236}">
                <a16:creationId xmlns:a16="http://schemas.microsoft.com/office/drawing/2014/main" id="{44C5E99A-EE24-D049-10E9-A4E24E9EAB96}"/>
              </a:ext>
            </a:extLst>
          </p:cNvPr>
          <p:cNvGrpSpPr/>
          <p:nvPr/>
        </p:nvGrpSpPr>
        <p:grpSpPr>
          <a:xfrm>
            <a:off x="9966549" y="4702443"/>
            <a:ext cx="1370845" cy="1107948"/>
            <a:chOff x="7489471" y="3140886"/>
            <a:chExt cx="3363781" cy="2155999"/>
          </a:xfrm>
        </p:grpSpPr>
        <mc:AlternateContent xmlns:mc="http://schemas.openxmlformats.org/markup-compatibility/2006" xmlns:p14="http://schemas.microsoft.com/office/powerpoint/2010/main">
          <mc:Choice Requires="p14">
            <p:contentPart p14:bwMode="auto" r:id="rId35">
              <p14:nvContentPartPr>
                <p14:cNvPr id="42" name="Ink 41">
                  <a:extLst>
                    <a:ext uri="{FF2B5EF4-FFF2-40B4-BE49-F238E27FC236}">
                      <a16:creationId xmlns:a16="http://schemas.microsoft.com/office/drawing/2014/main" id="{D346076E-068F-5693-01BB-CA0822A1E2EC}"/>
                    </a:ext>
                  </a:extLst>
                </p14:cNvPr>
                <p14:cNvContentPartPr/>
                <p14:nvPr/>
              </p14:nvContentPartPr>
              <p14:xfrm>
                <a:off x="8105851" y="3893581"/>
                <a:ext cx="670320" cy="856800"/>
              </p14:xfrm>
            </p:contentPart>
          </mc:Choice>
          <mc:Fallback xmlns="">
            <p:pic>
              <p:nvPicPr>
                <p:cNvPr id="42" name="Ink 41">
                  <a:extLst>
                    <a:ext uri="{FF2B5EF4-FFF2-40B4-BE49-F238E27FC236}">
                      <a16:creationId xmlns:a16="http://schemas.microsoft.com/office/drawing/2014/main" id="{D346076E-068F-5693-01BB-CA0822A1E2EC}"/>
                    </a:ext>
                  </a:extLst>
                </p:cNvPr>
                <p:cNvPicPr/>
                <p:nvPr/>
              </p:nvPicPr>
              <p:blipFill>
                <a:blip r:embed="rId36"/>
                <a:stretch>
                  <a:fillRect/>
                </a:stretch>
              </p:blipFill>
              <p:spPr>
                <a:xfrm>
                  <a:off x="8083772" y="3876081"/>
                  <a:ext cx="713595" cy="891100"/>
                </a:xfrm>
                <a:prstGeom prst="rect">
                  <a:avLst/>
                </a:prstGeom>
              </p:spPr>
            </p:pic>
          </mc:Fallback>
        </mc:AlternateContent>
        <p:grpSp>
          <p:nvGrpSpPr>
            <p:cNvPr id="44" name="Group 43">
              <a:extLst>
                <a:ext uri="{FF2B5EF4-FFF2-40B4-BE49-F238E27FC236}">
                  <a16:creationId xmlns:a16="http://schemas.microsoft.com/office/drawing/2014/main" id="{3193F62E-7ACD-FBE4-A33F-DD1C5538D7A0}"/>
                </a:ext>
              </a:extLst>
            </p:cNvPr>
            <p:cNvGrpSpPr/>
            <p:nvPr/>
          </p:nvGrpSpPr>
          <p:grpSpPr>
            <a:xfrm>
              <a:off x="8763211" y="3784197"/>
              <a:ext cx="1413720" cy="781200"/>
              <a:chOff x="9184449" y="4256802"/>
              <a:chExt cx="1413720" cy="781200"/>
            </a:xfrm>
          </p:grpSpPr>
          <mc:AlternateContent xmlns:mc="http://schemas.openxmlformats.org/markup-compatibility/2006" xmlns:p14="http://schemas.microsoft.com/office/powerpoint/2010/main">
            <mc:Choice Requires="p14">
              <p:contentPart p14:bwMode="auto" r:id="rId37">
                <p14:nvContentPartPr>
                  <p14:cNvPr id="50" name="Ink 49">
                    <a:extLst>
                      <a:ext uri="{FF2B5EF4-FFF2-40B4-BE49-F238E27FC236}">
                        <a16:creationId xmlns:a16="http://schemas.microsoft.com/office/drawing/2014/main" id="{38C8C5FF-C126-DEB0-47AA-DFC00540FD83}"/>
                      </a:ext>
                    </a:extLst>
                  </p14:cNvPr>
                  <p14:cNvContentPartPr/>
                  <p14:nvPr/>
                </p14:nvContentPartPr>
                <p14:xfrm>
                  <a:off x="9184449" y="4652082"/>
                  <a:ext cx="836280" cy="248400"/>
                </p14:xfrm>
              </p:contentPart>
            </mc:Choice>
            <mc:Fallback xmlns="">
              <p:pic>
                <p:nvPicPr>
                  <p:cNvPr id="50" name="Ink 49">
                    <a:extLst>
                      <a:ext uri="{FF2B5EF4-FFF2-40B4-BE49-F238E27FC236}">
                        <a16:creationId xmlns:a16="http://schemas.microsoft.com/office/drawing/2014/main" id="{38C8C5FF-C126-DEB0-47AA-DFC00540FD83}"/>
                      </a:ext>
                    </a:extLst>
                  </p:cNvPr>
                  <p:cNvPicPr/>
                  <p:nvPr/>
                </p:nvPicPr>
                <p:blipFill>
                  <a:blip r:embed="rId38"/>
                  <a:stretch>
                    <a:fillRect/>
                  </a:stretch>
                </p:blipFill>
                <p:spPr>
                  <a:xfrm>
                    <a:off x="9163255" y="4635289"/>
                    <a:ext cx="879551" cy="282686"/>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51" name="Ink 50">
                    <a:extLst>
                      <a:ext uri="{FF2B5EF4-FFF2-40B4-BE49-F238E27FC236}">
                        <a16:creationId xmlns:a16="http://schemas.microsoft.com/office/drawing/2014/main" id="{CA8455B1-1B25-B40D-C0FC-E0CF0B9CB4ED}"/>
                      </a:ext>
                    </a:extLst>
                  </p14:cNvPr>
                  <p14:cNvContentPartPr/>
                  <p14:nvPr/>
                </p14:nvContentPartPr>
                <p14:xfrm>
                  <a:off x="10027569" y="4256802"/>
                  <a:ext cx="363240" cy="510120"/>
                </p14:xfrm>
              </p:contentPart>
            </mc:Choice>
            <mc:Fallback xmlns="">
              <p:pic>
                <p:nvPicPr>
                  <p:cNvPr id="51" name="Ink 50">
                    <a:extLst>
                      <a:ext uri="{FF2B5EF4-FFF2-40B4-BE49-F238E27FC236}">
                        <a16:creationId xmlns:a16="http://schemas.microsoft.com/office/drawing/2014/main" id="{CA8455B1-1B25-B40D-C0FC-E0CF0B9CB4ED}"/>
                      </a:ext>
                    </a:extLst>
                  </p:cNvPr>
                  <p:cNvPicPr/>
                  <p:nvPr/>
                </p:nvPicPr>
                <p:blipFill>
                  <a:blip r:embed="rId40"/>
                  <a:stretch>
                    <a:fillRect/>
                  </a:stretch>
                </p:blipFill>
                <p:spPr>
                  <a:xfrm>
                    <a:off x="10005528" y="4239332"/>
                    <a:ext cx="406441" cy="544361"/>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52" name="Ink 51">
                    <a:extLst>
                      <a:ext uri="{FF2B5EF4-FFF2-40B4-BE49-F238E27FC236}">
                        <a16:creationId xmlns:a16="http://schemas.microsoft.com/office/drawing/2014/main" id="{2E0864DE-256C-0621-3F7C-D3A9E1E1208D}"/>
                      </a:ext>
                    </a:extLst>
                  </p14:cNvPr>
                  <p14:cNvContentPartPr/>
                  <p14:nvPr/>
                </p14:nvContentPartPr>
                <p14:xfrm>
                  <a:off x="10027569" y="4756842"/>
                  <a:ext cx="570600" cy="281160"/>
                </p14:xfrm>
              </p:contentPart>
            </mc:Choice>
            <mc:Fallback xmlns="">
              <p:pic>
                <p:nvPicPr>
                  <p:cNvPr id="21" name="Ink 20">
                    <a:extLst>
                      <a:ext uri="{FF2B5EF4-FFF2-40B4-BE49-F238E27FC236}">
                        <a16:creationId xmlns:a16="http://schemas.microsoft.com/office/drawing/2014/main" id="{3D71C5B7-C480-465A-8EA7-823A118BE96B}"/>
                      </a:ext>
                    </a:extLst>
                  </p:cNvPr>
                  <p:cNvPicPr/>
                  <p:nvPr/>
                </p:nvPicPr>
                <p:blipFill>
                  <a:blip r:embed="rId42"/>
                  <a:stretch>
                    <a:fillRect/>
                  </a:stretch>
                </p:blipFill>
                <p:spPr>
                  <a:xfrm>
                    <a:off x="10011210" y="4743580"/>
                    <a:ext cx="602664" cy="307154"/>
                  </a:xfrm>
                  <a:prstGeom prst="rect">
                    <a:avLst/>
                  </a:prstGeom>
                </p:spPr>
              </p:pic>
            </mc:Fallback>
          </mc:AlternateContent>
        </p:grpSp>
        <p:sp>
          <p:nvSpPr>
            <p:cNvPr id="45" name="TextBox 44">
              <a:extLst>
                <a:ext uri="{FF2B5EF4-FFF2-40B4-BE49-F238E27FC236}">
                  <a16:creationId xmlns:a16="http://schemas.microsoft.com/office/drawing/2014/main" id="{6F780034-551F-B98E-2EA9-B80645E96F0B}"/>
                </a:ext>
              </a:extLst>
            </p:cNvPr>
            <p:cNvSpPr txBox="1"/>
            <p:nvPr/>
          </p:nvSpPr>
          <p:spPr>
            <a:xfrm>
              <a:off x="7489471" y="3383550"/>
              <a:ext cx="775676" cy="898372"/>
            </a:xfrm>
            <a:prstGeom prst="rect">
              <a:avLst/>
            </a:prstGeom>
            <a:noFill/>
          </p:spPr>
          <p:txBody>
            <a:bodyPr wrap="none" rtlCol="0">
              <a:spAutoFit/>
            </a:bodyPr>
            <a:lstStyle/>
            <a:p>
              <a:r>
                <a:rPr lang="el-GR" sz="2400" dirty="0">
                  <a:solidFill>
                    <a:schemeClr val="accent6">
                      <a:lumMod val="50000"/>
                    </a:schemeClr>
                  </a:solidFill>
                </a:rPr>
                <a:t>χ</a:t>
              </a:r>
              <a:endParaRPr lang="en-GB" sz="2400" dirty="0">
                <a:solidFill>
                  <a:schemeClr val="accent6">
                    <a:lumMod val="50000"/>
                  </a:schemeClr>
                </a:solidFill>
              </a:endParaRPr>
            </a:p>
          </p:txBody>
        </p:sp>
        <p:sp>
          <p:nvSpPr>
            <p:cNvPr id="46" name="TextBox 45">
              <a:extLst>
                <a:ext uri="{FF2B5EF4-FFF2-40B4-BE49-F238E27FC236}">
                  <a16:creationId xmlns:a16="http://schemas.microsoft.com/office/drawing/2014/main" id="{475456B7-B4A3-79B5-3729-DA36156CC0F5}"/>
                </a:ext>
              </a:extLst>
            </p:cNvPr>
            <p:cNvSpPr txBox="1"/>
            <p:nvPr/>
          </p:nvSpPr>
          <p:spPr>
            <a:xfrm>
              <a:off x="7661291" y="4398513"/>
              <a:ext cx="775676" cy="898372"/>
            </a:xfrm>
            <a:prstGeom prst="rect">
              <a:avLst/>
            </a:prstGeom>
            <a:noFill/>
          </p:spPr>
          <p:txBody>
            <a:bodyPr wrap="none" rtlCol="0">
              <a:spAutoFit/>
            </a:bodyPr>
            <a:lstStyle/>
            <a:p>
              <a:r>
                <a:rPr lang="el-GR" sz="2400" dirty="0">
                  <a:solidFill>
                    <a:schemeClr val="accent6">
                      <a:lumMod val="50000"/>
                    </a:schemeClr>
                  </a:solidFill>
                </a:rPr>
                <a:t>χ</a:t>
              </a:r>
              <a:endParaRPr lang="en-GB" sz="2400" dirty="0">
                <a:solidFill>
                  <a:schemeClr val="accent6">
                    <a:lumMod val="50000"/>
                  </a:schemeClr>
                </a:solidFill>
              </a:endParaRPr>
            </a:p>
          </p:txBody>
        </p:sp>
        <p:sp>
          <p:nvSpPr>
            <p:cNvPr id="47" name="TextBox 46">
              <a:extLst>
                <a:ext uri="{FF2B5EF4-FFF2-40B4-BE49-F238E27FC236}">
                  <a16:creationId xmlns:a16="http://schemas.microsoft.com/office/drawing/2014/main" id="{BC32231A-062A-79EA-9EC3-0C02F14913ED}"/>
                </a:ext>
              </a:extLst>
            </p:cNvPr>
            <p:cNvSpPr txBox="1"/>
            <p:nvPr/>
          </p:nvSpPr>
          <p:spPr>
            <a:xfrm>
              <a:off x="9872352" y="3140886"/>
              <a:ext cx="850414" cy="898372"/>
            </a:xfrm>
            <a:prstGeom prst="rect">
              <a:avLst/>
            </a:prstGeom>
            <a:noFill/>
          </p:spPr>
          <p:txBody>
            <a:bodyPr wrap="none" rtlCol="0">
              <a:spAutoFit/>
            </a:bodyPr>
            <a:lstStyle/>
            <a:p>
              <a:r>
                <a:rPr lang="en-GB" sz="2400" dirty="0">
                  <a:solidFill>
                    <a:schemeClr val="accent6">
                      <a:lumMod val="50000"/>
                    </a:schemeClr>
                  </a:solidFill>
                </a:rPr>
                <a:t>q</a:t>
              </a:r>
            </a:p>
          </p:txBody>
        </p:sp>
        <p:sp>
          <p:nvSpPr>
            <p:cNvPr id="48" name="TextBox 47">
              <a:extLst>
                <a:ext uri="{FF2B5EF4-FFF2-40B4-BE49-F238E27FC236}">
                  <a16:creationId xmlns:a16="http://schemas.microsoft.com/office/drawing/2014/main" id="{CDD4321E-2487-CC37-047E-6D2389709008}"/>
                </a:ext>
              </a:extLst>
            </p:cNvPr>
            <p:cNvSpPr txBox="1"/>
            <p:nvPr/>
          </p:nvSpPr>
          <p:spPr>
            <a:xfrm>
              <a:off x="10002838" y="4251710"/>
              <a:ext cx="850414" cy="898372"/>
            </a:xfrm>
            <a:prstGeom prst="rect">
              <a:avLst/>
            </a:prstGeom>
            <a:noFill/>
            <a:ln>
              <a:noFill/>
            </a:ln>
          </p:spPr>
          <p:txBody>
            <a:bodyPr wrap="none" rtlCol="0">
              <a:spAutoFit/>
            </a:bodyPr>
            <a:lstStyle/>
            <a:p>
              <a:r>
                <a:rPr lang="en-GB" sz="2400" dirty="0">
                  <a:solidFill>
                    <a:schemeClr val="accent6">
                      <a:lumMod val="50000"/>
                    </a:schemeClr>
                  </a:solidFill>
                </a:rPr>
                <a:t>q</a:t>
              </a:r>
            </a:p>
          </p:txBody>
        </p:sp>
        <p:cxnSp>
          <p:nvCxnSpPr>
            <p:cNvPr id="49" name="Straight Connector 48">
              <a:extLst>
                <a:ext uri="{FF2B5EF4-FFF2-40B4-BE49-F238E27FC236}">
                  <a16:creationId xmlns:a16="http://schemas.microsoft.com/office/drawing/2014/main" id="{2B3BFD09-1B36-F316-D642-98780D262099}"/>
                </a:ext>
              </a:extLst>
            </p:cNvPr>
            <p:cNvCxnSpPr>
              <a:cxnSpLocks/>
            </p:cNvCxnSpPr>
            <p:nvPr/>
          </p:nvCxnSpPr>
          <p:spPr>
            <a:xfrm flipV="1">
              <a:off x="10297560" y="4502409"/>
              <a:ext cx="174660" cy="102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3" name="Straight Connector 52">
            <a:extLst>
              <a:ext uri="{FF2B5EF4-FFF2-40B4-BE49-F238E27FC236}">
                <a16:creationId xmlns:a16="http://schemas.microsoft.com/office/drawing/2014/main" id="{D8DAC5EE-655D-9D07-19B4-C2C83D511FF2}"/>
              </a:ext>
            </a:extLst>
          </p:cNvPr>
          <p:cNvCxnSpPr>
            <a:cxnSpLocks/>
          </p:cNvCxnSpPr>
          <p:nvPr/>
        </p:nvCxnSpPr>
        <p:spPr>
          <a:xfrm>
            <a:off x="3293368" y="2222566"/>
            <a:ext cx="15154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0313379-1488-59E1-DC08-6272B854CA97}"/>
              </a:ext>
            </a:extLst>
          </p:cNvPr>
          <p:cNvSpPr txBox="1"/>
          <p:nvPr/>
        </p:nvSpPr>
        <p:spPr>
          <a:xfrm>
            <a:off x="6503435" y="390865"/>
            <a:ext cx="5243660" cy="369332"/>
          </a:xfrm>
          <a:prstGeom prst="rect">
            <a:avLst/>
          </a:prstGeom>
          <a:noFill/>
        </p:spPr>
        <p:txBody>
          <a:bodyPr wrap="square" rtlCol="0">
            <a:spAutoFit/>
          </a:bodyPr>
          <a:lstStyle/>
          <a:p>
            <a:r>
              <a:rPr lang="en-GB" dirty="0"/>
              <a:t>Flux of CR nuclei and antiparticles (data from AMS-02)</a:t>
            </a:r>
            <a:endParaRPr lang="en-SE" dirty="0"/>
          </a:p>
        </p:txBody>
      </p:sp>
    </p:spTree>
    <p:extLst>
      <p:ext uri="{BB962C8B-B14F-4D97-AF65-F5344CB8AC3E}">
        <p14:creationId xmlns:p14="http://schemas.microsoft.com/office/powerpoint/2010/main" val="3389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blip>
          <a:srcRect/>
          <a:tile tx="0" ty="0" sx="100000" sy="100000" flip="none" algn="tl"/>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AB62D5D-75ED-4531-BA2D-C1DCC6746164}"/>
              </a:ext>
            </a:extLst>
          </p:cNvPr>
          <p:cNvSpPr txBox="1"/>
          <p:nvPr/>
        </p:nvSpPr>
        <p:spPr>
          <a:xfrm>
            <a:off x="1425289" y="2826557"/>
            <a:ext cx="9293786" cy="3606146"/>
          </a:xfrm>
          <a:prstGeom prst="rect">
            <a:avLst/>
          </a:prstGeom>
          <a:solidFill>
            <a:schemeClr val="bg1"/>
          </a:solidFill>
          <a:ln>
            <a:solidFill>
              <a:schemeClr val="tx1"/>
            </a:solidFill>
          </a:ln>
        </p:spPr>
        <p:txBody>
          <a:bodyPr wrap="square" rtlCol="0">
            <a:spAutoFit/>
          </a:bodyPr>
          <a:lstStyle/>
          <a:p>
            <a:endParaRPr lang="en-GB" dirty="0"/>
          </a:p>
        </p:txBody>
      </p:sp>
      <p:sp>
        <p:nvSpPr>
          <p:cNvPr id="2" name="Title 1">
            <a:extLst>
              <a:ext uri="{FF2B5EF4-FFF2-40B4-BE49-F238E27FC236}">
                <a16:creationId xmlns:a16="http://schemas.microsoft.com/office/drawing/2014/main" id="{CA814249-82CF-4FD0-B186-073C10435F18}"/>
              </a:ext>
            </a:extLst>
          </p:cNvPr>
          <p:cNvSpPr>
            <a:spLocks noGrp="1"/>
          </p:cNvSpPr>
          <p:nvPr>
            <p:ph type="title"/>
          </p:nvPr>
        </p:nvSpPr>
        <p:spPr>
          <a:xfrm>
            <a:off x="660609" y="168695"/>
            <a:ext cx="10515600" cy="1325563"/>
          </a:xfrm>
        </p:spPr>
        <p:txBody>
          <a:bodyPr/>
          <a:lstStyle/>
          <a:p>
            <a:r>
              <a:rPr lang="en-GB" b="1"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Antiproton </a:t>
            </a:r>
            <a:r>
              <a:rPr lang="en-GB" b="1" i="1"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excess </a:t>
            </a:r>
            <a:r>
              <a:rPr lang="en-GB" sz="3600" b="1" i="1" dirty="0">
                <a:solidFill>
                  <a:schemeClr val="accent5">
                    <a:lumMod val="50000"/>
                  </a:schemeClr>
                </a:solidFill>
                <a:latin typeface="Times New Roman" panose="02020603050405020304" pitchFamily="18" charset="0"/>
                <a:cs typeface="Times New Roman" panose="02020603050405020304" pitchFamily="18" charset="0"/>
              </a:rPr>
              <a:t>– </a:t>
            </a:r>
            <a:r>
              <a:rPr lang="en-GB" sz="3600" b="1" dirty="0">
                <a:solidFill>
                  <a:schemeClr val="accent5">
                    <a:lumMod val="50000"/>
                  </a:schemeClr>
                </a:solidFill>
                <a:latin typeface="Times New Roman" panose="02020603050405020304" pitchFamily="18" charset="0"/>
                <a:cs typeface="Times New Roman" panose="02020603050405020304" pitchFamily="18" charset="0"/>
              </a:rPr>
              <a:t>A DM signal?</a:t>
            </a:r>
            <a:endParaRPr lang="en-GB" sz="3600" b="1"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28A6A47-DD6F-4121-AB00-E01A58FDBAF0}"/>
              </a:ext>
            </a:extLst>
          </p:cNvPr>
          <p:cNvSpPr>
            <a:spLocks noGrp="1"/>
          </p:cNvSpPr>
          <p:nvPr>
            <p:ph idx="1"/>
          </p:nvPr>
        </p:nvSpPr>
        <p:spPr>
          <a:xfrm>
            <a:off x="753072" y="1398421"/>
            <a:ext cx="9293786" cy="4351338"/>
          </a:xfrm>
        </p:spPr>
        <p:txBody>
          <a:bodyPr>
            <a:normAutofit/>
          </a:bodyPr>
          <a:lstStyle/>
          <a:p>
            <a:pPr marL="0" indent="0">
              <a:buNone/>
            </a:pPr>
            <a:r>
              <a:rPr lang="en-GB" sz="2600" dirty="0">
                <a:effectLst/>
                <a:latin typeface="Calibri (Body)"/>
                <a:ea typeface="Calibri" panose="020F0502020204030204" pitchFamily="34" charset="0"/>
                <a:cs typeface="Calibri" panose="020F0502020204030204" pitchFamily="34" charset="0"/>
              </a:rPr>
              <a:t>Several studies claimed the possibility of an </a:t>
            </a:r>
            <a:r>
              <a:rPr lang="en-GB" sz="2600" b="1" dirty="0">
                <a:effectLst/>
                <a:latin typeface="Calibri (Body)"/>
                <a:ea typeface="Calibri" panose="020F0502020204030204" pitchFamily="34" charset="0"/>
                <a:cs typeface="Calibri" panose="020F0502020204030204" pitchFamily="34" charset="0"/>
              </a:rPr>
              <a:t>excess</a:t>
            </a:r>
            <a:r>
              <a:rPr lang="en-GB" sz="2600" dirty="0">
                <a:effectLst/>
                <a:latin typeface="Calibri (Body)"/>
                <a:ea typeface="Calibri" panose="020F0502020204030204" pitchFamily="34" charset="0"/>
                <a:cs typeface="Calibri" panose="020F0502020204030204" pitchFamily="34" charset="0"/>
              </a:rPr>
              <a:t> of data over the predicted flux </a:t>
            </a:r>
            <a:r>
              <a:rPr lang="en-GB" sz="2600" b="1" dirty="0">
                <a:effectLst/>
                <a:latin typeface="Calibri (Body)"/>
                <a:ea typeface="Calibri" panose="020F0502020204030204" pitchFamily="34" charset="0"/>
                <a:cs typeface="Calibri" panose="020F0502020204030204" pitchFamily="34" charset="0"/>
              </a:rPr>
              <a:t>at around 10-20 GeV</a:t>
            </a:r>
            <a:r>
              <a:rPr lang="en-GB" sz="2600" dirty="0">
                <a:effectLst/>
                <a:latin typeface="Calibri (Body)"/>
                <a:ea typeface="Calibri" panose="020F0502020204030204" pitchFamily="34" charset="0"/>
                <a:cs typeface="Calibri" panose="020F0502020204030204" pitchFamily="34" charset="0"/>
              </a:rPr>
              <a:t>, which can be the </a:t>
            </a:r>
            <a:r>
              <a:rPr lang="en-GB" sz="2600" b="1" dirty="0">
                <a:effectLst/>
                <a:latin typeface="Calibri (Body)"/>
                <a:ea typeface="Calibri" panose="020F0502020204030204" pitchFamily="34" charset="0"/>
                <a:cs typeface="Calibri" panose="020F0502020204030204" pitchFamily="34" charset="0"/>
              </a:rPr>
              <a:t>signature of dark matter </a:t>
            </a:r>
            <a:r>
              <a:rPr lang="en-GB" sz="2600" dirty="0">
                <a:effectLst/>
                <a:latin typeface="Calibri (Body)"/>
                <a:ea typeface="Calibri" panose="020F0502020204030204" pitchFamily="34" charset="0"/>
                <a:cs typeface="Calibri" panose="020F0502020204030204" pitchFamily="34" charset="0"/>
              </a:rPr>
              <a:t>annihilating or decaying into antiprotons </a:t>
            </a:r>
          </a:p>
        </p:txBody>
      </p:sp>
      <p:sp>
        <p:nvSpPr>
          <p:cNvPr id="10" name="Slide Number Placeholder 3">
            <a:extLst>
              <a:ext uri="{FF2B5EF4-FFF2-40B4-BE49-F238E27FC236}">
                <a16:creationId xmlns:a16="http://schemas.microsoft.com/office/drawing/2014/main" id="{B55B4AF2-877B-778C-8C96-F8D1E6C4E511}"/>
              </a:ext>
            </a:extLst>
          </p:cNvPr>
          <p:cNvSpPr>
            <a:spLocks noGrp="1"/>
          </p:cNvSpPr>
          <p:nvPr>
            <p:ph type="sldNum" sz="quarter" idx="12"/>
          </p:nvPr>
        </p:nvSpPr>
        <p:spPr>
          <a:xfrm>
            <a:off x="8610600" y="6356350"/>
            <a:ext cx="2743200" cy="365125"/>
          </a:xfrm>
        </p:spPr>
        <p:txBody>
          <a:bodyPr/>
          <a:lstStyle/>
          <a:p>
            <a:fld id="{22575A84-A01E-4477-BEC3-178D27864C62}" type="slidenum">
              <a:rPr lang="en-GB" smtClean="0"/>
              <a:t>18</a:t>
            </a:fld>
            <a:endParaRPr lang="en-GB"/>
          </a:p>
        </p:txBody>
      </p:sp>
      <p:grpSp>
        <p:nvGrpSpPr>
          <p:cNvPr id="26" name="Group 25">
            <a:extLst>
              <a:ext uri="{FF2B5EF4-FFF2-40B4-BE49-F238E27FC236}">
                <a16:creationId xmlns:a16="http://schemas.microsoft.com/office/drawing/2014/main" id="{AA4191BA-0574-20FE-AED4-A1FC822F4CE3}"/>
              </a:ext>
            </a:extLst>
          </p:cNvPr>
          <p:cNvGrpSpPr/>
          <p:nvPr/>
        </p:nvGrpSpPr>
        <p:grpSpPr>
          <a:xfrm>
            <a:off x="10111650" y="225152"/>
            <a:ext cx="1721410" cy="1254759"/>
            <a:chOff x="10166735" y="225152"/>
            <a:chExt cx="1721410" cy="1254759"/>
          </a:xfrm>
          <a:effectLst>
            <a:glow rad="101600">
              <a:schemeClr val="accent4">
                <a:satMod val="175000"/>
                <a:alpha val="10000"/>
              </a:schemeClr>
            </a:glow>
          </a:effectLst>
        </p:grpSpPr>
        <p:pic>
          <p:nvPicPr>
            <p:cNvPr id="13" name="Picture 12">
              <a:extLst>
                <a:ext uri="{FF2B5EF4-FFF2-40B4-BE49-F238E27FC236}">
                  <a16:creationId xmlns:a16="http://schemas.microsoft.com/office/drawing/2014/main" id="{02CCDD6E-6FE3-D1FA-32CE-8CEE8355AF2C}"/>
                </a:ext>
              </a:extLst>
            </p:cNvPr>
            <p:cNvPicPr>
              <a:picLocks noChangeAspect="1"/>
            </p:cNvPicPr>
            <p:nvPr/>
          </p:nvPicPr>
          <p:blipFill>
            <a:blip r:embed="rId3"/>
            <a:stretch>
              <a:fillRect/>
            </a:stretch>
          </p:blipFill>
          <p:spPr>
            <a:xfrm>
              <a:off x="10166735" y="225152"/>
              <a:ext cx="1721410" cy="1254759"/>
            </a:xfrm>
            <a:prstGeom prst="rect">
              <a:avLst/>
            </a:prstGeom>
          </p:spPr>
        </p:pic>
        <p:sp>
          <p:nvSpPr>
            <p:cNvPr id="14" name="Explosion: 14 Points 13">
              <a:extLst>
                <a:ext uri="{FF2B5EF4-FFF2-40B4-BE49-F238E27FC236}">
                  <a16:creationId xmlns:a16="http://schemas.microsoft.com/office/drawing/2014/main" id="{F1F47B84-8AB7-3297-74D6-F10A866C8F9A}"/>
                </a:ext>
              </a:extLst>
            </p:cNvPr>
            <p:cNvSpPr/>
            <p:nvPr/>
          </p:nvSpPr>
          <p:spPr>
            <a:xfrm rot="20765126">
              <a:off x="10498484" y="587422"/>
              <a:ext cx="1045044" cy="671394"/>
            </a:xfrm>
            <a:prstGeom prst="irregularSeal2">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22D881E-71EE-D322-1A71-9179860CE530}"/>
                    </a:ext>
                  </a:extLst>
                </p:cNvPr>
                <p:cNvSpPr txBox="1"/>
                <p:nvPr/>
              </p:nvSpPr>
              <p:spPr>
                <a:xfrm>
                  <a:off x="10944183" y="268857"/>
                  <a:ext cx="233269" cy="2308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1500" b="1" i="1" smtClean="0">
                            <a:solidFill>
                              <a:srgbClr val="C00000"/>
                            </a:solidFill>
                            <a:latin typeface="Cambria Math" panose="02040503050406030204" pitchFamily="18" charset="0"/>
                          </a:rPr>
                          <m:t>𝑪𝑹</m:t>
                        </m:r>
                      </m:oMath>
                    </m:oMathPara>
                  </a14:m>
                  <a:endParaRPr lang="en-GB" sz="1500" b="1" dirty="0">
                    <a:solidFill>
                      <a:srgbClr val="C00000"/>
                    </a:solidFill>
                  </a:endParaRPr>
                </a:p>
              </p:txBody>
            </p:sp>
          </mc:Choice>
          <mc:Fallback xmlns="">
            <p:sp>
              <p:nvSpPr>
                <p:cNvPr id="15" name="TextBox 14">
                  <a:extLst>
                    <a:ext uri="{FF2B5EF4-FFF2-40B4-BE49-F238E27FC236}">
                      <a16:creationId xmlns:a16="http://schemas.microsoft.com/office/drawing/2014/main" id="{B22D881E-71EE-D322-1A71-9179860CE530}"/>
                    </a:ext>
                  </a:extLst>
                </p:cNvPr>
                <p:cNvSpPr txBox="1">
                  <a:spLocks noRot="1" noChangeAspect="1" noMove="1" noResize="1" noEditPoints="1" noAdjustHandles="1" noChangeArrowheads="1" noChangeShapeType="1" noTextEdit="1"/>
                </p:cNvSpPr>
                <p:nvPr/>
              </p:nvSpPr>
              <p:spPr>
                <a:xfrm>
                  <a:off x="10944183" y="268857"/>
                  <a:ext cx="233269" cy="230832"/>
                </a:xfrm>
                <a:prstGeom prst="rect">
                  <a:avLst/>
                </a:prstGeom>
                <a:blipFill>
                  <a:blip r:embed="rId4"/>
                  <a:stretch>
                    <a:fillRect l="-28205" r="-33333" b="-5263"/>
                  </a:stretch>
                </a:blipFill>
              </p:spPr>
              <p:txBody>
                <a:bodyPr/>
                <a:lstStyle/>
                <a:p>
                  <a:r>
                    <a:rPr lang="en-SE">
                      <a:noFill/>
                    </a:rPr>
                    <a:t> </a:t>
                  </a:r>
                </a:p>
              </p:txBody>
            </p:sp>
          </mc:Fallback>
        </mc:AlternateContent>
      </p:grpSp>
      <p:sp>
        <p:nvSpPr>
          <p:cNvPr id="4" name="TextBox 3">
            <a:extLst>
              <a:ext uri="{FF2B5EF4-FFF2-40B4-BE49-F238E27FC236}">
                <a16:creationId xmlns:a16="http://schemas.microsoft.com/office/drawing/2014/main" id="{FC08D301-2812-BEF6-CD03-6C9100E1E617}"/>
              </a:ext>
            </a:extLst>
          </p:cNvPr>
          <p:cNvSpPr txBox="1"/>
          <p:nvPr/>
        </p:nvSpPr>
        <p:spPr>
          <a:xfrm>
            <a:off x="10082868" y="1545771"/>
            <a:ext cx="1697901" cy="784830"/>
          </a:xfrm>
          <a:prstGeom prst="rect">
            <a:avLst/>
          </a:prstGeom>
          <a:noFill/>
        </p:spPr>
        <p:txBody>
          <a:bodyPr wrap="none" rtlCol="0">
            <a:spAutoFit/>
          </a:bodyPr>
          <a:lstStyle/>
          <a:p>
            <a:pPr algn="ctr"/>
            <a:r>
              <a:rPr lang="en-GB" sz="2000" b="1" dirty="0" err="1">
                <a:solidFill>
                  <a:schemeClr val="accent1">
                    <a:lumMod val="50000"/>
                  </a:schemeClr>
                </a:solidFill>
                <a:latin typeface="Cambria Math" panose="02040503050406030204" pitchFamily="18" charset="0"/>
                <a:ea typeface="Cambria Math" panose="02040503050406030204" pitchFamily="18" charset="0"/>
              </a:rPr>
              <a:t>p</a:t>
            </a:r>
            <a:r>
              <a:rPr lang="en-GB" sz="2000" b="1" baseline="-25000" dirty="0" err="1">
                <a:solidFill>
                  <a:schemeClr val="accent1">
                    <a:lumMod val="50000"/>
                  </a:schemeClr>
                </a:solidFill>
                <a:latin typeface="Cambria Math" panose="02040503050406030204" pitchFamily="18" charset="0"/>
                <a:ea typeface="Cambria Math" panose="02040503050406030204" pitchFamily="18" charset="0"/>
              </a:rPr>
              <a:t>CR</a:t>
            </a:r>
            <a:r>
              <a:rPr lang="en-GB" sz="2000" b="1" dirty="0">
                <a:solidFill>
                  <a:schemeClr val="accent1">
                    <a:lumMod val="50000"/>
                  </a:schemeClr>
                </a:solidFill>
                <a:latin typeface="Cambria Math" panose="02040503050406030204" pitchFamily="18" charset="0"/>
                <a:ea typeface="Cambria Math" panose="02040503050406030204" pitchFamily="18" charset="0"/>
              </a:rPr>
              <a:t> + </a:t>
            </a:r>
            <a:r>
              <a:rPr lang="en-GB" sz="2000" b="1" dirty="0" err="1">
                <a:solidFill>
                  <a:schemeClr val="accent1">
                    <a:lumMod val="50000"/>
                  </a:schemeClr>
                </a:solidFill>
                <a:latin typeface="Cambria Math" panose="02040503050406030204" pitchFamily="18" charset="0"/>
                <a:ea typeface="Cambria Math" panose="02040503050406030204" pitchFamily="18" charset="0"/>
              </a:rPr>
              <a:t>p</a:t>
            </a:r>
            <a:r>
              <a:rPr lang="en-GB" sz="2000" b="1" baseline="-25000" dirty="0" err="1">
                <a:solidFill>
                  <a:schemeClr val="accent1">
                    <a:lumMod val="50000"/>
                  </a:schemeClr>
                </a:solidFill>
                <a:latin typeface="Cambria Math" panose="02040503050406030204" pitchFamily="18" charset="0"/>
                <a:ea typeface="Cambria Math" panose="02040503050406030204" pitchFamily="18" charset="0"/>
              </a:rPr>
              <a:t>ISM</a:t>
            </a:r>
            <a:r>
              <a:rPr lang="en-GB" sz="2000" b="1" dirty="0">
                <a:solidFill>
                  <a:schemeClr val="accent1">
                    <a:lumMod val="50000"/>
                  </a:schemeClr>
                </a:solidFill>
                <a:latin typeface="Cambria Math" panose="02040503050406030204" pitchFamily="18" charset="0"/>
                <a:ea typeface="Cambria Math" panose="02040503050406030204" pitchFamily="18" charset="0"/>
              </a:rPr>
              <a:t> </a:t>
            </a:r>
            <a:r>
              <a:rPr lang="en-SE" b="1" dirty="0">
                <a:solidFill>
                  <a:schemeClr val="accent1">
                    <a:lumMod val="50000"/>
                  </a:schemeClr>
                </a:solidFill>
              </a:rPr>
              <a:t>→</a:t>
            </a:r>
            <a:r>
              <a:rPr lang="en-GB" sz="2000" b="1" dirty="0">
                <a:solidFill>
                  <a:schemeClr val="accent1">
                    <a:lumMod val="50000"/>
                  </a:schemeClr>
                </a:solidFill>
              </a:rPr>
              <a:t> </a:t>
            </a:r>
            <a:r>
              <a:rPr lang="en-GB" sz="2000" b="1" dirty="0">
                <a:solidFill>
                  <a:schemeClr val="accent1">
                    <a:lumMod val="50000"/>
                  </a:schemeClr>
                </a:solidFill>
                <a:latin typeface="Cambria Math" panose="02040503050406030204" pitchFamily="18" charset="0"/>
                <a:ea typeface="Cambria Math" panose="02040503050406030204" pitchFamily="18" charset="0"/>
                <a:sym typeface="Wingdings" panose="05000000000000000000" pitchFamily="2" charset="2"/>
              </a:rPr>
              <a:t>p</a:t>
            </a:r>
          </a:p>
          <a:p>
            <a:pPr algn="ctr"/>
            <a:r>
              <a:rPr lang="en-GB" sz="500" dirty="0">
                <a:solidFill>
                  <a:schemeClr val="accent1">
                    <a:lumMod val="75000"/>
                  </a:schemeClr>
                </a:solidFill>
                <a:latin typeface="Cambria Math" panose="02040503050406030204" pitchFamily="18" charset="0"/>
                <a:ea typeface="Cambria Math" panose="02040503050406030204" pitchFamily="18" charset="0"/>
                <a:sym typeface="Wingdings" panose="05000000000000000000" pitchFamily="2" charset="2"/>
              </a:rPr>
              <a:t>    </a:t>
            </a:r>
            <a:endParaRPr lang="en-GB" sz="200" dirty="0">
              <a:solidFill>
                <a:schemeClr val="accent1">
                  <a:lumMod val="75000"/>
                </a:schemeClr>
              </a:solidFill>
              <a:latin typeface="Cambria Math" panose="02040503050406030204" pitchFamily="18" charset="0"/>
              <a:ea typeface="Cambria Math" panose="02040503050406030204" pitchFamily="18" charset="0"/>
              <a:sym typeface="Wingdings" panose="05000000000000000000" pitchFamily="2" charset="2"/>
            </a:endParaRPr>
          </a:p>
          <a:p>
            <a:pPr algn="ctr"/>
            <a:r>
              <a:rPr lang="en-GB" sz="2000" b="1" dirty="0">
                <a:solidFill>
                  <a:schemeClr val="accent6">
                    <a:lumMod val="50000"/>
                  </a:schemeClr>
                </a:solidFill>
                <a:latin typeface="Cambria Math" panose="02040503050406030204" pitchFamily="18" charset="0"/>
                <a:ea typeface="Cambria Math" panose="02040503050406030204" pitchFamily="18" charset="0"/>
                <a:sym typeface="Wingdings" panose="05000000000000000000" pitchFamily="2" charset="2"/>
              </a:rPr>
              <a:t>χ + </a:t>
            </a:r>
            <a:r>
              <a:rPr lang="el-GR" sz="2000" b="1" dirty="0">
                <a:solidFill>
                  <a:schemeClr val="accent6">
                    <a:lumMod val="50000"/>
                  </a:schemeClr>
                </a:solidFill>
                <a:latin typeface="Cambria Math" panose="02040503050406030204" pitchFamily="18" charset="0"/>
                <a:ea typeface="Cambria Math" panose="02040503050406030204" pitchFamily="18" charset="0"/>
                <a:sym typeface="Wingdings" panose="05000000000000000000" pitchFamily="2" charset="2"/>
              </a:rPr>
              <a:t>χ</a:t>
            </a:r>
            <a:r>
              <a:rPr lang="en-GB" sz="2000" b="1" dirty="0">
                <a:solidFill>
                  <a:schemeClr val="accent6">
                    <a:lumMod val="50000"/>
                  </a:schemeClr>
                </a:solidFill>
                <a:latin typeface="Cambria Math" panose="02040503050406030204" pitchFamily="18" charset="0"/>
                <a:ea typeface="Cambria Math" panose="02040503050406030204" pitchFamily="18" charset="0"/>
                <a:sym typeface="Wingdings" panose="05000000000000000000" pitchFamily="2" charset="2"/>
              </a:rPr>
              <a:t> </a:t>
            </a:r>
            <a:r>
              <a:rPr lang="en-SE" b="1" dirty="0">
                <a:solidFill>
                  <a:schemeClr val="accent6">
                    <a:lumMod val="50000"/>
                  </a:schemeClr>
                </a:solidFill>
              </a:rPr>
              <a:t>→</a:t>
            </a:r>
            <a:r>
              <a:rPr lang="en-GB" sz="2000" b="1" dirty="0">
                <a:solidFill>
                  <a:schemeClr val="accent6">
                    <a:lumMod val="50000"/>
                  </a:schemeClr>
                </a:solidFill>
                <a:latin typeface="Cambria Math" panose="02040503050406030204" pitchFamily="18" charset="0"/>
                <a:ea typeface="Cambria Math" panose="02040503050406030204" pitchFamily="18" charset="0"/>
                <a:sym typeface="Wingdings" panose="05000000000000000000" pitchFamily="2" charset="2"/>
              </a:rPr>
              <a:t> p</a:t>
            </a:r>
            <a:endParaRPr lang="en-SE" sz="2000" b="1" dirty="0">
              <a:solidFill>
                <a:schemeClr val="accent6">
                  <a:lumMod val="50000"/>
                </a:schemeClr>
              </a:solidFill>
              <a:latin typeface="Cambria Math" panose="02040503050406030204" pitchFamily="18" charset="0"/>
              <a:ea typeface="Cambria Math" panose="02040503050406030204" pitchFamily="18" charset="0"/>
            </a:endParaRPr>
          </a:p>
        </p:txBody>
      </p:sp>
      <p:cxnSp>
        <p:nvCxnSpPr>
          <p:cNvPr id="8" name="Straight Connector 7">
            <a:extLst>
              <a:ext uri="{FF2B5EF4-FFF2-40B4-BE49-F238E27FC236}">
                <a16:creationId xmlns:a16="http://schemas.microsoft.com/office/drawing/2014/main" id="{C32FA169-FB47-8633-8005-AC92908B2B4F}"/>
              </a:ext>
            </a:extLst>
          </p:cNvPr>
          <p:cNvCxnSpPr>
            <a:cxnSpLocks/>
          </p:cNvCxnSpPr>
          <p:nvPr/>
        </p:nvCxnSpPr>
        <p:spPr>
          <a:xfrm>
            <a:off x="11572002" y="1679559"/>
            <a:ext cx="95693"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0198C53-6ACE-0B25-E15E-3EC76E9BA85D}"/>
              </a:ext>
            </a:extLst>
          </p:cNvPr>
          <p:cNvCxnSpPr>
            <a:cxnSpLocks/>
          </p:cNvCxnSpPr>
          <p:nvPr/>
        </p:nvCxnSpPr>
        <p:spPr>
          <a:xfrm>
            <a:off x="11309349" y="2054856"/>
            <a:ext cx="95693" cy="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C9F44C6-F156-25BA-B1BB-9FD043E4AFA2}"/>
              </a:ext>
            </a:extLst>
          </p:cNvPr>
          <p:cNvSpPr txBox="1"/>
          <p:nvPr/>
        </p:nvSpPr>
        <p:spPr>
          <a:xfrm>
            <a:off x="8963111" y="2610207"/>
            <a:ext cx="6096000" cy="276999"/>
          </a:xfrm>
          <a:prstGeom prst="rect">
            <a:avLst/>
          </a:prstGeom>
          <a:noFill/>
        </p:spPr>
        <p:txBody>
          <a:bodyPr wrap="square">
            <a:spAutoFit/>
          </a:bodyPr>
          <a:lstStyle/>
          <a:p>
            <a:r>
              <a:rPr lang="en-GB" sz="1200" dirty="0"/>
              <a:t>Cholis et al PRD 99, 103026</a:t>
            </a:r>
          </a:p>
        </p:txBody>
      </p:sp>
      <p:pic>
        <p:nvPicPr>
          <p:cNvPr id="5" name="Picture 4">
            <a:extLst>
              <a:ext uri="{FF2B5EF4-FFF2-40B4-BE49-F238E27FC236}">
                <a16:creationId xmlns:a16="http://schemas.microsoft.com/office/drawing/2014/main" id="{C1FC088F-E99D-1C9E-98F9-A98587A6A506}"/>
              </a:ext>
            </a:extLst>
          </p:cNvPr>
          <p:cNvPicPr>
            <a:picLocks noChangeAspect="1"/>
          </p:cNvPicPr>
          <p:nvPr/>
        </p:nvPicPr>
        <p:blipFill>
          <a:blip r:embed="rId5"/>
          <a:stretch>
            <a:fillRect/>
          </a:stretch>
        </p:blipFill>
        <p:spPr>
          <a:xfrm>
            <a:off x="1472925" y="2929462"/>
            <a:ext cx="9103475" cy="3407652"/>
          </a:xfrm>
          <a:prstGeom prst="rect">
            <a:avLst/>
          </a:prstGeom>
        </p:spPr>
      </p:pic>
    </p:spTree>
    <p:extLst>
      <p:ext uri="{BB962C8B-B14F-4D97-AF65-F5344CB8AC3E}">
        <p14:creationId xmlns:p14="http://schemas.microsoft.com/office/powerpoint/2010/main" val="2118042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14249-82CF-4FD0-B186-073C10435F18}"/>
              </a:ext>
            </a:extLst>
          </p:cNvPr>
          <p:cNvSpPr>
            <a:spLocks noGrp="1"/>
          </p:cNvSpPr>
          <p:nvPr>
            <p:ph type="title"/>
          </p:nvPr>
        </p:nvSpPr>
        <p:spPr>
          <a:xfrm>
            <a:off x="660609" y="168695"/>
            <a:ext cx="10515600" cy="1325563"/>
          </a:xfrm>
        </p:spPr>
        <p:txBody>
          <a:bodyPr/>
          <a:lstStyle/>
          <a:p>
            <a:r>
              <a:rPr lang="en-GB" b="1"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Antiproton </a:t>
            </a:r>
            <a:r>
              <a:rPr lang="en-GB" b="1" i="1"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excess </a:t>
            </a:r>
            <a:r>
              <a:rPr lang="en-GB" sz="3600" b="1" i="1" dirty="0">
                <a:solidFill>
                  <a:schemeClr val="accent5">
                    <a:lumMod val="50000"/>
                  </a:schemeClr>
                </a:solidFill>
                <a:latin typeface="Times New Roman" panose="02020603050405020304" pitchFamily="18" charset="0"/>
                <a:cs typeface="Times New Roman" panose="02020603050405020304" pitchFamily="18" charset="0"/>
              </a:rPr>
              <a:t>– </a:t>
            </a:r>
            <a:r>
              <a:rPr lang="en-GB" sz="3600" b="1" dirty="0">
                <a:solidFill>
                  <a:schemeClr val="accent5">
                    <a:lumMod val="50000"/>
                  </a:schemeClr>
                </a:solidFill>
                <a:latin typeface="Times New Roman" panose="02020603050405020304" pitchFamily="18" charset="0"/>
                <a:cs typeface="Times New Roman" panose="02020603050405020304" pitchFamily="18" charset="0"/>
              </a:rPr>
              <a:t>A DM signal?</a:t>
            </a:r>
            <a:endParaRPr lang="en-GB" sz="3600" b="1"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28A6A47-DD6F-4121-AB00-E01A58FDBAF0}"/>
              </a:ext>
            </a:extLst>
          </p:cNvPr>
          <p:cNvSpPr>
            <a:spLocks noGrp="1"/>
          </p:cNvSpPr>
          <p:nvPr>
            <p:ph idx="1"/>
          </p:nvPr>
        </p:nvSpPr>
        <p:spPr>
          <a:xfrm>
            <a:off x="753072" y="1398421"/>
            <a:ext cx="9551908" cy="4351338"/>
          </a:xfrm>
        </p:spPr>
        <p:txBody>
          <a:bodyPr>
            <a:normAutofit/>
          </a:bodyPr>
          <a:lstStyle/>
          <a:p>
            <a:pPr marL="0" indent="0">
              <a:buNone/>
            </a:pPr>
            <a:r>
              <a:rPr lang="en-GB" sz="2600" dirty="0">
                <a:effectLst/>
                <a:latin typeface="Calibri (Body)"/>
                <a:ea typeface="Calibri" panose="020F0502020204030204" pitchFamily="34" charset="0"/>
                <a:cs typeface="Calibri" panose="020F0502020204030204" pitchFamily="34" charset="0"/>
              </a:rPr>
              <a:t>Further investigations revealed that the p spectrum is </a:t>
            </a:r>
            <a:r>
              <a:rPr lang="en-GB" sz="2600" b="1" dirty="0">
                <a:effectLst/>
                <a:latin typeface="Calibri (Body)"/>
                <a:ea typeface="Calibri" panose="020F0502020204030204" pitchFamily="34" charset="0"/>
                <a:cs typeface="Calibri" panose="020F0502020204030204" pitchFamily="34" charset="0"/>
              </a:rPr>
              <a:t>totally compatible with </a:t>
            </a:r>
            <a:r>
              <a:rPr lang="en-GB" sz="2600" b="1" dirty="0">
                <a:latin typeface="Calibri (Body)"/>
                <a:ea typeface="Calibri" panose="020F0502020204030204" pitchFamily="34" charset="0"/>
                <a:cs typeface="Calibri" panose="020F0502020204030204" pitchFamily="34" charset="0"/>
              </a:rPr>
              <a:t>the rest of CRs</a:t>
            </a:r>
            <a:r>
              <a:rPr lang="en-GB" sz="2600" dirty="0">
                <a:latin typeface="Calibri (Body)"/>
                <a:ea typeface="Calibri" panose="020F0502020204030204" pitchFamily="34" charset="0"/>
                <a:cs typeface="Calibri" panose="020F0502020204030204" pitchFamily="34" charset="0"/>
              </a:rPr>
              <a:t>, without any need of dark matter. </a:t>
            </a:r>
            <a:r>
              <a:rPr lang="en-GB" sz="2600" dirty="0">
                <a:effectLst>
                  <a:outerShdw blurRad="38100" dist="38100" dir="2700000" algn="tl">
                    <a:srgbClr val="000000">
                      <a:alpha val="43137"/>
                    </a:srgbClr>
                  </a:outerShdw>
                </a:effectLst>
                <a:latin typeface="Calibri (Body)"/>
                <a:ea typeface="Calibri" panose="020F0502020204030204" pitchFamily="34" charset="0"/>
                <a:cs typeface="Calibri" panose="020F0502020204030204" pitchFamily="34" charset="0"/>
              </a:rPr>
              <a:t>Cross sections uncertainties and AMS-02 correlated errors are crucial</a:t>
            </a:r>
            <a:endParaRPr lang="en-GB" sz="2600" dirty="0">
              <a:effectLst/>
              <a:latin typeface="Calibri (Body)"/>
              <a:ea typeface="Calibri" panose="020F0502020204030204" pitchFamily="34" charset="0"/>
              <a:cs typeface="Calibri" panose="020F0502020204030204" pitchFamily="34" charset="0"/>
            </a:endParaRPr>
          </a:p>
        </p:txBody>
      </p:sp>
      <p:grpSp>
        <p:nvGrpSpPr>
          <p:cNvPr id="26" name="Group 25">
            <a:extLst>
              <a:ext uri="{FF2B5EF4-FFF2-40B4-BE49-F238E27FC236}">
                <a16:creationId xmlns:a16="http://schemas.microsoft.com/office/drawing/2014/main" id="{AA4191BA-0574-20FE-AED4-A1FC822F4CE3}"/>
              </a:ext>
            </a:extLst>
          </p:cNvPr>
          <p:cNvGrpSpPr/>
          <p:nvPr/>
        </p:nvGrpSpPr>
        <p:grpSpPr>
          <a:xfrm>
            <a:off x="10111650" y="225152"/>
            <a:ext cx="1721410" cy="1254759"/>
            <a:chOff x="10166735" y="225152"/>
            <a:chExt cx="1721410" cy="1254759"/>
          </a:xfrm>
          <a:effectLst>
            <a:glow rad="101600">
              <a:schemeClr val="accent4">
                <a:satMod val="175000"/>
                <a:alpha val="10000"/>
              </a:schemeClr>
            </a:glow>
          </a:effectLst>
        </p:grpSpPr>
        <p:pic>
          <p:nvPicPr>
            <p:cNvPr id="13" name="Picture 12">
              <a:extLst>
                <a:ext uri="{FF2B5EF4-FFF2-40B4-BE49-F238E27FC236}">
                  <a16:creationId xmlns:a16="http://schemas.microsoft.com/office/drawing/2014/main" id="{02CCDD6E-6FE3-D1FA-32CE-8CEE8355AF2C}"/>
                </a:ext>
              </a:extLst>
            </p:cNvPr>
            <p:cNvPicPr>
              <a:picLocks noChangeAspect="1"/>
            </p:cNvPicPr>
            <p:nvPr/>
          </p:nvPicPr>
          <p:blipFill>
            <a:blip r:embed="rId3"/>
            <a:stretch>
              <a:fillRect/>
            </a:stretch>
          </p:blipFill>
          <p:spPr>
            <a:xfrm>
              <a:off x="10166735" y="225152"/>
              <a:ext cx="1721410" cy="1254759"/>
            </a:xfrm>
            <a:prstGeom prst="rect">
              <a:avLst/>
            </a:prstGeom>
          </p:spPr>
        </p:pic>
        <p:sp>
          <p:nvSpPr>
            <p:cNvPr id="14" name="Explosion: 14 Points 13">
              <a:extLst>
                <a:ext uri="{FF2B5EF4-FFF2-40B4-BE49-F238E27FC236}">
                  <a16:creationId xmlns:a16="http://schemas.microsoft.com/office/drawing/2014/main" id="{F1F47B84-8AB7-3297-74D6-F10A866C8F9A}"/>
                </a:ext>
              </a:extLst>
            </p:cNvPr>
            <p:cNvSpPr/>
            <p:nvPr/>
          </p:nvSpPr>
          <p:spPr>
            <a:xfrm rot="20765126">
              <a:off x="10498484" y="587422"/>
              <a:ext cx="1045044" cy="671394"/>
            </a:xfrm>
            <a:prstGeom prst="irregularSeal2">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22D881E-71EE-D322-1A71-9179860CE530}"/>
                    </a:ext>
                  </a:extLst>
                </p:cNvPr>
                <p:cNvSpPr txBox="1"/>
                <p:nvPr/>
              </p:nvSpPr>
              <p:spPr>
                <a:xfrm>
                  <a:off x="10944183" y="268857"/>
                  <a:ext cx="233269" cy="2308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1500" b="1" i="1" smtClean="0">
                            <a:solidFill>
                              <a:srgbClr val="C00000"/>
                            </a:solidFill>
                            <a:latin typeface="Cambria Math" panose="02040503050406030204" pitchFamily="18" charset="0"/>
                          </a:rPr>
                          <m:t>𝑪𝑹</m:t>
                        </m:r>
                      </m:oMath>
                    </m:oMathPara>
                  </a14:m>
                  <a:endParaRPr lang="en-GB" sz="1500" b="1" dirty="0">
                    <a:solidFill>
                      <a:srgbClr val="C00000"/>
                    </a:solidFill>
                  </a:endParaRPr>
                </a:p>
              </p:txBody>
            </p:sp>
          </mc:Choice>
          <mc:Fallback xmlns="">
            <p:sp>
              <p:nvSpPr>
                <p:cNvPr id="15" name="TextBox 14">
                  <a:extLst>
                    <a:ext uri="{FF2B5EF4-FFF2-40B4-BE49-F238E27FC236}">
                      <a16:creationId xmlns:a16="http://schemas.microsoft.com/office/drawing/2014/main" id="{B22D881E-71EE-D322-1A71-9179860CE530}"/>
                    </a:ext>
                  </a:extLst>
                </p:cNvPr>
                <p:cNvSpPr txBox="1">
                  <a:spLocks noRot="1" noChangeAspect="1" noMove="1" noResize="1" noEditPoints="1" noAdjustHandles="1" noChangeArrowheads="1" noChangeShapeType="1" noTextEdit="1"/>
                </p:cNvSpPr>
                <p:nvPr/>
              </p:nvSpPr>
              <p:spPr>
                <a:xfrm>
                  <a:off x="10944183" y="268857"/>
                  <a:ext cx="233269" cy="230832"/>
                </a:xfrm>
                <a:prstGeom prst="rect">
                  <a:avLst/>
                </a:prstGeom>
                <a:blipFill>
                  <a:blip r:embed="rId4"/>
                  <a:stretch>
                    <a:fillRect l="-28205" r="-33333" b="-5263"/>
                  </a:stretch>
                </a:blipFill>
              </p:spPr>
              <p:txBody>
                <a:bodyPr/>
                <a:lstStyle/>
                <a:p>
                  <a:r>
                    <a:rPr lang="en-SE">
                      <a:noFill/>
                    </a:rPr>
                    <a:t> </a:t>
                  </a:r>
                </a:p>
              </p:txBody>
            </p:sp>
          </mc:Fallback>
        </mc:AlternateContent>
      </p:grpSp>
      <p:sp>
        <p:nvSpPr>
          <p:cNvPr id="4" name="TextBox 3">
            <a:extLst>
              <a:ext uri="{FF2B5EF4-FFF2-40B4-BE49-F238E27FC236}">
                <a16:creationId xmlns:a16="http://schemas.microsoft.com/office/drawing/2014/main" id="{FC08D301-2812-BEF6-CD03-6C9100E1E617}"/>
              </a:ext>
            </a:extLst>
          </p:cNvPr>
          <p:cNvSpPr txBox="1"/>
          <p:nvPr/>
        </p:nvSpPr>
        <p:spPr>
          <a:xfrm>
            <a:off x="10082868" y="1545771"/>
            <a:ext cx="1697901" cy="784830"/>
          </a:xfrm>
          <a:prstGeom prst="rect">
            <a:avLst/>
          </a:prstGeom>
          <a:noFill/>
        </p:spPr>
        <p:txBody>
          <a:bodyPr wrap="none" rtlCol="0">
            <a:spAutoFit/>
          </a:bodyPr>
          <a:lstStyle/>
          <a:p>
            <a:pPr algn="ctr"/>
            <a:r>
              <a:rPr lang="en-GB" sz="2000" b="1" dirty="0" err="1">
                <a:solidFill>
                  <a:schemeClr val="accent1">
                    <a:lumMod val="50000"/>
                  </a:schemeClr>
                </a:solidFill>
                <a:latin typeface="Cambria Math" panose="02040503050406030204" pitchFamily="18" charset="0"/>
                <a:ea typeface="Cambria Math" panose="02040503050406030204" pitchFamily="18" charset="0"/>
              </a:rPr>
              <a:t>p</a:t>
            </a:r>
            <a:r>
              <a:rPr lang="en-GB" sz="2000" b="1" baseline="-25000" dirty="0" err="1">
                <a:solidFill>
                  <a:schemeClr val="accent1">
                    <a:lumMod val="50000"/>
                  </a:schemeClr>
                </a:solidFill>
                <a:latin typeface="Cambria Math" panose="02040503050406030204" pitchFamily="18" charset="0"/>
                <a:ea typeface="Cambria Math" panose="02040503050406030204" pitchFamily="18" charset="0"/>
              </a:rPr>
              <a:t>CR</a:t>
            </a:r>
            <a:r>
              <a:rPr lang="en-GB" sz="2000" b="1" dirty="0">
                <a:solidFill>
                  <a:schemeClr val="accent1">
                    <a:lumMod val="50000"/>
                  </a:schemeClr>
                </a:solidFill>
                <a:latin typeface="Cambria Math" panose="02040503050406030204" pitchFamily="18" charset="0"/>
                <a:ea typeface="Cambria Math" panose="02040503050406030204" pitchFamily="18" charset="0"/>
              </a:rPr>
              <a:t> + </a:t>
            </a:r>
            <a:r>
              <a:rPr lang="en-GB" sz="2000" b="1" dirty="0" err="1">
                <a:solidFill>
                  <a:schemeClr val="accent1">
                    <a:lumMod val="50000"/>
                  </a:schemeClr>
                </a:solidFill>
                <a:latin typeface="Cambria Math" panose="02040503050406030204" pitchFamily="18" charset="0"/>
                <a:ea typeface="Cambria Math" panose="02040503050406030204" pitchFamily="18" charset="0"/>
              </a:rPr>
              <a:t>p</a:t>
            </a:r>
            <a:r>
              <a:rPr lang="en-GB" sz="2000" b="1" baseline="-25000" dirty="0" err="1">
                <a:solidFill>
                  <a:schemeClr val="accent1">
                    <a:lumMod val="50000"/>
                  </a:schemeClr>
                </a:solidFill>
                <a:latin typeface="Cambria Math" panose="02040503050406030204" pitchFamily="18" charset="0"/>
                <a:ea typeface="Cambria Math" panose="02040503050406030204" pitchFamily="18" charset="0"/>
              </a:rPr>
              <a:t>ISM</a:t>
            </a:r>
            <a:r>
              <a:rPr lang="en-GB" sz="2000" b="1" dirty="0">
                <a:solidFill>
                  <a:schemeClr val="accent1">
                    <a:lumMod val="50000"/>
                  </a:schemeClr>
                </a:solidFill>
                <a:latin typeface="Cambria Math" panose="02040503050406030204" pitchFamily="18" charset="0"/>
                <a:ea typeface="Cambria Math" panose="02040503050406030204" pitchFamily="18" charset="0"/>
              </a:rPr>
              <a:t> </a:t>
            </a:r>
            <a:r>
              <a:rPr lang="en-SE" b="1" dirty="0">
                <a:solidFill>
                  <a:schemeClr val="accent1">
                    <a:lumMod val="50000"/>
                  </a:schemeClr>
                </a:solidFill>
              </a:rPr>
              <a:t>→</a:t>
            </a:r>
            <a:r>
              <a:rPr lang="en-GB" sz="2000" b="1" dirty="0">
                <a:solidFill>
                  <a:schemeClr val="accent1">
                    <a:lumMod val="50000"/>
                  </a:schemeClr>
                </a:solidFill>
              </a:rPr>
              <a:t> </a:t>
            </a:r>
            <a:r>
              <a:rPr lang="en-GB" sz="2000" b="1" dirty="0">
                <a:solidFill>
                  <a:schemeClr val="accent1">
                    <a:lumMod val="50000"/>
                  </a:schemeClr>
                </a:solidFill>
                <a:latin typeface="Cambria Math" panose="02040503050406030204" pitchFamily="18" charset="0"/>
                <a:ea typeface="Cambria Math" panose="02040503050406030204" pitchFamily="18" charset="0"/>
                <a:sym typeface="Wingdings" panose="05000000000000000000" pitchFamily="2" charset="2"/>
              </a:rPr>
              <a:t>p</a:t>
            </a:r>
          </a:p>
          <a:p>
            <a:pPr algn="ctr"/>
            <a:r>
              <a:rPr lang="en-GB" sz="500" dirty="0">
                <a:solidFill>
                  <a:schemeClr val="accent1">
                    <a:lumMod val="75000"/>
                  </a:schemeClr>
                </a:solidFill>
                <a:latin typeface="Cambria Math" panose="02040503050406030204" pitchFamily="18" charset="0"/>
                <a:ea typeface="Cambria Math" panose="02040503050406030204" pitchFamily="18" charset="0"/>
                <a:sym typeface="Wingdings" panose="05000000000000000000" pitchFamily="2" charset="2"/>
              </a:rPr>
              <a:t>    </a:t>
            </a:r>
            <a:endParaRPr lang="en-GB" sz="200" dirty="0">
              <a:solidFill>
                <a:schemeClr val="accent1">
                  <a:lumMod val="75000"/>
                </a:schemeClr>
              </a:solidFill>
              <a:latin typeface="Cambria Math" panose="02040503050406030204" pitchFamily="18" charset="0"/>
              <a:ea typeface="Cambria Math" panose="02040503050406030204" pitchFamily="18" charset="0"/>
              <a:sym typeface="Wingdings" panose="05000000000000000000" pitchFamily="2" charset="2"/>
            </a:endParaRPr>
          </a:p>
          <a:p>
            <a:pPr algn="ctr"/>
            <a:r>
              <a:rPr lang="en-GB" sz="2000" b="1" dirty="0">
                <a:solidFill>
                  <a:schemeClr val="accent6">
                    <a:lumMod val="50000"/>
                  </a:schemeClr>
                </a:solidFill>
                <a:latin typeface="Cambria Math" panose="02040503050406030204" pitchFamily="18" charset="0"/>
                <a:ea typeface="Cambria Math" panose="02040503050406030204" pitchFamily="18" charset="0"/>
                <a:sym typeface="Wingdings" panose="05000000000000000000" pitchFamily="2" charset="2"/>
              </a:rPr>
              <a:t>χ + </a:t>
            </a:r>
            <a:r>
              <a:rPr lang="el-GR" sz="2000" b="1" dirty="0">
                <a:solidFill>
                  <a:schemeClr val="accent6">
                    <a:lumMod val="50000"/>
                  </a:schemeClr>
                </a:solidFill>
                <a:latin typeface="Cambria Math" panose="02040503050406030204" pitchFamily="18" charset="0"/>
                <a:ea typeface="Cambria Math" panose="02040503050406030204" pitchFamily="18" charset="0"/>
                <a:sym typeface="Wingdings" panose="05000000000000000000" pitchFamily="2" charset="2"/>
              </a:rPr>
              <a:t>χ</a:t>
            </a:r>
            <a:r>
              <a:rPr lang="en-GB" sz="2000" b="1" dirty="0">
                <a:solidFill>
                  <a:schemeClr val="accent6">
                    <a:lumMod val="50000"/>
                  </a:schemeClr>
                </a:solidFill>
                <a:latin typeface="Cambria Math" panose="02040503050406030204" pitchFamily="18" charset="0"/>
                <a:ea typeface="Cambria Math" panose="02040503050406030204" pitchFamily="18" charset="0"/>
                <a:sym typeface="Wingdings" panose="05000000000000000000" pitchFamily="2" charset="2"/>
              </a:rPr>
              <a:t> </a:t>
            </a:r>
            <a:r>
              <a:rPr lang="en-SE" b="1" dirty="0">
                <a:solidFill>
                  <a:schemeClr val="accent6">
                    <a:lumMod val="50000"/>
                  </a:schemeClr>
                </a:solidFill>
              </a:rPr>
              <a:t>→</a:t>
            </a:r>
            <a:r>
              <a:rPr lang="en-GB" sz="2000" b="1" dirty="0">
                <a:solidFill>
                  <a:schemeClr val="accent6">
                    <a:lumMod val="50000"/>
                  </a:schemeClr>
                </a:solidFill>
                <a:latin typeface="Cambria Math" panose="02040503050406030204" pitchFamily="18" charset="0"/>
                <a:ea typeface="Cambria Math" panose="02040503050406030204" pitchFamily="18" charset="0"/>
                <a:sym typeface="Wingdings" panose="05000000000000000000" pitchFamily="2" charset="2"/>
              </a:rPr>
              <a:t> p</a:t>
            </a:r>
            <a:endParaRPr lang="en-SE" sz="2000" b="1" dirty="0">
              <a:solidFill>
                <a:schemeClr val="accent6">
                  <a:lumMod val="50000"/>
                </a:schemeClr>
              </a:solidFill>
              <a:latin typeface="Cambria Math" panose="02040503050406030204" pitchFamily="18" charset="0"/>
              <a:ea typeface="Cambria Math" panose="02040503050406030204" pitchFamily="18" charset="0"/>
            </a:endParaRPr>
          </a:p>
        </p:txBody>
      </p:sp>
      <p:cxnSp>
        <p:nvCxnSpPr>
          <p:cNvPr id="8" name="Straight Connector 7">
            <a:extLst>
              <a:ext uri="{FF2B5EF4-FFF2-40B4-BE49-F238E27FC236}">
                <a16:creationId xmlns:a16="http://schemas.microsoft.com/office/drawing/2014/main" id="{C32FA169-FB47-8633-8005-AC92908B2B4F}"/>
              </a:ext>
            </a:extLst>
          </p:cNvPr>
          <p:cNvCxnSpPr>
            <a:cxnSpLocks/>
          </p:cNvCxnSpPr>
          <p:nvPr/>
        </p:nvCxnSpPr>
        <p:spPr>
          <a:xfrm>
            <a:off x="11572002" y="1679559"/>
            <a:ext cx="95693"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0198C53-6ACE-0B25-E15E-3EC76E9BA85D}"/>
              </a:ext>
            </a:extLst>
          </p:cNvPr>
          <p:cNvCxnSpPr>
            <a:cxnSpLocks/>
          </p:cNvCxnSpPr>
          <p:nvPr/>
        </p:nvCxnSpPr>
        <p:spPr>
          <a:xfrm>
            <a:off x="11309349" y="2054856"/>
            <a:ext cx="95693" cy="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D9F4B08-87F3-A1BE-3E1B-AE43936E5995}"/>
              </a:ext>
            </a:extLst>
          </p:cNvPr>
          <p:cNvSpPr txBox="1"/>
          <p:nvPr/>
        </p:nvSpPr>
        <p:spPr>
          <a:xfrm>
            <a:off x="6503843" y="2907009"/>
            <a:ext cx="2096561" cy="276999"/>
          </a:xfrm>
          <a:prstGeom prst="rect">
            <a:avLst/>
          </a:prstGeom>
          <a:noFill/>
        </p:spPr>
        <p:txBody>
          <a:bodyPr wrap="square">
            <a:spAutoFit/>
          </a:bodyPr>
          <a:lstStyle/>
          <a:p>
            <a:pPr eaLnBrk="0" fontAlgn="base" hangingPunct="0">
              <a:spcBef>
                <a:spcPct val="0"/>
              </a:spcBef>
              <a:spcAft>
                <a:spcPct val="0"/>
              </a:spcAft>
            </a:pPr>
            <a:r>
              <a:rPr lang="en-GB" sz="1200" b="1" dirty="0">
                <a:effectLst/>
              </a:rPr>
              <a:t>P.D.L. </a:t>
            </a:r>
            <a:r>
              <a:rPr lang="en-GB" sz="1200" dirty="0">
                <a:effectLst/>
              </a:rPr>
              <a:t> </a:t>
            </a:r>
            <a:r>
              <a:rPr lang="en-GB" sz="1200" i="1" dirty="0"/>
              <a:t>JCAP</a:t>
            </a:r>
            <a:r>
              <a:rPr lang="en-GB" sz="1200" dirty="0"/>
              <a:t> 11 (2021) 018</a:t>
            </a:r>
          </a:p>
        </p:txBody>
      </p:sp>
      <p:pic>
        <p:nvPicPr>
          <p:cNvPr id="23" name="Picture 22">
            <a:extLst>
              <a:ext uri="{FF2B5EF4-FFF2-40B4-BE49-F238E27FC236}">
                <a16:creationId xmlns:a16="http://schemas.microsoft.com/office/drawing/2014/main" id="{DC77A841-7ECF-7F25-11AB-53F00D5CC51D}"/>
              </a:ext>
            </a:extLst>
          </p:cNvPr>
          <p:cNvPicPr>
            <a:picLocks noChangeAspect="1"/>
          </p:cNvPicPr>
          <p:nvPr/>
        </p:nvPicPr>
        <p:blipFill>
          <a:blip r:embed="rId5"/>
          <a:stretch>
            <a:fillRect/>
          </a:stretch>
        </p:blipFill>
        <p:spPr>
          <a:xfrm>
            <a:off x="1409030" y="4528008"/>
            <a:ext cx="3417279" cy="2023547"/>
          </a:xfrm>
          <a:prstGeom prst="rect">
            <a:avLst/>
          </a:prstGeom>
        </p:spPr>
      </p:pic>
      <p:pic>
        <p:nvPicPr>
          <p:cNvPr id="25" name="Picture 24">
            <a:extLst>
              <a:ext uri="{FF2B5EF4-FFF2-40B4-BE49-F238E27FC236}">
                <a16:creationId xmlns:a16="http://schemas.microsoft.com/office/drawing/2014/main" id="{6DF3CA52-CAD5-95C4-E49F-F043F0AF2548}"/>
              </a:ext>
            </a:extLst>
          </p:cNvPr>
          <p:cNvPicPr>
            <a:picLocks noChangeAspect="1"/>
          </p:cNvPicPr>
          <p:nvPr/>
        </p:nvPicPr>
        <p:blipFill>
          <a:blip r:embed="rId6"/>
          <a:stretch>
            <a:fillRect/>
          </a:stretch>
        </p:blipFill>
        <p:spPr>
          <a:xfrm>
            <a:off x="1393534" y="2816450"/>
            <a:ext cx="3417279" cy="1746229"/>
          </a:xfrm>
          <a:prstGeom prst="rect">
            <a:avLst/>
          </a:prstGeom>
        </p:spPr>
      </p:pic>
      <p:sp>
        <p:nvSpPr>
          <p:cNvPr id="28" name="TextBox 27">
            <a:extLst>
              <a:ext uri="{FF2B5EF4-FFF2-40B4-BE49-F238E27FC236}">
                <a16:creationId xmlns:a16="http://schemas.microsoft.com/office/drawing/2014/main" id="{287042CB-8967-1B09-63AA-482C379DE67A}"/>
              </a:ext>
            </a:extLst>
          </p:cNvPr>
          <p:cNvSpPr txBox="1"/>
          <p:nvPr/>
        </p:nvSpPr>
        <p:spPr>
          <a:xfrm>
            <a:off x="3419556" y="3227899"/>
            <a:ext cx="1483720" cy="461665"/>
          </a:xfrm>
          <a:prstGeom prst="rect">
            <a:avLst/>
          </a:prstGeom>
          <a:noFill/>
        </p:spPr>
        <p:txBody>
          <a:bodyPr wrap="square">
            <a:spAutoFit/>
          </a:bodyPr>
          <a:lstStyle/>
          <a:p>
            <a:r>
              <a:rPr lang="en-GB" sz="1200" dirty="0" err="1"/>
              <a:t>Boudaud</a:t>
            </a:r>
            <a:r>
              <a:rPr lang="en-GB" sz="1200" dirty="0"/>
              <a:t>+ PRR 2, 023022 (2020)</a:t>
            </a:r>
            <a:endParaRPr lang="en-SE" sz="1200" dirty="0"/>
          </a:p>
        </p:txBody>
      </p:sp>
      <p:sp>
        <p:nvSpPr>
          <p:cNvPr id="10" name="Slide Number Placeholder 3">
            <a:extLst>
              <a:ext uri="{FF2B5EF4-FFF2-40B4-BE49-F238E27FC236}">
                <a16:creationId xmlns:a16="http://schemas.microsoft.com/office/drawing/2014/main" id="{B55B4AF2-877B-778C-8C96-F8D1E6C4E511}"/>
              </a:ext>
            </a:extLst>
          </p:cNvPr>
          <p:cNvSpPr>
            <a:spLocks noGrp="1"/>
          </p:cNvSpPr>
          <p:nvPr>
            <p:ph type="sldNum" sz="quarter" idx="12"/>
          </p:nvPr>
        </p:nvSpPr>
        <p:spPr>
          <a:xfrm>
            <a:off x="8610600" y="6356350"/>
            <a:ext cx="2743200" cy="365125"/>
          </a:xfrm>
        </p:spPr>
        <p:txBody>
          <a:bodyPr/>
          <a:lstStyle/>
          <a:p>
            <a:fld id="{22575A84-A01E-4477-BEC3-178D27864C62}" type="slidenum">
              <a:rPr lang="en-GB" smtClean="0"/>
              <a:t>19</a:t>
            </a:fld>
            <a:endParaRPr lang="en-GB" dirty="0"/>
          </a:p>
        </p:txBody>
      </p:sp>
      <p:grpSp>
        <p:nvGrpSpPr>
          <p:cNvPr id="36" name="Group 35">
            <a:extLst>
              <a:ext uri="{FF2B5EF4-FFF2-40B4-BE49-F238E27FC236}">
                <a16:creationId xmlns:a16="http://schemas.microsoft.com/office/drawing/2014/main" id="{FD32B459-91BC-4134-2B3A-9769AB47497E}"/>
              </a:ext>
            </a:extLst>
          </p:cNvPr>
          <p:cNvGrpSpPr/>
          <p:nvPr/>
        </p:nvGrpSpPr>
        <p:grpSpPr>
          <a:xfrm>
            <a:off x="5670871" y="2558181"/>
            <a:ext cx="5569915" cy="3934514"/>
            <a:chOff x="5783885" y="2558181"/>
            <a:chExt cx="5569915" cy="3934514"/>
          </a:xfrm>
        </p:grpSpPr>
        <p:pic>
          <p:nvPicPr>
            <p:cNvPr id="29" name="Picture 28" descr="Chart&#10;&#10;Description automatically generated">
              <a:extLst>
                <a:ext uri="{FF2B5EF4-FFF2-40B4-BE49-F238E27FC236}">
                  <a16:creationId xmlns:a16="http://schemas.microsoft.com/office/drawing/2014/main" id="{5CFC42C3-5E37-6DC5-3F17-F5E7765BA1F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76348" y="2558181"/>
              <a:ext cx="5246019" cy="3934514"/>
            </a:xfrm>
            <a:prstGeom prst="rect">
              <a:avLst/>
            </a:prstGeom>
            <a:effectLst/>
          </p:spPr>
        </p:pic>
        <p:pic>
          <p:nvPicPr>
            <p:cNvPr id="31" name="Picture 30">
              <a:extLst>
                <a:ext uri="{FF2B5EF4-FFF2-40B4-BE49-F238E27FC236}">
                  <a16:creationId xmlns:a16="http://schemas.microsoft.com/office/drawing/2014/main" id="{65BBBBD0-5158-5DEB-46D3-E42357FC2F4F}"/>
                </a:ext>
              </a:extLst>
            </p:cNvPr>
            <p:cNvPicPr>
              <a:picLocks noChangeAspect="1"/>
            </p:cNvPicPr>
            <p:nvPr/>
          </p:nvPicPr>
          <p:blipFill>
            <a:blip r:embed="rId8"/>
            <a:stretch>
              <a:fillRect/>
            </a:stretch>
          </p:blipFill>
          <p:spPr>
            <a:xfrm>
              <a:off x="5783885" y="2559275"/>
              <a:ext cx="5338482" cy="276999"/>
            </a:xfrm>
            <a:prstGeom prst="rect">
              <a:avLst/>
            </a:prstGeom>
          </p:spPr>
        </p:pic>
        <p:pic>
          <p:nvPicPr>
            <p:cNvPr id="33" name="Picture 32">
              <a:extLst>
                <a:ext uri="{FF2B5EF4-FFF2-40B4-BE49-F238E27FC236}">
                  <a16:creationId xmlns:a16="http://schemas.microsoft.com/office/drawing/2014/main" id="{4FE8D511-F6D2-6ACC-0279-9E7A6E5246B1}"/>
                </a:ext>
              </a:extLst>
            </p:cNvPr>
            <p:cNvPicPr>
              <a:picLocks noChangeAspect="1"/>
            </p:cNvPicPr>
            <p:nvPr/>
          </p:nvPicPr>
          <p:blipFill>
            <a:blip r:embed="rId8"/>
            <a:stretch>
              <a:fillRect/>
            </a:stretch>
          </p:blipFill>
          <p:spPr>
            <a:xfrm>
              <a:off x="10714107" y="2786581"/>
              <a:ext cx="639693" cy="3706114"/>
            </a:xfrm>
            <a:prstGeom prst="rect">
              <a:avLst/>
            </a:prstGeom>
          </p:spPr>
        </p:pic>
        <p:pic>
          <p:nvPicPr>
            <p:cNvPr id="35" name="Picture 34">
              <a:extLst>
                <a:ext uri="{FF2B5EF4-FFF2-40B4-BE49-F238E27FC236}">
                  <a16:creationId xmlns:a16="http://schemas.microsoft.com/office/drawing/2014/main" id="{66F4D1AF-7AAC-CB8C-3B39-564CBA638228}"/>
                </a:ext>
              </a:extLst>
            </p:cNvPr>
            <p:cNvPicPr>
              <a:picLocks noChangeAspect="1"/>
            </p:cNvPicPr>
            <p:nvPr/>
          </p:nvPicPr>
          <p:blipFill>
            <a:blip r:embed="rId9"/>
            <a:stretch>
              <a:fillRect/>
            </a:stretch>
          </p:blipFill>
          <p:spPr>
            <a:xfrm>
              <a:off x="9748837" y="3822172"/>
              <a:ext cx="639693" cy="378594"/>
            </a:xfrm>
            <a:prstGeom prst="rect">
              <a:avLst/>
            </a:prstGeom>
          </p:spPr>
        </p:pic>
      </p:grpSp>
      <p:sp>
        <p:nvSpPr>
          <p:cNvPr id="37" name="TextBox 36">
            <a:extLst>
              <a:ext uri="{FF2B5EF4-FFF2-40B4-BE49-F238E27FC236}">
                <a16:creationId xmlns:a16="http://schemas.microsoft.com/office/drawing/2014/main" id="{0BCCB743-F27B-DEA1-7CCF-DEE28D804EFF}"/>
              </a:ext>
            </a:extLst>
          </p:cNvPr>
          <p:cNvSpPr txBox="1"/>
          <p:nvPr/>
        </p:nvSpPr>
        <p:spPr>
          <a:xfrm>
            <a:off x="6337717" y="2882900"/>
            <a:ext cx="2096561" cy="276999"/>
          </a:xfrm>
          <a:prstGeom prst="rect">
            <a:avLst/>
          </a:prstGeom>
          <a:noFill/>
        </p:spPr>
        <p:txBody>
          <a:bodyPr wrap="square">
            <a:spAutoFit/>
          </a:bodyPr>
          <a:lstStyle/>
          <a:p>
            <a:pPr eaLnBrk="0" fontAlgn="base" hangingPunct="0">
              <a:spcBef>
                <a:spcPct val="0"/>
              </a:spcBef>
              <a:spcAft>
                <a:spcPct val="0"/>
              </a:spcAft>
            </a:pPr>
            <a:r>
              <a:rPr lang="en-GB" sz="1200" b="1" dirty="0">
                <a:effectLst/>
              </a:rPr>
              <a:t>P.D.L. </a:t>
            </a:r>
            <a:r>
              <a:rPr lang="en-GB" sz="1200" dirty="0">
                <a:effectLst/>
              </a:rPr>
              <a:t> </a:t>
            </a:r>
            <a:r>
              <a:rPr lang="en-GB" sz="1200" i="1" dirty="0"/>
              <a:t>JCAP</a:t>
            </a:r>
            <a:r>
              <a:rPr lang="en-GB" sz="1200" dirty="0"/>
              <a:t> 11 (2021) 018</a:t>
            </a:r>
          </a:p>
        </p:txBody>
      </p:sp>
      <p:cxnSp>
        <p:nvCxnSpPr>
          <p:cNvPr id="5" name="Straight Connector 4">
            <a:extLst>
              <a:ext uri="{FF2B5EF4-FFF2-40B4-BE49-F238E27FC236}">
                <a16:creationId xmlns:a16="http://schemas.microsoft.com/office/drawing/2014/main" id="{CB9141C1-54EB-1121-0FCD-16D6DD651D4C}"/>
              </a:ext>
            </a:extLst>
          </p:cNvPr>
          <p:cNvCxnSpPr>
            <a:cxnSpLocks/>
          </p:cNvCxnSpPr>
          <p:nvPr/>
        </p:nvCxnSpPr>
        <p:spPr>
          <a:xfrm>
            <a:off x="6212534" y="1517490"/>
            <a:ext cx="15154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1487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46DCE898-4903-B2CC-B6F3-B3829B06C7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9839" y="739530"/>
            <a:ext cx="5095617" cy="5763539"/>
          </a:xfrm>
          <a:prstGeom prst="rect">
            <a:avLst/>
          </a:prstGeom>
        </p:spPr>
      </p:pic>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AF171E2-4EFC-CF7B-5E16-C8A3CB481395}"/>
                  </a:ext>
                </a:extLst>
              </p:cNvPr>
              <p:cNvSpPr>
                <a:spLocks noGrp="1"/>
              </p:cNvSpPr>
              <p:nvPr>
                <p:ph idx="1"/>
              </p:nvPr>
            </p:nvSpPr>
            <p:spPr>
              <a:xfrm>
                <a:off x="718426" y="2333381"/>
                <a:ext cx="5309774" cy="3810566"/>
              </a:xfrm>
            </p:spPr>
            <p:txBody>
              <a:bodyPr>
                <a:normAutofit/>
              </a:bodyPr>
              <a:lstStyle/>
              <a:p>
                <a:pPr marL="0" indent="0">
                  <a:buNone/>
                </a:pPr>
                <a:r>
                  <a:rPr lang="en-GB" sz="2200" dirty="0"/>
                  <a:t>High precision data for the fluxes of CR nuclei allow us to accurately model the production of CR antiparticles and uncertainties related. </a:t>
                </a:r>
              </a:p>
              <a:p>
                <a:pPr marL="0" indent="0">
                  <a:buNone/>
                </a:pPr>
                <a:endParaRPr lang="en-GB" sz="100" dirty="0"/>
              </a:p>
              <a:p>
                <a:pPr marL="0" indent="0">
                  <a:buNone/>
                </a:pPr>
                <a:r>
                  <a:rPr lang="en-GB" sz="2200" dirty="0"/>
                  <a:t>The antiproton spectrum allows us to strongly constrain the existence of BSM physics due to the expected low production and uncertainty in their modelling. </a:t>
                </a:r>
              </a:p>
              <a:p>
                <a:pPr marL="0" indent="0">
                  <a:buNone/>
                </a:pPr>
                <a:r>
                  <a:rPr lang="en-GB" sz="2200" dirty="0"/>
                  <a:t>Specially, well motivated </a:t>
                </a:r>
                <a:r>
                  <a:rPr lang="en-GB" sz="2200" b="1" dirty="0"/>
                  <a:t>WIMPs</a:t>
                </a:r>
                <a:r>
                  <a:rPr lang="en-GB" sz="2200" dirty="0"/>
                  <a:t> (</a:t>
                </a:r>
                <a14:m>
                  <m:oMath xmlns:m="http://schemas.openxmlformats.org/officeDocument/2006/math">
                    <m:sSub>
                      <m:sSubPr>
                        <m:ctrlPr>
                          <a:rPr lang="en-GB" sz="2000" i="1" smtClean="0">
                            <a:latin typeface="Cambria Math" panose="02040503050406030204" pitchFamily="18" charset="0"/>
                          </a:rPr>
                        </m:ctrlPr>
                      </m:sSubPr>
                      <m:e>
                        <m:r>
                          <a:rPr lang="en-GB" sz="2000" b="0" i="1" smtClean="0">
                            <a:latin typeface="Cambria Math" panose="02040503050406030204" pitchFamily="18" charset="0"/>
                          </a:rPr>
                          <m:t>𝑀</m:t>
                        </m:r>
                      </m:e>
                      <m:sub>
                        <m:r>
                          <m:rPr>
                            <m:sty m:val="p"/>
                          </m:rPr>
                          <a:rPr lang="el-GR" sz="2000" i="1" smtClean="0">
                            <a:latin typeface="Cambria Math" panose="02040503050406030204" pitchFamily="18" charset="0"/>
                          </a:rPr>
                          <m:t>χ</m:t>
                        </m:r>
                      </m:sub>
                    </m:sSub>
                    <m:r>
                      <a:rPr lang="en-GB" sz="2000" i="1" smtClean="0">
                        <a:latin typeface="Cambria Math" panose="02040503050406030204" pitchFamily="18" charset="0"/>
                        <a:ea typeface="Cambria Math" panose="02040503050406030204" pitchFamily="18" charset="0"/>
                      </a:rPr>
                      <m:t>~</m:t>
                    </m:r>
                    <m:r>
                      <a:rPr lang="en-GB" sz="2000" b="0" i="1" smtClean="0">
                        <a:latin typeface="Cambria Math" panose="02040503050406030204" pitchFamily="18" charset="0"/>
                      </a:rPr>
                      <m:t>𝑂</m:t>
                    </m:r>
                    <m:r>
                      <a:rPr lang="en-GB" sz="2000" b="0" i="1" smtClean="0">
                        <a:latin typeface="Cambria Math" panose="02040503050406030204" pitchFamily="18" charset="0"/>
                      </a:rPr>
                      <m:t>(100 </m:t>
                    </m:r>
                    <m:r>
                      <a:rPr lang="en-GB" sz="2000" b="0" i="1" smtClean="0">
                        <a:latin typeface="Cambria Math" panose="02040503050406030204" pitchFamily="18" charset="0"/>
                      </a:rPr>
                      <m:t>𝐺𝑒𝑉</m:t>
                    </m:r>
                    <m:r>
                      <a:rPr lang="en-GB" sz="2000" b="0" i="1" smtClean="0">
                        <a:latin typeface="Cambria Math" panose="02040503050406030204" pitchFamily="18" charset="0"/>
                      </a:rPr>
                      <m:t>)</m:t>
                    </m:r>
                  </m:oMath>
                </a14:m>
                <a:r>
                  <a:rPr lang="en-GB" sz="2000" dirty="0"/>
                  <a:t>)</a:t>
                </a:r>
                <a:r>
                  <a:rPr lang="en-GB" sz="2200" dirty="0"/>
                  <a:t> are </a:t>
                </a:r>
                <a:r>
                  <a:rPr lang="en-GB" sz="2200" dirty="0">
                    <a:effectLst>
                      <a:outerShdw blurRad="38100" dist="38100" dir="2700000" algn="tl">
                        <a:srgbClr val="000000">
                          <a:alpha val="43137"/>
                        </a:srgbClr>
                      </a:outerShdw>
                    </a:effectLst>
                  </a:rPr>
                  <a:t>expected to leave imprints in the GeV energy region</a:t>
                </a:r>
                <a:r>
                  <a:rPr lang="en-GB" sz="2200" dirty="0"/>
                  <a:t>.</a:t>
                </a:r>
              </a:p>
            </p:txBody>
          </p:sp>
        </mc:Choice>
        <mc:Fallback xmlns="">
          <p:sp>
            <p:nvSpPr>
              <p:cNvPr id="3" name="Content Placeholder 2">
                <a:extLst>
                  <a:ext uri="{FF2B5EF4-FFF2-40B4-BE49-F238E27FC236}">
                    <a16:creationId xmlns:a16="http://schemas.microsoft.com/office/drawing/2014/main" id="{2AF171E2-4EFC-CF7B-5E16-C8A3CB481395}"/>
                  </a:ext>
                </a:extLst>
              </p:cNvPr>
              <p:cNvSpPr>
                <a:spLocks noGrp="1" noRot="1" noChangeAspect="1" noMove="1" noResize="1" noEditPoints="1" noAdjustHandles="1" noChangeArrowheads="1" noChangeShapeType="1" noTextEdit="1"/>
              </p:cNvSpPr>
              <p:nvPr>
                <p:ph idx="1"/>
              </p:nvPr>
            </p:nvSpPr>
            <p:spPr>
              <a:xfrm>
                <a:off x="718426" y="2333381"/>
                <a:ext cx="5309774" cy="3810566"/>
              </a:xfrm>
              <a:blipFill>
                <a:blip r:embed="rId3"/>
                <a:stretch>
                  <a:fillRect l="-1607" t="-2080" r="-2526"/>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DC060B1E-E379-5876-A4CC-DBCD01851196}"/>
              </a:ext>
            </a:extLst>
          </p:cNvPr>
          <p:cNvSpPr>
            <a:spLocks noGrp="1"/>
          </p:cNvSpPr>
          <p:nvPr>
            <p:ph type="sldNum" sz="quarter" idx="12"/>
          </p:nvPr>
        </p:nvSpPr>
        <p:spPr/>
        <p:txBody>
          <a:bodyPr/>
          <a:lstStyle/>
          <a:p>
            <a:fld id="{22575A84-A01E-4477-BEC3-178D27864C62}" type="slidenum">
              <a:rPr lang="en-GB" smtClean="0"/>
              <a:t>2</a:t>
            </a:fld>
            <a:endParaRPr lang="en-GB"/>
          </a:p>
        </p:txBody>
      </p:sp>
      <p:sp>
        <p:nvSpPr>
          <p:cNvPr id="19" name="TextBox 18">
            <a:extLst>
              <a:ext uri="{FF2B5EF4-FFF2-40B4-BE49-F238E27FC236}">
                <a16:creationId xmlns:a16="http://schemas.microsoft.com/office/drawing/2014/main" id="{50FC2DFE-7EFD-EEA9-2D12-D49E02F571CA}"/>
              </a:ext>
            </a:extLst>
          </p:cNvPr>
          <p:cNvSpPr txBox="1"/>
          <p:nvPr/>
        </p:nvSpPr>
        <p:spPr>
          <a:xfrm>
            <a:off x="6503435" y="390865"/>
            <a:ext cx="5243660" cy="369332"/>
          </a:xfrm>
          <a:prstGeom prst="rect">
            <a:avLst/>
          </a:prstGeom>
          <a:noFill/>
        </p:spPr>
        <p:txBody>
          <a:bodyPr wrap="square" rtlCol="0">
            <a:spAutoFit/>
          </a:bodyPr>
          <a:lstStyle/>
          <a:p>
            <a:r>
              <a:rPr lang="en-GB" dirty="0"/>
              <a:t>Flux of CR nuclei and antiparticles (data from AMS-02)</a:t>
            </a:r>
            <a:endParaRPr lang="en-SE" dirty="0"/>
          </a:p>
        </p:txBody>
      </p:sp>
      <p:grpSp>
        <p:nvGrpSpPr>
          <p:cNvPr id="26" name="Group 25">
            <a:extLst>
              <a:ext uri="{FF2B5EF4-FFF2-40B4-BE49-F238E27FC236}">
                <a16:creationId xmlns:a16="http://schemas.microsoft.com/office/drawing/2014/main" id="{3CA3CCE5-2737-30DF-6BF0-D38191CFB085}"/>
              </a:ext>
            </a:extLst>
          </p:cNvPr>
          <p:cNvGrpSpPr/>
          <p:nvPr/>
        </p:nvGrpSpPr>
        <p:grpSpPr>
          <a:xfrm>
            <a:off x="9639762" y="4946788"/>
            <a:ext cx="1516418" cy="1035671"/>
            <a:chOff x="9263372" y="4814584"/>
            <a:chExt cx="1661451" cy="1211054"/>
          </a:xfrm>
        </p:grpSpPr>
        <p:pic>
          <p:nvPicPr>
            <p:cNvPr id="27" name="Picture 26">
              <a:extLst>
                <a:ext uri="{FF2B5EF4-FFF2-40B4-BE49-F238E27FC236}">
                  <a16:creationId xmlns:a16="http://schemas.microsoft.com/office/drawing/2014/main" id="{D09AA7F2-DD0D-2680-361A-CC7CB286BCB8}"/>
                </a:ext>
              </a:extLst>
            </p:cNvPr>
            <p:cNvPicPr>
              <a:picLocks noChangeAspect="1"/>
            </p:cNvPicPr>
            <p:nvPr/>
          </p:nvPicPr>
          <p:blipFill>
            <a:blip r:embed="rId4"/>
            <a:stretch>
              <a:fillRect/>
            </a:stretch>
          </p:blipFill>
          <p:spPr>
            <a:xfrm>
              <a:off x="9263372" y="4814584"/>
              <a:ext cx="1661451" cy="1211054"/>
            </a:xfrm>
            <a:prstGeom prst="rect">
              <a:avLst/>
            </a:prstGeom>
          </p:spPr>
        </p:pic>
        <p:sp>
          <p:nvSpPr>
            <p:cNvPr id="28" name="Explosion: 14 Points 27">
              <a:extLst>
                <a:ext uri="{FF2B5EF4-FFF2-40B4-BE49-F238E27FC236}">
                  <a16:creationId xmlns:a16="http://schemas.microsoft.com/office/drawing/2014/main" id="{2031FCE0-B690-B1CE-B4D1-B1E542293EF7}"/>
                </a:ext>
              </a:extLst>
            </p:cNvPr>
            <p:cNvSpPr/>
            <p:nvPr/>
          </p:nvSpPr>
          <p:spPr>
            <a:xfrm rot="20765126">
              <a:off x="9535163" y="5133149"/>
              <a:ext cx="1045044" cy="671394"/>
            </a:xfrm>
            <a:prstGeom prst="irregularSeal2">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029237B6-D72E-EA34-9E64-DBE079A1C7A3}"/>
                    </a:ext>
                  </a:extLst>
                </p:cNvPr>
                <p:cNvSpPr txBox="1"/>
                <p:nvPr/>
              </p:nvSpPr>
              <p:spPr>
                <a:xfrm>
                  <a:off x="9980862" y="4814584"/>
                  <a:ext cx="233269" cy="1809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500" b="1" i="1" smtClean="0">
                            <a:solidFill>
                              <a:srgbClr val="C00000"/>
                            </a:solidFill>
                            <a:latin typeface="Cambria Math" panose="02040503050406030204" pitchFamily="18" charset="0"/>
                          </a:rPr>
                          <m:t>𝑪𝑹</m:t>
                        </m:r>
                      </m:oMath>
                    </m:oMathPara>
                  </a14:m>
                  <a:endParaRPr lang="en-GB" sz="1500" b="1" dirty="0">
                    <a:solidFill>
                      <a:srgbClr val="C00000"/>
                    </a:solidFill>
                  </a:endParaRPr>
                </a:p>
              </p:txBody>
            </p:sp>
          </mc:Choice>
          <mc:Fallback xmlns="">
            <p:sp>
              <p:nvSpPr>
                <p:cNvPr id="29" name="TextBox 28">
                  <a:extLst>
                    <a:ext uri="{FF2B5EF4-FFF2-40B4-BE49-F238E27FC236}">
                      <a16:creationId xmlns:a16="http://schemas.microsoft.com/office/drawing/2014/main" id="{029237B6-D72E-EA34-9E64-DBE079A1C7A3}"/>
                    </a:ext>
                  </a:extLst>
                </p:cNvPr>
                <p:cNvSpPr txBox="1">
                  <a:spLocks noRot="1" noChangeAspect="1" noMove="1" noResize="1" noEditPoints="1" noAdjustHandles="1" noChangeArrowheads="1" noChangeShapeType="1" noTextEdit="1"/>
                </p:cNvSpPr>
                <p:nvPr/>
              </p:nvSpPr>
              <p:spPr>
                <a:xfrm>
                  <a:off x="9980862" y="4814584"/>
                  <a:ext cx="233269" cy="180913"/>
                </a:xfrm>
                <a:prstGeom prst="rect">
                  <a:avLst/>
                </a:prstGeom>
                <a:blipFill>
                  <a:blip r:embed="rId5"/>
                  <a:stretch>
                    <a:fillRect l="-31429" r="-48571" b="-53846"/>
                  </a:stretch>
                </a:blipFill>
              </p:spPr>
              <p:txBody>
                <a:bodyPr/>
                <a:lstStyle/>
                <a:p>
                  <a:r>
                    <a:rPr lang="en-SE">
                      <a:noFill/>
                    </a:rPr>
                    <a:t> </a:t>
                  </a:r>
                </a:p>
              </p:txBody>
            </p:sp>
          </mc:Fallback>
        </mc:AlternateContent>
      </p:grpSp>
      <p:sp>
        <p:nvSpPr>
          <p:cNvPr id="32" name="Rectangle: Rounded Corners 31">
            <a:extLst>
              <a:ext uri="{FF2B5EF4-FFF2-40B4-BE49-F238E27FC236}">
                <a16:creationId xmlns:a16="http://schemas.microsoft.com/office/drawing/2014/main" id="{5F1A4DC6-65A6-E2F3-535F-46FA5694D15B}"/>
              </a:ext>
            </a:extLst>
          </p:cNvPr>
          <p:cNvSpPr/>
          <p:nvPr/>
        </p:nvSpPr>
        <p:spPr>
          <a:xfrm>
            <a:off x="9562641" y="4902720"/>
            <a:ext cx="1674564" cy="103567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35" name="Title 1">
            <a:extLst>
              <a:ext uri="{FF2B5EF4-FFF2-40B4-BE49-F238E27FC236}">
                <a16:creationId xmlns:a16="http://schemas.microsoft.com/office/drawing/2014/main" id="{3D3C0E1D-BEE9-71BE-83BF-0B58743C4458}"/>
              </a:ext>
            </a:extLst>
          </p:cNvPr>
          <p:cNvSpPr>
            <a:spLocks noGrp="1"/>
          </p:cNvSpPr>
          <p:nvPr>
            <p:ph type="title"/>
          </p:nvPr>
        </p:nvSpPr>
        <p:spPr>
          <a:xfrm>
            <a:off x="520142" y="498814"/>
            <a:ext cx="5243660" cy="1325563"/>
          </a:xfrm>
        </p:spPr>
        <p:txBody>
          <a:bodyPr>
            <a:normAutofit fontScale="90000"/>
          </a:bodyPr>
          <a:lstStyle/>
          <a:p>
            <a:pPr algn="ctr"/>
            <a:r>
              <a:rPr lang="en-GB" sz="4000" b="1" dirty="0">
                <a:solidFill>
                  <a:schemeClr val="accent5">
                    <a:lumMod val="50000"/>
                  </a:schemeClr>
                </a:solidFill>
                <a:latin typeface="Times New Roman" panose="02020603050405020304" pitchFamily="18" charset="0"/>
                <a:cs typeface="Times New Roman" panose="02020603050405020304" pitchFamily="18" charset="0"/>
              </a:rPr>
              <a:t>Potential of antiparticles to reveal the existence of BSM physics</a:t>
            </a:r>
            <a:endParaRPr lang="en-SE" sz="4000" b="1" dirty="0">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54890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2">
            <a:extLst>
              <a:ext uri="{FF2B5EF4-FFF2-40B4-BE49-F238E27FC236}">
                <a16:creationId xmlns:a16="http://schemas.microsoft.com/office/drawing/2014/main" id="{35E17C20-1112-0E9C-2915-AA2708DDBCB6}"/>
              </a:ext>
            </a:extLst>
          </p:cNvPr>
          <p:cNvSpPr txBox="1">
            <a:spLocks/>
          </p:cNvSpPr>
          <p:nvPr/>
        </p:nvSpPr>
        <p:spPr>
          <a:xfrm>
            <a:off x="808157" y="1429243"/>
            <a:ext cx="929378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600" dirty="0">
                <a:latin typeface="Calibri (Body)"/>
                <a:ea typeface="Calibri" panose="020F0502020204030204" pitchFamily="34" charset="0"/>
                <a:cs typeface="Calibri" panose="020F0502020204030204" pitchFamily="34" charset="0"/>
              </a:rPr>
              <a:t>All analysis coincided in the position of the excess, but not in its significance… again, </a:t>
            </a:r>
            <a:r>
              <a:rPr lang="en-GB" sz="2600" b="1" dirty="0">
                <a:latin typeface="Calibri (Body)"/>
                <a:ea typeface="Calibri" panose="020F0502020204030204" pitchFamily="34" charset="0"/>
                <a:cs typeface="Calibri" panose="020F0502020204030204" pitchFamily="34" charset="0"/>
              </a:rPr>
              <a:t>the astrophysical uncertainties were not completely understood </a:t>
            </a:r>
            <a:r>
              <a:rPr lang="en-GB" sz="2600" dirty="0">
                <a:latin typeface="Calibri (Body)"/>
                <a:ea typeface="Calibri" panose="020F0502020204030204" pitchFamily="34" charset="0"/>
                <a:cs typeface="Calibri" panose="020F0502020204030204" pitchFamily="34" charset="0"/>
              </a:rPr>
              <a:t>(and they aren’t yet!) </a:t>
            </a:r>
          </a:p>
        </p:txBody>
      </p:sp>
      <p:sp>
        <p:nvSpPr>
          <p:cNvPr id="7" name="TextBox 6">
            <a:extLst>
              <a:ext uri="{FF2B5EF4-FFF2-40B4-BE49-F238E27FC236}">
                <a16:creationId xmlns:a16="http://schemas.microsoft.com/office/drawing/2014/main" id="{FAB62D5D-75ED-4531-BA2D-C1DCC6746164}"/>
              </a:ext>
            </a:extLst>
          </p:cNvPr>
          <p:cNvSpPr txBox="1"/>
          <p:nvPr/>
        </p:nvSpPr>
        <p:spPr>
          <a:xfrm>
            <a:off x="264973" y="2885439"/>
            <a:ext cx="11673027" cy="3366507"/>
          </a:xfrm>
          <a:prstGeom prst="rect">
            <a:avLst/>
          </a:prstGeom>
          <a:solidFill>
            <a:schemeClr val="bg1"/>
          </a:solidFill>
          <a:ln>
            <a:solidFill>
              <a:schemeClr val="tx1"/>
            </a:solidFill>
          </a:ln>
        </p:spPr>
        <p:txBody>
          <a:bodyPr wrap="square" rtlCol="0">
            <a:spAutoFit/>
          </a:bodyPr>
          <a:lstStyle/>
          <a:p>
            <a:endParaRPr lang="en-GB" dirty="0"/>
          </a:p>
        </p:txBody>
      </p:sp>
      <p:pic>
        <p:nvPicPr>
          <p:cNvPr id="13" name="Picture 12">
            <a:extLst>
              <a:ext uri="{FF2B5EF4-FFF2-40B4-BE49-F238E27FC236}">
                <a16:creationId xmlns:a16="http://schemas.microsoft.com/office/drawing/2014/main" id="{55C12C1B-6DC3-57DD-399C-341BD8293F8D}"/>
              </a:ext>
            </a:extLst>
          </p:cNvPr>
          <p:cNvPicPr>
            <a:picLocks noChangeAspect="1"/>
          </p:cNvPicPr>
          <p:nvPr/>
        </p:nvPicPr>
        <p:blipFill>
          <a:blip r:embed="rId2"/>
          <a:stretch>
            <a:fillRect/>
          </a:stretch>
        </p:blipFill>
        <p:spPr>
          <a:xfrm>
            <a:off x="5003266" y="3466220"/>
            <a:ext cx="3412399" cy="2392879"/>
          </a:xfrm>
          <a:prstGeom prst="rect">
            <a:avLst/>
          </a:prstGeom>
        </p:spPr>
      </p:pic>
      <p:pic>
        <p:nvPicPr>
          <p:cNvPr id="15" name="Picture 14">
            <a:extLst>
              <a:ext uri="{FF2B5EF4-FFF2-40B4-BE49-F238E27FC236}">
                <a16:creationId xmlns:a16="http://schemas.microsoft.com/office/drawing/2014/main" id="{9212C6CD-E2AB-C0D9-8A32-5173E2B92162}"/>
              </a:ext>
            </a:extLst>
          </p:cNvPr>
          <p:cNvPicPr>
            <a:picLocks noChangeAspect="1"/>
          </p:cNvPicPr>
          <p:nvPr/>
        </p:nvPicPr>
        <p:blipFill>
          <a:blip r:embed="rId3"/>
          <a:stretch>
            <a:fillRect/>
          </a:stretch>
        </p:blipFill>
        <p:spPr>
          <a:xfrm>
            <a:off x="8674176" y="2902692"/>
            <a:ext cx="3150393" cy="3282248"/>
          </a:xfrm>
          <a:prstGeom prst="rect">
            <a:avLst/>
          </a:prstGeom>
        </p:spPr>
      </p:pic>
      <p:pic>
        <p:nvPicPr>
          <p:cNvPr id="17" name="Picture 16">
            <a:extLst>
              <a:ext uri="{FF2B5EF4-FFF2-40B4-BE49-F238E27FC236}">
                <a16:creationId xmlns:a16="http://schemas.microsoft.com/office/drawing/2014/main" id="{F10DDA8C-B70C-E3AA-706C-33F819BEDDFE}"/>
              </a:ext>
            </a:extLst>
          </p:cNvPr>
          <p:cNvPicPr>
            <a:picLocks noChangeAspect="1"/>
          </p:cNvPicPr>
          <p:nvPr/>
        </p:nvPicPr>
        <p:blipFill>
          <a:blip r:embed="rId4"/>
          <a:stretch>
            <a:fillRect/>
          </a:stretch>
        </p:blipFill>
        <p:spPr>
          <a:xfrm>
            <a:off x="956929" y="3315012"/>
            <a:ext cx="3360885" cy="2660491"/>
          </a:xfrm>
          <a:prstGeom prst="rect">
            <a:avLst/>
          </a:prstGeom>
        </p:spPr>
      </p:pic>
      <p:sp>
        <p:nvSpPr>
          <p:cNvPr id="2" name="Title 1">
            <a:extLst>
              <a:ext uri="{FF2B5EF4-FFF2-40B4-BE49-F238E27FC236}">
                <a16:creationId xmlns:a16="http://schemas.microsoft.com/office/drawing/2014/main" id="{CA814249-82CF-4FD0-B186-073C10435F18}"/>
              </a:ext>
            </a:extLst>
          </p:cNvPr>
          <p:cNvSpPr>
            <a:spLocks noGrp="1"/>
          </p:cNvSpPr>
          <p:nvPr>
            <p:ph type="title"/>
          </p:nvPr>
        </p:nvSpPr>
        <p:spPr>
          <a:xfrm>
            <a:off x="660609" y="168695"/>
            <a:ext cx="10515600" cy="1325563"/>
          </a:xfrm>
        </p:spPr>
        <p:txBody>
          <a:bodyPr/>
          <a:lstStyle/>
          <a:p>
            <a:r>
              <a:rPr lang="en-GB"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Antiproton </a:t>
            </a:r>
            <a:r>
              <a:rPr lang="en-GB"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excess</a:t>
            </a:r>
            <a:r>
              <a:rPr lang="en-GB" b="1" i="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es </a:t>
            </a:r>
            <a:r>
              <a:rPr lang="en-GB" sz="3600" b="1" i="1" dirty="0">
                <a:solidFill>
                  <a:schemeClr val="accent2">
                    <a:lumMod val="50000"/>
                  </a:schemeClr>
                </a:solidFill>
                <a:latin typeface="Times New Roman" panose="02020603050405020304" pitchFamily="18" charset="0"/>
                <a:cs typeface="Times New Roman" panose="02020603050405020304" pitchFamily="18" charset="0"/>
              </a:rPr>
              <a:t>– The spectral excess</a:t>
            </a:r>
          </a:p>
        </p:txBody>
      </p:sp>
      <p:sp>
        <p:nvSpPr>
          <p:cNvPr id="4" name="Slide Number Placeholder 3">
            <a:extLst>
              <a:ext uri="{FF2B5EF4-FFF2-40B4-BE49-F238E27FC236}">
                <a16:creationId xmlns:a16="http://schemas.microsoft.com/office/drawing/2014/main" id="{5A06D946-5F85-4B77-83F8-C85FEA5C1FA7}"/>
              </a:ext>
            </a:extLst>
          </p:cNvPr>
          <p:cNvSpPr>
            <a:spLocks noGrp="1"/>
          </p:cNvSpPr>
          <p:nvPr>
            <p:ph type="sldNum" sz="quarter" idx="12"/>
          </p:nvPr>
        </p:nvSpPr>
        <p:spPr/>
        <p:txBody>
          <a:bodyPr/>
          <a:lstStyle/>
          <a:p>
            <a:fld id="{22575A84-A01E-4477-BEC3-178D27864C62}" type="slidenum">
              <a:rPr lang="en-GB" b="1" smtClean="0">
                <a:solidFill>
                  <a:schemeClr val="bg1"/>
                </a:solidFill>
              </a:rPr>
              <a:t>20</a:t>
            </a:fld>
            <a:endParaRPr lang="en-GB" b="1" dirty="0">
              <a:solidFill>
                <a:schemeClr val="bg1"/>
              </a:solidFill>
            </a:endParaRPr>
          </a:p>
        </p:txBody>
      </p:sp>
      <p:pic>
        <p:nvPicPr>
          <p:cNvPr id="10" name="Picture 9">
            <a:extLst>
              <a:ext uri="{FF2B5EF4-FFF2-40B4-BE49-F238E27FC236}">
                <a16:creationId xmlns:a16="http://schemas.microsoft.com/office/drawing/2014/main" id="{FA59F227-31CA-5847-2855-F5FFA40F9623}"/>
              </a:ext>
            </a:extLst>
          </p:cNvPr>
          <p:cNvPicPr>
            <a:picLocks noChangeAspect="1"/>
          </p:cNvPicPr>
          <p:nvPr/>
        </p:nvPicPr>
        <p:blipFill>
          <a:blip r:embed="rId5"/>
          <a:stretch>
            <a:fillRect/>
          </a:stretch>
        </p:blipFill>
        <p:spPr>
          <a:xfrm>
            <a:off x="285407" y="3040915"/>
            <a:ext cx="4618097" cy="3139594"/>
          </a:xfrm>
          <a:prstGeom prst="rect">
            <a:avLst/>
          </a:prstGeom>
        </p:spPr>
      </p:pic>
      <p:sp>
        <p:nvSpPr>
          <p:cNvPr id="21" name="TextBox 20">
            <a:extLst>
              <a:ext uri="{FF2B5EF4-FFF2-40B4-BE49-F238E27FC236}">
                <a16:creationId xmlns:a16="http://schemas.microsoft.com/office/drawing/2014/main" id="{474AE06D-E05A-91A6-691E-9354A58D2913}"/>
              </a:ext>
            </a:extLst>
          </p:cNvPr>
          <p:cNvSpPr txBox="1"/>
          <p:nvPr/>
        </p:nvSpPr>
        <p:spPr>
          <a:xfrm>
            <a:off x="6620154" y="3249160"/>
            <a:ext cx="1781321" cy="307777"/>
          </a:xfrm>
          <a:prstGeom prst="rect">
            <a:avLst/>
          </a:prstGeom>
          <a:noFill/>
        </p:spPr>
        <p:txBody>
          <a:bodyPr wrap="none" rtlCol="0">
            <a:spAutoFit/>
          </a:bodyPr>
          <a:lstStyle/>
          <a:p>
            <a:r>
              <a:rPr lang="en-GB" sz="1400" dirty="0">
                <a:solidFill>
                  <a:schemeClr val="bg1">
                    <a:lumMod val="50000"/>
                  </a:schemeClr>
                </a:solidFill>
              </a:rPr>
              <a:t>Reinert, Winkler 2018</a:t>
            </a:r>
            <a:endParaRPr lang="en-SE" sz="1400" dirty="0">
              <a:solidFill>
                <a:schemeClr val="bg1">
                  <a:lumMod val="50000"/>
                </a:schemeClr>
              </a:solidFill>
            </a:endParaRPr>
          </a:p>
        </p:txBody>
      </p:sp>
      <p:sp>
        <p:nvSpPr>
          <p:cNvPr id="18" name="TextBox 17">
            <a:extLst>
              <a:ext uri="{FF2B5EF4-FFF2-40B4-BE49-F238E27FC236}">
                <a16:creationId xmlns:a16="http://schemas.microsoft.com/office/drawing/2014/main" id="{8C824DC5-EBEE-3936-11EC-86A61C9781CC}"/>
              </a:ext>
            </a:extLst>
          </p:cNvPr>
          <p:cNvSpPr txBox="1"/>
          <p:nvPr/>
        </p:nvSpPr>
        <p:spPr>
          <a:xfrm>
            <a:off x="9644203" y="2808650"/>
            <a:ext cx="2222660" cy="307777"/>
          </a:xfrm>
          <a:prstGeom prst="rect">
            <a:avLst/>
          </a:prstGeom>
          <a:noFill/>
        </p:spPr>
        <p:txBody>
          <a:bodyPr wrap="none" rtlCol="0">
            <a:spAutoFit/>
          </a:bodyPr>
          <a:lstStyle/>
          <a:p>
            <a:r>
              <a:rPr lang="en-GB" sz="1400" dirty="0">
                <a:solidFill>
                  <a:schemeClr val="bg1">
                    <a:lumMod val="50000"/>
                  </a:schemeClr>
                </a:solidFill>
              </a:rPr>
              <a:t>Hooper, Cholis, Linden 2019</a:t>
            </a:r>
            <a:endParaRPr lang="en-SE" sz="1400" dirty="0">
              <a:solidFill>
                <a:schemeClr val="bg1">
                  <a:lumMod val="50000"/>
                </a:schemeClr>
              </a:solidFill>
            </a:endParaRPr>
          </a:p>
        </p:txBody>
      </p:sp>
      <p:sp>
        <p:nvSpPr>
          <p:cNvPr id="19" name="TextBox 18">
            <a:extLst>
              <a:ext uri="{FF2B5EF4-FFF2-40B4-BE49-F238E27FC236}">
                <a16:creationId xmlns:a16="http://schemas.microsoft.com/office/drawing/2014/main" id="{8505849E-861B-7E0D-6318-3B532042B42D}"/>
              </a:ext>
            </a:extLst>
          </p:cNvPr>
          <p:cNvSpPr txBox="1"/>
          <p:nvPr/>
        </p:nvSpPr>
        <p:spPr>
          <a:xfrm>
            <a:off x="286843" y="2971210"/>
            <a:ext cx="1838965" cy="307777"/>
          </a:xfrm>
          <a:prstGeom prst="rect">
            <a:avLst/>
          </a:prstGeom>
          <a:noFill/>
        </p:spPr>
        <p:txBody>
          <a:bodyPr wrap="none" rtlCol="0">
            <a:spAutoFit/>
          </a:bodyPr>
          <a:lstStyle/>
          <a:p>
            <a:r>
              <a:rPr lang="en-GB" sz="1400" dirty="0">
                <a:solidFill>
                  <a:schemeClr val="bg1">
                    <a:lumMod val="50000"/>
                  </a:schemeClr>
                </a:solidFill>
              </a:rPr>
              <a:t>Jan </a:t>
            </a:r>
            <a:r>
              <a:rPr lang="en-GB" sz="1400" dirty="0" err="1">
                <a:solidFill>
                  <a:schemeClr val="bg1">
                    <a:lumMod val="50000"/>
                  </a:schemeClr>
                </a:solidFill>
              </a:rPr>
              <a:t>Heisig</a:t>
            </a:r>
            <a:r>
              <a:rPr lang="en-GB" sz="1400" dirty="0">
                <a:solidFill>
                  <a:schemeClr val="bg1">
                    <a:lumMod val="50000"/>
                  </a:schemeClr>
                </a:solidFill>
              </a:rPr>
              <a:t> MIAPP 2021</a:t>
            </a:r>
            <a:endParaRPr lang="en-SE" sz="1400" dirty="0">
              <a:solidFill>
                <a:schemeClr val="bg1">
                  <a:lumMod val="50000"/>
                </a:schemeClr>
              </a:solidFill>
            </a:endParaRPr>
          </a:p>
        </p:txBody>
      </p:sp>
      <p:sp>
        <p:nvSpPr>
          <p:cNvPr id="22" name="TextBox 21">
            <a:extLst>
              <a:ext uri="{FF2B5EF4-FFF2-40B4-BE49-F238E27FC236}">
                <a16:creationId xmlns:a16="http://schemas.microsoft.com/office/drawing/2014/main" id="{A42662E4-F6E2-830B-2C8C-1E369EE2D968}"/>
              </a:ext>
            </a:extLst>
          </p:cNvPr>
          <p:cNvSpPr txBox="1"/>
          <p:nvPr/>
        </p:nvSpPr>
        <p:spPr>
          <a:xfrm>
            <a:off x="2156283" y="3156994"/>
            <a:ext cx="2376613" cy="307777"/>
          </a:xfrm>
          <a:prstGeom prst="rect">
            <a:avLst/>
          </a:prstGeom>
          <a:noFill/>
        </p:spPr>
        <p:txBody>
          <a:bodyPr wrap="none" rtlCol="0">
            <a:spAutoFit/>
          </a:bodyPr>
          <a:lstStyle/>
          <a:p>
            <a:r>
              <a:rPr lang="en-GB" sz="1400" dirty="0" err="1">
                <a:solidFill>
                  <a:schemeClr val="bg1">
                    <a:lumMod val="50000"/>
                  </a:schemeClr>
                </a:solidFill>
              </a:rPr>
              <a:t>Cuoco</a:t>
            </a:r>
            <a:r>
              <a:rPr lang="en-GB" sz="1400" dirty="0">
                <a:solidFill>
                  <a:schemeClr val="bg1">
                    <a:lumMod val="50000"/>
                  </a:schemeClr>
                </a:solidFill>
              </a:rPr>
              <a:t>, Kramer, </a:t>
            </a:r>
            <a:r>
              <a:rPr lang="en-GB" sz="1400" dirty="0" err="1">
                <a:solidFill>
                  <a:schemeClr val="bg1">
                    <a:lumMod val="50000"/>
                  </a:schemeClr>
                </a:solidFill>
              </a:rPr>
              <a:t>Korsmeir</a:t>
            </a:r>
            <a:r>
              <a:rPr lang="en-GB" sz="1400" dirty="0">
                <a:solidFill>
                  <a:schemeClr val="bg1">
                    <a:lumMod val="50000"/>
                  </a:schemeClr>
                </a:solidFill>
              </a:rPr>
              <a:t> 2017</a:t>
            </a:r>
            <a:endParaRPr lang="en-SE" sz="1400" dirty="0">
              <a:solidFill>
                <a:schemeClr val="bg1">
                  <a:lumMod val="50000"/>
                </a:schemeClr>
              </a:solidFill>
            </a:endParaRPr>
          </a:p>
        </p:txBody>
      </p:sp>
      <p:sp>
        <p:nvSpPr>
          <p:cNvPr id="20" name="Slide Number Placeholder 3">
            <a:extLst>
              <a:ext uri="{FF2B5EF4-FFF2-40B4-BE49-F238E27FC236}">
                <a16:creationId xmlns:a16="http://schemas.microsoft.com/office/drawing/2014/main" id="{0A98CF27-B3B5-D2E3-F5D0-5689061BFA36}"/>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575A84-A01E-4477-BEC3-178D27864C62}" type="slidenum">
              <a:rPr lang="en-GB" smtClean="0"/>
              <a:pPr/>
              <a:t>20</a:t>
            </a:fld>
            <a:endParaRPr lang="en-GB"/>
          </a:p>
        </p:txBody>
      </p:sp>
      <p:grpSp>
        <p:nvGrpSpPr>
          <p:cNvPr id="24" name="Group 23">
            <a:extLst>
              <a:ext uri="{FF2B5EF4-FFF2-40B4-BE49-F238E27FC236}">
                <a16:creationId xmlns:a16="http://schemas.microsoft.com/office/drawing/2014/main" id="{5B056589-34D4-3D8E-AE78-A9F1D529036B}"/>
              </a:ext>
            </a:extLst>
          </p:cNvPr>
          <p:cNvGrpSpPr/>
          <p:nvPr/>
        </p:nvGrpSpPr>
        <p:grpSpPr>
          <a:xfrm>
            <a:off x="10166735" y="225152"/>
            <a:ext cx="1721410" cy="1254759"/>
            <a:chOff x="10166735" y="225152"/>
            <a:chExt cx="1721410" cy="1254759"/>
          </a:xfrm>
        </p:grpSpPr>
        <p:pic>
          <p:nvPicPr>
            <p:cNvPr id="25" name="Picture 24">
              <a:extLst>
                <a:ext uri="{FF2B5EF4-FFF2-40B4-BE49-F238E27FC236}">
                  <a16:creationId xmlns:a16="http://schemas.microsoft.com/office/drawing/2014/main" id="{2317F76A-AFE4-6C8B-358B-A3F8599142BA}"/>
                </a:ext>
              </a:extLst>
            </p:cNvPr>
            <p:cNvPicPr>
              <a:picLocks noChangeAspect="1"/>
            </p:cNvPicPr>
            <p:nvPr/>
          </p:nvPicPr>
          <p:blipFill>
            <a:blip r:embed="rId6"/>
            <a:stretch>
              <a:fillRect/>
            </a:stretch>
          </p:blipFill>
          <p:spPr>
            <a:xfrm>
              <a:off x="10166735" y="225152"/>
              <a:ext cx="1721410" cy="1254759"/>
            </a:xfrm>
            <a:prstGeom prst="rect">
              <a:avLst/>
            </a:prstGeom>
          </p:spPr>
        </p:pic>
        <p:sp>
          <p:nvSpPr>
            <p:cNvPr id="26" name="Explosion: 14 Points 25">
              <a:extLst>
                <a:ext uri="{FF2B5EF4-FFF2-40B4-BE49-F238E27FC236}">
                  <a16:creationId xmlns:a16="http://schemas.microsoft.com/office/drawing/2014/main" id="{1F1F9C35-71E7-60C1-DE34-888347511A71}"/>
                </a:ext>
              </a:extLst>
            </p:cNvPr>
            <p:cNvSpPr/>
            <p:nvPr/>
          </p:nvSpPr>
          <p:spPr>
            <a:xfrm rot="20765126">
              <a:off x="10498484" y="587422"/>
              <a:ext cx="1045044" cy="671394"/>
            </a:xfrm>
            <a:prstGeom prst="irregularSeal2">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16B8739B-3B3C-F46B-F2B8-3BE69E26A6B1}"/>
                    </a:ext>
                  </a:extLst>
                </p:cNvPr>
                <p:cNvSpPr txBox="1"/>
                <p:nvPr/>
              </p:nvSpPr>
              <p:spPr>
                <a:xfrm>
                  <a:off x="10944183" y="268857"/>
                  <a:ext cx="233269" cy="2308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1500" b="1" i="1" smtClean="0">
                            <a:solidFill>
                              <a:srgbClr val="C00000"/>
                            </a:solidFill>
                            <a:latin typeface="Cambria Math" panose="02040503050406030204" pitchFamily="18" charset="0"/>
                          </a:rPr>
                          <m:t>𝑪𝑹</m:t>
                        </m:r>
                      </m:oMath>
                    </m:oMathPara>
                  </a14:m>
                  <a:endParaRPr lang="en-GB" sz="1500" b="1" dirty="0">
                    <a:solidFill>
                      <a:srgbClr val="C00000"/>
                    </a:solidFill>
                  </a:endParaRPr>
                </a:p>
              </p:txBody>
            </p:sp>
          </mc:Choice>
          <mc:Fallback xmlns="">
            <p:sp>
              <p:nvSpPr>
                <p:cNvPr id="27" name="TextBox 26">
                  <a:extLst>
                    <a:ext uri="{FF2B5EF4-FFF2-40B4-BE49-F238E27FC236}">
                      <a16:creationId xmlns:a16="http://schemas.microsoft.com/office/drawing/2014/main" id="{16B8739B-3B3C-F46B-F2B8-3BE69E26A6B1}"/>
                    </a:ext>
                  </a:extLst>
                </p:cNvPr>
                <p:cNvSpPr txBox="1">
                  <a:spLocks noRot="1" noChangeAspect="1" noMove="1" noResize="1" noEditPoints="1" noAdjustHandles="1" noChangeArrowheads="1" noChangeShapeType="1" noTextEdit="1"/>
                </p:cNvSpPr>
                <p:nvPr/>
              </p:nvSpPr>
              <p:spPr>
                <a:xfrm>
                  <a:off x="10944183" y="268857"/>
                  <a:ext cx="233269" cy="230832"/>
                </a:xfrm>
                <a:prstGeom prst="rect">
                  <a:avLst/>
                </a:prstGeom>
                <a:blipFill>
                  <a:blip r:embed="rId9"/>
                  <a:stretch>
                    <a:fillRect l="-28205" r="-33333" b="-5263"/>
                  </a:stretch>
                </a:blipFill>
              </p:spPr>
              <p:txBody>
                <a:bodyPr/>
                <a:lstStyle/>
                <a:p>
                  <a:r>
                    <a:rPr lang="en-SE">
                      <a:noFill/>
                    </a:rPr>
                    <a:t> </a:t>
                  </a:r>
                </a:p>
              </p:txBody>
            </p:sp>
          </mc:Fallback>
        </mc:AlternateContent>
      </p:grpSp>
      <p:sp>
        <p:nvSpPr>
          <p:cNvPr id="29" name="TextBox 28">
            <a:extLst>
              <a:ext uri="{FF2B5EF4-FFF2-40B4-BE49-F238E27FC236}">
                <a16:creationId xmlns:a16="http://schemas.microsoft.com/office/drawing/2014/main" id="{05DC503D-2EE6-2FBD-C1E8-EBF00FBE3A80}"/>
              </a:ext>
            </a:extLst>
          </p:cNvPr>
          <p:cNvSpPr txBox="1"/>
          <p:nvPr/>
        </p:nvSpPr>
        <p:spPr>
          <a:xfrm>
            <a:off x="10137953" y="1545771"/>
            <a:ext cx="1697901" cy="784830"/>
          </a:xfrm>
          <a:prstGeom prst="rect">
            <a:avLst/>
          </a:prstGeom>
          <a:noFill/>
        </p:spPr>
        <p:txBody>
          <a:bodyPr wrap="none" rtlCol="0">
            <a:spAutoFit/>
          </a:bodyPr>
          <a:lstStyle/>
          <a:p>
            <a:pPr algn="ctr"/>
            <a:r>
              <a:rPr lang="en-GB" sz="2000" b="1" dirty="0" err="1">
                <a:solidFill>
                  <a:schemeClr val="accent1">
                    <a:lumMod val="75000"/>
                  </a:schemeClr>
                </a:solidFill>
                <a:latin typeface="Cambria Math" panose="02040503050406030204" pitchFamily="18" charset="0"/>
                <a:ea typeface="Cambria Math" panose="02040503050406030204" pitchFamily="18" charset="0"/>
              </a:rPr>
              <a:t>p</a:t>
            </a:r>
            <a:r>
              <a:rPr lang="en-GB" sz="2000" b="1" baseline="-25000" dirty="0" err="1">
                <a:solidFill>
                  <a:schemeClr val="accent1">
                    <a:lumMod val="75000"/>
                  </a:schemeClr>
                </a:solidFill>
                <a:latin typeface="Cambria Math" panose="02040503050406030204" pitchFamily="18" charset="0"/>
                <a:ea typeface="Cambria Math" panose="02040503050406030204" pitchFamily="18" charset="0"/>
              </a:rPr>
              <a:t>CR</a:t>
            </a:r>
            <a:r>
              <a:rPr lang="en-GB" sz="2000" b="1" dirty="0">
                <a:solidFill>
                  <a:schemeClr val="accent1">
                    <a:lumMod val="75000"/>
                  </a:schemeClr>
                </a:solidFill>
                <a:latin typeface="Cambria Math" panose="02040503050406030204" pitchFamily="18" charset="0"/>
                <a:ea typeface="Cambria Math" panose="02040503050406030204" pitchFamily="18" charset="0"/>
              </a:rPr>
              <a:t> + </a:t>
            </a:r>
            <a:r>
              <a:rPr lang="en-GB" sz="2000" b="1" dirty="0" err="1">
                <a:solidFill>
                  <a:schemeClr val="accent1">
                    <a:lumMod val="75000"/>
                  </a:schemeClr>
                </a:solidFill>
                <a:latin typeface="Cambria Math" panose="02040503050406030204" pitchFamily="18" charset="0"/>
                <a:ea typeface="Cambria Math" panose="02040503050406030204" pitchFamily="18" charset="0"/>
              </a:rPr>
              <a:t>p</a:t>
            </a:r>
            <a:r>
              <a:rPr lang="en-GB" sz="2000" b="1" baseline="-25000" dirty="0" err="1">
                <a:solidFill>
                  <a:schemeClr val="accent1">
                    <a:lumMod val="75000"/>
                  </a:schemeClr>
                </a:solidFill>
                <a:latin typeface="Cambria Math" panose="02040503050406030204" pitchFamily="18" charset="0"/>
                <a:ea typeface="Cambria Math" panose="02040503050406030204" pitchFamily="18" charset="0"/>
              </a:rPr>
              <a:t>ISM</a:t>
            </a:r>
            <a:r>
              <a:rPr lang="en-GB" sz="2000" b="1" dirty="0">
                <a:solidFill>
                  <a:schemeClr val="accent1">
                    <a:lumMod val="75000"/>
                  </a:schemeClr>
                </a:solidFill>
                <a:latin typeface="Cambria Math" panose="02040503050406030204" pitchFamily="18" charset="0"/>
                <a:ea typeface="Cambria Math" panose="02040503050406030204" pitchFamily="18" charset="0"/>
              </a:rPr>
              <a:t> </a:t>
            </a:r>
            <a:r>
              <a:rPr lang="en-SE" b="1" dirty="0">
                <a:solidFill>
                  <a:schemeClr val="accent1">
                    <a:lumMod val="75000"/>
                  </a:schemeClr>
                </a:solidFill>
              </a:rPr>
              <a:t>→</a:t>
            </a:r>
            <a:r>
              <a:rPr lang="en-GB" sz="2000" b="1" dirty="0">
                <a:solidFill>
                  <a:schemeClr val="accent1">
                    <a:lumMod val="75000"/>
                  </a:schemeClr>
                </a:solidFill>
              </a:rPr>
              <a:t> </a:t>
            </a:r>
            <a:r>
              <a:rPr lang="en-GB" sz="2000" b="1" dirty="0">
                <a:solidFill>
                  <a:schemeClr val="accent1">
                    <a:lumMod val="75000"/>
                  </a:schemeClr>
                </a:solidFill>
                <a:latin typeface="Cambria Math" panose="02040503050406030204" pitchFamily="18" charset="0"/>
                <a:ea typeface="Cambria Math" panose="02040503050406030204" pitchFamily="18" charset="0"/>
                <a:sym typeface="Wingdings" panose="05000000000000000000" pitchFamily="2" charset="2"/>
              </a:rPr>
              <a:t>p</a:t>
            </a:r>
          </a:p>
          <a:p>
            <a:pPr algn="ctr"/>
            <a:r>
              <a:rPr lang="en-GB" sz="500" dirty="0">
                <a:solidFill>
                  <a:schemeClr val="accent1">
                    <a:lumMod val="75000"/>
                  </a:schemeClr>
                </a:solidFill>
                <a:latin typeface="Cambria Math" panose="02040503050406030204" pitchFamily="18" charset="0"/>
                <a:ea typeface="Cambria Math" panose="02040503050406030204" pitchFamily="18" charset="0"/>
                <a:sym typeface="Wingdings" panose="05000000000000000000" pitchFamily="2" charset="2"/>
              </a:rPr>
              <a:t>    </a:t>
            </a:r>
            <a:endParaRPr lang="en-GB" sz="200" dirty="0">
              <a:solidFill>
                <a:schemeClr val="accent1">
                  <a:lumMod val="75000"/>
                </a:schemeClr>
              </a:solidFill>
              <a:latin typeface="Cambria Math" panose="02040503050406030204" pitchFamily="18" charset="0"/>
              <a:ea typeface="Cambria Math" panose="02040503050406030204" pitchFamily="18" charset="0"/>
              <a:sym typeface="Wingdings" panose="05000000000000000000" pitchFamily="2" charset="2"/>
            </a:endParaRPr>
          </a:p>
          <a:p>
            <a:pPr algn="ctr"/>
            <a:r>
              <a:rPr lang="en-GB" sz="2000" b="1" dirty="0">
                <a:solidFill>
                  <a:schemeClr val="accent6">
                    <a:lumMod val="50000"/>
                  </a:schemeClr>
                </a:solidFill>
                <a:latin typeface="Cambria Math" panose="02040503050406030204" pitchFamily="18" charset="0"/>
                <a:ea typeface="Cambria Math" panose="02040503050406030204" pitchFamily="18" charset="0"/>
                <a:sym typeface="Wingdings" panose="05000000000000000000" pitchFamily="2" charset="2"/>
              </a:rPr>
              <a:t>χ + </a:t>
            </a:r>
            <a:r>
              <a:rPr lang="el-GR" sz="2000" b="1" dirty="0">
                <a:solidFill>
                  <a:schemeClr val="accent6">
                    <a:lumMod val="50000"/>
                  </a:schemeClr>
                </a:solidFill>
                <a:latin typeface="Cambria Math" panose="02040503050406030204" pitchFamily="18" charset="0"/>
                <a:ea typeface="Cambria Math" panose="02040503050406030204" pitchFamily="18" charset="0"/>
                <a:sym typeface="Wingdings" panose="05000000000000000000" pitchFamily="2" charset="2"/>
              </a:rPr>
              <a:t>χ</a:t>
            </a:r>
            <a:r>
              <a:rPr lang="en-GB" sz="2000" b="1" dirty="0">
                <a:solidFill>
                  <a:schemeClr val="accent6">
                    <a:lumMod val="50000"/>
                  </a:schemeClr>
                </a:solidFill>
                <a:latin typeface="Cambria Math" panose="02040503050406030204" pitchFamily="18" charset="0"/>
                <a:ea typeface="Cambria Math" panose="02040503050406030204" pitchFamily="18" charset="0"/>
                <a:sym typeface="Wingdings" panose="05000000000000000000" pitchFamily="2" charset="2"/>
              </a:rPr>
              <a:t> </a:t>
            </a:r>
            <a:r>
              <a:rPr lang="en-SE" b="1" dirty="0">
                <a:solidFill>
                  <a:schemeClr val="accent6">
                    <a:lumMod val="50000"/>
                  </a:schemeClr>
                </a:solidFill>
              </a:rPr>
              <a:t>→</a:t>
            </a:r>
            <a:r>
              <a:rPr lang="en-GB" sz="2000" b="1" dirty="0">
                <a:solidFill>
                  <a:schemeClr val="accent6">
                    <a:lumMod val="50000"/>
                  </a:schemeClr>
                </a:solidFill>
                <a:latin typeface="Cambria Math" panose="02040503050406030204" pitchFamily="18" charset="0"/>
                <a:ea typeface="Cambria Math" panose="02040503050406030204" pitchFamily="18" charset="0"/>
                <a:sym typeface="Wingdings" panose="05000000000000000000" pitchFamily="2" charset="2"/>
              </a:rPr>
              <a:t> p</a:t>
            </a:r>
            <a:endParaRPr lang="en-SE" sz="2000" b="1" dirty="0">
              <a:solidFill>
                <a:schemeClr val="accent6">
                  <a:lumMod val="50000"/>
                </a:schemeClr>
              </a:solidFill>
              <a:latin typeface="Cambria Math" panose="02040503050406030204" pitchFamily="18" charset="0"/>
              <a:ea typeface="Cambria Math" panose="02040503050406030204" pitchFamily="18"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EA99F46-8661-2A18-02A5-F5DB63995A4C}"/>
                  </a:ext>
                </a:extLst>
              </p:cNvPr>
              <p:cNvSpPr txBox="1"/>
              <p:nvPr/>
            </p:nvSpPr>
            <p:spPr>
              <a:xfrm>
                <a:off x="348341" y="5791200"/>
                <a:ext cx="1816523" cy="39299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000" b="1" i="1" smtClean="0">
                          <a:latin typeface="Cambria Math" panose="02040503050406030204" pitchFamily="18" charset="0"/>
                        </a:rPr>
                        <m:t>𝑫</m:t>
                      </m:r>
                      <m:r>
                        <a:rPr lang="en-GB" sz="2000" b="1" i="1" smtClean="0">
                          <a:latin typeface="Cambria Math" panose="02040503050406030204" pitchFamily="18" charset="0"/>
                        </a:rPr>
                        <m:t>(</m:t>
                      </m:r>
                      <m:r>
                        <a:rPr lang="en-GB" sz="2000" b="1" i="1" smtClean="0">
                          <a:latin typeface="Cambria Math" panose="02040503050406030204" pitchFamily="18" charset="0"/>
                        </a:rPr>
                        <m:t>𝑬</m:t>
                      </m:r>
                      <m:r>
                        <a:rPr lang="en-GB" sz="2000" b="1" i="1" smtClean="0">
                          <a:latin typeface="Cambria Math" panose="02040503050406030204" pitchFamily="18" charset="0"/>
                        </a:rPr>
                        <m:t>)~</m:t>
                      </m:r>
                      <m:r>
                        <a:rPr lang="en-GB" sz="2000" b="1" i="1" smtClean="0">
                          <a:latin typeface="Cambria Math" panose="02040503050406030204" pitchFamily="18" charset="0"/>
                          <a:ea typeface="Cambria Math" panose="02040503050406030204" pitchFamily="18" charset="0"/>
                        </a:rPr>
                        <m:t>𝑫</m:t>
                      </m:r>
                      <m:r>
                        <a:rPr lang="en-GB" sz="2000" b="1" i="1" baseline="-25000" smtClean="0">
                          <a:latin typeface="Cambria Math" panose="02040503050406030204" pitchFamily="18" charset="0"/>
                          <a:ea typeface="Cambria Math" panose="02040503050406030204" pitchFamily="18" charset="0"/>
                        </a:rPr>
                        <m:t>𝟎</m:t>
                      </m:r>
                      <m:r>
                        <a:rPr lang="en-GB" sz="2000" b="1" i="1" smtClean="0">
                          <a:solidFill>
                            <a:srgbClr val="C00000"/>
                          </a:solidFill>
                          <a:latin typeface="Cambria Math" panose="02040503050406030204" pitchFamily="18" charset="0"/>
                          <a:ea typeface="Cambria Math" panose="02040503050406030204" pitchFamily="18" charset="0"/>
                        </a:rPr>
                        <m:t>𝜷</m:t>
                      </m:r>
                      <m:r>
                        <a:rPr lang="el-GR" sz="2000" b="1" i="1" baseline="30000" smtClean="0">
                          <a:solidFill>
                            <a:srgbClr val="C00000"/>
                          </a:solidFill>
                          <a:latin typeface="Cambria Math" panose="02040503050406030204" pitchFamily="18" charset="0"/>
                          <a:ea typeface="Cambria Math" panose="02040503050406030204" pitchFamily="18" charset="0"/>
                        </a:rPr>
                        <m:t>𝜼</m:t>
                      </m:r>
                      <m:r>
                        <a:rPr lang="en-GB" sz="2000" b="1" i="1" smtClean="0">
                          <a:latin typeface="Cambria Math" panose="02040503050406030204" pitchFamily="18" charset="0"/>
                          <a:ea typeface="Cambria Math" panose="02040503050406030204" pitchFamily="18" charset="0"/>
                        </a:rPr>
                        <m:t>𝑬</m:t>
                      </m:r>
                      <m:r>
                        <a:rPr lang="en-GB" sz="2000" b="1" i="1" baseline="30000" smtClean="0">
                          <a:latin typeface="Cambria Math" panose="02040503050406030204" pitchFamily="18" charset="0"/>
                          <a:ea typeface="Cambria Math" panose="02040503050406030204" pitchFamily="18" charset="0"/>
                        </a:rPr>
                        <m:t>𝜹</m:t>
                      </m:r>
                    </m:oMath>
                  </m:oMathPara>
                </a14:m>
                <a:endParaRPr lang="en-SE" sz="2000" b="1" baseline="30000" dirty="0"/>
              </a:p>
            </p:txBody>
          </p:sp>
        </mc:Choice>
        <mc:Fallback xmlns="">
          <p:sp>
            <p:nvSpPr>
              <p:cNvPr id="3" name="TextBox 2">
                <a:extLst>
                  <a:ext uri="{FF2B5EF4-FFF2-40B4-BE49-F238E27FC236}">
                    <a16:creationId xmlns:a16="http://schemas.microsoft.com/office/drawing/2014/main" id="{9EA99F46-8661-2A18-02A5-F5DB63995A4C}"/>
                  </a:ext>
                </a:extLst>
              </p:cNvPr>
              <p:cNvSpPr txBox="1">
                <a:spLocks noRot="1" noChangeAspect="1" noMove="1" noResize="1" noEditPoints="1" noAdjustHandles="1" noChangeArrowheads="1" noChangeShapeType="1" noTextEdit="1"/>
              </p:cNvSpPr>
              <p:nvPr/>
            </p:nvSpPr>
            <p:spPr>
              <a:xfrm>
                <a:off x="348341" y="5791200"/>
                <a:ext cx="1816523" cy="392993"/>
              </a:xfrm>
              <a:prstGeom prst="rect">
                <a:avLst/>
              </a:prstGeom>
              <a:blipFill>
                <a:blip r:embed="rId10"/>
                <a:stretch>
                  <a:fillRect b="-18750"/>
                </a:stretch>
              </a:blipFill>
            </p:spPr>
            <p:txBody>
              <a:bodyPr/>
              <a:lstStyle/>
              <a:p>
                <a:r>
                  <a:rPr lang="en-SE">
                    <a:noFill/>
                  </a:rPr>
                  <a:t> </a:t>
                </a:r>
              </a:p>
            </p:txBody>
          </p:sp>
        </mc:Fallback>
      </mc:AlternateContent>
      <p:cxnSp>
        <p:nvCxnSpPr>
          <p:cNvPr id="5" name="Straight Connector 4">
            <a:extLst>
              <a:ext uri="{FF2B5EF4-FFF2-40B4-BE49-F238E27FC236}">
                <a16:creationId xmlns:a16="http://schemas.microsoft.com/office/drawing/2014/main" id="{5216012B-34C0-DFF3-87F1-902B4BE2C0FF}"/>
              </a:ext>
            </a:extLst>
          </p:cNvPr>
          <p:cNvCxnSpPr>
            <a:cxnSpLocks/>
          </p:cNvCxnSpPr>
          <p:nvPr/>
        </p:nvCxnSpPr>
        <p:spPr>
          <a:xfrm>
            <a:off x="11627087" y="1679559"/>
            <a:ext cx="9569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19A3E66-7709-4334-8F55-337A9CDE3683}"/>
              </a:ext>
            </a:extLst>
          </p:cNvPr>
          <p:cNvCxnSpPr>
            <a:cxnSpLocks/>
          </p:cNvCxnSpPr>
          <p:nvPr/>
        </p:nvCxnSpPr>
        <p:spPr>
          <a:xfrm>
            <a:off x="11375451" y="2054856"/>
            <a:ext cx="95693" cy="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4204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5">
            <a:extLst>
              <a:ext uri="{FF2B5EF4-FFF2-40B4-BE49-F238E27FC236}">
                <a16:creationId xmlns:a16="http://schemas.microsoft.com/office/drawing/2014/main" id="{F78CFDD9-1E25-E5F6-69DB-7E28147A607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53264" y="2725322"/>
            <a:ext cx="5381042" cy="3518374"/>
          </a:xfrm>
          <a:ln>
            <a:solidFill>
              <a:schemeClr val="tx1"/>
            </a:solidFill>
          </a:ln>
          <a:effectLst>
            <a:softEdge rad="63500"/>
          </a:effectLst>
        </p:spPr>
      </p:pic>
      <p:pic>
        <p:nvPicPr>
          <p:cNvPr id="21" name="Picture 20" descr="Chart&#10;&#10;Description automatically generated">
            <a:extLst>
              <a:ext uri="{FF2B5EF4-FFF2-40B4-BE49-F238E27FC236}">
                <a16:creationId xmlns:a16="http://schemas.microsoft.com/office/drawing/2014/main" id="{990477B7-3C06-36B1-1E34-34BE709815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195" y="1496441"/>
            <a:ext cx="5246019" cy="3934514"/>
          </a:xfrm>
          <a:prstGeom prst="rect">
            <a:avLst/>
          </a:prstGeom>
          <a:effectLst>
            <a:glow rad="63500">
              <a:schemeClr val="accent3">
                <a:satMod val="175000"/>
                <a:alpha val="40000"/>
              </a:schemeClr>
            </a:glow>
          </a:effectLst>
        </p:spPr>
      </p:pic>
      <p:sp>
        <p:nvSpPr>
          <p:cNvPr id="4" name="Slide Number Placeholder 3">
            <a:extLst>
              <a:ext uri="{FF2B5EF4-FFF2-40B4-BE49-F238E27FC236}">
                <a16:creationId xmlns:a16="http://schemas.microsoft.com/office/drawing/2014/main" id="{51ED96F3-B5B2-48E0-839C-C56B3B900A52}"/>
              </a:ext>
            </a:extLst>
          </p:cNvPr>
          <p:cNvSpPr>
            <a:spLocks noGrp="1"/>
          </p:cNvSpPr>
          <p:nvPr>
            <p:ph type="sldNum" sz="quarter" idx="12"/>
          </p:nvPr>
        </p:nvSpPr>
        <p:spPr/>
        <p:txBody>
          <a:bodyPr/>
          <a:lstStyle/>
          <a:p>
            <a:fld id="{22575A84-A01E-4477-BEC3-178D27864C62}" type="slidenum">
              <a:rPr lang="en-GB" smtClean="0"/>
              <a:t>21</a:t>
            </a:fld>
            <a:endParaRPr lang="en-GB"/>
          </a:p>
        </p:txBody>
      </p:sp>
      <p:sp>
        <p:nvSpPr>
          <p:cNvPr id="2" name="TextBox 1">
            <a:extLst>
              <a:ext uri="{FF2B5EF4-FFF2-40B4-BE49-F238E27FC236}">
                <a16:creationId xmlns:a16="http://schemas.microsoft.com/office/drawing/2014/main" id="{E6A5E55A-E3C0-41A7-AC9A-A1E366464295}"/>
              </a:ext>
            </a:extLst>
          </p:cNvPr>
          <p:cNvSpPr txBox="1"/>
          <p:nvPr/>
        </p:nvSpPr>
        <p:spPr>
          <a:xfrm>
            <a:off x="6335484" y="1401181"/>
            <a:ext cx="5257803" cy="1154162"/>
          </a:xfrm>
          <a:prstGeom prst="rect">
            <a:avLst/>
          </a:prstGeom>
          <a:noFill/>
        </p:spPr>
        <p:txBody>
          <a:bodyPr wrap="square" rtlCol="0">
            <a:spAutoFit/>
          </a:bodyPr>
          <a:lstStyle/>
          <a:p>
            <a:r>
              <a:rPr lang="en-GB" sz="2300" dirty="0">
                <a:latin typeface="Times New Roman" panose="02020603050405020304" pitchFamily="18" charset="0"/>
                <a:ea typeface="Calibri" panose="020F0502020204030204" pitchFamily="34" charset="0"/>
                <a:cs typeface="Times New Roman" panose="02020603050405020304" pitchFamily="18" charset="0"/>
              </a:rPr>
              <a:t>Diff. </a:t>
            </a:r>
            <a:r>
              <a:rPr lang="en-GB" sz="2300" dirty="0" err="1">
                <a:latin typeface="Times New Roman" panose="02020603050405020304" pitchFamily="18" charset="0"/>
                <a:ea typeface="Calibri" panose="020F0502020204030204" pitchFamily="34" charset="0"/>
                <a:cs typeface="Times New Roman" panose="02020603050405020304" pitchFamily="18" charset="0"/>
              </a:rPr>
              <a:t>coeff</a:t>
            </a:r>
            <a:r>
              <a:rPr lang="en-GB" sz="2300" dirty="0">
                <a:latin typeface="Times New Roman" panose="02020603050405020304" pitchFamily="18" charset="0"/>
                <a:ea typeface="Calibri" panose="020F0502020204030204" pitchFamily="34" charset="0"/>
                <a:cs typeface="Times New Roman" panose="02020603050405020304" pitchFamily="18" charset="0"/>
              </a:rPr>
              <a:t>. predicted by the flux-ratios of B, Be and Li underpredicts the antiproton flux by a 10-20%</a:t>
            </a:r>
            <a:r>
              <a:rPr lang="en-GB" sz="23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GB" sz="23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Grammage tension</a:t>
            </a:r>
            <a:endParaRPr lang="en-GB" sz="2300" dirty="0"/>
          </a:p>
        </p:txBody>
      </p:sp>
      <p:sp>
        <p:nvSpPr>
          <p:cNvPr id="19" name="Title 1">
            <a:extLst>
              <a:ext uri="{FF2B5EF4-FFF2-40B4-BE49-F238E27FC236}">
                <a16:creationId xmlns:a16="http://schemas.microsoft.com/office/drawing/2014/main" id="{AE260820-BBA5-3C01-672C-C8CFD25F7DD9}"/>
              </a:ext>
            </a:extLst>
          </p:cNvPr>
          <p:cNvSpPr>
            <a:spLocks noGrp="1"/>
          </p:cNvSpPr>
          <p:nvPr>
            <p:ph type="title"/>
          </p:nvPr>
        </p:nvSpPr>
        <p:spPr>
          <a:xfrm>
            <a:off x="660609" y="168695"/>
            <a:ext cx="10515600" cy="1325563"/>
          </a:xfrm>
        </p:spPr>
        <p:txBody>
          <a:bodyPr>
            <a:normAutofit/>
          </a:bodyPr>
          <a:lstStyle/>
          <a:p>
            <a:r>
              <a:rPr lang="en-GB"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Antiproton </a:t>
            </a:r>
            <a:r>
              <a:rPr lang="en-GB"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excess</a:t>
            </a:r>
            <a:r>
              <a:rPr lang="en-GB" b="1" i="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es </a:t>
            </a:r>
            <a:r>
              <a:rPr lang="en-GB" sz="3600" b="1" i="1" dirty="0">
                <a:solidFill>
                  <a:schemeClr val="accent2">
                    <a:lumMod val="50000"/>
                  </a:schemeClr>
                </a:solidFill>
                <a:latin typeface="Times New Roman" panose="02020603050405020304" pitchFamily="18" charset="0"/>
                <a:cs typeface="Times New Roman" panose="02020603050405020304" pitchFamily="18" charset="0"/>
              </a:rPr>
              <a:t>– The grammage excess</a:t>
            </a:r>
            <a:endParaRPr lang="en-GB" sz="3600" b="1" i="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2729CCD2-DC34-467A-06DC-0C397EAC52B4}"/>
              </a:ext>
            </a:extLst>
          </p:cNvPr>
          <p:cNvSpPr txBox="1"/>
          <p:nvPr/>
        </p:nvSpPr>
        <p:spPr>
          <a:xfrm>
            <a:off x="1037819" y="1830389"/>
            <a:ext cx="2096561" cy="276999"/>
          </a:xfrm>
          <a:prstGeom prst="rect">
            <a:avLst/>
          </a:prstGeom>
          <a:noFill/>
        </p:spPr>
        <p:txBody>
          <a:bodyPr wrap="square">
            <a:spAutoFit/>
          </a:bodyPr>
          <a:lstStyle/>
          <a:p>
            <a:pPr eaLnBrk="0" fontAlgn="base" hangingPunct="0">
              <a:spcBef>
                <a:spcPct val="0"/>
              </a:spcBef>
              <a:spcAft>
                <a:spcPct val="0"/>
              </a:spcAft>
            </a:pPr>
            <a:r>
              <a:rPr lang="en-GB" sz="1200" b="1" dirty="0">
                <a:effectLst/>
              </a:rPr>
              <a:t>P.D.L. </a:t>
            </a:r>
            <a:r>
              <a:rPr lang="en-GB" sz="1200" dirty="0">
                <a:effectLst/>
              </a:rPr>
              <a:t> </a:t>
            </a:r>
            <a:r>
              <a:rPr lang="en-GB" sz="1200" i="1" dirty="0"/>
              <a:t>JCAP</a:t>
            </a:r>
            <a:r>
              <a:rPr lang="en-GB" sz="1200" dirty="0"/>
              <a:t> 11 (2021) 018</a:t>
            </a:r>
          </a:p>
        </p:txBody>
      </p:sp>
      <p:sp>
        <p:nvSpPr>
          <p:cNvPr id="23" name="TextBox 22">
            <a:extLst>
              <a:ext uri="{FF2B5EF4-FFF2-40B4-BE49-F238E27FC236}">
                <a16:creationId xmlns:a16="http://schemas.microsoft.com/office/drawing/2014/main" id="{2AFD89A8-BD8F-C84B-2F52-9BEEA8CF2B8B}"/>
              </a:ext>
            </a:extLst>
          </p:cNvPr>
          <p:cNvSpPr txBox="1"/>
          <p:nvPr/>
        </p:nvSpPr>
        <p:spPr>
          <a:xfrm>
            <a:off x="9515344" y="2829955"/>
            <a:ext cx="1971228" cy="276999"/>
          </a:xfrm>
          <a:prstGeom prst="rect">
            <a:avLst/>
          </a:prstGeom>
          <a:noFill/>
        </p:spPr>
        <p:txBody>
          <a:bodyPr wrap="square">
            <a:spAutoFit/>
          </a:bodyPr>
          <a:lstStyle/>
          <a:p>
            <a:pPr eaLnBrk="0" fontAlgn="base" hangingPunct="0">
              <a:spcBef>
                <a:spcPct val="0"/>
              </a:spcBef>
              <a:spcAft>
                <a:spcPct val="0"/>
              </a:spcAft>
            </a:pPr>
            <a:r>
              <a:rPr lang="en-GB" sz="1200" b="1" dirty="0">
                <a:effectLst/>
              </a:rPr>
              <a:t>P.D.L. </a:t>
            </a:r>
            <a:r>
              <a:rPr lang="en-GB" sz="1200" dirty="0">
                <a:effectLst/>
              </a:rPr>
              <a:t> </a:t>
            </a:r>
            <a:r>
              <a:rPr lang="en-GB" sz="1200" i="1" dirty="0"/>
              <a:t>JCAP</a:t>
            </a:r>
            <a:r>
              <a:rPr lang="en-GB" sz="1200" dirty="0"/>
              <a:t> 11 (2021) 018</a:t>
            </a:r>
          </a:p>
        </p:txBody>
      </p:sp>
      <p:grpSp>
        <p:nvGrpSpPr>
          <p:cNvPr id="17" name="Group 16">
            <a:extLst>
              <a:ext uri="{FF2B5EF4-FFF2-40B4-BE49-F238E27FC236}">
                <a16:creationId xmlns:a16="http://schemas.microsoft.com/office/drawing/2014/main" id="{19F22A0C-C4E1-C670-151E-75FA6CD0A311}"/>
              </a:ext>
            </a:extLst>
          </p:cNvPr>
          <p:cNvGrpSpPr/>
          <p:nvPr/>
        </p:nvGrpSpPr>
        <p:grpSpPr>
          <a:xfrm rot="1495128">
            <a:off x="4595798" y="1423922"/>
            <a:ext cx="3801805" cy="1875493"/>
            <a:chOff x="8556948" y="2878373"/>
            <a:chExt cx="3936426" cy="2246769"/>
          </a:xfrm>
        </p:grpSpPr>
        <p:sp>
          <p:nvSpPr>
            <p:cNvPr id="18" name="Thought Bubble: Cloud 17">
              <a:extLst>
                <a:ext uri="{FF2B5EF4-FFF2-40B4-BE49-F238E27FC236}">
                  <a16:creationId xmlns:a16="http://schemas.microsoft.com/office/drawing/2014/main" id="{E59F6362-2E5B-92A7-3CFF-31EDBC631D1E}"/>
                </a:ext>
              </a:extLst>
            </p:cNvPr>
            <p:cNvSpPr/>
            <p:nvPr/>
          </p:nvSpPr>
          <p:spPr>
            <a:xfrm>
              <a:off x="8556948" y="2878373"/>
              <a:ext cx="3936426" cy="2246769"/>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p>
          </p:txBody>
        </p:sp>
        <p:sp>
          <p:nvSpPr>
            <p:cNvPr id="20" name="TextBox 19">
              <a:extLst>
                <a:ext uri="{FF2B5EF4-FFF2-40B4-BE49-F238E27FC236}">
                  <a16:creationId xmlns:a16="http://schemas.microsoft.com/office/drawing/2014/main" id="{2A7D13D8-9B8B-E69A-3744-F4BADB490604}"/>
                </a:ext>
              </a:extLst>
            </p:cNvPr>
            <p:cNvSpPr txBox="1"/>
            <p:nvPr/>
          </p:nvSpPr>
          <p:spPr>
            <a:xfrm>
              <a:off x="8730996" y="3151725"/>
              <a:ext cx="3570647" cy="1585429"/>
            </a:xfrm>
            <a:prstGeom prst="rect">
              <a:avLst/>
            </a:prstGeom>
            <a:noFill/>
          </p:spPr>
          <p:txBody>
            <a:bodyPr wrap="square" rtlCol="0">
              <a:spAutoFit/>
            </a:bodyPr>
            <a:lstStyle/>
            <a:p>
              <a:pPr algn="ctr"/>
              <a:r>
                <a:rPr lang="en-GB" sz="2000" b="1" dirty="0">
                  <a:solidFill>
                    <a:srgbClr val="FFC000"/>
                  </a:solidFill>
                </a:rPr>
                <a:t>Energy spectrum of antiprotons is easily reproduced simultaneously with B, Be and Li</a:t>
              </a:r>
            </a:p>
          </p:txBody>
        </p:sp>
      </p:grpSp>
      <p:sp>
        <p:nvSpPr>
          <p:cNvPr id="29" name="TextBox 28">
            <a:extLst>
              <a:ext uri="{FF2B5EF4-FFF2-40B4-BE49-F238E27FC236}">
                <a16:creationId xmlns:a16="http://schemas.microsoft.com/office/drawing/2014/main" id="{2361A93A-C0D6-98C2-48BA-B18B680C42F5}"/>
              </a:ext>
            </a:extLst>
          </p:cNvPr>
          <p:cNvSpPr txBox="1"/>
          <p:nvPr/>
        </p:nvSpPr>
        <p:spPr>
          <a:xfrm>
            <a:off x="424541" y="5624992"/>
            <a:ext cx="5584373" cy="677108"/>
          </a:xfrm>
          <a:prstGeom prst="rect">
            <a:avLst/>
          </a:prstGeom>
          <a:noFill/>
        </p:spPr>
        <p:txBody>
          <a:bodyPr wrap="square">
            <a:spAutoFit/>
          </a:bodyPr>
          <a:lstStyle/>
          <a:p>
            <a:r>
              <a:rPr lang="en-GB" sz="1900" u="sng" dirty="0">
                <a:effectLst>
                  <a:outerShdw blurRad="38100" dist="38100" dir="2700000" algn="tl">
                    <a:srgbClr val="000000">
                      <a:alpha val="43137"/>
                    </a:srgbClr>
                  </a:outerShdw>
                </a:effectLst>
              </a:rPr>
              <a:t>Conclusion</a:t>
            </a:r>
            <a:r>
              <a:rPr lang="en-GB" sz="1900" dirty="0">
                <a:effectLst>
                  <a:outerShdw blurRad="38100" dist="38100" dir="2700000" algn="tl">
                    <a:srgbClr val="000000">
                      <a:alpha val="43137"/>
                    </a:srgbClr>
                  </a:outerShdw>
                </a:effectLst>
              </a:rPr>
              <a:t>: </a:t>
            </a:r>
            <a:r>
              <a:rPr lang="en-GB" sz="1900" dirty="0">
                <a:solidFill>
                  <a:schemeClr val="accent5">
                    <a:lumMod val="75000"/>
                  </a:schemeClr>
                </a:solidFill>
                <a:effectLst>
                  <a:outerShdw blurRad="38100" dist="38100" dir="2700000" algn="tl">
                    <a:srgbClr val="000000">
                      <a:alpha val="43137"/>
                    </a:srgbClr>
                  </a:outerShdw>
                </a:effectLst>
              </a:rPr>
              <a:t>Cross sections uncertainties </a:t>
            </a:r>
            <a:r>
              <a:rPr lang="en-GB" sz="1900" dirty="0">
                <a:effectLst>
                  <a:outerShdw blurRad="38100" dist="38100" dir="2700000" algn="tl">
                    <a:srgbClr val="000000">
                      <a:alpha val="43137"/>
                    </a:srgbClr>
                  </a:outerShdw>
                </a:effectLst>
              </a:rPr>
              <a:t>affect very significantly our predictions and </a:t>
            </a:r>
            <a:r>
              <a:rPr lang="en-GB" sz="1900" dirty="0">
                <a:solidFill>
                  <a:schemeClr val="accent5">
                    <a:lumMod val="75000"/>
                  </a:schemeClr>
                </a:solidFill>
                <a:effectLst>
                  <a:outerShdw blurRad="38100" dist="38100" dir="2700000" algn="tl">
                    <a:srgbClr val="000000">
                      <a:alpha val="43137"/>
                    </a:srgbClr>
                  </a:outerShdw>
                </a:effectLst>
              </a:rPr>
              <a:t>can explain the excess</a:t>
            </a:r>
          </a:p>
        </p:txBody>
      </p:sp>
    </p:spTree>
    <p:extLst>
      <p:ext uri="{BB962C8B-B14F-4D97-AF65-F5344CB8AC3E}">
        <p14:creationId xmlns:p14="http://schemas.microsoft.com/office/powerpoint/2010/main" val="1242465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2E91A06F-46CE-A926-28D2-8E600B2717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104" y="2610997"/>
            <a:ext cx="5694572" cy="4037290"/>
          </a:xfrm>
          <a:prstGeom prst="rect">
            <a:avLst/>
          </a:prstGeom>
        </p:spPr>
      </p:pic>
      <p:sp>
        <p:nvSpPr>
          <p:cNvPr id="4" name="Slide Number Placeholder 3">
            <a:extLst>
              <a:ext uri="{FF2B5EF4-FFF2-40B4-BE49-F238E27FC236}">
                <a16:creationId xmlns:a16="http://schemas.microsoft.com/office/drawing/2014/main" id="{DFEBAF04-366E-4ADE-BEA4-07087315C734}"/>
              </a:ext>
            </a:extLst>
          </p:cNvPr>
          <p:cNvSpPr>
            <a:spLocks noGrp="1"/>
          </p:cNvSpPr>
          <p:nvPr>
            <p:ph type="sldNum" sz="quarter" idx="12"/>
          </p:nvPr>
        </p:nvSpPr>
        <p:spPr/>
        <p:txBody>
          <a:bodyPr/>
          <a:lstStyle/>
          <a:p>
            <a:fld id="{22575A84-A01E-4477-BEC3-178D27864C62}" type="slidenum">
              <a:rPr lang="en-GB" smtClean="0"/>
              <a:t>22</a:t>
            </a:fld>
            <a:endParaRPr lang="en-GB"/>
          </a:p>
        </p:txBody>
      </p:sp>
      <p:sp>
        <p:nvSpPr>
          <p:cNvPr id="13" name="Rectangle: Rounded Corners 12">
            <a:extLst>
              <a:ext uri="{FF2B5EF4-FFF2-40B4-BE49-F238E27FC236}">
                <a16:creationId xmlns:a16="http://schemas.microsoft.com/office/drawing/2014/main" id="{76A03960-89E7-48CF-BBBE-05C348AC57C8}"/>
              </a:ext>
            </a:extLst>
          </p:cNvPr>
          <p:cNvSpPr/>
          <p:nvPr/>
        </p:nvSpPr>
        <p:spPr>
          <a:xfrm>
            <a:off x="6776720" y="1242419"/>
            <a:ext cx="4632960" cy="794446"/>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B9193220-B04A-4E23-A4B5-51DF9FCCA135}"/>
              </a:ext>
            </a:extLst>
          </p:cNvPr>
          <p:cNvSpPr txBox="1"/>
          <p:nvPr/>
        </p:nvSpPr>
        <p:spPr>
          <a:xfrm>
            <a:off x="6787737" y="1322361"/>
            <a:ext cx="4712193" cy="646331"/>
          </a:xfrm>
          <a:prstGeom prst="rect">
            <a:avLst/>
          </a:prstGeom>
          <a:noFill/>
        </p:spPr>
        <p:txBody>
          <a:bodyPr wrap="square">
            <a:spAutoFit/>
          </a:bodyPr>
          <a:lstStyle/>
          <a:p>
            <a:r>
              <a:rPr lang="en-GB" sz="1800" b="1" dirty="0">
                <a:solidFill>
                  <a:schemeClr val="accent1">
                    <a:lumMod val="75000"/>
                  </a:schemeClr>
                </a:solidFill>
              </a:rPr>
              <a:t>B/C, B/O, Be/C, Be/O, Ap/p </a:t>
            </a:r>
            <a:r>
              <a:rPr lang="en-GB" sz="1800" dirty="0"/>
              <a:t>(</a:t>
            </a:r>
            <a:r>
              <a:rPr lang="en-GB" sz="1800" dirty="0">
                <a:solidFill>
                  <a:schemeClr val="accent1">
                    <a:lumMod val="75000"/>
                  </a:schemeClr>
                </a:solidFill>
              </a:rPr>
              <a:t>Prop. parameters</a:t>
            </a:r>
            <a:r>
              <a:rPr lang="en-GB" sz="1800" dirty="0"/>
              <a:t>)</a:t>
            </a:r>
          </a:p>
          <a:p>
            <a:pPr algn="ctr"/>
            <a:r>
              <a:rPr lang="en-GB" sz="1800" baseline="30000" dirty="0">
                <a:solidFill>
                  <a:schemeClr val="accent6">
                    <a:lumMod val="75000"/>
                  </a:schemeClr>
                </a:solidFill>
                <a:effectLst>
                  <a:outerShdw blurRad="38100" dist="38100" dir="2700000" algn="tl">
                    <a:srgbClr val="000000">
                      <a:alpha val="43137"/>
                    </a:srgbClr>
                  </a:outerShdw>
                </a:effectLst>
              </a:rPr>
              <a:t>10</a:t>
            </a:r>
            <a:r>
              <a:rPr lang="en-GB" sz="1800" dirty="0">
                <a:solidFill>
                  <a:schemeClr val="accent6">
                    <a:lumMod val="75000"/>
                  </a:schemeClr>
                </a:solidFill>
                <a:effectLst>
                  <a:outerShdw blurRad="38100" dist="38100" dir="2700000" algn="tl">
                    <a:srgbClr val="000000">
                      <a:alpha val="43137"/>
                    </a:srgbClr>
                  </a:outerShdw>
                </a:effectLst>
              </a:rPr>
              <a:t>Be/</a:t>
            </a:r>
            <a:r>
              <a:rPr lang="en-GB" sz="1800" baseline="30000" dirty="0">
                <a:solidFill>
                  <a:schemeClr val="accent6">
                    <a:lumMod val="75000"/>
                  </a:schemeClr>
                </a:solidFill>
                <a:effectLst>
                  <a:outerShdw blurRad="38100" dist="38100" dir="2700000" algn="tl">
                    <a:srgbClr val="000000">
                      <a:alpha val="43137"/>
                    </a:srgbClr>
                  </a:outerShdw>
                </a:effectLst>
              </a:rPr>
              <a:t>9</a:t>
            </a:r>
            <a:r>
              <a:rPr lang="en-GB" sz="1800" dirty="0">
                <a:solidFill>
                  <a:schemeClr val="accent6">
                    <a:lumMod val="75000"/>
                  </a:schemeClr>
                </a:solidFill>
                <a:effectLst>
                  <a:outerShdw blurRad="38100" dist="38100" dir="2700000" algn="tl">
                    <a:srgbClr val="000000">
                      <a:alpha val="43137"/>
                    </a:srgbClr>
                  </a:outerShdw>
                </a:effectLst>
              </a:rPr>
              <a:t>Be, </a:t>
            </a:r>
            <a:r>
              <a:rPr lang="en-GB" sz="1800" baseline="30000" dirty="0">
                <a:solidFill>
                  <a:schemeClr val="accent6">
                    <a:lumMod val="75000"/>
                  </a:schemeClr>
                </a:solidFill>
                <a:effectLst>
                  <a:outerShdw blurRad="38100" dist="38100" dir="2700000" algn="tl">
                    <a:srgbClr val="000000">
                      <a:alpha val="43137"/>
                    </a:srgbClr>
                  </a:outerShdw>
                </a:effectLst>
              </a:rPr>
              <a:t>10</a:t>
            </a:r>
            <a:r>
              <a:rPr lang="en-GB" sz="1800" dirty="0">
                <a:solidFill>
                  <a:schemeClr val="accent6">
                    <a:lumMod val="75000"/>
                  </a:schemeClr>
                </a:solidFill>
                <a:effectLst>
                  <a:outerShdw blurRad="38100" dist="38100" dir="2700000" algn="tl">
                    <a:srgbClr val="000000">
                      <a:alpha val="43137"/>
                    </a:srgbClr>
                  </a:outerShdw>
                </a:effectLst>
              </a:rPr>
              <a:t>Be/Be</a:t>
            </a:r>
            <a:r>
              <a:rPr lang="en-GB" sz="1800" dirty="0">
                <a:effectLst>
                  <a:outerShdw blurRad="38100" dist="38100" dir="2700000" algn="tl">
                    <a:srgbClr val="000000">
                      <a:alpha val="43137"/>
                    </a:srgbClr>
                  </a:outerShdw>
                </a:effectLst>
              </a:rPr>
              <a:t> </a:t>
            </a:r>
            <a:r>
              <a:rPr lang="en-GB" sz="1800" dirty="0"/>
              <a:t>(</a:t>
            </a:r>
            <a:r>
              <a:rPr lang="en-GB" sz="1800" dirty="0">
                <a:solidFill>
                  <a:schemeClr val="accent6">
                    <a:lumMod val="75000"/>
                  </a:schemeClr>
                </a:solidFill>
              </a:rPr>
              <a:t>H</a:t>
            </a:r>
            <a:r>
              <a:rPr lang="en-GB" sz="1800" dirty="0"/>
              <a:t>)</a:t>
            </a:r>
            <a:r>
              <a:rPr lang="en-GB" sz="1800" dirty="0">
                <a:effectLst>
                  <a:outerShdw blurRad="38100" dist="38100" dir="2700000" algn="tl">
                    <a:srgbClr val="000000">
                      <a:alpha val="43137"/>
                    </a:srgbClr>
                  </a:outerShdw>
                </a:effectLst>
              </a:rPr>
              <a:t>, </a:t>
            </a:r>
            <a:r>
              <a:rPr lang="en-GB" sz="1800" dirty="0">
                <a:solidFill>
                  <a:schemeClr val="accent2">
                    <a:lumMod val="75000"/>
                  </a:schemeClr>
                </a:solidFill>
                <a:effectLst>
                  <a:outerShdw blurRad="38100" dist="38100" dir="2700000" algn="tl">
                    <a:srgbClr val="000000">
                      <a:alpha val="43137"/>
                    </a:srgbClr>
                  </a:outerShdw>
                </a:effectLst>
              </a:rPr>
              <a:t>Li/B</a:t>
            </a:r>
            <a:endParaRPr lang="en-GB" sz="1800" dirty="0"/>
          </a:p>
        </p:txBody>
      </p:sp>
      <p:sp>
        <p:nvSpPr>
          <p:cNvPr id="12" name="TextBox 11">
            <a:extLst>
              <a:ext uri="{FF2B5EF4-FFF2-40B4-BE49-F238E27FC236}">
                <a16:creationId xmlns:a16="http://schemas.microsoft.com/office/drawing/2014/main" id="{995C0F16-DA05-4082-9EC6-2C755E313B0B}"/>
              </a:ext>
            </a:extLst>
          </p:cNvPr>
          <p:cNvSpPr txBox="1"/>
          <p:nvPr/>
        </p:nvSpPr>
        <p:spPr>
          <a:xfrm>
            <a:off x="605315" y="1248206"/>
            <a:ext cx="5874134" cy="1200329"/>
          </a:xfrm>
          <a:prstGeom prst="rect">
            <a:avLst/>
          </a:prstGeom>
          <a:noFill/>
          <a:ln>
            <a:solidFill>
              <a:schemeClr val="tx2"/>
            </a:solidFill>
          </a:ln>
        </p:spPr>
        <p:txBody>
          <a:bodyPr wrap="square">
            <a:spAutoFit/>
          </a:bodyPr>
          <a:lstStyle/>
          <a:p>
            <a:pPr marL="342900" indent="-342900">
              <a:buFont typeface="Courier New" panose="02070309020205020404" pitchFamily="49" charset="0"/>
              <a:buChar char="o"/>
            </a:pPr>
            <a:r>
              <a:rPr lang="en-GB" dirty="0"/>
              <a:t>Combination of B, Be and Li to determine prop. Params</a:t>
            </a:r>
          </a:p>
          <a:p>
            <a:pPr marL="342900" indent="-342900">
              <a:buFont typeface="Courier New" panose="02070309020205020404" pitchFamily="49" charset="0"/>
              <a:buChar char="o"/>
            </a:pPr>
            <a:r>
              <a:rPr lang="en-GB" dirty="0"/>
              <a:t>Cross-section (XS) normalizations as nuisance parameters</a:t>
            </a:r>
          </a:p>
          <a:p>
            <a:pPr marL="342900" indent="-342900">
              <a:buFont typeface="Courier New" panose="02070309020205020404" pitchFamily="49" charset="0"/>
              <a:buChar char="o"/>
            </a:pPr>
            <a:r>
              <a:rPr lang="en-GB" dirty="0"/>
              <a:t>Two modifications of XS prior constraints:</a:t>
            </a:r>
          </a:p>
          <a:p>
            <a:r>
              <a:rPr lang="en-GB" dirty="0"/>
              <a:t>     </a:t>
            </a:r>
            <a:r>
              <a:rPr lang="en-GB" dirty="0">
                <a:effectLst>
                  <a:outerShdw blurRad="38100" dist="38100" dir="2700000" algn="tl">
                    <a:srgbClr val="000000">
                      <a:alpha val="43137"/>
                    </a:srgbClr>
                  </a:outerShdw>
                </a:effectLst>
              </a:rPr>
              <a:t>-</a:t>
            </a:r>
            <a:r>
              <a:rPr lang="en-GB" dirty="0"/>
              <a:t> No constraints   </a:t>
            </a:r>
            <a:r>
              <a:rPr lang="en-GB" dirty="0">
                <a:effectLst>
                  <a:outerShdw blurRad="38100" dist="38100" dir="2700000" algn="tl">
                    <a:srgbClr val="000000">
                      <a:alpha val="43137"/>
                    </a:srgbClr>
                  </a:outerShdw>
                </a:effectLst>
              </a:rPr>
              <a:t>-</a:t>
            </a:r>
            <a:r>
              <a:rPr lang="en-GB" dirty="0"/>
              <a:t> Penalty factor same as for B (Full cons.)</a:t>
            </a:r>
            <a:endParaRPr lang="es-ES" dirty="0"/>
          </a:p>
        </p:txBody>
      </p:sp>
      <p:sp>
        <p:nvSpPr>
          <p:cNvPr id="18" name="Title 1">
            <a:extLst>
              <a:ext uri="{FF2B5EF4-FFF2-40B4-BE49-F238E27FC236}">
                <a16:creationId xmlns:a16="http://schemas.microsoft.com/office/drawing/2014/main" id="{631B7EFE-ACEC-DF4A-60FF-C410EEF2290E}"/>
              </a:ext>
            </a:extLst>
          </p:cNvPr>
          <p:cNvSpPr>
            <a:spLocks noGrp="1"/>
          </p:cNvSpPr>
          <p:nvPr>
            <p:ph type="title"/>
          </p:nvPr>
        </p:nvSpPr>
        <p:spPr>
          <a:xfrm>
            <a:off x="660609" y="104897"/>
            <a:ext cx="10515600" cy="1325563"/>
          </a:xfrm>
        </p:spPr>
        <p:txBody>
          <a:bodyPr>
            <a:normAutofit/>
          </a:bodyPr>
          <a:lstStyle/>
          <a:p>
            <a:r>
              <a:rPr lang="en-GB" sz="36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Search for DM features in the antiproton spectrum</a:t>
            </a:r>
            <a:endParaRPr lang="en-GB" sz="2800" b="1" i="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3DBFBF3E-A1F8-ACE5-A5CF-48738A38B54D}"/>
              </a:ext>
            </a:extLst>
          </p:cNvPr>
          <p:cNvSpPr txBox="1"/>
          <p:nvPr/>
        </p:nvSpPr>
        <p:spPr>
          <a:xfrm>
            <a:off x="5215693" y="2656225"/>
            <a:ext cx="2096561" cy="276999"/>
          </a:xfrm>
          <a:prstGeom prst="rect">
            <a:avLst/>
          </a:prstGeom>
          <a:noFill/>
        </p:spPr>
        <p:txBody>
          <a:bodyPr wrap="square">
            <a:spAutoFit/>
          </a:bodyPr>
          <a:lstStyle/>
          <a:p>
            <a:pPr eaLnBrk="0" fontAlgn="base" hangingPunct="0">
              <a:spcBef>
                <a:spcPct val="0"/>
              </a:spcBef>
              <a:spcAft>
                <a:spcPct val="0"/>
              </a:spcAft>
            </a:pPr>
            <a:r>
              <a:rPr lang="en-GB" sz="1200" b="1" dirty="0">
                <a:effectLst/>
              </a:rPr>
              <a:t>P.D.L. </a:t>
            </a:r>
            <a:r>
              <a:rPr lang="en-GB" sz="1200" dirty="0">
                <a:effectLst/>
              </a:rPr>
              <a:t>e</a:t>
            </a:r>
            <a:r>
              <a:rPr lang="en-GB" sz="1200" dirty="0"/>
              <a:t>t al, </a:t>
            </a:r>
            <a:r>
              <a:rPr lang="en-GB" sz="1200" b="1" dirty="0"/>
              <a:t>in preparation</a:t>
            </a:r>
          </a:p>
        </p:txBody>
      </p:sp>
      <p:sp>
        <p:nvSpPr>
          <p:cNvPr id="10" name="TextBox 9">
            <a:extLst>
              <a:ext uri="{FF2B5EF4-FFF2-40B4-BE49-F238E27FC236}">
                <a16:creationId xmlns:a16="http://schemas.microsoft.com/office/drawing/2014/main" id="{763B321C-2D12-203D-D8B3-54257372D983}"/>
              </a:ext>
            </a:extLst>
          </p:cNvPr>
          <p:cNvSpPr txBox="1"/>
          <p:nvPr/>
        </p:nvSpPr>
        <p:spPr>
          <a:xfrm>
            <a:off x="6586671" y="2149355"/>
            <a:ext cx="6097836" cy="369332"/>
          </a:xfrm>
          <a:prstGeom prst="rect">
            <a:avLst/>
          </a:prstGeom>
          <a:noFill/>
        </p:spPr>
        <p:txBody>
          <a:bodyPr wrap="square">
            <a:spAutoFit/>
          </a:bodyPr>
          <a:lstStyle/>
          <a:p>
            <a:r>
              <a:rPr lang="en-GB" b="1" u="sng" dirty="0"/>
              <a:t>No statistical evidence in any analysis (0.6 &lt; </a:t>
            </a:r>
            <a:r>
              <a:rPr lang="el-GR" b="1" u="sng" dirty="0"/>
              <a:t>σ</a:t>
            </a:r>
            <a:r>
              <a:rPr lang="en-GB" b="1" u="sng" dirty="0"/>
              <a:t> &lt; 1.1) </a:t>
            </a:r>
            <a:endParaRPr lang="en-SE" b="1" u="sng" dirty="0"/>
          </a:p>
        </p:txBody>
      </p:sp>
      <p:sp>
        <p:nvSpPr>
          <p:cNvPr id="19" name="TextBox 18">
            <a:extLst>
              <a:ext uri="{FF2B5EF4-FFF2-40B4-BE49-F238E27FC236}">
                <a16:creationId xmlns:a16="http://schemas.microsoft.com/office/drawing/2014/main" id="{D3C5E51E-E23B-3856-730B-25CA1EC865D5}"/>
              </a:ext>
            </a:extLst>
          </p:cNvPr>
          <p:cNvSpPr txBox="1"/>
          <p:nvPr/>
        </p:nvSpPr>
        <p:spPr>
          <a:xfrm>
            <a:off x="1850435" y="3949457"/>
            <a:ext cx="2286000" cy="877163"/>
          </a:xfrm>
          <a:prstGeom prst="rect">
            <a:avLst/>
          </a:prstGeom>
          <a:noFill/>
        </p:spPr>
        <p:txBody>
          <a:bodyPr wrap="square">
            <a:spAutoFit/>
          </a:bodyPr>
          <a:lstStyle/>
          <a:p>
            <a:r>
              <a:rPr lang="en-GB" sz="1600" dirty="0">
                <a:latin typeface="Cambria Math" panose="02040503050406030204" pitchFamily="18" charset="0"/>
                <a:ea typeface="Cambria Math" panose="02040503050406030204" pitchFamily="18" charset="0"/>
              </a:rPr>
              <a:t> </a:t>
            </a:r>
            <a:r>
              <a:rPr lang="en-GB" sz="1700" dirty="0">
                <a:latin typeface="Cambria Math" panose="02040503050406030204" pitchFamily="18" charset="0"/>
                <a:ea typeface="Cambria Math" panose="02040503050406030204" pitchFamily="18" charset="0"/>
              </a:rPr>
              <a:t>M</a:t>
            </a:r>
            <a:r>
              <a:rPr lang="el-GR" sz="1700" dirty="0">
                <a:latin typeface="Cambria Math" panose="02040503050406030204" pitchFamily="18" charset="0"/>
                <a:ea typeface="Cambria Math" panose="02040503050406030204" pitchFamily="18" charset="0"/>
              </a:rPr>
              <a:t>χ</a:t>
            </a:r>
            <a:r>
              <a:rPr lang="en-GB" sz="1700" dirty="0">
                <a:latin typeface="Cambria Math" panose="02040503050406030204" pitchFamily="18" charset="0"/>
                <a:ea typeface="Cambria Math" panose="02040503050406030204" pitchFamily="18" charset="0"/>
              </a:rPr>
              <a:t> ~ 160 GeV</a:t>
            </a:r>
          </a:p>
          <a:p>
            <a:r>
              <a:rPr lang="en-GB" sz="1700" dirty="0">
                <a:latin typeface="Cambria Math" panose="02040503050406030204" pitchFamily="18" charset="0"/>
                <a:ea typeface="Cambria Math" panose="02040503050406030204" pitchFamily="18" charset="0"/>
              </a:rPr>
              <a:t>&lt;</a:t>
            </a:r>
            <a:r>
              <a:rPr lang="en-GB" sz="1700" dirty="0" err="1">
                <a:latin typeface="Cambria Math" panose="02040503050406030204" pitchFamily="18" charset="0"/>
                <a:ea typeface="Cambria Math" panose="02040503050406030204" pitchFamily="18" charset="0"/>
              </a:rPr>
              <a:t>σv</a:t>
            </a:r>
            <a:r>
              <a:rPr lang="en-GB" sz="1700" dirty="0">
                <a:latin typeface="Cambria Math" panose="02040503050406030204" pitchFamily="18" charset="0"/>
                <a:ea typeface="Cambria Math" panose="02040503050406030204" pitchFamily="18" charset="0"/>
              </a:rPr>
              <a:t>&gt; ~ 2.7·10</a:t>
            </a:r>
            <a:r>
              <a:rPr lang="en-GB" sz="1700" baseline="30000" dirty="0">
                <a:latin typeface="Cambria Math" panose="02040503050406030204" pitchFamily="18" charset="0"/>
                <a:ea typeface="Cambria Math" panose="02040503050406030204" pitchFamily="18" charset="0"/>
              </a:rPr>
              <a:t>26 </a:t>
            </a:r>
            <a:r>
              <a:rPr lang="en-GB" sz="1700" dirty="0">
                <a:latin typeface="Cambria Math" panose="02040503050406030204" pitchFamily="18" charset="0"/>
                <a:ea typeface="Cambria Math" panose="02040503050406030204" pitchFamily="18" charset="0"/>
              </a:rPr>
              <a:t>cm</a:t>
            </a:r>
            <a:r>
              <a:rPr lang="en-GB" sz="1700" baseline="30000" dirty="0">
                <a:latin typeface="Cambria Math" panose="02040503050406030204" pitchFamily="18" charset="0"/>
                <a:ea typeface="Cambria Math" panose="02040503050406030204" pitchFamily="18" charset="0"/>
              </a:rPr>
              <a:t>3</a:t>
            </a:r>
            <a:r>
              <a:rPr lang="en-GB" sz="1700" dirty="0">
                <a:latin typeface="Cambria Math" panose="02040503050406030204" pitchFamily="18" charset="0"/>
                <a:ea typeface="Cambria Math" panose="02040503050406030204" pitchFamily="18" charset="0"/>
              </a:rPr>
              <a:t>/s</a:t>
            </a:r>
            <a:endParaRPr lang="en-SE" sz="1700" dirty="0">
              <a:latin typeface="Cambria Math" panose="02040503050406030204" pitchFamily="18" charset="0"/>
              <a:ea typeface="Cambria Math" panose="02040503050406030204" pitchFamily="18" charset="0"/>
            </a:endParaRPr>
          </a:p>
        </p:txBody>
      </p:sp>
      <p:pic>
        <p:nvPicPr>
          <p:cNvPr id="24" name="Picture 23">
            <a:extLst>
              <a:ext uri="{FF2B5EF4-FFF2-40B4-BE49-F238E27FC236}">
                <a16:creationId xmlns:a16="http://schemas.microsoft.com/office/drawing/2014/main" id="{C35F64FE-2F28-61A2-EF82-56CC1CF811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3880" y="2581718"/>
            <a:ext cx="5694572" cy="4037289"/>
          </a:xfrm>
          <a:prstGeom prst="rect">
            <a:avLst/>
          </a:prstGeom>
        </p:spPr>
      </p:pic>
      <p:sp>
        <p:nvSpPr>
          <p:cNvPr id="25" name="TextBox 24">
            <a:extLst>
              <a:ext uri="{FF2B5EF4-FFF2-40B4-BE49-F238E27FC236}">
                <a16:creationId xmlns:a16="http://schemas.microsoft.com/office/drawing/2014/main" id="{DBA368AF-97DD-9EAF-5E6D-BB1839423444}"/>
              </a:ext>
            </a:extLst>
          </p:cNvPr>
          <p:cNvSpPr txBox="1"/>
          <p:nvPr/>
        </p:nvSpPr>
        <p:spPr>
          <a:xfrm>
            <a:off x="7412803" y="3949457"/>
            <a:ext cx="2381192" cy="615553"/>
          </a:xfrm>
          <a:prstGeom prst="rect">
            <a:avLst/>
          </a:prstGeom>
          <a:noFill/>
        </p:spPr>
        <p:txBody>
          <a:bodyPr wrap="square">
            <a:spAutoFit/>
          </a:bodyPr>
          <a:lstStyle/>
          <a:p>
            <a:r>
              <a:rPr lang="en-GB" sz="1600" dirty="0">
                <a:latin typeface="Cambria Math" panose="02040503050406030204" pitchFamily="18" charset="0"/>
                <a:ea typeface="Cambria Math" panose="02040503050406030204" pitchFamily="18" charset="0"/>
              </a:rPr>
              <a:t> </a:t>
            </a:r>
            <a:r>
              <a:rPr lang="en-GB" sz="1700" dirty="0">
                <a:latin typeface="Cambria Math" panose="02040503050406030204" pitchFamily="18" charset="0"/>
                <a:ea typeface="Cambria Math" panose="02040503050406030204" pitchFamily="18" charset="0"/>
              </a:rPr>
              <a:t>M</a:t>
            </a:r>
            <a:r>
              <a:rPr lang="el-GR" sz="1700" dirty="0">
                <a:latin typeface="Cambria Math" panose="02040503050406030204" pitchFamily="18" charset="0"/>
                <a:ea typeface="Cambria Math" panose="02040503050406030204" pitchFamily="18" charset="0"/>
              </a:rPr>
              <a:t>χ</a:t>
            </a:r>
            <a:r>
              <a:rPr lang="en-GB" sz="1700" dirty="0">
                <a:latin typeface="Cambria Math" panose="02040503050406030204" pitchFamily="18" charset="0"/>
                <a:ea typeface="Cambria Math" panose="02040503050406030204" pitchFamily="18" charset="0"/>
              </a:rPr>
              <a:t> ~ 107 GeV</a:t>
            </a:r>
          </a:p>
          <a:p>
            <a:r>
              <a:rPr lang="en-GB" sz="1700" dirty="0">
                <a:latin typeface="Cambria Math" panose="02040503050406030204" pitchFamily="18" charset="0"/>
                <a:ea typeface="Cambria Math" panose="02040503050406030204" pitchFamily="18" charset="0"/>
              </a:rPr>
              <a:t>&lt;</a:t>
            </a:r>
            <a:r>
              <a:rPr lang="en-GB" sz="1700" dirty="0" err="1">
                <a:latin typeface="Cambria Math" panose="02040503050406030204" pitchFamily="18" charset="0"/>
                <a:ea typeface="Cambria Math" panose="02040503050406030204" pitchFamily="18" charset="0"/>
              </a:rPr>
              <a:t>σv</a:t>
            </a:r>
            <a:r>
              <a:rPr lang="en-GB" sz="1700" dirty="0">
                <a:latin typeface="Cambria Math" panose="02040503050406030204" pitchFamily="18" charset="0"/>
                <a:ea typeface="Cambria Math" panose="02040503050406030204" pitchFamily="18" charset="0"/>
              </a:rPr>
              <a:t>&gt; ~ 0.7·10</a:t>
            </a:r>
            <a:r>
              <a:rPr lang="en-GB" sz="1700" baseline="30000" dirty="0">
                <a:latin typeface="Cambria Math" panose="02040503050406030204" pitchFamily="18" charset="0"/>
                <a:ea typeface="Cambria Math" panose="02040503050406030204" pitchFamily="18" charset="0"/>
              </a:rPr>
              <a:t>26 </a:t>
            </a:r>
            <a:r>
              <a:rPr lang="en-GB" sz="1700" dirty="0">
                <a:latin typeface="Cambria Math" panose="02040503050406030204" pitchFamily="18" charset="0"/>
                <a:ea typeface="Cambria Math" panose="02040503050406030204" pitchFamily="18" charset="0"/>
              </a:rPr>
              <a:t>cm</a:t>
            </a:r>
            <a:r>
              <a:rPr lang="en-GB" sz="1700" baseline="30000" dirty="0">
                <a:latin typeface="Cambria Math" panose="02040503050406030204" pitchFamily="18" charset="0"/>
                <a:ea typeface="Cambria Math" panose="02040503050406030204" pitchFamily="18" charset="0"/>
              </a:rPr>
              <a:t>3</a:t>
            </a:r>
            <a:r>
              <a:rPr lang="en-GB" sz="1700" dirty="0">
                <a:latin typeface="Cambria Math" panose="02040503050406030204" pitchFamily="18" charset="0"/>
                <a:ea typeface="Cambria Math" panose="02040503050406030204" pitchFamily="18" charset="0"/>
              </a:rPr>
              <a:t>/s</a:t>
            </a:r>
            <a:endParaRPr lang="en-SE" sz="1700" dirty="0">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13045670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8848B9-A554-29B2-9BA3-2AE51276B9D8}"/>
              </a:ext>
            </a:extLst>
          </p:cNvPr>
          <p:cNvSpPr>
            <a:spLocks noGrp="1"/>
          </p:cNvSpPr>
          <p:nvPr>
            <p:ph type="sldNum" sz="quarter" idx="12"/>
          </p:nvPr>
        </p:nvSpPr>
        <p:spPr/>
        <p:txBody>
          <a:bodyPr/>
          <a:lstStyle/>
          <a:p>
            <a:fld id="{22575A84-A01E-4477-BEC3-178D27864C62}" type="slidenum">
              <a:rPr lang="en-GB" smtClean="0"/>
              <a:t>23</a:t>
            </a:fld>
            <a:endParaRPr lang="en-GB"/>
          </a:p>
        </p:txBody>
      </p:sp>
      <p:pic>
        <p:nvPicPr>
          <p:cNvPr id="7" name="Content Placeholder 5">
            <a:extLst>
              <a:ext uri="{FF2B5EF4-FFF2-40B4-BE49-F238E27FC236}">
                <a16:creationId xmlns:a16="http://schemas.microsoft.com/office/drawing/2014/main" id="{95CD8315-FE0C-EC62-7FCF-060F6D9C10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4867" y="0"/>
            <a:ext cx="5896739" cy="4043042"/>
          </a:xfrm>
          <a:prstGeom prst="rect">
            <a:avLst/>
          </a:prstGeom>
        </p:spPr>
      </p:pic>
      <p:sp>
        <p:nvSpPr>
          <p:cNvPr id="3" name="TextBox 2">
            <a:extLst>
              <a:ext uri="{FF2B5EF4-FFF2-40B4-BE49-F238E27FC236}">
                <a16:creationId xmlns:a16="http://schemas.microsoft.com/office/drawing/2014/main" id="{821CE3F9-3409-556C-54D8-504AFE3BB500}"/>
              </a:ext>
            </a:extLst>
          </p:cNvPr>
          <p:cNvSpPr txBox="1"/>
          <p:nvPr/>
        </p:nvSpPr>
        <p:spPr>
          <a:xfrm>
            <a:off x="4579662" y="2341240"/>
            <a:ext cx="2096561" cy="276999"/>
          </a:xfrm>
          <a:prstGeom prst="rect">
            <a:avLst/>
          </a:prstGeom>
          <a:noFill/>
        </p:spPr>
        <p:txBody>
          <a:bodyPr wrap="square">
            <a:spAutoFit/>
          </a:bodyPr>
          <a:lstStyle/>
          <a:p>
            <a:pPr eaLnBrk="0" fontAlgn="base" hangingPunct="0">
              <a:spcBef>
                <a:spcPct val="0"/>
              </a:spcBef>
              <a:spcAft>
                <a:spcPct val="0"/>
              </a:spcAft>
            </a:pPr>
            <a:r>
              <a:rPr lang="en-GB" sz="1200" b="1" dirty="0">
                <a:effectLst/>
              </a:rPr>
              <a:t>P.D.L. </a:t>
            </a:r>
            <a:r>
              <a:rPr lang="en-GB" sz="1200" dirty="0">
                <a:effectLst/>
              </a:rPr>
              <a:t>e</a:t>
            </a:r>
            <a:r>
              <a:rPr lang="en-GB" sz="1200" dirty="0"/>
              <a:t>t al, </a:t>
            </a:r>
            <a:r>
              <a:rPr lang="en-GB" sz="1200" b="1" dirty="0"/>
              <a:t>in preparation</a:t>
            </a:r>
          </a:p>
        </p:txBody>
      </p:sp>
      <p:sp>
        <p:nvSpPr>
          <p:cNvPr id="5" name="TextBox 4">
            <a:extLst>
              <a:ext uri="{FF2B5EF4-FFF2-40B4-BE49-F238E27FC236}">
                <a16:creationId xmlns:a16="http://schemas.microsoft.com/office/drawing/2014/main" id="{07918F97-24C7-DFFE-7EAE-DF6D0125D5F8}"/>
              </a:ext>
            </a:extLst>
          </p:cNvPr>
          <p:cNvSpPr txBox="1"/>
          <p:nvPr/>
        </p:nvSpPr>
        <p:spPr>
          <a:xfrm>
            <a:off x="6676223" y="4230331"/>
            <a:ext cx="5089792" cy="1938992"/>
          </a:xfrm>
          <a:prstGeom prst="rect">
            <a:avLst/>
          </a:prstGeom>
          <a:noFill/>
        </p:spPr>
        <p:txBody>
          <a:bodyPr wrap="square">
            <a:spAutoFit/>
          </a:bodyPr>
          <a:lstStyle/>
          <a:p>
            <a:r>
              <a:rPr lang="en-GB" sz="2000" dirty="0">
                <a:latin typeface="Times New Roman" panose="02020603050405020304" pitchFamily="18" charset="0"/>
                <a:cs typeface="Times New Roman" panose="02020603050405020304" pitchFamily="18" charset="0"/>
              </a:rPr>
              <a:t>These analyses can rule out the thermal relic cross-section for WIMP masses below ~50 GeV</a:t>
            </a:r>
          </a:p>
          <a:p>
            <a:r>
              <a:rPr lang="en-GB" sz="2000" dirty="0">
                <a:latin typeface="Times New Roman" panose="02020603050405020304" pitchFamily="18" charset="0"/>
                <a:cs typeface="Times New Roman" panose="02020603050405020304" pitchFamily="18" charset="0"/>
              </a:rPr>
              <a:t>Tension with the GCE!!</a:t>
            </a:r>
          </a:p>
          <a:p>
            <a:endParaRPr lang="en-GB" b="1" dirty="0">
              <a:latin typeface="Times New Roman" panose="02020603050405020304" pitchFamily="18" charset="0"/>
              <a:cs typeface="Times New Roman" panose="02020603050405020304" pitchFamily="18" charset="0"/>
            </a:endParaRPr>
          </a:p>
          <a:p>
            <a:r>
              <a:rPr lang="en-GB"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However, we are constrained to the classical model of production of antiprotons</a:t>
            </a:r>
          </a:p>
        </p:txBody>
      </p:sp>
      <p:sp>
        <p:nvSpPr>
          <p:cNvPr id="8" name="TextBox 7">
            <a:extLst>
              <a:ext uri="{FF2B5EF4-FFF2-40B4-BE49-F238E27FC236}">
                <a16:creationId xmlns:a16="http://schemas.microsoft.com/office/drawing/2014/main" id="{2C6E479C-AE11-5EC3-9C7E-E10D58609A45}"/>
              </a:ext>
            </a:extLst>
          </p:cNvPr>
          <p:cNvSpPr txBox="1"/>
          <p:nvPr/>
        </p:nvSpPr>
        <p:spPr>
          <a:xfrm>
            <a:off x="643692" y="1802148"/>
            <a:ext cx="6097836" cy="400110"/>
          </a:xfrm>
          <a:prstGeom prst="rect">
            <a:avLst/>
          </a:prstGeom>
          <a:noFill/>
        </p:spPr>
        <p:txBody>
          <a:bodyPr wrap="square">
            <a:spAutoFit/>
          </a:bodyPr>
          <a:lstStyle/>
          <a:p>
            <a:r>
              <a:rPr lang="en-GB" sz="2000" dirty="0"/>
              <a:t>No hints for WIMP signals in recent analyses…</a:t>
            </a:r>
            <a:endParaRPr lang="en-SE" sz="2000" dirty="0"/>
          </a:p>
        </p:txBody>
      </p:sp>
      <p:pic>
        <p:nvPicPr>
          <p:cNvPr id="16" name="Content Placeholder 15">
            <a:extLst>
              <a:ext uri="{FF2B5EF4-FFF2-40B4-BE49-F238E27FC236}">
                <a16:creationId xmlns:a16="http://schemas.microsoft.com/office/drawing/2014/main" id="{50AAB129-4EC8-A4C1-6ADC-A7C840F3F17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2364" y="2585188"/>
            <a:ext cx="5663193" cy="3920672"/>
          </a:xfrm>
        </p:spPr>
      </p:pic>
      <p:pic>
        <p:nvPicPr>
          <p:cNvPr id="21" name="Picture 20">
            <a:extLst>
              <a:ext uri="{FF2B5EF4-FFF2-40B4-BE49-F238E27FC236}">
                <a16:creationId xmlns:a16="http://schemas.microsoft.com/office/drawing/2014/main" id="{9E9CC3A3-FC78-758F-8667-E829D871B6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341" y="2585188"/>
            <a:ext cx="5663193" cy="3920672"/>
          </a:xfrm>
          <a:prstGeom prst="rect">
            <a:avLst/>
          </a:prstGeom>
        </p:spPr>
      </p:pic>
      <p:sp>
        <p:nvSpPr>
          <p:cNvPr id="24" name="Title 1">
            <a:extLst>
              <a:ext uri="{FF2B5EF4-FFF2-40B4-BE49-F238E27FC236}">
                <a16:creationId xmlns:a16="http://schemas.microsoft.com/office/drawing/2014/main" id="{6B09FDB8-2581-AFE3-1495-3D63244FA76D}"/>
              </a:ext>
            </a:extLst>
          </p:cNvPr>
          <p:cNvSpPr>
            <a:spLocks noGrp="1"/>
          </p:cNvSpPr>
          <p:nvPr>
            <p:ph type="title"/>
          </p:nvPr>
        </p:nvSpPr>
        <p:spPr>
          <a:xfrm>
            <a:off x="515078" y="276989"/>
            <a:ext cx="5830637" cy="1344058"/>
          </a:xfrm>
        </p:spPr>
        <p:txBody>
          <a:bodyPr>
            <a:noAutofit/>
          </a:bodyPr>
          <a:lstStyle/>
          <a:p>
            <a:r>
              <a:rPr lang="en-GB" sz="3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Dark matter bounds from antiproton combined analyses</a:t>
            </a:r>
            <a:endParaRPr lang="en-SE" sz="3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995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299E11EC-3CB4-CDC1-FD1B-2926DFA579D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7763" y="2506807"/>
            <a:ext cx="5808237" cy="4021087"/>
          </a:xfrm>
        </p:spPr>
      </p:pic>
      <p:sp>
        <p:nvSpPr>
          <p:cNvPr id="4" name="Slide Number Placeholder 3">
            <a:extLst>
              <a:ext uri="{FF2B5EF4-FFF2-40B4-BE49-F238E27FC236}">
                <a16:creationId xmlns:a16="http://schemas.microsoft.com/office/drawing/2014/main" id="{478848B9-A554-29B2-9BA3-2AE51276B9D8}"/>
              </a:ext>
            </a:extLst>
          </p:cNvPr>
          <p:cNvSpPr>
            <a:spLocks noGrp="1"/>
          </p:cNvSpPr>
          <p:nvPr>
            <p:ph type="sldNum" sz="quarter" idx="12"/>
          </p:nvPr>
        </p:nvSpPr>
        <p:spPr/>
        <p:txBody>
          <a:bodyPr/>
          <a:lstStyle/>
          <a:p>
            <a:fld id="{22575A84-A01E-4477-BEC3-178D27864C62}" type="slidenum">
              <a:rPr lang="en-GB" smtClean="0"/>
              <a:t>24</a:t>
            </a:fld>
            <a:endParaRPr lang="en-GB"/>
          </a:p>
        </p:txBody>
      </p:sp>
      <p:pic>
        <p:nvPicPr>
          <p:cNvPr id="7" name="Content Placeholder 5">
            <a:extLst>
              <a:ext uri="{FF2B5EF4-FFF2-40B4-BE49-F238E27FC236}">
                <a16:creationId xmlns:a16="http://schemas.microsoft.com/office/drawing/2014/main" id="{95CD8315-FE0C-EC62-7FCF-060F6D9C10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4867" y="0"/>
            <a:ext cx="5896739" cy="4043042"/>
          </a:xfrm>
          <a:prstGeom prst="rect">
            <a:avLst/>
          </a:prstGeom>
        </p:spPr>
      </p:pic>
      <p:sp>
        <p:nvSpPr>
          <p:cNvPr id="3" name="TextBox 2">
            <a:extLst>
              <a:ext uri="{FF2B5EF4-FFF2-40B4-BE49-F238E27FC236}">
                <a16:creationId xmlns:a16="http://schemas.microsoft.com/office/drawing/2014/main" id="{821CE3F9-3409-556C-54D8-504AFE3BB500}"/>
              </a:ext>
            </a:extLst>
          </p:cNvPr>
          <p:cNvSpPr txBox="1"/>
          <p:nvPr/>
        </p:nvSpPr>
        <p:spPr>
          <a:xfrm>
            <a:off x="4579662" y="2341240"/>
            <a:ext cx="2096561" cy="276999"/>
          </a:xfrm>
          <a:prstGeom prst="rect">
            <a:avLst/>
          </a:prstGeom>
          <a:noFill/>
        </p:spPr>
        <p:txBody>
          <a:bodyPr wrap="square">
            <a:spAutoFit/>
          </a:bodyPr>
          <a:lstStyle/>
          <a:p>
            <a:pPr eaLnBrk="0" fontAlgn="base" hangingPunct="0">
              <a:spcBef>
                <a:spcPct val="0"/>
              </a:spcBef>
              <a:spcAft>
                <a:spcPct val="0"/>
              </a:spcAft>
            </a:pPr>
            <a:r>
              <a:rPr lang="en-GB" sz="1200" b="1" dirty="0">
                <a:effectLst/>
              </a:rPr>
              <a:t>P.D.L. </a:t>
            </a:r>
            <a:r>
              <a:rPr lang="en-GB" sz="1200" dirty="0">
                <a:effectLst/>
              </a:rPr>
              <a:t>e</a:t>
            </a:r>
            <a:r>
              <a:rPr lang="en-GB" sz="1200" dirty="0"/>
              <a:t>t al, </a:t>
            </a:r>
            <a:r>
              <a:rPr lang="en-GB" sz="1200" b="1" dirty="0"/>
              <a:t>in preparation</a:t>
            </a:r>
          </a:p>
        </p:txBody>
      </p:sp>
      <p:sp>
        <p:nvSpPr>
          <p:cNvPr id="6" name="TextBox 5">
            <a:extLst>
              <a:ext uri="{FF2B5EF4-FFF2-40B4-BE49-F238E27FC236}">
                <a16:creationId xmlns:a16="http://schemas.microsoft.com/office/drawing/2014/main" id="{E2BF048B-3859-901E-6C21-620CF4059ED6}"/>
              </a:ext>
            </a:extLst>
          </p:cNvPr>
          <p:cNvSpPr txBox="1"/>
          <p:nvPr/>
        </p:nvSpPr>
        <p:spPr>
          <a:xfrm>
            <a:off x="6676223" y="4230331"/>
            <a:ext cx="5089792" cy="1938992"/>
          </a:xfrm>
          <a:prstGeom prst="rect">
            <a:avLst/>
          </a:prstGeom>
          <a:noFill/>
        </p:spPr>
        <p:txBody>
          <a:bodyPr wrap="square">
            <a:spAutoFit/>
          </a:bodyPr>
          <a:lstStyle/>
          <a:p>
            <a:r>
              <a:rPr lang="en-GB" sz="2000" dirty="0">
                <a:latin typeface="Times New Roman" panose="02020603050405020304" pitchFamily="18" charset="0"/>
                <a:cs typeface="Times New Roman" panose="02020603050405020304" pitchFamily="18" charset="0"/>
              </a:rPr>
              <a:t>These analyses can rule out the thermal relic cross-section for WIMP masses below ~50 GeV</a:t>
            </a:r>
          </a:p>
          <a:p>
            <a:r>
              <a:rPr lang="en-GB" sz="2000" dirty="0">
                <a:latin typeface="Times New Roman" panose="02020603050405020304" pitchFamily="18" charset="0"/>
                <a:cs typeface="Times New Roman" panose="02020603050405020304" pitchFamily="18" charset="0"/>
              </a:rPr>
              <a:t>Tension with the GCE!!</a:t>
            </a:r>
          </a:p>
          <a:p>
            <a:endParaRPr lang="en-GB" b="1" dirty="0">
              <a:latin typeface="Times New Roman" panose="02020603050405020304" pitchFamily="18" charset="0"/>
              <a:cs typeface="Times New Roman" panose="02020603050405020304" pitchFamily="18" charset="0"/>
            </a:endParaRPr>
          </a:p>
          <a:p>
            <a:r>
              <a:rPr lang="en-GB"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However, we are constrained to the classical model of production of antiprotons</a:t>
            </a:r>
          </a:p>
        </p:txBody>
      </p:sp>
      <p:sp>
        <p:nvSpPr>
          <p:cNvPr id="10" name="Title 1">
            <a:extLst>
              <a:ext uri="{FF2B5EF4-FFF2-40B4-BE49-F238E27FC236}">
                <a16:creationId xmlns:a16="http://schemas.microsoft.com/office/drawing/2014/main" id="{531A762A-91E7-D4DA-FD78-96EE3AF0A05A}"/>
              </a:ext>
            </a:extLst>
          </p:cNvPr>
          <p:cNvSpPr>
            <a:spLocks noGrp="1"/>
          </p:cNvSpPr>
          <p:nvPr>
            <p:ph type="title"/>
          </p:nvPr>
        </p:nvSpPr>
        <p:spPr>
          <a:xfrm>
            <a:off x="515078" y="276989"/>
            <a:ext cx="5830637" cy="1344058"/>
          </a:xfrm>
        </p:spPr>
        <p:txBody>
          <a:bodyPr>
            <a:noAutofit/>
          </a:bodyPr>
          <a:lstStyle/>
          <a:p>
            <a:r>
              <a:rPr lang="en-GB" sz="3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Dark matter bounds from antiproton combined analyses</a:t>
            </a:r>
            <a:endParaRPr lang="en-SE" sz="3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9E22F21E-6634-7FF1-B6F6-AB474044CF15}"/>
              </a:ext>
            </a:extLst>
          </p:cNvPr>
          <p:cNvSpPr txBox="1"/>
          <p:nvPr/>
        </p:nvSpPr>
        <p:spPr>
          <a:xfrm>
            <a:off x="643692" y="1802148"/>
            <a:ext cx="6097836" cy="400110"/>
          </a:xfrm>
          <a:prstGeom prst="rect">
            <a:avLst/>
          </a:prstGeom>
          <a:noFill/>
        </p:spPr>
        <p:txBody>
          <a:bodyPr wrap="square">
            <a:spAutoFit/>
          </a:bodyPr>
          <a:lstStyle/>
          <a:p>
            <a:r>
              <a:rPr lang="en-GB" sz="2000" dirty="0"/>
              <a:t>No hints for WIMP signals in recent analyses…</a:t>
            </a:r>
            <a:endParaRPr lang="en-SE" sz="2000" dirty="0"/>
          </a:p>
        </p:txBody>
      </p:sp>
    </p:spTree>
    <p:extLst>
      <p:ext uri="{BB962C8B-B14F-4D97-AF65-F5344CB8AC3E}">
        <p14:creationId xmlns:p14="http://schemas.microsoft.com/office/powerpoint/2010/main" val="24604980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53D706F-A5F7-4B70-A9C6-132CCED62DEE}"/>
              </a:ext>
            </a:extLst>
          </p:cNvPr>
          <p:cNvSpPr/>
          <p:nvPr/>
        </p:nvSpPr>
        <p:spPr>
          <a:xfrm>
            <a:off x="858064" y="1280679"/>
            <a:ext cx="4757747" cy="1031008"/>
          </a:xfrm>
          <a:prstGeom prst="rect">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a:extLst>
              <a:ext uri="{FF2B5EF4-FFF2-40B4-BE49-F238E27FC236}">
                <a16:creationId xmlns:a16="http://schemas.microsoft.com/office/drawing/2014/main" id="{DFF2CF01-DB25-4F58-BABE-0104BBC6A8FA}"/>
              </a:ext>
            </a:extLst>
          </p:cNvPr>
          <p:cNvPicPr>
            <a:picLocks noChangeAspect="1"/>
          </p:cNvPicPr>
          <p:nvPr/>
        </p:nvPicPr>
        <p:blipFill>
          <a:blip r:embed="rId3"/>
          <a:stretch>
            <a:fillRect/>
          </a:stretch>
        </p:blipFill>
        <p:spPr>
          <a:xfrm>
            <a:off x="847790" y="2629345"/>
            <a:ext cx="5425295" cy="3071269"/>
          </a:xfrm>
          <a:prstGeom prst="rect">
            <a:avLst/>
          </a:prstGeom>
          <a:ln w="12700">
            <a:solidFill>
              <a:schemeClr val="tx1"/>
            </a:solidFill>
          </a:ln>
          <a:effectLst>
            <a:glow rad="63500">
              <a:schemeClr val="accent3">
                <a:satMod val="175000"/>
                <a:alpha val="40000"/>
              </a:schemeClr>
            </a:glow>
          </a:effectLst>
        </p:spPr>
      </p:pic>
      <p:sp>
        <p:nvSpPr>
          <p:cNvPr id="27" name="Title 4">
            <a:extLst>
              <a:ext uri="{FF2B5EF4-FFF2-40B4-BE49-F238E27FC236}">
                <a16:creationId xmlns:a16="http://schemas.microsoft.com/office/drawing/2014/main" id="{77BD0674-F69C-4777-B270-0C0431C5A8DE}"/>
              </a:ext>
            </a:extLst>
          </p:cNvPr>
          <p:cNvSpPr>
            <a:spLocks noGrp="1"/>
          </p:cNvSpPr>
          <p:nvPr>
            <p:ph type="title"/>
          </p:nvPr>
        </p:nvSpPr>
        <p:spPr>
          <a:xfrm>
            <a:off x="327349" y="174846"/>
            <a:ext cx="5585280" cy="1325563"/>
          </a:xfrm>
        </p:spPr>
        <p:txBody>
          <a:bodyPr>
            <a:normAutofit/>
          </a:bodyPr>
          <a:lstStyle/>
          <a:p>
            <a:r>
              <a:rPr lang="en-GB" sz="3600" b="1" dirty="0">
                <a:effectLst>
                  <a:outerShdw blurRad="38100" dist="38100" dir="2700000" algn="tl">
                    <a:srgbClr val="000000">
                      <a:alpha val="43137"/>
                    </a:srgbClr>
                  </a:outerShdw>
                </a:effectLst>
              </a:rPr>
              <a:t>Antiproton cross sections</a:t>
            </a:r>
          </a:p>
        </p:txBody>
      </p:sp>
      <p:pic>
        <p:nvPicPr>
          <p:cNvPr id="6" name="Content Placeholder 5">
            <a:extLst>
              <a:ext uri="{FF2B5EF4-FFF2-40B4-BE49-F238E27FC236}">
                <a16:creationId xmlns:a16="http://schemas.microsoft.com/office/drawing/2014/main" id="{365CEA41-8F05-4A3A-84D6-AA71D481CFE0}"/>
              </a:ext>
            </a:extLst>
          </p:cNvPr>
          <p:cNvPicPr>
            <a:picLocks noGrp="1" noChangeAspect="1"/>
          </p:cNvPicPr>
          <p:nvPr>
            <p:ph idx="1"/>
          </p:nvPr>
        </p:nvPicPr>
        <p:blipFill>
          <a:blip r:embed="rId4"/>
          <a:stretch>
            <a:fillRect/>
          </a:stretch>
        </p:blipFill>
        <p:spPr>
          <a:xfrm>
            <a:off x="7461132" y="340431"/>
            <a:ext cx="2509757" cy="405356"/>
          </a:xfrm>
          <a:prstGeom prst="rect">
            <a:avLst/>
          </a:prstGeom>
          <a:ln w="19050">
            <a:noFill/>
          </a:ln>
        </p:spPr>
      </p:pic>
      <p:sp>
        <p:nvSpPr>
          <p:cNvPr id="2" name="Slide Number Placeholder 1">
            <a:extLst>
              <a:ext uri="{FF2B5EF4-FFF2-40B4-BE49-F238E27FC236}">
                <a16:creationId xmlns:a16="http://schemas.microsoft.com/office/drawing/2014/main" id="{036CEBBB-9D7E-40F0-AA70-563BF5870EAB}"/>
              </a:ext>
            </a:extLst>
          </p:cNvPr>
          <p:cNvSpPr>
            <a:spLocks noGrp="1"/>
          </p:cNvSpPr>
          <p:nvPr>
            <p:ph type="sldNum" sz="quarter" idx="12"/>
          </p:nvPr>
        </p:nvSpPr>
        <p:spPr>
          <a:xfrm>
            <a:off x="438855" y="6409800"/>
            <a:ext cx="924297" cy="400110"/>
          </a:xfrm>
        </p:spPr>
        <p:txBody>
          <a:bodyPr/>
          <a:lstStyle/>
          <a:p>
            <a:fld id="{22575A84-A01E-4477-BEC3-178D27864C62}" type="slidenum">
              <a:rPr lang="en-GB" smtClean="0"/>
              <a:t>25</a:t>
            </a:fld>
            <a:endParaRPr lang="en-GB"/>
          </a:p>
        </p:txBody>
      </p:sp>
      <p:pic>
        <p:nvPicPr>
          <p:cNvPr id="3" name="Picture 2">
            <a:extLst>
              <a:ext uri="{FF2B5EF4-FFF2-40B4-BE49-F238E27FC236}">
                <a16:creationId xmlns:a16="http://schemas.microsoft.com/office/drawing/2014/main" id="{81FC9851-36CD-4E74-8460-25D220F4B360}"/>
              </a:ext>
            </a:extLst>
          </p:cNvPr>
          <p:cNvPicPr>
            <a:picLocks noChangeAspect="1"/>
          </p:cNvPicPr>
          <p:nvPr/>
        </p:nvPicPr>
        <p:blipFill>
          <a:blip r:embed="rId5"/>
          <a:stretch>
            <a:fillRect/>
          </a:stretch>
        </p:blipFill>
        <p:spPr>
          <a:xfrm>
            <a:off x="6754411" y="746337"/>
            <a:ext cx="3878995" cy="3015076"/>
          </a:xfrm>
          <a:prstGeom prst="rect">
            <a:avLst/>
          </a:prstGeom>
          <a:ln>
            <a:solidFill>
              <a:schemeClr val="tx1"/>
            </a:solidFill>
            <a:prstDash val="lgDash"/>
          </a:ln>
          <a:effectLst>
            <a:glow rad="63500">
              <a:schemeClr val="accent3">
                <a:satMod val="175000"/>
                <a:alpha val="40000"/>
              </a:schemeClr>
            </a:glow>
          </a:effectLst>
        </p:spPr>
      </p:pic>
      <p:pic>
        <p:nvPicPr>
          <p:cNvPr id="8" name="Picture 7">
            <a:extLst>
              <a:ext uri="{FF2B5EF4-FFF2-40B4-BE49-F238E27FC236}">
                <a16:creationId xmlns:a16="http://schemas.microsoft.com/office/drawing/2014/main" id="{35652C5D-38E8-4720-B961-4F520F0033DC}"/>
              </a:ext>
            </a:extLst>
          </p:cNvPr>
          <p:cNvPicPr>
            <a:picLocks noChangeAspect="1"/>
          </p:cNvPicPr>
          <p:nvPr/>
        </p:nvPicPr>
        <p:blipFill>
          <a:blip r:embed="rId6"/>
          <a:stretch>
            <a:fillRect/>
          </a:stretch>
        </p:blipFill>
        <p:spPr>
          <a:xfrm>
            <a:off x="6736638" y="3479470"/>
            <a:ext cx="4975899" cy="2926999"/>
          </a:xfrm>
          <a:prstGeom prst="rect">
            <a:avLst/>
          </a:prstGeom>
          <a:ln>
            <a:solidFill>
              <a:schemeClr val="tx1"/>
            </a:solidFill>
            <a:prstDash val="lgDash"/>
          </a:ln>
          <a:effectLst>
            <a:glow rad="63500">
              <a:schemeClr val="accent3">
                <a:satMod val="175000"/>
                <a:alpha val="40000"/>
              </a:schemeClr>
            </a:glow>
          </a:effectLst>
        </p:spPr>
      </p:pic>
      <p:pic>
        <p:nvPicPr>
          <p:cNvPr id="4" name="Picture 3">
            <a:extLst>
              <a:ext uri="{FF2B5EF4-FFF2-40B4-BE49-F238E27FC236}">
                <a16:creationId xmlns:a16="http://schemas.microsoft.com/office/drawing/2014/main" id="{C41FEA97-7F42-49BF-9C38-82B70A821C02}"/>
              </a:ext>
            </a:extLst>
          </p:cNvPr>
          <p:cNvPicPr>
            <a:picLocks noChangeAspect="1"/>
          </p:cNvPicPr>
          <p:nvPr/>
        </p:nvPicPr>
        <p:blipFill>
          <a:blip r:embed="rId7"/>
          <a:stretch>
            <a:fillRect/>
          </a:stretch>
        </p:blipFill>
        <p:spPr>
          <a:xfrm>
            <a:off x="3493151" y="5733460"/>
            <a:ext cx="3190875" cy="506237"/>
          </a:xfrm>
          <a:prstGeom prst="rect">
            <a:avLst/>
          </a:prstGeom>
          <a:ln>
            <a:noFill/>
          </a:ln>
        </p:spPr>
      </p:pic>
      <p:pic>
        <p:nvPicPr>
          <p:cNvPr id="7" name="Picture 6">
            <a:extLst>
              <a:ext uri="{FF2B5EF4-FFF2-40B4-BE49-F238E27FC236}">
                <a16:creationId xmlns:a16="http://schemas.microsoft.com/office/drawing/2014/main" id="{AE4BD6C1-DFA8-4F65-BBA5-50E0BAE08E4B}"/>
              </a:ext>
            </a:extLst>
          </p:cNvPr>
          <p:cNvPicPr>
            <a:picLocks noChangeAspect="1"/>
          </p:cNvPicPr>
          <p:nvPr/>
        </p:nvPicPr>
        <p:blipFill>
          <a:blip r:embed="rId8"/>
          <a:stretch>
            <a:fillRect/>
          </a:stretch>
        </p:blipFill>
        <p:spPr>
          <a:xfrm>
            <a:off x="10309347" y="310939"/>
            <a:ext cx="1712419" cy="505428"/>
          </a:xfrm>
          <a:prstGeom prst="rect">
            <a:avLst/>
          </a:prstGeom>
          <a:ln>
            <a:solidFill>
              <a:srgbClr val="FF0000"/>
            </a:solidFill>
          </a:ln>
        </p:spPr>
      </p:pic>
      <p:pic>
        <p:nvPicPr>
          <p:cNvPr id="11" name="Picture 10">
            <a:extLst>
              <a:ext uri="{FF2B5EF4-FFF2-40B4-BE49-F238E27FC236}">
                <a16:creationId xmlns:a16="http://schemas.microsoft.com/office/drawing/2014/main" id="{53093FFE-A76E-477F-B3CB-C886D6797DF1}"/>
              </a:ext>
            </a:extLst>
          </p:cNvPr>
          <p:cNvPicPr>
            <a:picLocks noChangeAspect="1"/>
          </p:cNvPicPr>
          <p:nvPr/>
        </p:nvPicPr>
        <p:blipFill>
          <a:blip r:embed="rId9"/>
          <a:stretch>
            <a:fillRect/>
          </a:stretch>
        </p:blipFill>
        <p:spPr>
          <a:xfrm>
            <a:off x="1069595" y="1393693"/>
            <a:ext cx="2686050" cy="866775"/>
          </a:xfrm>
          <a:prstGeom prst="rect">
            <a:avLst/>
          </a:prstGeom>
        </p:spPr>
      </p:pic>
      <p:sp>
        <p:nvSpPr>
          <p:cNvPr id="9" name="Rectangle 8">
            <a:extLst>
              <a:ext uri="{FF2B5EF4-FFF2-40B4-BE49-F238E27FC236}">
                <a16:creationId xmlns:a16="http://schemas.microsoft.com/office/drawing/2014/main" id="{BA2AEA17-7CC6-4660-ADC8-91907DF2C6A1}"/>
              </a:ext>
            </a:extLst>
          </p:cNvPr>
          <p:cNvSpPr/>
          <p:nvPr/>
        </p:nvSpPr>
        <p:spPr>
          <a:xfrm>
            <a:off x="3593301" y="5805167"/>
            <a:ext cx="3013723" cy="412496"/>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834E268C-E30D-4D98-970A-2BF984BC10D7}"/>
                  </a:ext>
                </a:extLst>
              </p:cNvPr>
              <p:cNvSpPr/>
              <p:nvPr/>
            </p:nvSpPr>
            <p:spPr>
              <a:xfrm>
                <a:off x="3559778" y="1600432"/>
                <a:ext cx="1888337" cy="369332"/>
              </a:xfrm>
              <a:prstGeom prst="rect">
                <a:avLst/>
              </a:prstGeom>
            </p:spPr>
            <p:txBody>
              <a:bodyPr wrap="none">
                <a:spAutoFit/>
              </a:bodyPr>
              <a:lstStyle/>
              <a:p>
                <a14:m>
                  <m:oMath xmlns:m="http://schemas.openxmlformats.org/officeDocument/2006/math">
                    <m:r>
                      <a:rPr lang="en-GB" b="0" i="1" smtClean="0">
                        <a:latin typeface="Cambria Math" panose="02040503050406030204" pitchFamily="18" charset="0"/>
                        <a:cs typeface="Times New Roman" panose="02020603050405020304" pitchFamily="18" charset="0"/>
                      </a:rPr>
                      <m:t>·(2+ </m:t>
                    </m:r>
                    <m:r>
                      <m:rPr>
                        <m:sty m:val="p"/>
                      </m:rPr>
                      <a:rPr lang="el-GR" b="0" i="1" smtClean="0">
                        <a:latin typeface="Cambria Math" panose="02040503050406030204" pitchFamily="18" charset="0"/>
                        <a:cs typeface="Times New Roman" panose="02020603050405020304" pitchFamily="18" charset="0"/>
                      </a:rPr>
                      <m:t>Δ</m:t>
                    </m:r>
                    <m:r>
                      <a:rPr lang="en-GB" b="0" i="1" baseline="-25000" smtClean="0">
                        <a:latin typeface="Cambria Math" panose="02040503050406030204" pitchFamily="18" charset="0"/>
                        <a:cs typeface="Times New Roman" panose="02020603050405020304" pitchFamily="18" charset="0"/>
                      </a:rPr>
                      <m:t>𝐼𝑆</m:t>
                    </m:r>
                    <m:r>
                      <a:rPr lang="en-GB" b="0" i="1" smtClean="0">
                        <a:latin typeface="Cambria Math" panose="02040503050406030204" pitchFamily="18" charset="0"/>
                        <a:cs typeface="Times New Roman" panose="02020603050405020304" pitchFamily="18" charset="0"/>
                      </a:rPr>
                      <m:t>+2</m:t>
                    </m:r>
                  </m:oMath>
                </a14:m>
                <a:r>
                  <a:rPr lang="el-GR" dirty="0">
                    <a:cs typeface="Times New Roman" panose="02020603050405020304" pitchFamily="18" charset="0"/>
                  </a:rPr>
                  <a:t> </a:t>
                </a:r>
                <a14:m>
                  <m:oMath xmlns:m="http://schemas.openxmlformats.org/officeDocument/2006/math">
                    <m:r>
                      <m:rPr>
                        <m:sty m:val="p"/>
                      </m:rPr>
                      <a:rPr lang="el-GR" i="1">
                        <a:latin typeface="Cambria Math" panose="02040503050406030204" pitchFamily="18" charset="0"/>
                        <a:cs typeface="Times New Roman" panose="02020603050405020304" pitchFamily="18" charset="0"/>
                      </a:rPr>
                      <m:t>Δ</m:t>
                    </m:r>
                  </m:oMath>
                </a14:m>
                <a:r>
                  <a:rPr lang="el-GR" i="1" baseline="-25000" dirty="0"/>
                  <a:t>Λ</a:t>
                </a:r>
                <a:r>
                  <a:rPr lang="en-GB" dirty="0"/>
                  <a:t>)</a:t>
                </a:r>
              </a:p>
            </p:txBody>
          </p:sp>
        </mc:Choice>
        <mc:Fallback xmlns="">
          <p:sp>
            <p:nvSpPr>
              <p:cNvPr id="10" name="Rectangle 9">
                <a:extLst>
                  <a:ext uri="{FF2B5EF4-FFF2-40B4-BE49-F238E27FC236}">
                    <a16:creationId xmlns:a16="http://schemas.microsoft.com/office/drawing/2014/main" id="{834E268C-E30D-4D98-970A-2BF984BC10D7}"/>
                  </a:ext>
                </a:extLst>
              </p:cNvPr>
              <p:cNvSpPr>
                <a:spLocks noRot="1" noChangeAspect="1" noMove="1" noResize="1" noEditPoints="1" noAdjustHandles="1" noChangeArrowheads="1" noChangeShapeType="1" noTextEdit="1"/>
              </p:cNvSpPr>
              <p:nvPr/>
            </p:nvSpPr>
            <p:spPr>
              <a:xfrm>
                <a:off x="3559778" y="1600432"/>
                <a:ext cx="1888337" cy="369332"/>
              </a:xfrm>
              <a:prstGeom prst="rect">
                <a:avLst/>
              </a:prstGeom>
              <a:blipFill>
                <a:blip r:embed="rId10"/>
                <a:stretch>
                  <a:fillRect t="-10000" r="-1613" b="-26667"/>
                </a:stretch>
              </a:blipFill>
            </p:spPr>
            <p:txBody>
              <a:bodyPr/>
              <a:lstStyle/>
              <a:p>
                <a:r>
                  <a:rPr lang="en-GB">
                    <a:noFill/>
                  </a:rPr>
                  <a:t> </a:t>
                </a:r>
              </a:p>
            </p:txBody>
          </p:sp>
        </mc:Fallback>
      </mc:AlternateContent>
      <p:sp>
        <p:nvSpPr>
          <p:cNvPr id="12" name="Oval 11">
            <a:extLst>
              <a:ext uri="{FF2B5EF4-FFF2-40B4-BE49-F238E27FC236}">
                <a16:creationId xmlns:a16="http://schemas.microsoft.com/office/drawing/2014/main" id="{EB90E699-1621-4B80-98E9-4412CC348972}"/>
              </a:ext>
            </a:extLst>
          </p:cNvPr>
          <p:cNvSpPr/>
          <p:nvPr/>
        </p:nvSpPr>
        <p:spPr>
          <a:xfrm>
            <a:off x="3776193" y="1607143"/>
            <a:ext cx="884244" cy="369332"/>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0CB1601D-F944-40D8-ACE8-26C22A20ED74}"/>
              </a:ext>
            </a:extLst>
          </p:cNvPr>
          <p:cNvSpPr/>
          <p:nvPr/>
        </p:nvSpPr>
        <p:spPr>
          <a:xfrm>
            <a:off x="4756937" y="1566943"/>
            <a:ext cx="670630" cy="399258"/>
          </a:xfrm>
          <a:prstGeom prst="ellipse">
            <a:avLst/>
          </a:prstGeom>
          <a:no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C51D0A35-AB9B-4CCF-A4AD-5C50878DE284}"/>
              </a:ext>
            </a:extLst>
          </p:cNvPr>
          <p:cNvSpPr/>
          <p:nvPr/>
        </p:nvSpPr>
        <p:spPr>
          <a:xfrm>
            <a:off x="4229560" y="1617417"/>
            <a:ext cx="420603" cy="35234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2F028D0F-9FCE-4730-B50B-E8B059834629}"/>
              </a:ext>
            </a:extLst>
          </p:cNvPr>
          <p:cNvSpPr/>
          <p:nvPr/>
        </p:nvSpPr>
        <p:spPr>
          <a:xfrm>
            <a:off x="7289632" y="5651960"/>
            <a:ext cx="3276859" cy="415498"/>
          </a:xfrm>
          <a:prstGeom prst="rect">
            <a:avLst/>
          </a:prstGeom>
        </p:spPr>
        <p:txBody>
          <a:bodyPr wrap="none">
            <a:spAutoFit/>
          </a:bodyPr>
          <a:lstStyle/>
          <a:p>
            <a:r>
              <a:rPr lang="en-GB" sz="1100" b="1" dirty="0">
                <a:latin typeface="Times New Roman" panose="02020603050405020304" pitchFamily="18" charset="0"/>
              </a:rPr>
              <a:t>A. Reinert, M. W. Winkler, 2017 ; </a:t>
            </a:r>
            <a:r>
              <a:rPr lang="en-GB" sz="1100" dirty="0">
                <a:hlinkClick r:id="rId11"/>
              </a:rPr>
              <a:t>arXiv:1712.00002</a:t>
            </a:r>
            <a:endParaRPr lang="en-GB" sz="1100" dirty="0"/>
          </a:p>
          <a:p>
            <a:endParaRPr lang="en-GB" sz="1000" b="1" dirty="0">
              <a:latin typeface="Times New Roman" panose="02020603050405020304" pitchFamily="18" charset="0"/>
            </a:endParaRPr>
          </a:p>
        </p:txBody>
      </p:sp>
      <p:sp>
        <p:nvSpPr>
          <p:cNvPr id="38" name="Rectangle 37">
            <a:extLst>
              <a:ext uri="{FF2B5EF4-FFF2-40B4-BE49-F238E27FC236}">
                <a16:creationId xmlns:a16="http://schemas.microsoft.com/office/drawing/2014/main" id="{E1BFB527-AFD8-439E-B195-9D9A4D1C4587}"/>
              </a:ext>
            </a:extLst>
          </p:cNvPr>
          <p:cNvSpPr/>
          <p:nvPr/>
        </p:nvSpPr>
        <p:spPr>
          <a:xfrm>
            <a:off x="7472538" y="311414"/>
            <a:ext cx="2566901" cy="412496"/>
          </a:xfrm>
          <a:prstGeom prst="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7D037EAF-4910-4D9B-B259-38919495B33B}"/>
              </a:ext>
            </a:extLst>
          </p:cNvPr>
          <p:cNvSpPr/>
          <p:nvPr/>
        </p:nvSpPr>
        <p:spPr>
          <a:xfrm>
            <a:off x="2201401" y="4697364"/>
            <a:ext cx="2537874" cy="261610"/>
          </a:xfrm>
          <a:prstGeom prst="rect">
            <a:avLst/>
          </a:prstGeom>
        </p:spPr>
        <p:txBody>
          <a:bodyPr wrap="none">
            <a:spAutoFit/>
          </a:bodyPr>
          <a:lstStyle/>
          <a:p>
            <a:r>
              <a:rPr lang="en-GB" sz="1100" b="1" dirty="0" err="1"/>
              <a:t>Kappl</a:t>
            </a:r>
            <a:r>
              <a:rPr lang="en-GB" sz="1100" b="1" dirty="0"/>
              <a:t> &amp; Winkler, 2019 ; </a:t>
            </a:r>
            <a:r>
              <a:rPr lang="en-GB" sz="1100" dirty="0">
                <a:hlinkClick r:id="rId12"/>
              </a:rPr>
              <a:t>arXiv:1408.0299</a:t>
            </a:r>
            <a:endParaRPr lang="en-GB" sz="1100" dirty="0"/>
          </a:p>
        </p:txBody>
      </p:sp>
      <p:sp>
        <p:nvSpPr>
          <p:cNvPr id="20" name="Slide Number Placeholder 1">
            <a:extLst>
              <a:ext uri="{FF2B5EF4-FFF2-40B4-BE49-F238E27FC236}">
                <a16:creationId xmlns:a16="http://schemas.microsoft.com/office/drawing/2014/main" id="{52022AE8-1EB8-0814-0A4C-63C775FF5502}"/>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575A84-A01E-4477-BEC3-178D27864C62}" type="slidenum">
              <a:rPr lang="en-GB" smtClean="0"/>
              <a:pPr/>
              <a:t>25</a:t>
            </a:fld>
            <a:endParaRPr lang="en-GB" dirty="0"/>
          </a:p>
        </p:txBody>
      </p:sp>
    </p:spTree>
    <p:extLst>
      <p:ext uri="{BB962C8B-B14F-4D97-AF65-F5344CB8AC3E}">
        <p14:creationId xmlns:p14="http://schemas.microsoft.com/office/powerpoint/2010/main" val="57064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4" grpId="0" animBg="1"/>
      <p:bldP spid="15" grpId="0" animBg="1"/>
      <p:bldP spid="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1D51D90-1FA8-7E92-50F2-D61792489329}"/>
              </a:ext>
            </a:extLst>
          </p:cNvPr>
          <p:cNvPicPr>
            <a:picLocks noChangeAspect="1"/>
          </p:cNvPicPr>
          <p:nvPr/>
        </p:nvPicPr>
        <p:blipFill>
          <a:blip r:embed="rId3"/>
          <a:stretch>
            <a:fillRect/>
          </a:stretch>
        </p:blipFill>
        <p:spPr>
          <a:xfrm>
            <a:off x="5869054" y="2130337"/>
            <a:ext cx="5694473" cy="4159911"/>
          </a:xfrm>
          <a:prstGeom prst="rect">
            <a:avLst/>
          </a:prstGeom>
          <a:effectLst>
            <a:glow rad="63500">
              <a:schemeClr val="accent3">
                <a:satMod val="175000"/>
                <a:alpha val="40000"/>
              </a:schemeClr>
            </a:glow>
          </a:effectLst>
        </p:spPr>
      </p:pic>
      <p:sp>
        <p:nvSpPr>
          <p:cNvPr id="3" name="Content Placeholder 2">
            <a:extLst>
              <a:ext uri="{FF2B5EF4-FFF2-40B4-BE49-F238E27FC236}">
                <a16:creationId xmlns:a16="http://schemas.microsoft.com/office/drawing/2014/main" id="{D9D11EC4-5D83-49CA-91C1-E5B1F845366D}"/>
              </a:ext>
            </a:extLst>
          </p:cNvPr>
          <p:cNvSpPr>
            <a:spLocks noGrp="1"/>
          </p:cNvSpPr>
          <p:nvPr>
            <p:ph idx="1"/>
          </p:nvPr>
        </p:nvSpPr>
        <p:spPr>
          <a:xfrm>
            <a:off x="670712" y="1998820"/>
            <a:ext cx="5002975" cy="4424011"/>
          </a:xfrm>
        </p:spPr>
        <p:txBody>
          <a:bodyPr>
            <a:normAutofit fontScale="92500" lnSpcReduction="10000"/>
          </a:bodyPr>
          <a:lstStyle/>
          <a:p>
            <a:pPr>
              <a:buFont typeface="Wingdings" panose="05000000000000000000" pitchFamily="2" charset="2"/>
              <a:buChar char="v"/>
            </a:pPr>
            <a:endParaRPr lang="en-GB" sz="3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GB" sz="2400" dirty="0">
                <a:latin typeface="Calibri (Body)"/>
              </a:rPr>
              <a:t>Cross sections derived from analytical coalescence model. Using fits of antiproton (antineutron) production from </a:t>
            </a:r>
            <a:r>
              <a:rPr lang="nb-NO" sz="2400" dirty="0">
                <a:effectLst/>
                <a:latin typeface="Calibri (Body)"/>
              </a:rPr>
              <a:t>Winkler, JCAP 02, 048 (2017)</a:t>
            </a:r>
            <a:endParaRPr lang="en-GB" sz="2400" dirty="0">
              <a:latin typeface="Calibri (Body)"/>
            </a:endParaRPr>
          </a:p>
          <a:p>
            <a:pPr lvl="1">
              <a:buFont typeface="Wingdings" panose="05000000000000000000" pitchFamily="2" charset="2"/>
              <a:buChar char="Ø"/>
            </a:pPr>
            <a:endParaRPr lang="en-GB" sz="400" dirty="0"/>
          </a:p>
          <a:p>
            <a:pPr>
              <a:buFont typeface="Wingdings" panose="05000000000000000000" pitchFamily="2" charset="2"/>
              <a:buChar char="Ø"/>
            </a:pPr>
            <a:r>
              <a:rPr lang="en-GB" sz="2400" dirty="0"/>
              <a:t>DM spectrum at production derived from Pythia 8.2 simulating a neutral </a:t>
            </a:r>
            <a:r>
              <a:rPr lang="en-GB" sz="2400" dirty="0" err="1"/>
              <a:t>colorless</a:t>
            </a:r>
            <a:r>
              <a:rPr lang="en-GB" sz="2400" dirty="0"/>
              <a:t> resonance.                                             Space and momentum (p</a:t>
            </a:r>
            <a:r>
              <a:rPr lang="en-GB" sz="2400" baseline="-25000" dirty="0"/>
              <a:t>c</a:t>
            </a:r>
            <a:r>
              <a:rPr lang="en-GB" sz="2400" dirty="0"/>
              <a:t>) conditions for coalescence. Also including production from anti-hyperons</a:t>
            </a:r>
          </a:p>
          <a:p>
            <a:pPr marL="0" indent="0">
              <a:buNone/>
            </a:pPr>
            <a:endParaRPr lang="en-GB" sz="100" dirty="0"/>
          </a:p>
          <a:p>
            <a:pPr>
              <a:buFont typeface="Wingdings" panose="05000000000000000000" pitchFamily="2" charset="2"/>
              <a:buChar char="Ø"/>
            </a:pPr>
            <a:r>
              <a:rPr lang="en-GB" sz="2400" dirty="0"/>
              <a:t>Inelastic cross sections and tertiary production computed extrapolating antiproton parametrizations</a:t>
            </a:r>
          </a:p>
          <a:p>
            <a:pPr marL="0" indent="0">
              <a:buNone/>
            </a:pPr>
            <a:endParaRPr lang="en-GB" sz="2400" dirty="0"/>
          </a:p>
          <a:p>
            <a:pPr>
              <a:buFont typeface="Wingdings" panose="05000000000000000000" pitchFamily="2" charset="2"/>
              <a:buChar char="Ø"/>
            </a:pPr>
            <a:endParaRPr lang="en-GB" sz="2400" dirty="0"/>
          </a:p>
          <a:p>
            <a:endParaRPr lang="en-GB" sz="800" dirty="0"/>
          </a:p>
          <a:p>
            <a:pPr>
              <a:buFont typeface="Wingdings" panose="05000000000000000000" pitchFamily="2" charset="2"/>
              <a:buChar char="v"/>
            </a:pPr>
            <a:endParaRPr lang="en-GB" sz="1900" dirty="0"/>
          </a:p>
          <a:p>
            <a:endParaRPr lang="en-GB" dirty="0"/>
          </a:p>
          <a:p>
            <a:endParaRPr lang="en-SE" dirty="0"/>
          </a:p>
        </p:txBody>
      </p:sp>
      <p:sp>
        <p:nvSpPr>
          <p:cNvPr id="4" name="Slide Number Placeholder 3">
            <a:extLst>
              <a:ext uri="{FF2B5EF4-FFF2-40B4-BE49-F238E27FC236}">
                <a16:creationId xmlns:a16="http://schemas.microsoft.com/office/drawing/2014/main" id="{D655C6D5-4C58-48CB-8CC8-6C40478863A1}"/>
              </a:ext>
            </a:extLst>
          </p:cNvPr>
          <p:cNvSpPr>
            <a:spLocks noGrp="1"/>
          </p:cNvSpPr>
          <p:nvPr>
            <p:ph type="sldNum" sz="quarter" idx="12"/>
          </p:nvPr>
        </p:nvSpPr>
        <p:spPr/>
        <p:txBody>
          <a:bodyPr/>
          <a:lstStyle/>
          <a:p>
            <a:fld id="{22575A84-A01E-4477-BEC3-178D27864C62}" type="slidenum">
              <a:rPr lang="en-GB" smtClean="0"/>
              <a:t>26</a:t>
            </a:fld>
            <a:endParaRPr lang="en-GB"/>
          </a:p>
        </p:txBody>
      </p:sp>
      <p:sp>
        <p:nvSpPr>
          <p:cNvPr id="5" name="TextBox 4">
            <a:extLst>
              <a:ext uri="{FF2B5EF4-FFF2-40B4-BE49-F238E27FC236}">
                <a16:creationId xmlns:a16="http://schemas.microsoft.com/office/drawing/2014/main" id="{233306D4-0CB0-3698-BFDD-40CB8FEB645C}"/>
              </a:ext>
            </a:extLst>
          </p:cNvPr>
          <p:cNvSpPr txBox="1"/>
          <p:nvPr/>
        </p:nvSpPr>
        <p:spPr>
          <a:xfrm>
            <a:off x="6638797" y="397585"/>
            <a:ext cx="5406314" cy="615553"/>
          </a:xfrm>
          <a:prstGeom prst="rect">
            <a:avLst/>
          </a:prstGeom>
          <a:noFill/>
        </p:spPr>
        <p:txBody>
          <a:bodyPr wrap="square">
            <a:spAutoFit/>
          </a:bodyPr>
          <a:lstStyle/>
          <a:p>
            <a:r>
              <a:rPr lang="en-GB" sz="1700" b="1" dirty="0">
                <a:solidFill>
                  <a:srgbClr val="002060"/>
                </a:solidFill>
              </a:rPr>
              <a:t>Propagation code: github.com/</a:t>
            </a:r>
            <a:r>
              <a:rPr lang="en-GB" sz="1700" b="1" dirty="0" err="1">
                <a:solidFill>
                  <a:srgbClr val="002060"/>
                </a:solidFill>
              </a:rPr>
              <a:t>tospines</a:t>
            </a:r>
            <a:r>
              <a:rPr lang="en-GB" sz="1700" b="1" dirty="0">
                <a:solidFill>
                  <a:srgbClr val="002060"/>
                </a:solidFill>
              </a:rPr>
              <a:t>/Customised-DRAGON-versions/Custom_DRAGON2_v2-Antinuclei</a:t>
            </a:r>
            <a:r>
              <a:rPr lang="en-GB" sz="1700" dirty="0">
                <a:solidFill>
                  <a:srgbClr val="002060"/>
                </a:solidFill>
              </a:rPr>
              <a:t>/</a:t>
            </a:r>
            <a:endParaRPr lang="en-SE" sz="1700" b="1" dirty="0">
              <a:solidFill>
                <a:srgbClr val="002060"/>
              </a:solidFill>
            </a:endParaRPr>
          </a:p>
        </p:txBody>
      </p:sp>
      <p:sp>
        <p:nvSpPr>
          <p:cNvPr id="11" name="Title 1">
            <a:extLst>
              <a:ext uri="{FF2B5EF4-FFF2-40B4-BE49-F238E27FC236}">
                <a16:creationId xmlns:a16="http://schemas.microsoft.com/office/drawing/2014/main" id="{90AFD707-4D45-6202-9409-19246CD65CDB}"/>
              </a:ext>
            </a:extLst>
          </p:cNvPr>
          <p:cNvSpPr>
            <a:spLocks noGrp="1"/>
          </p:cNvSpPr>
          <p:nvPr>
            <p:ph type="title"/>
          </p:nvPr>
        </p:nvSpPr>
        <p:spPr>
          <a:xfrm>
            <a:off x="738346" y="179026"/>
            <a:ext cx="4935341" cy="1325563"/>
          </a:xfrm>
        </p:spPr>
        <p:txBody>
          <a:bodyPr/>
          <a:lstStyle/>
          <a:p>
            <a:r>
              <a:rPr lang="en-GB" b="1" dirty="0">
                <a:effectLst>
                  <a:outerShdw blurRad="38100" dist="38100" dir="2700000" algn="tl">
                    <a:srgbClr val="000000">
                      <a:alpha val="43137"/>
                    </a:srgbClr>
                  </a:outerShdw>
                </a:effectLst>
              </a:rPr>
              <a:t>Propagation setup</a:t>
            </a:r>
            <a:endParaRPr lang="en-SE" b="1" dirty="0">
              <a:effectLst>
                <a:outerShdw blurRad="38100" dist="38100" dir="2700000" algn="tl">
                  <a:srgbClr val="000000">
                    <a:alpha val="43137"/>
                  </a:srgbClr>
                </a:outerShdw>
              </a:effectLst>
            </a:endParaRPr>
          </a:p>
        </p:txBody>
      </p:sp>
      <p:sp>
        <p:nvSpPr>
          <p:cNvPr id="13" name="TextBox 12">
            <a:extLst>
              <a:ext uri="{FF2B5EF4-FFF2-40B4-BE49-F238E27FC236}">
                <a16:creationId xmlns:a16="http://schemas.microsoft.com/office/drawing/2014/main" id="{3E42C5A8-9128-43DC-D4D8-2E59383CB037}"/>
              </a:ext>
            </a:extLst>
          </p:cNvPr>
          <p:cNvSpPr txBox="1"/>
          <p:nvPr/>
        </p:nvSpPr>
        <p:spPr>
          <a:xfrm>
            <a:off x="738346" y="1439866"/>
            <a:ext cx="10825181" cy="461665"/>
          </a:xfrm>
          <a:prstGeom prst="rect">
            <a:avLst/>
          </a:prstGeom>
          <a:noFill/>
        </p:spPr>
        <p:txBody>
          <a:bodyPr wrap="square">
            <a:spAutoFit/>
          </a:bodyPr>
          <a:lstStyle/>
          <a:p>
            <a:pPr>
              <a:buFont typeface="Wingdings" panose="05000000000000000000" pitchFamily="2" charset="2"/>
              <a:buChar char="v"/>
            </a:pPr>
            <a:r>
              <a:rPr lang="en-GB" sz="2400" dirty="0">
                <a:latin typeface="Times New Roman" panose="02020603050405020304" pitchFamily="18" charset="0"/>
                <a:cs typeface="Times New Roman" panose="02020603050405020304" pitchFamily="18" charset="0"/>
              </a:rPr>
              <a:t> Implementation of anti-nuclei dark matter and secondary production in DRAGON2</a:t>
            </a:r>
          </a:p>
        </p:txBody>
      </p:sp>
      <p:sp>
        <p:nvSpPr>
          <p:cNvPr id="16" name="TextBox 15">
            <a:extLst>
              <a:ext uri="{FF2B5EF4-FFF2-40B4-BE49-F238E27FC236}">
                <a16:creationId xmlns:a16="http://schemas.microsoft.com/office/drawing/2014/main" id="{2FBB4461-1B88-AA26-ABC9-10DD8DD89F73}"/>
              </a:ext>
            </a:extLst>
          </p:cNvPr>
          <p:cNvSpPr txBox="1"/>
          <p:nvPr/>
        </p:nvSpPr>
        <p:spPr>
          <a:xfrm>
            <a:off x="6745996" y="5141135"/>
            <a:ext cx="2690871" cy="276999"/>
          </a:xfrm>
          <a:prstGeom prst="rect">
            <a:avLst/>
          </a:prstGeom>
          <a:noFill/>
        </p:spPr>
        <p:txBody>
          <a:bodyPr wrap="square">
            <a:spAutoFit/>
          </a:bodyPr>
          <a:lstStyle/>
          <a:p>
            <a:r>
              <a:rPr lang="lt-LT" sz="1200" dirty="0"/>
              <a:t>Šerkšnytė</a:t>
            </a:r>
            <a:r>
              <a:rPr lang="en-GB" sz="1200" dirty="0"/>
              <a:t> et al PRD 105, 083021 (2022)</a:t>
            </a:r>
            <a:endParaRPr lang="en-SE" sz="1200" dirty="0"/>
          </a:p>
        </p:txBody>
      </p:sp>
    </p:spTree>
    <p:extLst>
      <p:ext uri="{BB962C8B-B14F-4D97-AF65-F5344CB8AC3E}">
        <p14:creationId xmlns:p14="http://schemas.microsoft.com/office/powerpoint/2010/main" val="40006336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46DCE898-4903-B2CC-B6F3-B3829B06C7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9839" y="739530"/>
            <a:ext cx="5095617" cy="5763539"/>
          </a:xfrm>
          <a:prstGeom prst="rect">
            <a:avLst/>
          </a:prstGeom>
        </p:spPr>
      </p:pic>
      <p:sp>
        <p:nvSpPr>
          <p:cNvPr id="2" name="Title 1">
            <a:extLst>
              <a:ext uri="{FF2B5EF4-FFF2-40B4-BE49-F238E27FC236}">
                <a16:creationId xmlns:a16="http://schemas.microsoft.com/office/drawing/2014/main" id="{9ED89036-D802-A16F-8D44-F940E8742269}"/>
              </a:ext>
            </a:extLst>
          </p:cNvPr>
          <p:cNvSpPr>
            <a:spLocks noGrp="1"/>
          </p:cNvSpPr>
          <p:nvPr>
            <p:ph type="title"/>
          </p:nvPr>
        </p:nvSpPr>
        <p:spPr>
          <a:xfrm>
            <a:off x="520142" y="519362"/>
            <a:ext cx="4948517" cy="1325563"/>
          </a:xfrm>
        </p:spPr>
        <p:txBody>
          <a:bodyPr>
            <a:normAutofit fontScale="90000"/>
          </a:bodyPr>
          <a:lstStyle/>
          <a:p>
            <a:pPr algn="ctr"/>
            <a:r>
              <a:rPr lang="en-GB" sz="4000" b="1" dirty="0"/>
              <a:t>Potential of anti-nuclei to reveal the existence of BSM physics</a:t>
            </a:r>
            <a:endParaRPr lang="en-SE" sz="4000" b="1" dirty="0"/>
          </a:p>
        </p:txBody>
      </p:sp>
      <p:sp>
        <p:nvSpPr>
          <p:cNvPr id="4" name="Slide Number Placeholder 3">
            <a:extLst>
              <a:ext uri="{FF2B5EF4-FFF2-40B4-BE49-F238E27FC236}">
                <a16:creationId xmlns:a16="http://schemas.microsoft.com/office/drawing/2014/main" id="{DC060B1E-E379-5876-A4CC-DBCD01851196}"/>
              </a:ext>
            </a:extLst>
          </p:cNvPr>
          <p:cNvSpPr>
            <a:spLocks noGrp="1"/>
          </p:cNvSpPr>
          <p:nvPr>
            <p:ph type="sldNum" sz="quarter" idx="12"/>
          </p:nvPr>
        </p:nvSpPr>
        <p:spPr/>
        <p:txBody>
          <a:bodyPr/>
          <a:lstStyle/>
          <a:p>
            <a:fld id="{22575A84-A01E-4477-BEC3-178D27864C62}" type="slidenum">
              <a:rPr lang="en-GB" smtClean="0"/>
              <a:t>27</a:t>
            </a:fld>
            <a:endParaRPr lang="en-GB"/>
          </a:p>
        </p:txBody>
      </p:sp>
      <p:sp>
        <p:nvSpPr>
          <p:cNvPr id="19" name="TextBox 18">
            <a:extLst>
              <a:ext uri="{FF2B5EF4-FFF2-40B4-BE49-F238E27FC236}">
                <a16:creationId xmlns:a16="http://schemas.microsoft.com/office/drawing/2014/main" id="{50FC2DFE-7EFD-EEA9-2D12-D49E02F571CA}"/>
              </a:ext>
            </a:extLst>
          </p:cNvPr>
          <p:cNvSpPr txBox="1"/>
          <p:nvPr/>
        </p:nvSpPr>
        <p:spPr>
          <a:xfrm>
            <a:off x="6651479" y="390865"/>
            <a:ext cx="5095616" cy="369332"/>
          </a:xfrm>
          <a:prstGeom prst="rect">
            <a:avLst/>
          </a:prstGeom>
          <a:noFill/>
        </p:spPr>
        <p:txBody>
          <a:bodyPr wrap="square" rtlCol="0">
            <a:spAutoFit/>
          </a:bodyPr>
          <a:lstStyle/>
          <a:p>
            <a:r>
              <a:rPr lang="en-GB" dirty="0"/>
              <a:t>Flux of CR nuclei and anti-nuclei (data from AMS-02)</a:t>
            </a:r>
            <a:endParaRPr lang="en-SE" dirty="0"/>
          </a:p>
        </p:txBody>
      </p:sp>
      <p:grpSp>
        <p:nvGrpSpPr>
          <p:cNvPr id="7" name="Group 6">
            <a:extLst>
              <a:ext uri="{FF2B5EF4-FFF2-40B4-BE49-F238E27FC236}">
                <a16:creationId xmlns:a16="http://schemas.microsoft.com/office/drawing/2014/main" id="{AE82F016-CC6B-5CCB-77E4-C22A94DF914C}"/>
              </a:ext>
            </a:extLst>
          </p:cNvPr>
          <p:cNvGrpSpPr/>
          <p:nvPr/>
        </p:nvGrpSpPr>
        <p:grpSpPr>
          <a:xfrm>
            <a:off x="9639762" y="4946788"/>
            <a:ext cx="1516418" cy="1035671"/>
            <a:chOff x="9263372" y="4814584"/>
            <a:chExt cx="1661451" cy="1211054"/>
          </a:xfrm>
        </p:grpSpPr>
        <p:pic>
          <p:nvPicPr>
            <p:cNvPr id="8" name="Picture 7">
              <a:extLst>
                <a:ext uri="{FF2B5EF4-FFF2-40B4-BE49-F238E27FC236}">
                  <a16:creationId xmlns:a16="http://schemas.microsoft.com/office/drawing/2014/main" id="{DBF2BB66-6B9E-7751-0D60-37AEA22AEEF9}"/>
                </a:ext>
              </a:extLst>
            </p:cNvPr>
            <p:cNvPicPr>
              <a:picLocks noChangeAspect="1"/>
            </p:cNvPicPr>
            <p:nvPr/>
          </p:nvPicPr>
          <p:blipFill>
            <a:blip r:embed="rId3"/>
            <a:stretch>
              <a:fillRect/>
            </a:stretch>
          </p:blipFill>
          <p:spPr>
            <a:xfrm>
              <a:off x="9263372" y="4814584"/>
              <a:ext cx="1661451" cy="1211054"/>
            </a:xfrm>
            <a:prstGeom prst="rect">
              <a:avLst/>
            </a:prstGeom>
          </p:spPr>
        </p:pic>
        <p:sp>
          <p:nvSpPr>
            <p:cNvPr id="9" name="Explosion: 14 Points 8">
              <a:extLst>
                <a:ext uri="{FF2B5EF4-FFF2-40B4-BE49-F238E27FC236}">
                  <a16:creationId xmlns:a16="http://schemas.microsoft.com/office/drawing/2014/main" id="{24BE55C0-B888-B6D9-7311-5DC70D84D8B4}"/>
                </a:ext>
              </a:extLst>
            </p:cNvPr>
            <p:cNvSpPr/>
            <p:nvPr/>
          </p:nvSpPr>
          <p:spPr>
            <a:xfrm rot="20765126">
              <a:off x="9535163" y="5133149"/>
              <a:ext cx="1045044" cy="671394"/>
            </a:xfrm>
            <a:prstGeom prst="irregularSeal2">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38EEAF2-C98E-4AE7-0EE4-B1BD31FD90F8}"/>
                    </a:ext>
                  </a:extLst>
                </p:cNvPr>
                <p:cNvSpPr txBox="1"/>
                <p:nvPr/>
              </p:nvSpPr>
              <p:spPr>
                <a:xfrm>
                  <a:off x="9980862" y="4814584"/>
                  <a:ext cx="233269" cy="1809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500" b="1" i="1" smtClean="0">
                            <a:solidFill>
                              <a:srgbClr val="C00000"/>
                            </a:solidFill>
                            <a:latin typeface="Cambria Math" panose="02040503050406030204" pitchFamily="18" charset="0"/>
                          </a:rPr>
                          <m:t>𝑪𝑹</m:t>
                        </m:r>
                      </m:oMath>
                    </m:oMathPara>
                  </a14:m>
                  <a:endParaRPr lang="en-GB" sz="1500" b="1" dirty="0">
                    <a:solidFill>
                      <a:srgbClr val="C00000"/>
                    </a:solidFill>
                  </a:endParaRPr>
                </a:p>
              </p:txBody>
            </p:sp>
          </mc:Choice>
          <mc:Fallback xmlns="">
            <p:sp>
              <p:nvSpPr>
                <p:cNvPr id="10" name="TextBox 9">
                  <a:extLst>
                    <a:ext uri="{FF2B5EF4-FFF2-40B4-BE49-F238E27FC236}">
                      <a16:creationId xmlns:a16="http://schemas.microsoft.com/office/drawing/2014/main" id="{D38EEAF2-C98E-4AE7-0EE4-B1BD31FD90F8}"/>
                    </a:ext>
                  </a:extLst>
                </p:cNvPr>
                <p:cNvSpPr txBox="1">
                  <a:spLocks noRot="1" noChangeAspect="1" noMove="1" noResize="1" noEditPoints="1" noAdjustHandles="1" noChangeArrowheads="1" noChangeShapeType="1" noTextEdit="1"/>
                </p:cNvSpPr>
                <p:nvPr/>
              </p:nvSpPr>
              <p:spPr>
                <a:xfrm>
                  <a:off x="9980862" y="4814584"/>
                  <a:ext cx="233269" cy="180913"/>
                </a:xfrm>
                <a:prstGeom prst="rect">
                  <a:avLst/>
                </a:prstGeom>
                <a:blipFill>
                  <a:blip r:embed="rId5"/>
                  <a:stretch>
                    <a:fillRect l="-31429" r="-48571" b="-53846"/>
                  </a:stretch>
                </a:blipFill>
              </p:spPr>
              <p:txBody>
                <a:bodyPr/>
                <a:lstStyle/>
                <a:p>
                  <a:r>
                    <a:rPr lang="en-SE">
                      <a:noFill/>
                    </a:rPr>
                    <a:t> </a:t>
                  </a:r>
                </a:p>
              </p:txBody>
            </p:sp>
          </mc:Fallback>
        </mc:AlternateContent>
      </p:grpSp>
      <p:sp>
        <p:nvSpPr>
          <p:cNvPr id="11" name="Rectangle: Rounded Corners 10">
            <a:extLst>
              <a:ext uri="{FF2B5EF4-FFF2-40B4-BE49-F238E27FC236}">
                <a16:creationId xmlns:a16="http://schemas.microsoft.com/office/drawing/2014/main" id="{6D79A703-E1D3-2CA1-1ECB-1656DD4BED31}"/>
              </a:ext>
            </a:extLst>
          </p:cNvPr>
          <p:cNvSpPr/>
          <p:nvPr/>
        </p:nvSpPr>
        <p:spPr>
          <a:xfrm>
            <a:off x="9562641" y="4902720"/>
            <a:ext cx="1674564" cy="103567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43" name="TextBox 42">
            <a:extLst>
              <a:ext uri="{FF2B5EF4-FFF2-40B4-BE49-F238E27FC236}">
                <a16:creationId xmlns:a16="http://schemas.microsoft.com/office/drawing/2014/main" id="{311AC012-3E7A-4ED5-B413-E1DA07F16D3F}"/>
              </a:ext>
            </a:extLst>
          </p:cNvPr>
          <p:cNvSpPr txBox="1"/>
          <p:nvPr/>
        </p:nvSpPr>
        <p:spPr>
          <a:xfrm>
            <a:off x="1263306" y="2195275"/>
            <a:ext cx="3819017" cy="369332"/>
          </a:xfrm>
          <a:prstGeom prst="rect">
            <a:avLst/>
          </a:prstGeom>
          <a:noFill/>
        </p:spPr>
        <p:txBody>
          <a:bodyPr wrap="square">
            <a:spAutoFit/>
          </a:bodyPr>
          <a:lstStyle/>
          <a:p>
            <a:pPr marL="0" indent="0">
              <a:buFont typeface="Arial" panose="020B0604020202020204" pitchFamily="34" charset="0"/>
              <a:buNone/>
            </a:pPr>
            <a:r>
              <a:rPr lang="en-GB" b="1" dirty="0"/>
              <a:t>P + p </a:t>
            </a:r>
            <a:r>
              <a:rPr lang="en-GB" b="1" dirty="0">
                <a:sym typeface="Wingdings" panose="05000000000000000000" pitchFamily="2" charset="2"/>
              </a:rPr>
              <a:t> p + p + p + ap + ap + an</a:t>
            </a:r>
          </a:p>
        </p:txBody>
      </p:sp>
      <p:pic>
        <p:nvPicPr>
          <p:cNvPr id="3" name="Picture 2">
            <a:extLst>
              <a:ext uri="{FF2B5EF4-FFF2-40B4-BE49-F238E27FC236}">
                <a16:creationId xmlns:a16="http://schemas.microsoft.com/office/drawing/2014/main" id="{7904EFEF-4D00-8C4B-A1E2-14434AFDDF39}"/>
              </a:ext>
            </a:extLst>
          </p:cNvPr>
          <p:cNvPicPr>
            <a:picLocks noChangeAspect="1"/>
          </p:cNvPicPr>
          <p:nvPr/>
        </p:nvPicPr>
        <p:blipFill>
          <a:blip r:embed="rId6"/>
          <a:stretch>
            <a:fillRect/>
          </a:stretch>
        </p:blipFill>
        <p:spPr>
          <a:xfrm>
            <a:off x="900727" y="2601624"/>
            <a:ext cx="4181596" cy="3737014"/>
          </a:xfrm>
          <a:prstGeom prst="rect">
            <a:avLst/>
          </a:prstGeom>
        </p:spPr>
      </p:pic>
      <p:sp>
        <p:nvSpPr>
          <p:cNvPr id="5" name="TextBox 4">
            <a:extLst>
              <a:ext uri="{FF2B5EF4-FFF2-40B4-BE49-F238E27FC236}">
                <a16:creationId xmlns:a16="http://schemas.microsoft.com/office/drawing/2014/main" id="{C23AE074-2F5E-1412-3320-FE2F405A9F10}"/>
              </a:ext>
            </a:extLst>
          </p:cNvPr>
          <p:cNvSpPr txBox="1"/>
          <p:nvPr/>
        </p:nvSpPr>
        <p:spPr>
          <a:xfrm>
            <a:off x="1395965" y="6200138"/>
            <a:ext cx="2096561" cy="276999"/>
          </a:xfrm>
          <a:prstGeom prst="rect">
            <a:avLst/>
          </a:prstGeom>
          <a:noFill/>
        </p:spPr>
        <p:txBody>
          <a:bodyPr wrap="square">
            <a:spAutoFit/>
          </a:bodyPr>
          <a:lstStyle/>
          <a:p>
            <a:pPr eaLnBrk="0" fontAlgn="base" hangingPunct="0">
              <a:spcBef>
                <a:spcPct val="0"/>
              </a:spcBef>
              <a:spcAft>
                <a:spcPct val="0"/>
              </a:spcAft>
            </a:pPr>
            <a:r>
              <a:rPr lang="en-GB" sz="1200" dirty="0" err="1">
                <a:effectLst/>
              </a:rPr>
              <a:t>Shuckla</a:t>
            </a:r>
            <a:r>
              <a:rPr lang="en-GB" sz="1200" dirty="0">
                <a:effectLst/>
              </a:rPr>
              <a:t>, MIAPP 2021</a:t>
            </a:r>
            <a:endParaRPr lang="en-GB" sz="1200" dirty="0"/>
          </a:p>
        </p:txBody>
      </p:sp>
    </p:spTree>
    <p:extLst>
      <p:ext uri="{BB962C8B-B14F-4D97-AF65-F5344CB8AC3E}">
        <p14:creationId xmlns:p14="http://schemas.microsoft.com/office/powerpoint/2010/main" val="201617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99F10A8F-7137-704F-C65C-AB8BE9CA3B39}"/>
              </a:ext>
            </a:extLst>
          </p:cNvPr>
          <p:cNvSpPr/>
          <p:nvPr/>
        </p:nvSpPr>
        <p:spPr>
          <a:xfrm>
            <a:off x="304802" y="1632854"/>
            <a:ext cx="11723914" cy="4887685"/>
          </a:xfrm>
          <a:prstGeom prst="round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 name="Title 1">
            <a:extLst>
              <a:ext uri="{FF2B5EF4-FFF2-40B4-BE49-F238E27FC236}">
                <a16:creationId xmlns:a16="http://schemas.microsoft.com/office/drawing/2014/main" id="{734F7CC4-3946-515B-0C90-D1DC12FE5D3A}"/>
              </a:ext>
            </a:extLst>
          </p:cNvPr>
          <p:cNvSpPr>
            <a:spLocks noGrp="1"/>
          </p:cNvSpPr>
          <p:nvPr>
            <p:ph type="title"/>
          </p:nvPr>
        </p:nvSpPr>
        <p:spPr/>
        <p:txBody>
          <a:bodyPr/>
          <a:lstStyle/>
          <a:p>
            <a:r>
              <a:rPr lang="en-GB" b="1" dirty="0">
                <a:effectLst>
                  <a:outerShdw blurRad="38100" dist="38100" dir="2700000" algn="tl">
                    <a:srgbClr val="000000">
                      <a:alpha val="43137"/>
                    </a:srgbClr>
                  </a:outerShdw>
                </a:effectLst>
              </a:rPr>
              <a:t>Formation of anti-nuclei </a:t>
            </a:r>
            <a:endParaRPr lang="en-SE"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D17CD3A5-0D8F-FF7F-4497-79423CC9B1F2}"/>
              </a:ext>
            </a:extLst>
          </p:cNvPr>
          <p:cNvSpPr>
            <a:spLocks noGrp="1"/>
          </p:cNvSpPr>
          <p:nvPr>
            <p:ph idx="1"/>
          </p:nvPr>
        </p:nvSpPr>
        <p:spPr/>
        <p:txBody>
          <a:bodyPr>
            <a:normAutofit/>
          </a:bodyPr>
          <a:lstStyle/>
          <a:p>
            <a:pPr>
              <a:buFont typeface="Wingdings" panose="05000000000000000000" pitchFamily="2" charset="2"/>
              <a:buChar char="Ø"/>
            </a:pPr>
            <a:r>
              <a:rPr lang="en-GB" sz="2400" dirty="0"/>
              <a:t> Simplest coalescence model: </a:t>
            </a:r>
            <a:r>
              <a:rPr lang="en-GB" sz="2400" i="1" dirty="0">
                <a:effectLst>
                  <a:outerShdw blurRad="38100" dist="38100" dir="2700000" algn="tl">
                    <a:srgbClr val="000000">
                      <a:alpha val="43137"/>
                    </a:srgbClr>
                  </a:outerShdw>
                </a:effectLst>
              </a:rPr>
              <a:t>Factorised coalescence</a:t>
            </a:r>
          </a:p>
          <a:p>
            <a:pPr>
              <a:buFont typeface="Wingdings" panose="05000000000000000000" pitchFamily="2" charset="2"/>
              <a:buChar char="Ø"/>
            </a:pPr>
            <a:endParaRPr lang="en-GB" sz="2400" i="1" dirty="0">
              <a:effectLst>
                <a:outerShdw blurRad="38100" dist="38100" dir="2700000" algn="tl">
                  <a:srgbClr val="000000">
                    <a:alpha val="43137"/>
                  </a:srgbClr>
                </a:outerShdw>
              </a:effectLst>
            </a:endParaRPr>
          </a:p>
          <a:p>
            <a:pPr>
              <a:buFont typeface="Wingdings" panose="05000000000000000000" pitchFamily="2" charset="2"/>
              <a:buChar char="Ø"/>
            </a:pPr>
            <a:endParaRPr lang="en-GB" sz="2000" i="1" dirty="0">
              <a:effectLst>
                <a:outerShdw blurRad="38100" dist="38100" dir="2700000" algn="tl">
                  <a:srgbClr val="000000">
                    <a:alpha val="43137"/>
                  </a:srgbClr>
                </a:outerShdw>
              </a:effectLst>
            </a:endParaRPr>
          </a:p>
          <a:p>
            <a:pPr>
              <a:buFont typeface="Wingdings" panose="05000000000000000000" pitchFamily="2" charset="2"/>
              <a:buChar char="Ø"/>
            </a:pPr>
            <a:endParaRPr lang="en-GB" sz="2000" i="1" dirty="0">
              <a:effectLst>
                <a:outerShdw blurRad="38100" dist="38100" dir="2700000" algn="tl">
                  <a:srgbClr val="000000">
                    <a:alpha val="43137"/>
                  </a:srgbClr>
                </a:outerShdw>
              </a:effectLst>
            </a:endParaRPr>
          </a:p>
          <a:p>
            <a:pPr marL="0" indent="0">
              <a:buNone/>
            </a:pPr>
            <a:r>
              <a:rPr lang="en-GB" sz="2000" b="1" dirty="0"/>
              <a:t>Antineutrons and antiprotons are produced uncorrelated</a:t>
            </a:r>
          </a:p>
          <a:p>
            <a:pPr marL="0" indent="0">
              <a:buNone/>
            </a:pPr>
            <a:endParaRPr lang="en-GB" sz="2000" dirty="0"/>
          </a:p>
          <a:p>
            <a:pPr marL="0" indent="0">
              <a:buNone/>
            </a:pPr>
            <a:r>
              <a:rPr lang="en-GB" sz="2000" u="sng" dirty="0"/>
              <a:t>Coalescence parameter</a:t>
            </a:r>
            <a:r>
              <a:rPr lang="en-GB" sz="2000" dirty="0"/>
              <a:t> can be approximated from the coalescence momentum, </a:t>
            </a:r>
            <a:r>
              <a:rPr lang="en-GB" sz="2000"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p</a:t>
            </a:r>
            <a:r>
              <a:rPr lang="en-GB" sz="2000" i="1" baseline="-25000"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0</a:t>
            </a:r>
          </a:p>
          <a:p>
            <a:pPr marL="0" indent="0">
              <a:buNone/>
            </a:pPr>
            <a:endParaRPr lang="en-GB" sz="2000" dirty="0"/>
          </a:p>
          <a:p>
            <a:pPr marL="0" indent="0">
              <a:buNone/>
            </a:pPr>
            <a:r>
              <a:rPr lang="en-GB" sz="2000" b="1" dirty="0"/>
              <a:t>(anti)nucleons with low relative momentum merge to form (anti)nuclei</a:t>
            </a:r>
          </a:p>
        </p:txBody>
      </p:sp>
      <p:sp>
        <p:nvSpPr>
          <p:cNvPr id="4" name="Slide Number Placeholder 3">
            <a:extLst>
              <a:ext uri="{FF2B5EF4-FFF2-40B4-BE49-F238E27FC236}">
                <a16:creationId xmlns:a16="http://schemas.microsoft.com/office/drawing/2014/main" id="{60F4B0D4-0FF3-BC60-C1F6-82BFD335DD8F}"/>
              </a:ext>
            </a:extLst>
          </p:cNvPr>
          <p:cNvSpPr>
            <a:spLocks noGrp="1"/>
          </p:cNvSpPr>
          <p:nvPr>
            <p:ph type="sldNum" sz="quarter" idx="12"/>
          </p:nvPr>
        </p:nvSpPr>
        <p:spPr>
          <a:xfrm>
            <a:off x="8969830" y="6399894"/>
            <a:ext cx="2743200" cy="365125"/>
          </a:xfrm>
        </p:spPr>
        <p:txBody>
          <a:bodyPr/>
          <a:lstStyle/>
          <a:p>
            <a:fld id="{22575A84-A01E-4477-BEC3-178D27864C62}" type="slidenum">
              <a:rPr lang="en-GB" smtClean="0"/>
              <a:t>28</a:t>
            </a:fld>
            <a:endParaRPr lang="en-GB" dirty="0"/>
          </a:p>
        </p:txBody>
      </p:sp>
      <p:pic>
        <p:nvPicPr>
          <p:cNvPr id="6" name="Picture 5">
            <a:extLst>
              <a:ext uri="{FF2B5EF4-FFF2-40B4-BE49-F238E27FC236}">
                <a16:creationId xmlns:a16="http://schemas.microsoft.com/office/drawing/2014/main" id="{813F677E-725D-B562-AD4C-06F1A2C03DA7}"/>
              </a:ext>
            </a:extLst>
          </p:cNvPr>
          <p:cNvPicPr>
            <a:picLocks noChangeAspect="1"/>
          </p:cNvPicPr>
          <p:nvPr/>
        </p:nvPicPr>
        <p:blipFill>
          <a:blip r:embed="rId2"/>
          <a:stretch>
            <a:fillRect/>
          </a:stretch>
        </p:blipFill>
        <p:spPr>
          <a:xfrm>
            <a:off x="8322993" y="108858"/>
            <a:ext cx="3683948" cy="3046692"/>
          </a:xfrm>
          <a:prstGeom prst="rect">
            <a:avLst/>
          </a:prstGeom>
          <a:ln w="12700">
            <a:solidFill>
              <a:schemeClr val="tx1"/>
            </a:solidFill>
          </a:ln>
        </p:spPr>
      </p:pic>
      <p:pic>
        <p:nvPicPr>
          <p:cNvPr id="12" name="Picture 11">
            <a:extLst>
              <a:ext uri="{FF2B5EF4-FFF2-40B4-BE49-F238E27FC236}">
                <a16:creationId xmlns:a16="http://schemas.microsoft.com/office/drawing/2014/main" id="{2F931DB8-C245-E989-8346-EFAAF440939F}"/>
              </a:ext>
            </a:extLst>
          </p:cNvPr>
          <p:cNvPicPr>
            <a:picLocks noChangeAspect="1"/>
          </p:cNvPicPr>
          <p:nvPr/>
        </p:nvPicPr>
        <p:blipFill>
          <a:blip r:embed="rId3"/>
          <a:stretch>
            <a:fillRect/>
          </a:stretch>
        </p:blipFill>
        <p:spPr>
          <a:xfrm>
            <a:off x="7184571" y="5493570"/>
            <a:ext cx="1099457" cy="1005886"/>
          </a:xfrm>
          <a:prstGeom prst="rect">
            <a:avLst/>
          </a:prstGeom>
        </p:spPr>
      </p:pic>
      <p:pic>
        <p:nvPicPr>
          <p:cNvPr id="13" name="Picture 12">
            <a:extLst>
              <a:ext uri="{FF2B5EF4-FFF2-40B4-BE49-F238E27FC236}">
                <a16:creationId xmlns:a16="http://schemas.microsoft.com/office/drawing/2014/main" id="{89F03F3E-31C0-3F97-4A82-C5F88B8CDEFC}"/>
              </a:ext>
            </a:extLst>
          </p:cNvPr>
          <p:cNvPicPr>
            <a:picLocks noChangeAspect="1"/>
          </p:cNvPicPr>
          <p:nvPr/>
        </p:nvPicPr>
        <p:blipFill>
          <a:blip r:embed="rId4"/>
          <a:stretch>
            <a:fillRect/>
          </a:stretch>
        </p:blipFill>
        <p:spPr>
          <a:xfrm>
            <a:off x="8475885" y="134709"/>
            <a:ext cx="1619250" cy="514350"/>
          </a:xfrm>
          <a:prstGeom prst="rect">
            <a:avLst/>
          </a:prstGeom>
        </p:spPr>
      </p:pic>
      <p:pic>
        <p:nvPicPr>
          <p:cNvPr id="11" name="Picture 10">
            <a:extLst>
              <a:ext uri="{FF2B5EF4-FFF2-40B4-BE49-F238E27FC236}">
                <a16:creationId xmlns:a16="http://schemas.microsoft.com/office/drawing/2014/main" id="{AEE8CD9F-3911-689E-2732-6EB5712BDBC6}"/>
              </a:ext>
            </a:extLst>
          </p:cNvPr>
          <p:cNvPicPr>
            <a:picLocks noChangeAspect="1"/>
          </p:cNvPicPr>
          <p:nvPr/>
        </p:nvPicPr>
        <p:blipFill>
          <a:blip r:embed="rId5"/>
          <a:stretch>
            <a:fillRect/>
          </a:stretch>
        </p:blipFill>
        <p:spPr>
          <a:xfrm>
            <a:off x="1704292" y="2377845"/>
            <a:ext cx="6410325" cy="904875"/>
          </a:xfrm>
          <a:prstGeom prst="rect">
            <a:avLst/>
          </a:prstGeom>
        </p:spPr>
      </p:pic>
      <p:pic>
        <p:nvPicPr>
          <p:cNvPr id="7" name="Picture 6">
            <a:extLst>
              <a:ext uri="{FF2B5EF4-FFF2-40B4-BE49-F238E27FC236}">
                <a16:creationId xmlns:a16="http://schemas.microsoft.com/office/drawing/2014/main" id="{6B797AAF-B8FF-2E5D-8CBE-3481F6C389CE}"/>
              </a:ext>
            </a:extLst>
          </p:cNvPr>
          <p:cNvPicPr>
            <a:picLocks noChangeAspect="1"/>
          </p:cNvPicPr>
          <p:nvPr/>
        </p:nvPicPr>
        <p:blipFill>
          <a:blip r:embed="rId6"/>
          <a:stretch>
            <a:fillRect/>
          </a:stretch>
        </p:blipFill>
        <p:spPr>
          <a:xfrm>
            <a:off x="7426773" y="3331028"/>
            <a:ext cx="3086100" cy="762000"/>
          </a:xfrm>
          <a:prstGeom prst="rect">
            <a:avLst/>
          </a:prstGeom>
        </p:spPr>
      </p:pic>
      <p:pic>
        <p:nvPicPr>
          <p:cNvPr id="14" name="Picture 13">
            <a:extLst>
              <a:ext uri="{FF2B5EF4-FFF2-40B4-BE49-F238E27FC236}">
                <a16:creationId xmlns:a16="http://schemas.microsoft.com/office/drawing/2014/main" id="{CB47077F-F895-8B5B-7289-ADEE7ADE02C8}"/>
              </a:ext>
            </a:extLst>
          </p:cNvPr>
          <p:cNvPicPr>
            <a:picLocks noChangeAspect="1"/>
          </p:cNvPicPr>
          <p:nvPr/>
        </p:nvPicPr>
        <p:blipFill>
          <a:blip r:embed="rId7"/>
          <a:stretch>
            <a:fillRect/>
          </a:stretch>
        </p:blipFill>
        <p:spPr>
          <a:xfrm>
            <a:off x="8769122" y="4963885"/>
            <a:ext cx="1990725" cy="762000"/>
          </a:xfrm>
          <a:prstGeom prst="rect">
            <a:avLst/>
          </a:prstGeom>
        </p:spPr>
      </p:pic>
      <p:sp>
        <p:nvSpPr>
          <p:cNvPr id="9" name="TextBox 8">
            <a:extLst>
              <a:ext uri="{FF2B5EF4-FFF2-40B4-BE49-F238E27FC236}">
                <a16:creationId xmlns:a16="http://schemas.microsoft.com/office/drawing/2014/main" id="{96FB8B84-0BA4-3275-706D-1F8360BDC84F}"/>
              </a:ext>
            </a:extLst>
          </p:cNvPr>
          <p:cNvSpPr txBox="1"/>
          <p:nvPr/>
        </p:nvSpPr>
        <p:spPr>
          <a:xfrm>
            <a:off x="6226628" y="5791200"/>
            <a:ext cx="1284514" cy="369332"/>
          </a:xfrm>
          <a:prstGeom prst="rect">
            <a:avLst/>
          </a:prstGeom>
          <a:noFill/>
        </p:spPr>
        <p:txBody>
          <a:bodyPr wrap="square" rtlCol="0">
            <a:spAutoFit/>
          </a:bodyPr>
          <a:lstStyle/>
          <a:p>
            <a:r>
              <a:rPr lang="en-GB" dirty="0"/>
              <a:t>Anti-He</a:t>
            </a:r>
            <a:endParaRPr lang="en-SE" dirty="0"/>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EB1D6E41-24B5-33DC-FAC3-BC7DF23839B0}"/>
                  </a:ext>
                </a:extLst>
              </p:cNvPr>
              <p:cNvSpPr txBox="1"/>
              <p:nvPr/>
            </p:nvSpPr>
            <p:spPr>
              <a:xfrm>
                <a:off x="2601688" y="5758544"/>
                <a:ext cx="2264225" cy="430887"/>
              </a:xfrm>
              <a:prstGeom prst="rect">
                <a:avLst/>
              </a:prstGeom>
              <a:noFill/>
            </p:spPr>
            <p:txBody>
              <a:bodyPr wrap="square" rtlCol="0">
                <a:spAutoFit/>
              </a:bodyPr>
              <a:lstStyle/>
              <a:p>
                <a:r>
                  <a:rPr lang="en-GB" dirty="0"/>
                  <a:t>Anti-D   </a:t>
                </a:r>
                <a:r>
                  <a:rPr lang="en-GB" sz="2200" dirty="0"/>
                  <a:t> </a:t>
                </a:r>
                <a14:m>
                  <m:oMath xmlns:m="http://schemas.openxmlformats.org/officeDocument/2006/math">
                    <m:d>
                      <m:dPr>
                        <m:begChr m:val="|"/>
                        <m:endChr m:val="|"/>
                        <m:ctrlPr>
                          <a:rPr lang="en-GB" sz="2200" b="0" i="1" smtClean="0">
                            <a:latin typeface="Cambria Math" panose="02040503050406030204" pitchFamily="18" charset="0"/>
                          </a:rPr>
                        </m:ctrlPr>
                      </m:dPr>
                      <m:e>
                        <m:r>
                          <a:rPr lang="en-GB" sz="2200" b="0" i="1" smtClean="0">
                            <a:latin typeface="Cambria Math" panose="02040503050406030204" pitchFamily="18" charset="0"/>
                            <a:ea typeface="Cambria Math" panose="02040503050406030204" pitchFamily="18" charset="0"/>
                          </a:rPr>
                          <m:t>∆</m:t>
                        </m:r>
                        <m:r>
                          <a:rPr lang="en-GB" sz="2200" b="0" i="1" smtClean="0">
                            <a:latin typeface="Cambria Math" panose="02040503050406030204" pitchFamily="18" charset="0"/>
                          </a:rPr>
                          <m:t>𝑝</m:t>
                        </m:r>
                      </m:e>
                    </m:d>
                    <m:r>
                      <a:rPr lang="en-GB" sz="2200" b="0" i="1" smtClean="0">
                        <a:latin typeface="Cambria Math" panose="02040503050406030204" pitchFamily="18" charset="0"/>
                      </a:rPr>
                      <m:t>&lt;</m:t>
                    </m:r>
                    <m:r>
                      <a:rPr lang="en-GB" sz="2200" b="0" i="1" smtClean="0">
                        <a:latin typeface="Cambria Math" panose="02040503050406030204" pitchFamily="18" charset="0"/>
                      </a:rPr>
                      <m:t>𝑝</m:t>
                    </m:r>
                    <m:r>
                      <a:rPr lang="en-GB" sz="2200" b="0" i="1" baseline="-25000" smtClean="0">
                        <a:latin typeface="Cambria Math" panose="02040503050406030204" pitchFamily="18" charset="0"/>
                      </a:rPr>
                      <m:t>0</m:t>
                    </m:r>
                  </m:oMath>
                </a14:m>
                <a:endParaRPr lang="en-SE" sz="2200" baseline="-25000" dirty="0"/>
              </a:p>
            </p:txBody>
          </p:sp>
        </mc:Choice>
        <mc:Fallback xmlns="">
          <p:sp>
            <p:nvSpPr>
              <p:cNvPr id="16" name="TextBox 15">
                <a:extLst>
                  <a:ext uri="{FF2B5EF4-FFF2-40B4-BE49-F238E27FC236}">
                    <a16:creationId xmlns:a16="http://schemas.microsoft.com/office/drawing/2014/main" id="{EB1D6E41-24B5-33DC-FAC3-BC7DF23839B0}"/>
                  </a:ext>
                </a:extLst>
              </p:cNvPr>
              <p:cNvSpPr txBox="1">
                <a:spLocks noRot="1" noChangeAspect="1" noMove="1" noResize="1" noEditPoints="1" noAdjustHandles="1" noChangeArrowheads="1" noChangeShapeType="1" noTextEdit="1"/>
              </p:cNvSpPr>
              <p:nvPr/>
            </p:nvSpPr>
            <p:spPr>
              <a:xfrm>
                <a:off x="2601688" y="5758544"/>
                <a:ext cx="2264225" cy="430887"/>
              </a:xfrm>
              <a:prstGeom prst="rect">
                <a:avLst/>
              </a:prstGeom>
              <a:blipFill>
                <a:blip r:embed="rId8"/>
                <a:stretch>
                  <a:fillRect l="-2426" b="-20000"/>
                </a:stretch>
              </a:blipFill>
            </p:spPr>
            <p:txBody>
              <a:bodyPr/>
              <a:lstStyle/>
              <a:p>
                <a:r>
                  <a:rPr lang="en-SE">
                    <a:noFill/>
                  </a:rPr>
                  <a:t> </a:t>
                </a:r>
              </a:p>
            </p:txBody>
          </p:sp>
        </mc:Fallback>
      </mc:AlternateContent>
    </p:spTree>
    <p:extLst>
      <p:ext uri="{BB962C8B-B14F-4D97-AF65-F5344CB8AC3E}">
        <p14:creationId xmlns:p14="http://schemas.microsoft.com/office/powerpoint/2010/main" val="3563416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99F10A8F-7137-704F-C65C-AB8BE9CA3B39}"/>
              </a:ext>
            </a:extLst>
          </p:cNvPr>
          <p:cNvSpPr/>
          <p:nvPr/>
        </p:nvSpPr>
        <p:spPr>
          <a:xfrm>
            <a:off x="980501" y="1828470"/>
            <a:ext cx="4712192" cy="4211619"/>
          </a:xfrm>
          <a:prstGeom prst="roundRect">
            <a:avLst/>
          </a:prstGeom>
          <a:solidFill>
            <a:schemeClr val="bg1"/>
          </a:solidFill>
          <a:ln>
            <a:solidFill>
              <a:schemeClr val="bg1">
                <a:lumMod val="95000"/>
              </a:schemeClr>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 name="Title 1">
            <a:extLst>
              <a:ext uri="{FF2B5EF4-FFF2-40B4-BE49-F238E27FC236}">
                <a16:creationId xmlns:a16="http://schemas.microsoft.com/office/drawing/2014/main" id="{734F7CC4-3946-515B-0C90-D1DC12FE5D3A}"/>
              </a:ext>
            </a:extLst>
          </p:cNvPr>
          <p:cNvSpPr>
            <a:spLocks noGrp="1"/>
          </p:cNvSpPr>
          <p:nvPr>
            <p:ph type="title"/>
          </p:nvPr>
        </p:nvSpPr>
        <p:spPr/>
        <p:txBody>
          <a:bodyPr/>
          <a:lstStyle/>
          <a:p>
            <a:r>
              <a:rPr lang="en-GB" b="1" dirty="0">
                <a:effectLst>
                  <a:outerShdw blurRad="38100" dist="38100" dir="2700000" algn="tl">
                    <a:srgbClr val="000000">
                      <a:alpha val="43137"/>
                    </a:srgbClr>
                  </a:outerShdw>
                </a:effectLst>
              </a:rPr>
              <a:t>Formation of anti-nuclei: Coalescence </a:t>
            </a:r>
            <a:endParaRPr lang="en-SE"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D17CD3A5-0D8F-FF7F-4497-79423CC9B1F2}"/>
              </a:ext>
            </a:extLst>
          </p:cNvPr>
          <p:cNvSpPr>
            <a:spLocks noGrp="1"/>
          </p:cNvSpPr>
          <p:nvPr>
            <p:ph idx="1"/>
          </p:nvPr>
        </p:nvSpPr>
        <p:spPr>
          <a:xfrm>
            <a:off x="1274412" y="1960420"/>
            <a:ext cx="4185492" cy="4351338"/>
          </a:xfrm>
        </p:spPr>
        <p:txBody>
          <a:bodyPr>
            <a:normAutofit/>
          </a:bodyPr>
          <a:lstStyle/>
          <a:p>
            <a:pPr>
              <a:buFont typeface="Wingdings" panose="05000000000000000000" pitchFamily="2" charset="2"/>
              <a:buChar char="Ø"/>
            </a:pPr>
            <a:r>
              <a:rPr lang="en-GB" sz="2400" dirty="0"/>
              <a:t> </a:t>
            </a:r>
            <a:r>
              <a:rPr lang="en-GB" sz="2400" dirty="0">
                <a:latin typeface="Times New Roman" panose="02020603050405020304" pitchFamily="18" charset="0"/>
                <a:cs typeface="Times New Roman" panose="02020603050405020304" pitchFamily="18" charset="0"/>
              </a:rPr>
              <a:t>Secondary anti-nucleons are produced from homologous interactions as for p. These must coalesce in order to form an anti-nucleus, which hugely suppressed their production!</a:t>
            </a:r>
          </a:p>
          <a:p>
            <a:pPr>
              <a:buFont typeface="Wingdings" panose="05000000000000000000" pitchFamily="2" charset="2"/>
              <a:buChar char="Ø"/>
            </a:pPr>
            <a:endParaRPr lang="en-GB" sz="105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GB" sz="2400" dirty="0"/>
              <a:t>Simplest coalescence model: </a:t>
            </a:r>
            <a:r>
              <a:rPr lang="en-GB" sz="2400" i="1" dirty="0">
                <a:effectLst>
                  <a:outerShdw blurRad="38100" dist="38100" dir="2700000" algn="tl">
                    <a:srgbClr val="000000">
                      <a:alpha val="43137"/>
                    </a:srgbClr>
                  </a:outerShdw>
                </a:effectLst>
              </a:rPr>
              <a:t>Factorised coalescence</a:t>
            </a:r>
          </a:p>
          <a:p>
            <a:pPr>
              <a:buFont typeface="Wingdings" panose="05000000000000000000" pitchFamily="2" charset="2"/>
              <a:buChar char="Ø"/>
            </a:pPr>
            <a:endParaRPr lang="en-GB" sz="2400" i="1" dirty="0">
              <a:effectLst>
                <a:outerShdw blurRad="38100" dist="38100" dir="2700000" algn="tl">
                  <a:srgbClr val="000000">
                    <a:alpha val="43137"/>
                  </a:srgbClr>
                </a:outerShdw>
              </a:effectLst>
            </a:endParaRPr>
          </a:p>
          <a:p>
            <a:pPr marL="0" indent="0">
              <a:buNone/>
            </a:pPr>
            <a:endParaRPr lang="en-GB" sz="2000" i="1" dirty="0">
              <a:effectLst>
                <a:outerShdw blurRad="38100" dist="38100" dir="2700000" algn="tl">
                  <a:srgbClr val="000000">
                    <a:alpha val="43137"/>
                  </a:srgbClr>
                </a:outerShdw>
              </a:effectLst>
            </a:endParaRPr>
          </a:p>
        </p:txBody>
      </p:sp>
      <p:sp>
        <p:nvSpPr>
          <p:cNvPr id="4" name="Slide Number Placeholder 3">
            <a:extLst>
              <a:ext uri="{FF2B5EF4-FFF2-40B4-BE49-F238E27FC236}">
                <a16:creationId xmlns:a16="http://schemas.microsoft.com/office/drawing/2014/main" id="{60F4B0D4-0FF3-BC60-C1F6-82BFD335DD8F}"/>
              </a:ext>
            </a:extLst>
          </p:cNvPr>
          <p:cNvSpPr>
            <a:spLocks noGrp="1"/>
          </p:cNvSpPr>
          <p:nvPr>
            <p:ph type="sldNum" sz="quarter" idx="12"/>
          </p:nvPr>
        </p:nvSpPr>
        <p:spPr>
          <a:xfrm>
            <a:off x="8969830" y="6399894"/>
            <a:ext cx="2743200" cy="365125"/>
          </a:xfrm>
        </p:spPr>
        <p:txBody>
          <a:bodyPr/>
          <a:lstStyle/>
          <a:p>
            <a:fld id="{22575A84-A01E-4477-BEC3-178D27864C62}" type="slidenum">
              <a:rPr lang="en-GB" smtClean="0"/>
              <a:t>29</a:t>
            </a:fld>
            <a:endParaRPr lang="en-GB" dirty="0"/>
          </a:p>
        </p:txBody>
      </p:sp>
      <p:pic>
        <p:nvPicPr>
          <p:cNvPr id="6" name="Picture 5">
            <a:extLst>
              <a:ext uri="{FF2B5EF4-FFF2-40B4-BE49-F238E27FC236}">
                <a16:creationId xmlns:a16="http://schemas.microsoft.com/office/drawing/2014/main" id="{813F677E-725D-B562-AD4C-06F1A2C03DA7}"/>
              </a:ext>
            </a:extLst>
          </p:cNvPr>
          <p:cNvPicPr>
            <a:picLocks noChangeAspect="1"/>
          </p:cNvPicPr>
          <p:nvPr/>
        </p:nvPicPr>
        <p:blipFill>
          <a:blip r:embed="rId2"/>
          <a:stretch>
            <a:fillRect/>
          </a:stretch>
        </p:blipFill>
        <p:spPr>
          <a:xfrm>
            <a:off x="6499309" y="1795420"/>
            <a:ext cx="5092534" cy="4211618"/>
          </a:xfrm>
          <a:prstGeom prst="rect">
            <a:avLst/>
          </a:prstGeom>
          <a:ln w="12700">
            <a:solidFill>
              <a:schemeClr val="tx1"/>
            </a:solidFill>
          </a:ln>
        </p:spPr>
      </p:pic>
      <p:pic>
        <p:nvPicPr>
          <p:cNvPr id="13" name="Picture 12">
            <a:extLst>
              <a:ext uri="{FF2B5EF4-FFF2-40B4-BE49-F238E27FC236}">
                <a16:creationId xmlns:a16="http://schemas.microsoft.com/office/drawing/2014/main" id="{89F03F3E-31C0-3F97-4A82-C5F88B8CDEFC}"/>
              </a:ext>
            </a:extLst>
          </p:cNvPr>
          <p:cNvPicPr>
            <a:picLocks noChangeAspect="1"/>
          </p:cNvPicPr>
          <p:nvPr/>
        </p:nvPicPr>
        <p:blipFill>
          <a:blip r:embed="rId3"/>
          <a:stretch>
            <a:fillRect/>
          </a:stretch>
        </p:blipFill>
        <p:spPr>
          <a:xfrm>
            <a:off x="6663334" y="1876548"/>
            <a:ext cx="1619250" cy="514350"/>
          </a:xfrm>
          <a:prstGeom prst="rect">
            <a:avLst/>
          </a:prstGeom>
        </p:spPr>
      </p:pic>
      <p:pic>
        <p:nvPicPr>
          <p:cNvPr id="10" name="Picture 9">
            <a:extLst>
              <a:ext uri="{FF2B5EF4-FFF2-40B4-BE49-F238E27FC236}">
                <a16:creationId xmlns:a16="http://schemas.microsoft.com/office/drawing/2014/main" id="{555DEF0A-871A-444B-C40C-449186C5A836}"/>
              </a:ext>
            </a:extLst>
          </p:cNvPr>
          <p:cNvPicPr>
            <a:picLocks noChangeAspect="1"/>
          </p:cNvPicPr>
          <p:nvPr/>
        </p:nvPicPr>
        <p:blipFill>
          <a:blip r:embed="rId4"/>
          <a:stretch>
            <a:fillRect/>
          </a:stretch>
        </p:blipFill>
        <p:spPr>
          <a:xfrm>
            <a:off x="1710800" y="5075298"/>
            <a:ext cx="3086100" cy="762000"/>
          </a:xfrm>
          <a:prstGeom prst="rect">
            <a:avLst/>
          </a:prstGeom>
        </p:spPr>
      </p:pic>
      <p:cxnSp>
        <p:nvCxnSpPr>
          <p:cNvPr id="15" name="Straight Connector 14">
            <a:extLst>
              <a:ext uri="{FF2B5EF4-FFF2-40B4-BE49-F238E27FC236}">
                <a16:creationId xmlns:a16="http://schemas.microsoft.com/office/drawing/2014/main" id="{F8EE552B-7C12-970C-DA4C-7A7084789338}"/>
              </a:ext>
            </a:extLst>
          </p:cNvPr>
          <p:cNvCxnSpPr>
            <a:cxnSpLocks/>
          </p:cNvCxnSpPr>
          <p:nvPr/>
        </p:nvCxnSpPr>
        <p:spPr>
          <a:xfrm>
            <a:off x="3854919" y="2751382"/>
            <a:ext cx="15154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9254333B-6C0F-818E-DF44-7428CC068C73}"/>
              </a:ext>
            </a:extLst>
          </p:cNvPr>
          <p:cNvPicPr>
            <a:picLocks noChangeAspect="1"/>
          </p:cNvPicPr>
          <p:nvPr/>
        </p:nvPicPr>
        <p:blipFill>
          <a:blip r:embed="rId5"/>
          <a:stretch>
            <a:fillRect/>
          </a:stretch>
        </p:blipFill>
        <p:spPr>
          <a:xfrm>
            <a:off x="6918793" y="2390898"/>
            <a:ext cx="1099457" cy="1005886"/>
          </a:xfrm>
          <a:prstGeom prst="rect">
            <a:avLst/>
          </a:prstGeom>
        </p:spPr>
      </p:pic>
    </p:spTree>
    <p:extLst>
      <p:ext uri="{BB962C8B-B14F-4D97-AF65-F5344CB8AC3E}">
        <p14:creationId xmlns:p14="http://schemas.microsoft.com/office/powerpoint/2010/main" val="2053620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46DCE898-4903-B2CC-B6F3-B3829B06C7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9839" y="739530"/>
            <a:ext cx="5095617" cy="5763539"/>
          </a:xfrm>
          <a:prstGeom prst="rect">
            <a:avLst/>
          </a:prstGeom>
        </p:spPr>
      </p:pic>
      <p:sp>
        <p:nvSpPr>
          <p:cNvPr id="32" name="Rectangle: Rounded Corners 31">
            <a:extLst>
              <a:ext uri="{FF2B5EF4-FFF2-40B4-BE49-F238E27FC236}">
                <a16:creationId xmlns:a16="http://schemas.microsoft.com/office/drawing/2014/main" id="{5F1A4DC6-65A6-E2F3-535F-46FA5694D15B}"/>
              </a:ext>
            </a:extLst>
          </p:cNvPr>
          <p:cNvSpPr/>
          <p:nvPr/>
        </p:nvSpPr>
        <p:spPr>
          <a:xfrm>
            <a:off x="7372238" y="2507825"/>
            <a:ext cx="1751684" cy="116079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4" name="Slide Number Placeholder 3">
            <a:extLst>
              <a:ext uri="{FF2B5EF4-FFF2-40B4-BE49-F238E27FC236}">
                <a16:creationId xmlns:a16="http://schemas.microsoft.com/office/drawing/2014/main" id="{DC060B1E-E379-5876-A4CC-DBCD01851196}"/>
              </a:ext>
            </a:extLst>
          </p:cNvPr>
          <p:cNvSpPr>
            <a:spLocks noGrp="1"/>
          </p:cNvSpPr>
          <p:nvPr>
            <p:ph type="sldNum" sz="quarter" idx="12"/>
          </p:nvPr>
        </p:nvSpPr>
        <p:spPr/>
        <p:txBody>
          <a:bodyPr/>
          <a:lstStyle/>
          <a:p>
            <a:fld id="{22575A84-A01E-4477-BEC3-178D27864C62}" type="slidenum">
              <a:rPr lang="en-GB" smtClean="0"/>
              <a:t>3</a:t>
            </a:fld>
            <a:endParaRPr lang="en-GB"/>
          </a:p>
        </p:txBody>
      </p:sp>
      <p:grpSp>
        <p:nvGrpSpPr>
          <p:cNvPr id="26" name="Group 25">
            <a:extLst>
              <a:ext uri="{FF2B5EF4-FFF2-40B4-BE49-F238E27FC236}">
                <a16:creationId xmlns:a16="http://schemas.microsoft.com/office/drawing/2014/main" id="{3CA3CCE5-2737-30DF-6BF0-D38191CFB085}"/>
              </a:ext>
            </a:extLst>
          </p:cNvPr>
          <p:cNvGrpSpPr/>
          <p:nvPr/>
        </p:nvGrpSpPr>
        <p:grpSpPr>
          <a:xfrm>
            <a:off x="7416307" y="2573927"/>
            <a:ext cx="1674564" cy="1035671"/>
            <a:chOff x="9263372" y="4814584"/>
            <a:chExt cx="1661451" cy="1211054"/>
          </a:xfrm>
        </p:grpSpPr>
        <p:pic>
          <p:nvPicPr>
            <p:cNvPr id="27" name="Picture 26">
              <a:extLst>
                <a:ext uri="{FF2B5EF4-FFF2-40B4-BE49-F238E27FC236}">
                  <a16:creationId xmlns:a16="http://schemas.microsoft.com/office/drawing/2014/main" id="{D09AA7F2-DD0D-2680-361A-CC7CB286BCB8}"/>
                </a:ext>
              </a:extLst>
            </p:cNvPr>
            <p:cNvPicPr>
              <a:picLocks noChangeAspect="1"/>
            </p:cNvPicPr>
            <p:nvPr/>
          </p:nvPicPr>
          <p:blipFill>
            <a:blip r:embed="rId3"/>
            <a:stretch>
              <a:fillRect/>
            </a:stretch>
          </p:blipFill>
          <p:spPr>
            <a:xfrm>
              <a:off x="9263372" y="4814584"/>
              <a:ext cx="1661451" cy="1211054"/>
            </a:xfrm>
            <a:prstGeom prst="rect">
              <a:avLst/>
            </a:prstGeom>
          </p:spPr>
        </p:pic>
        <p:sp>
          <p:nvSpPr>
            <p:cNvPr id="28" name="Explosion: 14 Points 27">
              <a:extLst>
                <a:ext uri="{FF2B5EF4-FFF2-40B4-BE49-F238E27FC236}">
                  <a16:creationId xmlns:a16="http://schemas.microsoft.com/office/drawing/2014/main" id="{2031FCE0-B690-B1CE-B4D1-B1E542293EF7}"/>
                </a:ext>
              </a:extLst>
            </p:cNvPr>
            <p:cNvSpPr/>
            <p:nvPr/>
          </p:nvSpPr>
          <p:spPr>
            <a:xfrm rot="20765126">
              <a:off x="9535163" y="5133149"/>
              <a:ext cx="1045044" cy="671394"/>
            </a:xfrm>
            <a:prstGeom prst="irregularSeal2">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029237B6-D72E-EA34-9E64-DBE079A1C7A3}"/>
                    </a:ext>
                  </a:extLst>
                </p:cNvPr>
                <p:cNvSpPr txBox="1"/>
                <p:nvPr/>
              </p:nvSpPr>
              <p:spPr>
                <a:xfrm>
                  <a:off x="9980862" y="4814584"/>
                  <a:ext cx="233269" cy="1809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500" b="1" i="1" smtClean="0">
                            <a:solidFill>
                              <a:srgbClr val="C00000"/>
                            </a:solidFill>
                            <a:latin typeface="Cambria Math" panose="02040503050406030204" pitchFamily="18" charset="0"/>
                          </a:rPr>
                          <m:t>𝑪𝑹</m:t>
                        </m:r>
                      </m:oMath>
                    </m:oMathPara>
                  </a14:m>
                  <a:endParaRPr lang="en-GB" sz="1500" b="1" dirty="0">
                    <a:solidFill>
                      <a:srgbClr val="C00000"/>
                    </a:solidFill>
                  </a:endParaRPr>
                </a:p>
              </p:txBody>
            </p:sp>
          </mc:Choice>
          <mc:Fallback xmlns="">
            <p:sp>
              <p:nvSpPr>
                <p:cNvPr id="29" name="TextBox 28">
                  <a:extLst>
                    <a:ext uri="{FF2B5EF4-FFF2-40B4-BE49-F238E27FC236}">
                      <a16:creationId xmlns:a16="http://schemas.microsoft.com/office/drawing/2014/main" id="{029237B6-D72E-EA34-9E64-DBE079A1C7A3}"/>
                    </a:ext>
                  </a:extLst>
                </p:cNvPr>
                <p:cNvSpPr txBox="1">
                  <a:spLocks noRot="1" noChangeAspect="1" noMove="1" noResize="1" noEditPoints="1" noAdjustHandles="1" noChangeArrowheads="1" noChangeShapeType="1" noTextEdit="1"/>
                </p:cNvSpPr>
                <p:nvPr/>
              </p:nvSpPr>
              <p:spPr>
                <a:xfrm>
                  <a:off x="9980862" y="4814584"/>
                  <a:ext cx="233269" cy="180913"/>
                </a:xfrm>
                <a:prstGeom prst="rect">
                  <a:avLst/>
                </a:prstGeom>
                <a:blipFill>
                  <a:blip r:embed="rId4"/>
                  <a:stretch>
                    <a:fillRect l="-28205" r="-33333" b="-53846"/>
                  </a:stretch>
                </a:blipFill>
              </p:spPr>
              <p:txBody>
                <a:bodyPr/>
                <a:lstStyle/>
                <a:p>
                  <a:r>
                    <a:rPr lang="en-SE">
                      <a:noFill/>
                    </a:rPr>
                    <a:t> </a:t>
                  </a:r>
                </a:p>
              </p:txBody>
            </p:sp>
          </mc:Fallback>
        </mc:AlternateContent>
      </p:grpSp>
      <p:sp>
        <p:nvSpPr>
          <p:cNvPr id="35" name="Title 1">
            <a:extLst>
              <a:ext uri="{FF2B5EF4-FFF2-40B4-BE49-F238E27FC236}">
                <a16:creationId xmlns:a16="http://schemas.microsoft.com/office/drawing/2014/main" id="{3D3C0E1D-BEE9-71BE-83BF-0B58743C4458}"/>
              </a:ext>
            </a:extLst>
          </p:cNvPr>
          <p:cNvSpPr>
            <a:spLocks noGrp="1"/>
          </p:cNvSpPr>
          <p:nvPr>
            <p:ph type="title"/>
          </p:nvPr>
        </p:nvSpPr>
        <p:spPr>
          <a:xfrm>
            <a:off x="520142" y="498814"/>
            <a:ext cx="5243660" cy="1325563"/>
          </a:xfrm>
        </p:spPr>
        <p:txBody>
          <a:bodyPr>
            <a:normAutofit fontScale="90000"/>
          </a:bodyPr>
          <a:lstStyle/>
          <a:p>
            <a:pPr algn="ctr"/>
            <a:r>
              <a:rPr lang="en-GB" sz="4000" b="1" dirty="0">
                <a:solidFill>
                  <a:schemeClr val="accent5">
                    <a:lumMod val="50000"/>
                  </a:schemeClr>
                </a:solidFill>
                <a:latin typeface="Times New Roman" panose="02020603050405020304" pitchFamily="18" charset="0"/>
                <a:cs typeface="Times New Roman" panose="02020603050405020304" pitchFamily="18" charset="0"/>
              </a:rPr>
              <a:t>Potential of antiparticles to reveal the existence of BSM physics</a:t>
            </a:r>
            <a:endParaRPr lang="en-SE" sz="4000"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2" name="Freeform: Shape 1">
            <a:extLst>
              <a:ext uri="{FF2B5EF4-FFF2-40B4-BE49-F238E27FC236}">
                <a16:creationId xmlns:a16="http://schemas.microsoft.com/office/drawing/2014/main" id="{BEAFD14D-29DD-0AB3-90F3-33160CCFDF9D}"/>
              </a:ext>
            </a:extLst>
          </p:cNvPr>
          <p:cNvSpPr/>
          <p:nvPr/>
        </p:nvSpPr>
        <p:spPr>
          <a:xfrm>
            <a:off x="8868581" y="4825374"/>
            <a:ext cx="1344058" cy="1322039"/>
          </a:xfrm>
          <a:custGeom>
            <a:avLst/>
            <a:gdLst>
              <a:gd name="connsiteX0" fmla="*/ 0 w 1344058"/>
              <a:gd name="connsiteY0" fmla="*/ 1300005 h 1322039"/>
              <a:gd name="connsiteX1" fmla="*/ 683046 w 1344058"/>
              <a:gd name="connsiteY1" fmla="*/ 15 h 1322039"/>
              <a:gd name="connsiteX2" fmla="*/ 1344058 w 1344058"/>
              <a:gd name="connsiteY2" fmla="*/ 1322039 h 1322039"/>
            </a:gdLst>
            <a:ahLst/>
            <a:cxnLst>
              <a:cxn ang="0">
                <a:pos x="connsiteX0" y="connsiteY0"/>
              </a:cxn>
              <a:cxn ang="0">
                <a:pos x="connsiteX1" y="connsiteY1"/>
              </a:cxn>
              <a:cxn ang="0">
                <a:pos x="connsiteX2" y="connsiteY2"/>
              </a:cxn>
            </a:cxnLst>
            <a:rect l="l" t="t" r="r" b="b"/>
            <a:pathLst>
              <a:path w="1344058" h="1322039">
                <a:moveTo>
                  <a:pt x="0" y="1300005"/>
                </a:moveTo>
                <a:cubicBezTo>
                  <a:pt x="229518" y="648174"/>
                  <a:pt x="459036" y="-3657"/>
                  <a:pt x="683046" y="15"/>
                </a:cubicBezTo>
                <a:cubicBezTo>
                  <a:pt x="907056" y="3687"/>
                  <a:pt x="1239398" y="1156786"/>
                  <a:pt x="1344058" y="1322039"/>
                </a:cubicBezTo>
              </a:path>
            </a:pathLst>
          </a:custGeom>
          <a:noFill/>
          <a:ln w="28575">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grpSp>
        <p:nvGrpSpPr>
          <p:cNvPr id="5" name="Group 4">
            <a:extLst>
              <a:ext uri="{FF2B5EF4-FFF2-40B4-BE49-F238E27FC236}">
                <a16:creationId xmlns:a16="http://schemas.microsoft.com/office/drawing/2014/main" id="{72AEACFF-1C87-2C3B-914C-A5A7C27E0BF6}"/>
              </a:ext>
            </a:extLst>
          </p:cNvPr>
          <p:cNvGrpSpPr/>
          <p:nvPr/>
        </p:nvGrpSpPr>
        <p:grpSpPr>
          <a:xfrm>
            <a:off x="9966549" y="4702443"/>
            <a:ext cx="1370845" cy="1107948"/>
            <a:chOff x="7489471" y="3140886"/>
            <a:chExt cx="3363781" cy="2155999"/>
          </a:xfrm>
        </p:grpSpPr>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A07D5071-A28E-CEF8-9454-620C7B849621}"/>
                    </a:ext>
                  </a:extLst>
                </p14:cNvPr>
                <p14:cNvContentPartPr/>
                <p14:nvPr/>
              </p14:nvContentPartPr>
              <p14:xfrm>
                <a:off x="8105851" y="3893581"/>
                <a:ext cx="670320" cy="856800"/>
              </p14:xfrm>
            </p:contentPart>
          </mc:Choice>
          <mc:Fallback xmlns="">
            <p:pic>
              <p:nvPicPr>
                <p:cNvPr id="6" name="Ink 5">
                  <a:extLst>
                    <a:ext uri="{FF2B5EF4-FFF2-40B4-BE49-F238E27FC236}">
                      <a16:creationId xmlns:a16="http://schemas.microsoft.com/office/drawing/2014/main" id="{A07D5071-A28E-CEF8-9454-620C7B849621}"/>
                    </a:ext>
                  </a:extLst>
                </p:cNvPr>
                <p:cNvPicPr/>
                <p:nvPr/>
              </p:nvPicPr>
              <p:blipFill>
                <a:blip r:embed="rId6"/>
                <a:stretch>
                  <a:fillRect/>
                </a:stretch>
              </p:blipFill>
              <p:spPr>
                <a:xfrm>
                  <a:off x="8083772" y="3876081"/>
                  <a:ext cx="713595" cy="891100"/>
                </a:xfrm>
                <a:prstGeom prst="rect">
                  <a:avLst/>
                </a:prstGeom>
              </p:spPr>
            </p:pic>
          </mc:Fallback>
        </mc:AlternateContent>
        <p:grpSp>
          <p:nvGrpSpPr>
            <p:cNvPr id="7" name="Group 6">
              <a:extLst>
                <a:ext uri="{FF2B5EF4-FFF2-40B4-BE49-F238E27FC236}">
                  <a16:creationId xmlns:a16="http://schemas.microsoft.com/office/drawing/2014/main" id="{C48869F2-C60C-19AC-624C-4390718A5703}"/>
                </a:ext>
              </a:extLst>
            </p:cNvPr>
            <p:cNvGrpSpPr/>
            <p:nvPr/>
          </p:nvGrpSpPr>
          <p:grpSpPr>
            <a:xfrm>
              <a:off x="8763211" y="3784197"/>
              <a:ext cx="1413720" cy="781200"/>
              <a:chOff x="9184449" y="4256802"/>
              <a:chExt cx="1413720" cy="781200"/>
            </a:xfrm>
          </p:grpSpPr>
          <mc:AlternateContent xmlns:mc="http://schemas.openxmlformats.org/markup-compatibility/2006" xmlns:p14="http://schemas.microsoft.com/office/powerpoint/2010/main">
            <mc:Choice Requires="p14">
              <p:contentPart p14:bwMode="auto" r:id="rId7">
                <p14:nvContentPartPr>
                  <p14:cNvPr id="13" name="Ink 12">
                    <a:extLst>
                      <a:ext uri="{FF2B5EF4-FFF2-40B4-BE49-F238E27FC236}">
                        <a16:creationId xmlns:a16="http://schemas.microsoft.com/office/drawing/2014/main" id="{E068850A-A397-379B-C72D-50196D56F182}"/>
                      </a:ext>
                    </a:extLst>
                  </p14:cNvPr>
                  <p14:cNvContentPartPr/>
                  <p14:nvPr/>
                </p14:nvContentPartPr>
                <p14:xfrm>
                  <a:off x="9184449" y="4652082"/>
                  <a:ext cx="836280" cy="248400"/>
                </p14:xfrm>
              </p:contentPart>
            </mc:Choice>
            <mc:Fallback xmlns="">
              <p:pic>
                <p:nvPicPr>
                  <p:cNvPr id="13" name="Ink 12">
                    <a:extLst>
                      <a:ext uri="{FF2B5EF4-FFF2-40B4-BE49-F238E27FC236}">
                        <a16:creationId xmlns:a16="http://schemas.microsoft.com/office/drawing/2014/main" id="{E068850A-A397-379B-C72D-50196D56F182}"/>
                      </a:ext>
                    </a:extLst>
                  </p:cNvPr>
                  <p:cNvPicPr/>
                  <p:nvPr/>
                </p:nvPicPr>
                <p:blipFill>
                  <a:blip r:embed="rId8"/>
                  <a:stretch>
                    <a:fillRect/>
                  </a:stretch>
                </p:blipFill>
                <p:spPr>
                  <a:xfrm>
                    <a:off x="9163255" y="4635289"/>
                    <a:ext cx="879551" cy="282686"/>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 name="Ink 13">
                    <a:extLst>
                      <a:ext uri="{FF2B5EF4-FFF2-40B4-BE49-F238E27FC236}">
                        <a16:creationId xmlns:a16="http://schemas.microsoft.com/office/drawing/2014/main" id="{CD478804-5D06-8D4F-B79A-CEF070F334DD}"/>
                      </a:ext>
                    </a:extLst>
                  </p14:cNvPr>
                  <p14:cNvContentPartPr/>
                  <p14:nvPr/>
                </p14:nvContentPartPr>
                <p14:xfrm>
                  <a:off x="10027569" y="4256802"/>
                  <a:ext cx="363240" cy="510120"/>
                </p14:xfrm>
              </p:contentPart>
            </mc:Choice>
            <mc:Fallback xmlns="">
              <p:pic>
                <p:nvPicPr>
                  <p:cNvPr id="14" name="Ink 13">
                    <a:extLst>
                      <a:ext uri="{FF2B5EF4-FFF2-40B4-BE49-F238E27FC236}">
                        <a16:creationId xmlns:a16="http://schemas.microsoft.com/office/drawing/2014/main" id="{CD478804-5D06-8D4F-B79A-CEF070F334DD}"/>
                      </a:ext>
                    </a:extLst>
                  </p:cNvPr>
                  <p:cNvPicPr/>
                  <p:nvPr/>
                </p:nvPicPr>
                <p:blipFill>
                  <a:blip r:embed="rId10"/>
                  <a:stretch>
                    <a:fillRect/>
                  </a:stretch>
                </p:blipFill>
                <p:spPr>
                  <a:xfrm>
                    <a:off x="10005528" y="4239332"/>
                    <a:ext cx="406441" cy="544361"/>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 name="Ink 14">
                    <a:extLst>
                      <a:ext uri="{FF2B5EF4-FFF2-40B4-BE49-F238E27FC236}">
                        <a16:creationId xmlns:a16="http://schemas.microsoft.com/office/drawing/2014/main" id="{A0CA3556-15BD-49A1-4456-77E0310D8D77}"/>
                      </a:ext>
                    </a:extLst>
                  </p14:cNvPr>
                  <p14:cNvContentPartPr/>
                  <p14:nvPr/>
                </p14:nvContentPartPr>
                <p14:xfrm>
                  <a:off x="10027569" y="4756842"/>
                  <a:ext cx="570600" cy="281160"/>
                </p14:xfrm>
              </p:contentPart>
            </mc:Choice>
            <mc:Fallback xmlns="">
              <p:pic>
                <p:nvPicPr>
                  <p:cNvPr id="21" name="Ink 20">
                    <a:extLst>
                      <a:ext uri="{FF2B5EF4-FFF2-40B4-BE49-F238E27FC236}">
                        <a16:creationId xmlns:a16="http://schemas.microsoft.com/office/drawing/2014/main" id="{3D71C5B7-C480-465A-8EA7-823A118BE96B}"/>
                      </a:ext>
                    </a:extLst>
                  </p:cNvPr>
                  <p:cNvPicPr/>
                  <p:nvPr/>
                </p:nvPicPr>
                <p:blipFill>
                  <a:blip r:embed="rId17"/>
                  <a:stretch>
                    <a:fillRect/>
                  </a:stretch>
                </p:blipFill>
                <p:spPr>
                  <a:xfrm>
                    <a:off x="10011210" y="4743580"/>
                    <a:ext cx="602664" cy="307154"/>
                  </a:xfrm>
                  <a:prstGeom prst="rect">
                    <a:avLst/>
                  </a:prstGeom>
                </p:spPr>
              </p:pic>
            </mc:Fallback>
          </mc:AlternateContent>
        </p:grpSp>
        <p:sp>
          <p:nvSpPr>
            <p:cNvPr id="8" name="TextBox 7">
              <a:extLst>
                <a:ext uri="{FF2B5EF4-FFF2-40B4-BE49-F238E27FC236}">
                  <a16:creationId xmlns:a16="http://schemas.microsoft.com/office/drawing/2014/main" id="{D0BC6376-E19D-3FCA-EDD6-06E54284A685}"/>
                </a:ext>
              </a:extLst>
            </p:cNvPr>
            <p:cNvSpPr txBox="1"/>
            <p:nvPr/>
          </p:nvSpPr>
          <p:spPr>
            <a:xfrm>
              <a:off x="7489471" y="3383550"/>
              <a:ext cx="775676" cy="898372"/>
            </a:xfrm>
            <a:prstGeom prst="rect">
              <a:avLst/>
            </a:prstGeom>
            <a:noFill/>
          </p:spPr>
          <p:txBody>
            <a:bodyPr wrap="none" rtlCol="0">
              <a:spAutoFit/>
            </a:bodyPr>
            <a:lstStyle/>
            <a:p>
              <a:r>
                <a:rPr lang="el-GR" sz="2400" dirty="0">
                  <a:solidFill>
                    <a:schemeClr val="accent6">
                      <a:lumMod val="50000"/>
                    </a:schemeClr>
                  </a:solidFill>
                </a:rPr>
                <a:t>χ</a:t>
              </a:r>
              <a:endParaRPr lang="en-GB" sz="2400" dirty="0">
                <a:solidFill>
                  <a:schemeClr val="accent6">
                    <a:lumMod val="50000"/>
                  </a:schemeClr>
                </a:solidFill>
              </a:endParaRPr>
            </a:p>
          </p:txBody>
        </p:sp>
        <p:sp>
          <p:nvSpPr>
            <p:cNvPr id="9" name="TextBox 8">
              <a:extLst>
                <a:ext uri="{FF2B5EF4-FFF2-40B4-BE49-F238E27FC236}">
                  <a16:creationId xmlns:a16="http://schemas.microsoft.com/office/drawing/2014/main" id="{3897B1A8-BC54-B22A-6953-02F771DC6481}"/>
                </a:ext>
              </a:extLst>
            </p:cNvPr>
            <p:cNvSpPr txBox="1"/>
            <p:nvPr/>
          </p:nvSpPr>
          <p:spPr>
            <a:xfrm>
              <a:off x="7661291" y="4398513"/>
              <a:ext cx="775676" cy="898372"/>
            </a:xfrm>
            <a:prstGeom prst="rect">
              <a:avLst/>
            </a:prstGeom>
            <a:noFill/>
          </p:spPr>
          <p:txBody>
            <a:bodyPr wrap="none" rtlCol="0">
              <a:spAutoFit/>
            </a:bodyPr>
            <a:lstStyle/>
            <a:p>
              <a:r>
                <a:rPr lang="el-GR" sz="2400" dirty="0">
                  <a:solidFill>
                    <a:schemeClr val="accent6">
                      <a:lumMod val="50000"/>
                    </a:schemeClr>
                  </a:solidFill>
                </a:rPr>
                <a:t>χ</a:t>
              </a:r>
              <a:endParaRPr lang="en-GB" sz="2400" dirty="0">
                <a:solidFill>
                  <a:schemeClr val="accent6">
                    <a:lumMod val="50000"/>
                  </a:schemeClr>
                </a:solidFill>
              </a:endParaRPr>
            </a:p>
          </p:txBody>
        </p:sp>
        <p:sp>
          <p:nvSpPr>
            <p:cNvPr id="10" name="TextBox 9">
              <a:extLst>
                <a:ext uri="{FF2B5EF4-FFF2-40B4-BE49-F238E27FC236}">
                  <a16:creationId xmlns:a16="http://schemas.microsoft.com/office/drawing/2014/main" id="{DB64876C-EF27-1CD3-7C08-4FAAB8225CC4}"/>
                </a:ext>
              </a:extLst>
            </p:cNvPr>
            <p:cNvSpPr txBox="1"/>
            <p:nvPr/>
          </p:nvSpPr>
          <p:spPr>
            <a:xfrm>
              <a:off x="9872352" y="3140886"/>
              <a:ext cx="850414" cy="898372"/>
            </a:xfrm>
            <a:prstGeom prst="rect">
              <a:avLst/>
            </a:prstGeom>
            <a:noFill/>
          </p:spPr>
          <p:txBody>
            <a:bodyPr wrap="none" rtlCol="0">
              <a:spAutoFit/>
            </a:bodyPr>
            <a:lstStyle/>
            <a:p>
              <a:r>
                <a:rPr lang="en-GB" sz="2400" dirty="0">
                  <a:solidFill>
                    <a:schemeClr val="accent6">
                      <a:lumMod val="50000"/>
                    </a:schemeClr>
                  </a:solidFill>
                </a:rPr>
                <a:t>q</a:t>
              </a:r>
            </a:p>
          </p:txBody>
        </p:sp>
        <p:sp>
          <p:nvSpPr>
            <p:cNvPr id="11" name="TextBox 10">
              <a:extLst>
                <a:ext uri="{FF2B5EF4-FFF2-40B4-BE49-F238E27FC236}">
                  <a16:creationId xmlns:a16="http://schemas.microsoft.com/office/drawing/2014/main" id="{52E912B6-222F-F472-E1BC-C3A44550D1AB}"/>
                </a:ext>
              </a:extLst>
            </p:cNvPr>
            <p:cNvSpPr txBox="1"/>
            <p:nvPr/>
          </p:nvSpPr>
          <p:spPr>
            <a:xfrm>
              <a:off x="10002838" y="4251710"/>
              <a:ext cx="850414" cy="898372"/>
            </a:xfrm>
            <a:prstGeom prst="rect">
              <a:avLst/>
            </a:prstGeom>
            <a:noFill/>
            <a:ln>
              <a:noFill/>
            </a:ln>
          </p:spPr>
          <p:txBody>
            <a:bodyPr wrap="none" rtlCol="0">
              <a:spAutoFit/>
            </a:bodyPr>
            <a:lstStyle/>
            <a:p>
              <a:r>
                <a:rPr lang="en-GB" sz="2400" dirty="0">
                  <a:solidFill>
                    <a:schemeClr val="accent6">
                      <a:lumMod val="50000"/>
                    </a:schemeClr>
                  </a:solidFill>
                </a:rPr>
                <a:t>q</a:t>
              </a:r>
            </a:p>
          </p:txBody>
        </p:sp>
        <p:cxnSp>
          <p:nvCxnSpPr>
            <p:cNvPr id="12" name="Straight Connector 11">
              <a:extLst>
                <a:ext uri="{FF2B5EF4-FFF2-40B4-BE49-F238E27FC236}">
                  <a16:creationId xmlns:a16="http://schemas.microsoft.com/office/drawing/2014/main" id="{81ABE5EA-5FF0-8728-80D5-B29911AEF59B}"/>
                </a:ext>
              </a:extLst>
            </p:cNvPr>
            <p:cNvCxnSpPr>
              <a:cxnSpLocks/>
            </p:cNvCxnSpPr>
            <p:nvPr/>
          </p:nvCxnSpPr>
          <p:spPr>
            <a:xfrm flipV="1">
              <a:off x="10297560" y="4502409"/>
              <a:ext cx="174660" cy="102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3" name="Content Placeholder 2">
                <a:extLst>
                  <a:ext uri="{FF2B5EF4-FFF2-40B4-BE49-F238E27FC236}">
                    <a16:creationId xmlns:a16="http://schemas.microsoft.com/office/drawing/2014/main" id="{01813DF8-EC36-5FD2-0707-BF2851FEB018}"/>
                  </a:ext>
                </a:extLst>
              </p:cNvPr>
              <p:cNvSpPr>
                <a:spLocks noGrp="1"/>
              </p:cNvSpPr>
              <p:nvPr>
                <p:ph idx="1"/>
              </p:nvPr>
            </p:nvSpPr>
            <p:spPr>
              <a:xfrm>
                <a:off x="718426" y="2333381"/>
                <a:ext cx="5309774" cy="3810566"/>
              </a:xfrm>
            </p:spPr>
            <p:txBody>
              <a:bodyPr>
                <a:normAutofit/>
              </a:bodyPr>
              <a:lstStyle/>
              <a:p>
                <a:pPr marL="0" indent="0">
                  <a:buNone/>
                </a:pPr>
                <a:r>
                  <a:rPr lang="en-GB" sz="2200" dirty="0"/>
                  <a:t>High precision data for the fluxes of CR nuclei allow us to accurately model the production of CR antiparticles and uncertainties related. </a:t>
                </a:r>
              </a:p>
              <a:p>
                <a:pPr marL="0" indent="0">
                  <a:buNone/>
                </a:pPr>
                <a:endParaRPr lang="en-GB" sz="100" dirty="0"/>
              </a:p>
              <a:p>
                <a:pPr marL="0" indent="0">
                  <a:buNone/>
                </a:pPr>
                <a:r>
                  <a:rPr lang="en-GB" sz="2200" dirty="0"/>
                  <a:t>The antiproton spectrum allows us to strongly constrain the existence of BSM physics due to the expected low production and uncertainty in their modelling. </a:t>
                </a:r>
              </a:p>
              <a:p>
                <a:pPr marL="0" indent="0">
                  <a:buNone/>
                </a:pPr>
                <a:r>
                  <a:rPr lang="en-GB" sz="2200" dirty="0"/>
                  <a:t>Specially, well motivated </a:t>
                </a:r>
                <a:r>
                  <a:rPr lang="en-GB" sz="2200" b="1" dirty="0"/>
                  <a:t>WIMPs</a:t>
                </a:r>
                <a:r>
                  <a:rPr lang="en-GB" sz="2200" dirty="0"/>
                  <a:t> (</a:t>
                </a:r>
                <a14:m>
                  <m:oMath xmlns:m="http://schemas.openxmlformats.org/officeDocument/2006/math">
                    <m:sSub>
                      <m:sSubPr>
                        <m:ctrlPr>
                          <a:rPr lang="en-GB" sz="2000" i="1" smtClean="0">
                            <a:latin typeface="Cambria Math" panose="02040503050406030204" pitchFamily="18" charset="0"/>
                          </a:rPr>
                        </m:ctrlPr>
                      </m:sSubPr>
                      <m:e>
                        <m:r>
                          <a:rPr lang="en-GB" sz="2000" b="0" i="1" smtClean="0">
                            <a:latin typeface="Cambria Math" panose="02040503050406030204" pitchFamily="18" charset="0"/>
                          </a:rPr>
                          <m:t>𝑀</m:t>
                        </m:r>
                      </m:e>
                      <m:sub>
                        <m:r>
                          <m:rPr>
                            <m:sty m:val="p"/>
                          </m:rPr>
                          <a:rPr lang="el-GR" sz="2000" i="1" smtClean="0">
                            <a:latin typeface="Cambria Math" panose="02040503050406030204" pitchFamily="18" charset="0"/>
                          </a:rPr>
                          <m:t>χ</m:t>
                        </m:r>
                      </m:sub>
                    </m:sSub>
                    <m:r>
                      <a:rPr lang="en-GB" sz="2000" i="1" smtClean="0">
                        <a:latin typeface="Cambria Math" panose="02040503050406030204" pitchFamily="18" charset="0"/>
                        <a:ea typeface="Cambria Math" panose="02040503050406030204" pitchFamily="18" charset="0"/>
                      </a:rPr>
                      <m:t>~</m:t>
                    </m:r>
                    <m:r>
                      <a:rPr lang="en-GB" sz="2000" b="0" i="1" smtClean="0">
                        <a:latin typeface="Cambria Math" panose="02040503050406030204" pitchFamily="18" charset="0"/>
                      </a:rPr>
                      <m:t>𝑂</m:t>
                    </m:r>
                    <m:r>
                      <a:rPr lang="en-GB" sz="2000" b="0" i="1" smtClean="0">
                        <a:latin typeface="Cambria Math" panose="02040503050406030204" pitchFamily="18" charset="0"/>
                      </a:rPr>
                      <m:t>(100 </m:t>
                    </m:r>
                    <m:r>
                      <a:rPr lang="en-GB" sz="2000" b="0" i="1" smtClean="0">
                        <a:latin typeface="Cambria Math" panose="02040503050406030204" pitchFamily="18" charset="0"/>
                      </a:rPr>
                      <m:t>𝐺𝑒𝑉</m:t>
                    </m:r>
                    <m:r>
                      <a:rPr lang="en-GB" sz="2000" b="0" i="1" smtClean="0">
                        <a:latin typeface="Cambria Math" panose="02040503050406030204" pitchFamily="18" charset="0"/>
                      </a:rPr>
                      <m:t>)</m:t>
                    </m:r>
                  </m:oMath>
                </a14:m>
                <a:r>
                  <a:rPr lang="en-GB" sz="2000" dirty="0"/>
                  <a:t>)</a:t>
                </a:r>
                <a:r>
                  <a:rPr lang="en-GB" sz="2200" dirty="0"/>
                  <a:t> are </a:t>
                </a:r>
                <a:r>
                  <a:rPr lang="en-GB" sz="2200" dirty="0">
                    <a:effectLst>
                      <a:outerShdw blurRad="38100" dist="38100" dir="2700000" algn="tl">
                        <a:srgbClr val="000000">
                          <a:alpha val="43137"/>
                        </a:srgbClr>
                      </a:outerShdw>
                    </a:effectLst>
                  </a:rPr>
                  <a:t>expected to leave imprints in the GeV energy region</a:t>
                </a:r>
                <a:r>
                  <a:rPr lang="en-GB" sz="2200" dirty="0"/>
                  <a:t>.</a:t>
                </a:r>
              </a:p>
            </p:txBody>
          </p:sp>
        </mc:Choice>
        <mc:Fallback xmlns="">
          <p:sp>
            <p:nvSpPr>
              <p:cNvPr id="43" name="Content Placeholder 2">
                <a:extLst>
                  <a:ext uri="{FF2B5EF4-FFF2-40B4-BE49-F238E27FC236}">
                    <a16:creationId xmlns:a16="http://schemas.microsoft.com/office/drawing/2014/main" id="{01813DF8-EC36-5FD2-0707-BF2851FEB018}"/>
                  </a:ext>
                </a:extLst>
              </p:cNvPr>
              <p:cNvSpPr>
                <a:spLocks noGrp="1" noRot="1" noChangeAspect="1" noMove="1" noResize="1" noEditPoints="1" noAdjustHandles="1" noChangeArrowheads="1" noChangeShapeType="1" noTextEdit="1"/>
              </p:cNvSpPr>
              <p:nvPr>
                <p:ph idx="1"/>
              </p:nvPr>
            </p:nvSpPr>
            <p:spPr>
              <a:xfrm>
                <a:off x="718426" y="2333381"/>
                <a:ext cx="5309774" cy="3810566"/>
              </a:xfrm>
              <a:blipFill>
                <a:blip r:embed="rId18"/>
                <a:stretch>
                  <a:fillRect l="-1607" t="-2080" r="-2526"/>
                </a:stretch>
              </a:blipFill>
            </p:spPr>
            <p:txBody>
              <a:bodyPr/>
              <a:lstStyle/>
              <a:p>
                <a:r>
                  <a:rPr lang="en-SE">
                    <a:noFill/>
                  </a:rPr>
                  <a:t> </a:t>
                </a:r>
              </a:p>
            </p:txBody>
          </p:sp>
        </mc:Fallback>
      </mc:AlternateContent>
      <p:sp>
        <p:nvSpPr>
          <p:cNvPr id="3" name="TextBox 2">
            <a:extLst>
              <a:ext uri="{FF2B5EF4-FFF2-40B4-BE49-F238E27FC236}">
                <a16:creationId xmlns:a16="http://schemas.microsoft.com/office/drawing/2014/main" id="{357CEF90-D9FF-7620-41B1-80B1D05D3E6C}"/>
              </a:ext>
            </a:extLst>
          </p:cNvPr>
          <p:cNvSpPr txBox="1"/>
          <p:nvPr/>
        </p:nvSpPr>
        <p:spPr>
          <a:xfrm>
            <a:off x="6503435" y="390865"/>
            <a:ext cx="5243660" cy="369332"/>
          </a:xfrm>
          <a:prstGeom prst="rect">
            <a:avLst/>
          </a:prstGeom>
          <a:noFill/>
        </p:spPr>
        <p:txBody>
          <a:bodyPr wrap="square" rtlCol="0">
            <a:spAutoFit/>
          </a:bodyPr>
          <a:lstStyle/>
          <a:p>
            <a:r>
              <a:rPr lang="en-GB" dirty="0"/>
              <a:t>Flux of CR nuclei and antiparticles (data from AMS-02)</a:t>
            </a:r>
            <a:endParaRPr lang="en-SE" dirty="0"/>
          </a:p>
        </p:txBody>
      </p:sp>
    </p:spTree>
    <p:extLst>
      <p:ext uri="{BB962C8B-B14F-4D97-AF65-F5344CB8AC3E}">
        <p14:creationId xmlns:p14="http://schemas.microsoft.com/office/powerpoint/2010/main" val="9542401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3D9551D5-2F22-FEF4-3874-898B09D4AB84}"/>
              </a:ext>
            </a:extLst>
          </p:cNvPr>
          <p:cNvSpPr/>
          <p:nvPr/>
        </p:nvSpPr>
        <p:spPr>
          <a:xfrm>
            <a:off x="304802" y="1632854"/>
            <a:ext cx="11723914" cy="4887685"/>
          </a:xfrm>
          <a:prstGeom prst="round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 name="Title 1">
            <a:extLst>
              <a:ext uri="{FF2B5EF4-FFF2-40B4-BE49-F238E27FC236}">
                <a16:creationId xmlns:a16="http://schemas.microsoft.com/office/drawing/2014/main" id="{734F7CC4-3946-515B-0C90-D1DC12FE5D3A}"/>
              </a:ext>
            </a:extLst>
          </p:cNvPr>
          <p:cNvSpPr>
            <a:spLocks noGrp="1"/>
          </p:cNvSpPr>
          <p:nvPr>
            <p:ph type="title"/>
          </p:nvPr>
        </p:nvSpPr>
        <p:spPr/>
        <p:txBody>
          <a:bodyPr/>
          <a:lstStyle/>
          <a:p>
            <a:r>
              <a:rPr lang="en-GB" b="1" dirty="0">
                <a:effectLst>
                  <a:outerShdw blurRad="38100" dist="38100" dir="2700000" algn="tl">
                    <a:srgbClr val="000000">
                      <a:alpha val="43137"/>
                    </a:srgbClr>
                  </a:outerShdw>
                </a:effectLst>
              </a:rPr>
              <a:t>Formation of anti-nuclei </a:t>
            </a:r>
            <a:endParaRPr lang="en-SE"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D17CD3A5-0D8F-FF7F-4497-79423CC9B1F2}"/>
              </a:ext>
            </a:extLst>
          </p:cNvPr>
          <p:cNvSpPr>
            <a:spLocks noGrp="1"/>
          </p:cNvSpPr>
          <p:nvPr>
            <p:ph idx="1"/>
          </p:nvPr>
        </p:nvSpPr>
        <p:spPr>
          <a:xfrm>
            <a:off x="6814454" y="519340"/>
            <a:ext cx="4713515" cy="2017031"/>
          </a:xfrm>
        </p:spPr>
        <p:txBody>
          <a:bodyPr>
            <a:normAutofit/>
          </a:bodyPr>
          <a:lstStyle/>
          <a:p>
            <a:pPr marL="0" indent="0">
              <a:buNone/>
            </a:pPr>
            <a:r>
              <a:rPr lang="en-GB" sz="2200" dirty="0"/>
              <a:t>Coalescence parameter may depend on many kinematical parameters, including the size of the projectile and target</a:t>
            </a:r>
            <a:endParaRPr lang="en-SE" sz="2200" dirty="0"/>
          </a:p>
        </p:txBody>
      </p:sp>
      <p:sp>
        <p:nvSpPr>
          <p:cNvPr id="4" name="Slide Number Placeholder 3">
            <a:extLst>
              <a:ext uri="{FF2B5EF4-FFF2-40B4-BE49-F238E27FC236}">
                <a16:creationId xmlns:a16="http://schemas.microsoft.com/office/drawing/2014/main" id="{60F4B0D4-0FF3-BC60-C1F6-82BFD335DD8F}"/>
              </a:ext>
            </a:extLst>
          </p:cNvPr>
          <p:cNvSpPr>
            <a:spLocks noGrp="1"/>
          </p:cNvSpPr>
          <p:nvPr>
            <p:ph type="sldNum" sz="quarter" idx="12"/>
          </p:nvPr>
        </p:nvSpPr>
        <p:spPr>
          <a:xfrm>
            <a:off x="8948057" y="6367236"/>
            <a:ext cx="2743200" cy="365125"/>
          </a:xfrm>
        </p:spPr>
        <p:txBody>
          <a:bodyPr/>
          <a:lstStyle/>
          <a:p>
            <a:fld id="{22575A84-A01E-4477-BEC3-178D27864C62}" type="slidenum">
              <a:rPr lang="en-GB" smtClean="0"/>
              <a:t>30</a:t>
            </a:fld>
            <a:endParaRPr lang="en-GB"/>
          </a:p>
        </p:txBody>
      </p:sp>
      <p:pic>
        <p:nvPicPr>
          <p:cNvPr id="8" name="Picture 7">
            <a:extLst>
              <a:ext uri="{FF2B5EF4-FFF2-40B4-BE49-F238E27FC236}">
                <a16:creationId xmlns:a16="http://schemas.microsoft.com/office/drawing/2014/main" id="{758F8013-C93F-29B3-F1AE-396B00D7D37C}"/>
              </a:ext>
            </a:extLst>
          </p:cNvPr>
          <p:cNvPicPr>
            <a:picLocks noChangeAspect="1"/>
          </p:cNvPicPr>
          <p:nvPr/>
        </p:nvPicPr>
        <p:blipFill>
          <a:blip r:embed="rId2"/>
          <a:stretch>
            <a:fillRect/>
          </a:stretch>
        </p:blipFill>
        <p:spPr>
          <a:xfrm>
            <a:off x="947059" y="2014626"/>
            <a:ext cx="4887685" cy="4097336"/>
          </a:xfrm>
          <a:prstGeom prst="rect">
            <a:avLst/>
          </a:prstGeom>
        </p:spPr>
      </p:pic>
      <p:pic>
        <p:nvPicPr>
          <p:cNvPr id="10" name="Picture 9">
            <a:extLst>
              <a:ext uri="{FF2B5EF4-FFF2-40B4-BE49-F238E27FC236}">
                <a16:creationId xmlns:a16="http://schemas.microsoft.com/office/drawing/2014/main" id="{9AAF370C-CB8B-5827-0ECA-C394262F362C}"/>
              </a:ext>
            </a:extLst>
          </p:cNvPr>
          <p:cNvPicPr>
            <a:picLocks noChangeAspect="1"/>
          </p:cNvPicPr>
          <p:nvPr/>
        </p:nvPicPr>
        <p:blipFill>
          <a:blip r:embed="rId3"/>
          <a:stretch>
            <a:fillRect/>
          </a:stretch>
        </p:blipFill>
        <p:spPr>
          <a:xfrm>
            <a:off x="6346368" y="1979869"/>
            <a:ext cx="4952319" cy="4142327"/>
          </a:xfrm>
          <a:prstGeom prst="rect">
            <a:avLst/>
          </a:prstGeom>
        </p:spPr>
      </p:pic>
      <p:pic>
        <p:nvPicPr>
          <p:cNvPr id="13" name="Picture 12">
            <a:extLst>
              <a:ext uri="{FF2B5EF4-FFF2-40B4-BE49-F238E27FC236}">
                <a16:creationId xmlns:a16="http://schemas.microsoft.com/office/drawing/2014/main" id="{89F03F3E-31C0-3F97-4A82-C5F88B8CDEFC}"/>
              </a:ext>
            </a:extLst>
          </p:cNvPr>
          <p:cNvPicPr>
            <a:picLocks noChangeAspect="1"/>
          </p:cNvPicPr>
          <p:nvPr/>
        </p:nvPicPr>
        <p:blipFill>
          <a:blip r:embed="rId4"/>
          <a:stretch>
            <a:fillRect/>
          </a:stretch>
        </p:blipFill>
        <p:spPr>
          <a:xfrm>
            <a:off x="9335861" y="4946198"/>
            <a:ext cx="1619250" cy="514350"/>
          </a:xfrm>
          <a:prstGeom prst="rect">
            <a:avLst/>
          </a:prstGeom>
        </p:spPr>
      </p:pic>
      <p:sp>
        <p:nvSpPr>
          <p:cNvPr id="14" name="TextBox 13">
            <a:extLst>
              <a:ext uri="{FF2B5EF4-FFF2-40B4-BE49-F238E27FC236}">
                <a16:creationId xmlns:a16="http://schemas.microsoft.com/office/drawing/2014/main" id="{16FE6796-AD7B-3B7C-FD7D-5F74B2B0DC21}"/>
              </a:ext>
            </a:extLst>
          </p:cNvPr>
          <p:cNvSpPr txBox="1"/>
          <p:nvPr/>
        </p:nvSpPr>
        <p:spPr>
          <a:xfrm>
            <a:off x="5427093" y="5933578"/>
            <a:ext cx="2096561" cy="276999"/>
          </a:xfrm>
          <a:prstGeom prst="rect">
            <a:avLst/>
          </a:prstGeom>
          <a:noFill/>
        </p:spPr>
        <p:txBody>
          <a:bodyPr wrap="square">
            <a:spAutoFit/>
          </a:bodyPr>
          <a:lstStyle/>
          <a:p>
            <a:pPr eaLnBrk="0" fontAlgn="base" hangingPunct="0">
              <a:spcBef>
                <a:spcPct val="0"/>
              </a:spcBef>
              <a:spcAft>
                <a:spcPct val="0"/>
              </a:spcAft>
            </a:pPr>
            <a:r>
              <a:rPr lang="en-GB" sz="1200" dirty="0">
                <a:effectLst/>
              </a:rPr>
              <a:t>Martin Winkler, MIAPP 2021</a:t>
            </a:r>
            <a:endParaRPr lang="en-GB" sz="1200" dirty="0"/>
          </a:p>
        </p:txBody>
      </p:sp>
    </p:spTree>
    <p:extLst>
      <p:ext uri="{BB962C8B-B14F-4D97-AF65-F5344CB8AC3E}">
        <p14:creationId xmlns:p14="http://schemas.microsoft.com/office/powerpoint/2010/main" val="22606779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D2629-FBE9-5BA2-E50A-DFEF4CF966AF}"/>
              </a:ext>
            </a:extLst>
          </p:cNvPr>
          <p:cNvSpPr>
            <a:spLocks noGrp="1"/>
          </p:cNvSpPr>
          <p:nvPr>
            <p:ph type="title"/>
          </p:nvPr>
        </p:nvSpPr>
        <p:spPr>
          <a:xfrm>
            <a:off x="738346" y="179026"/>
            <a:ext cx="10515600" cy="1325563"/>
          </a:xfrm>
        </p:spPr>
        <p:txBody>
          <a:bodyPr/>
          <a:lstStyle/>
          <a:p>
            <a:r>
              <a:rPr lang="en-GB" b="1" dirty="0">
                <a:effectLst>
                  <a:outerShdw blurRad="38100" dist="38100" dir="2700000" algn="tl">
                    <a:srgbClr val="000000">
                      <a:alpha val="43137"/>
                    </a:srgbClr>
                  </a:outerShdw>
                </a:effectLst>
              </a:rPr>
              <a:t>Astrophysical production</a:t>
            </a:r>
            <a:endParaRPr lang="en-SE" b="1" dirty="0">
              <a:effectLst>
                <a:outerShdw blurRad="38100" dist="38100" dir="2700000" algn="tl">
                  <a:srgbClr val="000000">
                    <a:alpha val="43137"/>
                  </a:srgbClr>
                </a:outerShdw>
              </a:effectLst>
            </a:endParaRPr>
          </a:p>
        </p:txBody>
      </p:sp>
      <p:sp>
        <p:nvSpPr>
          <p:cNvPr id="4" name="Slide Number Placeholder 3">
            <a:extLst>
              <a:ext uri="{FF2B5EF4-FFF2-40B4-BE49-F238E27FC236}">
                <a16:creationId xmlns:a16="http://schemas.microsoft.com/office/drawing/2014/main" id="{26750B7E-506F-B0F6-0C5A-7D2030232A07}"/>
              </a:ext>
            </a:extLst>
          </p:cNvPr>
          <p:cNvSpPr>
            <a:spLocks noGrp="1"/>
          </p:cNvSpPr>
          <p:nvPr>
            <p:ph type="sldNum" sz="quarter" idx="12"/>
          </p:nvPr>
        </p:nvSpPr>
        <p:spPr/>
        <p:txBody>
          <a:bodyPr/>
          <a:lstStyle/>
          <a:p>
            <a:fld id="{22575A84-A01E-4477-BEC3-178D27864C62}" type="slidenum">
              <a:rPr lang="en-GB" smtClean="0"/>
              <a:t>31</a:t>
            </a:fld>
            <a:endParaRPr lang="en-GB"/>
          </a:p>
        </p:txBody>
      </p:sp>
      <p:sp>
        <p:nvSpPr>
          <p:cNvPr id="3" name="TextBox 2">
            <a:extLst>
              <a:ext uri="{FF2B5EF4-FFF2-40B4-BE49-F238E27FC236}">
                <a16:creationId xmlns:a16="http://schemas.microsoft.com/office/drawing/2014/main" id="{826E1F6E-8A2F-F0FF-3AC5-3111634B6E9E}"/>
              </a:ext>
            </a:extLst>
          </p:cNvPr>
          <p:cNvSpPr txBox="1"/>
          <p:nvPr/>
        </p:nvSpPr>
        <p:spPr>
          <a:xfrm>
            <a:off x="857373" y="1325019"/>
            <a:ext cx="10886608" cy="1461939"/>
          </a:xfrm>
          <a:prstGeom prst="rect">
            <a:avLst/>
          </a:prstGeom>
          <a:noFill/>
        </p:spPr>
        <p:txBody>
          <a:bodyPr wrap="square">
            <a:spAutoFit/>
          </a:bodyPr>
          <a:lstStyle/>
          <a:p>
            <a:r>
              <a:rPr lang="en-GB" sz="2300" dirty="0">
                <a:effectLst>
                  <a:outerShdw blurRad="38100" dist="38100" dir="2700000" algn="tl">
                    <a:srgbClr val="000000">
                      <a:alpha val="43137"/>
                    </a:srgbClr>
                  </a:outerShdw>
                </a:effectLst>
              </a:rPr>
              <a:t>Can we explain the AMS-02 measurements without invoking any exotic source?</a:t>
            </a:r>
            <a:r>
              <a:rPr lang="en-GB" sz="2300" dirty="0"/>
              <a:t> </a:t>
            </a:r>
          </a:p>
          <a:p>
            <a:r>
              <a:rPr lang="en-GB" sz="2200" dirty="0"/>
              <a:t>Main uncertainty is the coalescence parameter, the rest of uncertainties are under </a:t>
            </a:r>
            <a:r>
              <a:rPr lang="en-GB" sz="2200" dirty="0">
                <a:latin typeface="Times New Roman" panose="02020603050405020304" pitchFamily="18" charset="0"/>
                <a:cs typeface="Times New Roman" panose="02020603050405020304" pitchFamily="18" charset="0"/>
              </a:rPr>
              <a:t>~10%</a:t>
            </a:r>
          </a:p>
          <a:p>
            <a:r>
              <a:rPr lang="en-GB" sz="2200" dirty="0">
                <a:latin typeface="Times New Roman" panose="02020603050405020304" pitchFamily="18" charset="0"/>
                <a:cs typeface="Times New Roman" panose="02020603050405020304" pitchFamily="18" charset="0"/>
              </a:rPr>
              <a:t>We expect to have measurements of the d flux in the next years!! But nothing about He till </a:t>
            </a:r>
            <a:r>
              <a:rPr lang="en-GB" sz="2200" dirty="0" err="1">
                <a:latin typeface="Times New Roman" panose="02020603050405020304" pitchFamily="18" charset="0"/>
                <a:cs typeface="Times New Roman" panose="02020603050405020304" pitchFamily="18" charset="0"/>
              </a:rPr>
              <a:t>ALADInO</a:t>
            </a:r>
            <a:r>
              <a:rPr lang="en-GB" sz="2200" dirty="0">
                <a:latin typeface="Times New Roman" panose="02020603050405020304" pitchFamily="18" charset="0"/>
                <a:cs typeface="Times New Roman" panose="02020603050405020304" pitchFamily="18" charset="0"/>
              </a:rPr>
              <a:t> or AMS-100 (foreseen to 2039)</a:t>
            </a:r>
          </a:p>
        </p:txBody>
      </p:sp>
      <p:grpSp>
        <p:nvGrpSpPr>
          <p:cNvPr id="5" name="Group 4">
            <a:extLst>
              <a:ext uri="{FF2B5EF4-FFF2-40B4-BE49-F238E27FC236}">
                <a16:creationId xmlns:a16="http://schemas.microsoft.com/office/drawing/2014/main" id="{A3543BF4-0168-1703-5384-01861A926DB4}"/>
              </a:ext>
            </a:extLst>
          </p:cNvPr>
          <p:cNvGrpSpPr/>
          <p:nvPr/>
        </p:nvGrpSpPr>
        <p:grpSpPr>
          <a:xfrm>
            <a:off x="10190243" y="225152"/>
            <a:ext cx="1697901" cy="1064639"/>
            <a:chOff x="10166735" y="225152"/>
            <a:chExt cx="1721410" cy="1254759"/>
          </a:xfrm>
        </p:grpSpPr>
        <p:pic>
          <p:nvPicPr>
            <p:cNvPr id="7" name="Picture 6">
              <a:extLst>
                <a:ext uri="{FF2B5EF4-FFF2-40B4-BE49-F238E27FC236}">
                  <a16:creationId xmlns:a16="http://schemas.microsoft.com/office/drawing/2014/main" id="{0A3F5A29-59B8-49BD-A3F1-128959FD9088}"/>
                </a:ext>
              </a:extLst>
            </p:cNvPr>
            <p:cNvPicPr>
              <a:picLocks noChangeAspect="1"/>
            </p:cNvPicPr>
            <p:nvPr/>
          </p:nvPicPr>
          <p:blipFill>
            <a:blip r:embed="rId3"/>
            <a:stretch>
              <a:fillRect/>
            </a:stretch>
          </p:blipFill>
          <p:spPr>
            <a:xfrm>
              <a:off x="10166735" y="225152"/>
              <a:ext cx="1721410" cy="1254759"/>
            </a:xfrm>
            <a:prstGeom prst="rect">
              <a:avLst/>
            </a:prstGeom>
          </p:spPr>
        </p:pic>
        <p:sp>
          <p:nvSpPr>
            <p:cNvPr id="9" name="Explosion: 14 Points 8">
              <a:extLst>
                <a:ext uri="{FF2B5EF4-FFF2-40B4-BE49-F238E27FC236}">
                  <a16:creationId xmlns:a16="http://schemas.microsoft.com/office/drawing/2014/main" id="{6CCC74BE-3E33-7056-B2AA-BCBE64872193}"/>
                </a:ext>
              </a:extLst>
            </p:cNvPr>
            <p:cNvSpPr/>
            <p:nvPr/>
          </p:nvSpPr>
          <p:spPr>
            <a:xfrm rot="20765126">
              <a:off x="10498484" y="587422"/>
              <a:ext cx="1045044" cy="671394"/>
            </a:xfrm>
            <a:prstGeom prst="irregularSeal2">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70D3799-D4B4-6F1F-CD7D-554FC88F4D5C}"/>
                    </a:ext>
                  </a:extLst>
                </p:cNvPr>
                <p:cNvSpPr txBox="1"/>
                <p:nvPr/>
              </p:nvSpPr>
              <p:spPr>
                <a:xfrm>
                  <a:off x="10944183" y="268857"/>
                  <a:ext cx="233269" cy="2308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1500" b="1" i="1" smtClean="0">
                            <a:solidFill>
                              <a:srgbClr val="C00000"/>
                            </a:solidFill>
                            <a:latin typeface="Cambria Math" panose="02040503050406030204" pitchFamily="18" charset="0"/>
                          </a:rPr>
                          <m:t>𝑪𝑹</m:t>
                        </m:r>
                      </m:oMath>
                    </m:oMathPara>
                  </a14:m>
                  <a:endParaRPr lang="en-GB" sz="1500" b="1" dirty="0">
                    <a:solidFill>
                      <a:srgbClr val="C00000"/>
                    </a:solidFill>
                  </a:endParaRPr>
                </a:p>
              </p:txBody>
            </p:sp>
          </mc:Choice>
          <mc:Fallback xmlns="">
            <p:sp>
              <p:nvSpPr>
                <p:cNvPr id="27" name="TextBox 26">
                  <a:extLst>
                    <a:ext uri="{FF2B5EF4-FFF2-40B4-BE49-F238E27FC236}">
                      <a16:creationId xmlns:a16="http://schemas.microsoft.com/office/drawing/2014/main" id="{16B8739B-3B3C-F46B-F2B8-3BE69E26A6B1}"/>
                    </a:ext>
                  </a:extLst>
                </p:cNvPr>
                <p:cNvSpPr txBox="1">
                  <a:spLocks noRot="1" noChangeAspect="1" noMove="1" noResize="1" noEditPoints="1" noAdjustHandles="1" noChangeArrowheads="1" noChangeShapeType="1" noTextEdit="1"/>
                </p:cNvSpPr>
                <p:nvPr/>
              </p:nvSpPr>
              <p:spPr>
                <a:xfrm>
                  <a:off x="10944183" y="268857"/>
                  <a:ext cx="233269" cy="230832"/>
                </a:xfrm>
                <a:prstGeom prst="rect">
                  <a:avLst/>
                </a:prstGeom>
                <a:blipFill>
                  <a:blip r:embed="rId9"/>
                  <a:stretch>
                    <a:fillRect l="-28205" r="-33333" b="-5263"/>
                  </a:stretch>
                </a:blipFill>
              </p:spPr>
              <p:txBody>
                <a:bodyPr/>
                <a:lstStyle/>
                <a:p>
                  <a:r>
                    <a:rPr lang="en-SE">
                      <a:noFill/>
                    </a:rPr>
                    <a:t> </a:t>
                  </a:r>
                </a:p>
              </p:txBody>
            </p:sp>
          </mc:Fallback>
        </mc:AlternateContent>
      </p:grpSp>
      <p:sp>
        <p:nvSpPr>
          <p:cNvPr id="12" name="TextBox 11">
            <a:extLst>
              <a:ext uri="{FF2B5EF4-FFF2-40B4-BE49-F238E27FC236}">
                <a16:creationId xmlns:a16="http://schemas.microsoft.com/office/drawing/2014/main" id="{1B3B0F86-8C1E-DB8B-A730-786D176D2A1F}"/>
              </a:ext>
            </a:extLst>
          </p:cNvPr>
          <p:cNvSpPr txBox="1"/>
          <p:nvPr/>
        </p:nvSpPr>
        <p:spPr>
          <a:xfrm>
            <a:off x="7909231" y="623666"/>
            <a:ext cx="2113078" cy="400110"/>
          </a:xfrm>
          <a:prstGeom prst="rect">
            <a:avLst/>
          </a:prstGeom>
          <a:noFill/>
        </p:spPr>
        <p:txBody>
          <a:bodyPr wrap="none" rtlCol="0">
            <a:spAutoFit/>
          </a:bodyPr>
          <a:lstStyle/>
          <a:p>
            <a:pPr algn="ctr"/>
            <a:r>
              <a:rPr lang="en-GB" sz="2000" b="1" dirty="0">
                <a:solidFill>
                  <a:schemeClr val="accent1">
                    <a:lumMod val="75000"/>
                  </a:schemeClr>
                </a:solidFill>
                <a:latin typeface="Cambria Math" panose="02040503050406030204" pitchFamily="18" charset="0"/>
                <a:ea typeface="Cambria Math" panose="02040503050406030204" pitchFamily="18" charset="0"/>
              </a:rPr>
              <a:t>CR + ISM </a:t>
            </a:r>
            <a:r>
              <a:rPr lang="en-SE" b="1" dirty="0">
                <a:solidFill>
                  <a:schemeClr val="accent1">
                    <a:lumMod val="75000"/>
                  </a:schemeClr>
                </a:solidFill>
              </a:rPr>
              <a:t>→</a:t>
            </a:r>
            <a:r>
              <a:rPr lang="en-GB" sz="2000" b="1" dirty="0">
                <a:solidFill>
                  <a:schemeClr val="accent1">
                    <a:lumMod val="75000"/>
                  </a:schemeClr>
                </a:solidFill>
              </a:rPr>
              <a:t> He, d</a:t>
            </a:r>
            <a:r>
              <a:rPr lang="en-GB" sz="500" dirty="0">
                <a:solidFill>
                  <a:schemeClr val="accent1">
                    <a:lumMod val="75000"/>
                  </a:schemeClr>
                </a:solidFill>
                <a:latin typeface="Cambria Math" panose="02040503050406030204" pitchFamily="18" charset="0"/>
                <a:ea typeface="Cambria Math" panose="02040503050406030204" pitchFamily="18" charset="0"/>
                <a:sym typeface="Wingdings" panose="05000000000000000000" pitchFamily="2" charset="2"/>
              </a:rPr>
              <a:t>   </a:t>
            </a:r>
            <a:endParaRPr lang="en-GB" sz="200" dirty="0">
              <a:solidFill>
                <a:schemeClr val="accent1">
                  <a:lumMod val="75000"/>
                </a:schemeClr>
              </a:solidFill>
              <a:latin typeface="Cambria Math" panose="02040503050406030204" pitchFamily="18" charset="0"/>
              <a:ea typeface="Cambria Math" panose="02040503050406030204" pitchFamily="18" charset="0"/>
              <a:sym typeface="Wingdings" panose="05000000000000000000" pitchFamily="2" charset="2"/>
            </a:endParaRPr>
          </a:p>
        </p:txBody>
      </p:sp>
      <p:cxnSp>
        <p:nvCxnSpPr>
          <p:cNvPr id="23" name="Straight Connector 22">
            <a:extLst>
              <a:ext uri="{FF2B5EF4-FFF2-40B4-BE49-F238E27FC236}">
                <a16:creationId xmlns:a16="http://schemas.microsoft.com/office/drawing/2014/main" id="{8A4119ED-B4B2-CE71-DC10-462A556312C7}"/>
              </a:ext>
            </a:extLst>
          </p:cNvPr>
          <p:cNvCxnSpPr>
            <a:cxnSpLocks/>
          </p:cNvCxnSpPr>
          <p:nvPr/>
        </p:nvCxnSpPr>
        <p:spPr>
          <a:xfrm>
            <a:off x="9367032" y="716936"/>
            <a:ext cx="17357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C89D47C-DB7C-C455-485E-0924C30B0930}"/>
              </a:ext>
            </a:extLst>
          </p:cNvPr>
          <p:cNvCxnSpPr>
            <a:cxnSpLocks/>
          </p:cNvCxnSpPr>
          <p:nvPr/>
        </p:nvCxnSpPr>
        <p:spPr>
          <a:xfrm>
            <a:off x="9739771" y="704081"/>
            <a:ext cx="151541"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DD693EFD-EC1E-21C5-3E96-B102B0DB6504}"/>
              </a:ext>
            </a:extLst>
          </p:cNvPr>
          <p:cNvSpPr txBox="1"/>
          <p:nvPr/>
        </p:nvSpPr>
        <p:spPr>
          <a:xfrm>
            <a:off x="9686412" y="2777041"/>
            <a:ext cx="2096561" cy="276999"/>
          </a:xfrm>
          <a:prstGeom prst="rect">
            <a:avLst/>
          </a:prstGeom>
          <a:noFill/>
        </p:spPr>
        <p:txBody>
          <a:bodyPr wrap="square">
            <a:spAutoFit/>
          </a:bodyPr>
          <a:lstStyle/>
          <a:p>
            <a:pPr eaLnBrk="0" fontAlgn="base" hangingPunct="0">
              <a:spcBef>
                <a:spcPct val="0"/>
              </a:spcBef>
              <a:spcAft>
                <a:spcPct val="0"/>
              </a:spcAft>
            </a:pPr>
            <a:r>
              <a:rPr lang="en-GB" sz="1200" b="1" dirty="0">
                <a:effectLst/>
              </a:rPr>
              <a:t>P.D.L. </a:t>
            </a:r>
            <a:r>
              <a:rPr lang="en-GB" sz="1200" dirty="0">
                <a:effectLst/>
              </a:rPr>
              <a:t>e</a:t>
            </a:r>
            <a:r>
              <a:rPr lang="en-GB" sz="1200" dirty="0"/>
              <a:t>t al, </a:t>
            </a:r>
            <a:r>
              <a:rPr lang="en-GB" sz="1200" b="1" dirty="0"/>
              <a:t>in preparation</a:t>
            </a:r>
          </a:p>
        </p:txBody>
      </p:sp>
      <p:pic>
        <p:nvPicPr>
          <p:cNvPr id="18" name="Picture 17">
            <a:extLst>
              <a:ext uri="{FF2B5EF4-FFF2-40B4-BE49-F238E27FC236}">
                <a16:creationId xmlns:a16="http://schemas.microsoft.com/office/drawing/2014/main" id="{09A8A45B-B297-794C-BBC5-6BDC76D83C5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9027" y="2815837"/>
            <a:ext cx="5591705" cy="3727803"/>
          </a:xfrm>
          <a:prstGeom prst="rect">
            <a:avLst/>
          </a:prstGeom>
        </p:spPr>
      </p:pic>
      <p:pic>
        <p:nvPicPr>
          <p:cNvPr id="21" name="Picture 20">
            <a:extLst>
              <a:ext uri="{FF2B5EF4-FFF2-40B4-BE49-F238E27FC236}">
                <a16:creationId xmlns:a16="http://schemas.microsoft.com/office/drawing/2014/main" id="{6A6247D7-114F-57F3-410B-33F6224BE4D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191270" y="2956606"/>
            <a:ext cx="5388110" cy="3592073"/>
          </a:xfrm>
          <a:prstGeom prst="rect">
            <a:avLst/>
          </a:prstGeom>
        </p:spPr>
      </p:pic>
      <p:cxnSp>
        <p:nvCxnSpPr>
          <p:cNvPr id="22" name="Straight Connector 21">
            <a:extLst>
              <a:ext uri="{FF2B5EF4-FFF2-40B4-BE49-F238E27FC236}">
                <a16:creationId xmlns:a16="http://schemas.microsoft.com/office/drawing/2014/main" id="{7B32C9F2-EAA0-036F-5C2F-D3715EFDE269}"/>
              </a:ext>
            </a:extLst>
          </p:cNvPr>
          <p:cNvCxnSpPr>
            <a:cxnSpLocks/>
          </p:cNvCxnSpPr>
          <p:nvPr/>
        </p:nvCxnSpPr>
        <p:spPr>
          <a:xfrm>
            <a:off x="5452367" y="2101385"/>
            <a:ext cx="15154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5BEAC5E-D46C-4680-8093-2D316AF502DC}"/>
              </a:ext>
            </a:extLst>
          </p:cNvPr>
          <p:cNvCxnSpPr>
            <a:cxnSpLocks/>
          </p:cNvCxnSpPr>
          <p:nvPr/>
        </p:nvCxnSpPr>
        <p:spPr>
          <a:xfrm>
            <a:off x="10377890" y="2101677"/>
            <a:ext cx="21729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25344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ED973-93B3-A0A6-18BF-124CC3F2F002}"/>
              </a:ext>
            </a:extLst>
          </p:cNvPr>
          <p:cNvSpPr>
            <a:spLocks noGrp="1"/>
          </p:cNvSpPr>
          <p:nvPr>
            <p:ph type="title"/>
          </p:nvPr>
        </p:nvSpPr>
        <p:spPr>
          <a:xfrm>
            <a:off x="838200" y="321581"/>
            <a:ext cx="10515600" cy="1325563"/>
          </a:xfrm>
        </p:spPr>
        <p:txBody>
          <a:bodyPr>
            <a:normAutofit/>
          </a:bodyPr>
          <a:lstStyle/>
          <a:p>
            <a:r>
              <a:rPr lang="en-GB" b="1" dirty="0">
                <a:effectLst>
                  <a:outerShdw blurRad="38100" dist="38100" dir="2700000" algn="tl">
                    <a:srgbClr val="000000">
                      <a:alpha val="43137"/>
                    </a:srgbClr>
                  </a:outerShdw>
                </a:effectLst>
              </a:rPr>
              <a:t>Boosting the dark matter signal</a:t>
            </a:r>
            <a:endParaRPr lang="en-SE" b="1" dirty="0">
              <a:effectLst>
                <a:outerShdw blurRad="38100" dist="38100" dir="2700000" algn="tl">
                  <a:srgbClr val="000000">
                    <a:alpha val="43137"/>
                  </a:srgbClr>
                </a:outerShdw>
              </a:effectLst>
            </a:endParaRPr>
          </a:p>
        </p:txBody>
      </p:sp>
      <p:sp>
        <p:nvSpPr>
          <p:cNvPr id="4" name="Slide Number Placeholder 3">
            <a:extLst>
              <a:ext uri="{FF2B5EF4-FFF2-40B4-BE49-F238E27FC236}">
                <a16:creationId xmlns:a16="http://schemas.microsoft.com/office/drawing/2014/main" id="{28EB8BD6-8D77-9DEC-6329-37A64CDBB3EF}"/>
              </a:ext>
            </a:extLst>
          </p:cNvPr>
          <p:cNvSpPr>
            <a:spLocks noGrp="1"/>
          </p:cNvSpPr>
          <p:nvPr>
            <p:ph type="sldNum" sz="quarter" idx="12"/>
          </p:nvPr>
        </p:nvSpPr>
        <p:spPr/>
        <p:txBody>
          <a:bodyPr/>
          <a:lstStyle/>
          <a:p>
            <a:fld id="{22575A84-A01E-4477-BEC3-178D27864C62}" type="slidenum">
              <a:rPr lang="en-GB" smtClean="0"/>
              <a:t>32</a:t>
            </a:fld>
            <a:endParaRPr lang="en-GB"/>
          </a:p>
        </p:txBody>
      </p:sp>
      <p:pic>
        <p:nvPicPr>
          <p:cNvPr id="6" name="Picture 5">
            <a:extLst>
              <a:ext uri="{FF2B5EF4-FFF2-40B4-BE49-F238E27FC236}">
                <a16:creationId xmlns:a16="http://schemas.microsoft.com/office/drawing/2014/main" id="{6E4F62CB-12A9-D8C3-AD41-EDA742991E5C}"/>
              </a:ext>
            </a:extLst>
          </p:cNvPr>
          <p:cNvPicPr>
            <a:picLocks noChangeAspect="1"/>
          </p:cNvPicPr>
          <p:nvPr/>
        </p:nvPicPr>
        <p:blipFill>
          <a:blip r:embed="rId2"/>
          <a:stretch>
            <a:fillRect/>
          </a:stretch>
        </p:blipFill>
        <p:spPr>
          <a:xfrm>
            <a:off x="519080" y="2578503"/>
            <a:ext cx="5080803" cy="3812326"/>
          </a:xfrm>
          <a:prstGeom prst="rect">
            <a:avLst/>
          </a:prstGeom>
        </p:spPr>
      </p:pic>
      <p:pic>
        <p:nvPicPr>
          <p:cNvPr id="8" name="Picture 7">
            <a:extLst>
              <a:ext uri="{FF2B5EF4-FFF2-40B4-BE49-F238E27FC236}">
                <a16:creationId xmlns:a16="http://schemas.microsoft.com/office/drawing/2014/main" id="{21EEE479-625F-BA3E-1B02-2EAB91CA3FDE}"/>
              </a:ext>
            </a:extLst>
          </p:cNvPr>
          <p:cNvPicPr>
            <a:picLocks noChangeAspect="1"/>
          </p:cNvPicPr>
          <p:nvPr/>
        </p:nvPicPr>
        <p:blipFill>
          <a:blip r:embed="rId3"/>
          <a:stretch>
            <a:fillRect/>
          </a:stretch>
        </p:blipFill>
        <p:spPr>
          <a:xfrm>
            <a:off x="6148895" y="2585686"/>
            <a:ext cx="4998077" cy="3784751"/>
          </a:xfrm>
          <a:prstGeom prst="rect">
            <a:avLst/>
          </a:prstGeom>
        </p:spPr>
      </p:pic>
      <p:sp>
        <p:nvSpPr>
          <p:cNvPr id="9" name="Content Placeholder 2">
            <a:extLst>
              <a:ext uri="{FF2B5EF4-FFF2-40B4-BE49-F238E27FC236}">
                <a16:creationId xmlns:a16="http://schemas.microsoft.com/office/drawing/2014/main" id="{1CB86E99-0DCF-C042-478D-F49021F23EFB}"/>
              </a:ext>
            </a:extLst>
          </p:cNvPr>
          <p:cNvSpPr>
            <a:spLocks noGrp="1"/>
          </p:cNvSpPr>
          <p:nvPr>
            <p:ph idx="1"/>
          </p:nvPr>
        </p:nvSpPr>
        <p:spPr>
          <a:xfrm>
            <a:off x="979714" y="1553481"/>
            <a:ext cx="10308772" cy="1167946"/>
          </a:xfrm>
        </p:spPr>
        <p:txBody>
          <a:bodyPr>
            <a:normAutofit/>
          </a:bodyPr>
          <a:lstStyle/>
          <a:p>
            <a:pPr>
              <a:buFont typeface="Wingdings" panose="05000000000000000000" pitchFamily="2" charset="2"/>
              <a:buChar char="ü"/>
            </a:pPr>
            <a:r>
              <a:rPr lang="en-GB" sz="2000" b="1" dirty="0"/>
              <a:t> </a:t>
            </a:r>
            <a:r>
              <a:rPr lang="el-GR" sz="2600" b="1" dirty="0"/>
              <a:t>Λ</a:t>
            </a:r>
            <a:r>
              <a:rPr lang="en-GB" sz="2600" b="1" baseline="-25000" dirty="0"/>
              <a:t>b</a:t>
            </a:r>
            <a:r>
              <a:rPr lang="en-GB" sz="2600" b="1" dirty="0"/>
              <a:t> production </a:t>
            </a:r>
            <a:r>
              <a:rPr lang="en-GB" sz="2600" dirty="0"/>
              <a:t>is a very important source of anti-helium, even able to explain the events reported by AMS-02, although not yet well constrained</a:t>
            </a:r>
            <a:endParaRPr lang="en-SE" sz="2600" dirty="0"/>
          </a:p>
        </p:txBody>
      </p:sp>
      <p:sp>
        <p:nvSpPr>
          <p:cNvPr id="10" name="TextBox 9">
            <a:extLst>
              <a:ext uri="{FF2B5EF4-FFF2-40B4-BE49-F238E27FC236}">
                <a16:creationId xmlns:a16="http://schemas.microsoft.com/office/drawing/2014/main" id="{E5C6797A-EDCD-FFF3-878B-A7AAF4E90B2B}"/>
              </a:ext>
            </a:extLst>
          </p:cNvPr>
          <p:cNvSpPr txBox="1"/>
          <p:nvPr/>
        </p:nvSpPr>
        <p:spPr>
          <a:xfrm>
            <a:off x="4908934" y="6129521"/>
            <a:ext cx="2812666" cy="276999"/>
          </a:xfrm>
          <a:prstGeom prst="rect">
            <a:avLst/>
          </a:prstGeom>
          <a:noFill/>
        </p:spPr>
        <p:txBody>
          <a:bodyPr wrap="square">
            <a:spAutoFit/>
          </a:bodyPr>
          <a:lstStyle/>
          <a:p>
            <a:pPr eaLnBrk="0" fontAlgn="base" hangingPunct="0">
              <a:spcBef>
                <a:spcPct val="0"/>
              </a:spcBef>
              <a:spcAft>
                <a:spcPct val="0"/>
              </a:spcAft>
            </a:pPr>
            <a:r>
              <a:rPr lang="en-GB" sz="1200" dirty="0">
                <a:effectLst/>
              </a:rPr>
              <a:t>Winkler, Linden (2021)</a:t>
            </a:r>
            <a:r>
              <a:rPr lang="en-GB" sz="1200" dirty="0"/>
              <a:t> </a:t>
            </a:r>
            <a:r>
              <a:rPr lang="en-GB" sz="1200" dirty="0">
                <a:effectLst/>
              </a:rPr>
              <a:t>PRL 136, 101101</a:t>
            </a:r>
            <a:endParaRPr lang="en-GB" sz="1200" dirty="0"/>
          </a:p>
        </p:txBody>
      </p:sp>
      <p:pic>
        <p:nvPicPr>
          <p:cNvPr id="5" name="Picture 4">
            <a:extLst>
              <a:ext uri="{FF2B5EF4-FFF2-40B4-BE49-F238E27FC236}">
                <a16:creationId xmlns:a16="http://schemas.microsoft.com/office/drawing/2014/main" id="{2624B5C1-5FA4-64EB-A01A-C1134834CFAE}"/>
              </a:ext>
            </a:extLst>
          </p:cNvPr>
          <p:cNvPicPr>
            <a:picLocks noChangeAspect="1"/>
          </p:cNvPicPr>
          <p:nvPr/>
        </p:nvPicPr>
        <p:blipFill>
          <a:blip r:embed="rId4"/>
          <a:stretch>
            <a:fillRect/>
          </a:stretch>
        </p:blipFill>
        <p:spPr>
          <a:xfrm>
            <a:off x="9089571" y="355539"/>
            <a:ext cx="2547258" cy="1110993"/>
          </a:xfrm>
          <a:prstGeom prst="rect">
            <a:avLst/>
          </a:prstGeom>
        </p:spPr>
      </p:pic>
    </p:spTree>
    <p:extLst>
      <p:ext uri="{BB962C8B-B14F-4D97-AF65-F5344CB8AC3E}">
        <p14:creationId xmlns:p14="http://schemas.microsoft.com/office/powerpoint/2010/main" val="25810656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C675C27-458E-176C-62E0-80F501C95022}"/>
              </a:ext>
            </a:extLst>
          </p:cNvPr>
          <p:cNvSpPr>
            <a:spLocks noGrp="1"/>
          </p:cNvSpPr>
          <p:nvPr>
            <p:ph type="sldNum" sz="quarter" idx="12"/>
          </p:nvPr>
        </p:nvSpPr>
        <p:spPr/>
        <p:txBody>
          <a:bodyPr/>
          <a:lstStyle/>
          <a:p>
            <a:fld id="{22575A84-A01E-4477-BEC3-178D27864C62}" type="slidenum">
              <a:rPr lang="en-GB" smtClean="0"/>
              <a:t>33</a:t>
            </a:fld>
            <a:endParaRPr lang="en-GB"/>
          </a:p>
        </p:txBody>
      </p:sp>
      <p:pic>
        <p:nvPicPr>
          <p:cNvPr id="14" name="Content Placeholder 13">
            <a:extLst>
              <a:ext uri="{FF2B5EF4-FFF2-40B4-BE49-F238E27FC236}">
                <a16:creationId xmlns:a16="http://schemas.microsoft.com/office/drawing/2014/main" id="{9653F04F-F75E-6C66-BFD4-2F3C5F5AF8A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0446" y="2302526"/>
            <a:ext cx="5481437" cy="3654292"/>
          </a:xfrm>
        </p:spPr>
      </p:pic>
      <p:pic>
        <p:nvPicPr>
          <p:cNvPr id="18" name="Picture 17">
            <a:extLst>
              <a:ext uri="{FF2B5EF4-FFF2-40B4-BE49-F238E27FC236}">
                <a16:creationId xmlns:a16="http://schemas.microsoft.com/office/drawing/2014/main" id="{09F30083-1DAF-E4BF-C71C-57953346A0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2949" y="2302527"/>
            <a:ext cx="5481439" cy="3654292"/>
          </a:xfrm>
          <a:prstGeom prst="rect">
            <a:avLst/>
          </a:prstGeom>
        </p:spPr>
      </p:pic>
      <p:sp>
        <p:nvSpPr>
          <p:cNvPr id="2" name="Title 1">
            <a:extLst>
              <a:ext uri="{FF2B5EF4-FFF2-40B4-BE49-F238E27FC236}">
                <a16:creationId xmlns:a16="http://schemas.microsoft.com/office/drawing/2014/main" id="{4256EA77-4727-CFA6-8F55-F4B84561CE3C}"/>
              </a:ext>
            </a:extLst>
          </p:cNvPr>
          <p:cNvSpPr>
            <a:spLocks noGrp="1"/>
          </p:cNvSpPr>
          <p:nvPr>
            <p:ph type="title"/>
          </p:nvPr>
        </p:nvSpPr>
        <p:spPr>
          <a:xfrm>
            <a:off x="858520" y="1615440"/>
            <a:ext cx="10515600" cy="491808"/>
          </a:xfrm>
        </p:spPr>
        <p:txBody>
          <a:bodyPr>
            <a:normAutofit/>
          </a:bodyPr>
          <a:lstStyle/>
          <a:p>
            <a:r>
              <a:rPr lang="en-GB" sz="2400" b="1" dirty="0">
                <a:solidFill>
                  <a:schemeClr val="accent1">
                    <a:lumMod val="50000"/>
                  </a:schemeClr>
                </a:solidFill>
              </a:rPr>
              <a:t>The window to prove (or disprove) the WIMP paradigm</a:t>
            </a:r>
            <a:endParaRPr lang="en-SE" sz="2400" b="1" dirty="0">
              <a:solidFill>
                <a:schemeClr val="accent1">
                  <a:lumMod val="50000"/>
                </a:schemeClr>
              </a:solidFill>
            </a:endParaRPr>
          </a:p>
        </p:txBody>
      </p:sp>
      <p:sp>
        <p:nvSpPr>
          <p:cNvPr id="5" name="TextBox 4">
            <a:extLst>
              <a:ext uri="{FF2B5EF4-FFF2-40B4-BE49-F238E27FC236}">
                <a16:creationId xmlns:a16="http://schemas.microsoft.com/office/drawing/2014/main" id="{5A3B11E4-622B-FC42-CD1C-6F8E634B2723}"/>
              </a:ext>
            </a:extLst>
          </p:cNvPr>
          <p:cNvSpPr txBox="1"/>
          <p:nvPr/>
        </p:nvSpPr>
        <p:spPr>
          <a:xfrm>
            <a:off x="477396" y="6003452"/>
            <a:ext cx="3586480" cy="523220"/>
          </a:xfrm>
          <a:prstGeom prst="rect">
            <a:avLst/>
          </a:prstGeom>
          <a:noFill/>
        </p:spPr>
        <p:txBody>
          <a:bodyPr wrap="square">
            <a:spAutoFit/>
          </a:bodyPr>
          <a:lstStyle/>
          <a:p>
            <a:r>
              <a:rPr lang="en-GB" sz="1400" dirty="0"/>
              <a:t>PPPC – M. </a:t>
            </a:r>
            <a:r>
              <a:rPr lang="en-GB" sz="1400" dirty="0" err="1"/>
              <a:t>Cirelli</a:t>
            </a:r>
            <a:r>
              <a:rPr lang="en-GB" sz="1400" dirty="0"/>
              <a:t> tables:</a:t>
            </a:r>
          </a:p>
          <a:p>
            <a:r>
              <a:rPr lang="en-SE" sz="1400" dirty="0"/>
              <a:t>http://www.marcocirelli.net/PPPC4DMID.html</a:t>
            </a:r>
          </a:p>
        </p:txBody>
      </p:sp>
      <p:sp>
        <p:nvSpPr>
          <p:cNvPr id="6" name="Rectangle: Rounded Corners 5">
            <a:extLst>
              <a:ext uri="{FF2B5EF4-FFF2-40B4-BE49-F238E27FC236}">
                <a16:creationId xmlns:a16="http://schemas.microsoft.com/office/drawing/2014/main" id="{B1B2453C-894E-B940-8A1B-D4CF08C4AF8A}"/>
              </a:ext>
            </a:extLst>
          </p:cNvPr>
          <p:cNvSpPr/>
          <p:nvPr/>
        </p:nvSpPr>
        <p:spPr>
          <a:xfrm>
            <a:off x="3866920" y="3621672"/>
            <a:ext cx="1927952" cy="47660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7" name="Rectangle: Rounded Corners 6">
            <a:extLst>
              <a:ext uri="{FF2B5EF4-FFF2-40B4-BE49-F238E27FC236}">
                <a16:creationId xmlns:a16="http://schemas.microsoft.com/office/drawing/2014/main" id="{F4BB9D07-0DAB-893E-37FC-7603DB71704C}"/>
              </a:ext>
            </a:extLst>
          </p:cNvPr>
          <p:cNvSpPr/>
          <p:nvPr/>
        </p:nvSpPr>
        <p:spPr>
          <a:xfrm>
            <a:off x="6839639" y="5056742"/>
            <a:ext cx="1927952" cy="46185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0" name="Title 1">
            <a:extLst>
              <a:ext uri="{FF2B5EF4-FFF2-40B4-BE49-F238E27FC236}">
                <a16:creationId xmlns:a16="http://schemas.microsoft.com/office/drawing/2014/main" id="{EDD8D3F8-D278-4FDB-5EB3-873DC91596AE}"/>
              </a:ext>
            </a:extLst>
          </p:cNvPr>
          <p:cNvSpPr txBox="1">
            <a:spLocks/>
          </p:cNvSpPr>
          <p:nvPr/>
        </p:nvSpPr>
        <p:spPr>
          <a:xfrm>
            <a:off x="838200" y="199870"/>
            <a:ext cx="606481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effectLst>
                  <a:outerShdw blurRad="38100" dist="38100" dir="2700000" algn="tl">
                    <a:srgbClr val="000000">
                      <a:alpha val="43137"/>
                    </a:srgbClr>
                  </a:outerShdw>
                </a:effectLst>
              </a:rPr>
              <a:t>Dark matter production</a:t>
            </a:r>
            <a:endParaRPr lang="en-SE" b="1" dirty="0">
              <a:effectLst>
                <a:outerShdw blurRad="38100" dist="38100" dir="2700000" algn="tl">
                  <a:srgbClr val="000000">
                    <a:alpha val="43137"/>
                  </a:srgbClr>
                </a:outerShdw>
              </a:effectLst>
            </a:endParaRPr>
          </a:p>
        </p:txBody>
      </p:sp>
      <p:grpSp>
        <p:nvGrpSpPr>
          <p:cNvPr id="3" name="Group 2">
            <a:extLst>
              <a:ext uri="{FF2B5EF4-FFF2-40B4-BE49-F238E27FC236}">
                <a16:creationId xmlns:a16="http://schemas.microsoft.com/office/drawing/2014/main" id="{9398149A-7E08-5B8B-FCA4-7297D0175216}"/>
              </a:ext>
            </a:extLst>
          </p:cNvPr>
          <p:cNvGrpSpPr/>
          <p:nvPr/>
        </p:nvGrpSpPr>
        <p:grpSpPr>
          <a:xfrm>
            <a:off x="7949374" y="221904"/>
            <a:ext cx="1436996" cy="1045387"/>
            <a:chOff x="7661292" y="3380104"/>
            <a:chExt cx="2810928" cy="1609255"/>
          </a:xfrm>
        </p:grpSpPr>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5C7D7923-C314-8701-09E0-8450C0C6ECE1}"/>
                    </a:ext>
                  </a:extLst>
                </p14:cNvPr>
                <p14:cNvContentPartPr/>
                <p14:nvPr/>
              </p14:nvContentPartPr>
              <p14:xfrm>
                <a:off x="8105851" y="3893581"/>
                <a:ext cx="670320" cy="856800"/>
              </p14:xfrm>
            </p:contentPart>
          </mc:Choice>
          <mc:Fallback xmlns="">
            <p:pic>
              <p:nvPicPr>
                <p:cNvPr id="16" name="Ink 15">
                  <a:extLst>
                    <a:ext uri="{FF2B5EF4-FFF2-40B4-BE49-F238E27FC236}">
                      <a16:creationId xmlns:a16="http://schemas.microsoft.com/office/drawing/2014/main" id="{0A3A1C73-F3B9-46B7-861E-2DA8CDDD1B61}"/>
                    </a:ext>
                  </a:extLst>
                </p:cNvPr>
                <p:cNvPicPr/>
                <p:nvPr/>
              </p:nvPicPr>
              <p:blipFill>
                <a:blip r:embed="rId11"/>
                <a:stretch>
                  <a:fillRect/>
                </a:stretch>
              </p:blipFill>
              <p:spPr>
                <a:xfrm>
                  <a:off x="8089502" y="3880326"/>
                  <a:ext cx="702365" cy="882780"/>
                </a:xfrm>
                <a:prstGeom prst="rect">
                  <a:avLst/>
                </a:prstGeom>
              </p:spPr>
            </p:pic>
          </mc:Fallback>
        </mc:AlternateContent>
        <p:grpSp>
          <p:nvGrpSpPr>
            <p:cNvPr id="11" name="Group 10">
              <a:extLst>
                <a:ext uri="{FF2B5EF4-FFF2-40B4-BE49-F238E27FC236}">
                  <a16:creationId xmlns:a16="http://schemas.microsoft.com/office/drawing/2014/main" id="{31FB3AD0-723D-60D5-A7E0-0AC0F476A56E}"/>
                </a:ext>
              </a:extLst>
            </p:cNvPr>
            <p:cNvGrpSpPr/>
            <p:nvPr/>
          </p:nvGrpSpPr>
          <p:grpSpPr>
            <a:xfrm>
              <a:off x="8763211" y="3784197"/>
              <a:ext cx="1413720" cy="781200"/>
              <a:chOff x="9184449" y="4256802"/>
              <a:chExt cx="1413720" cy="781200"/>
            </a:xfrm>
          </p:grpSpPr>
          <mc:AlternateContent xmlns:mc="http://schemas.openxmlformats.org/markup-compatibility/2006" xmlns:p14="http://schemas.microsoft.com/office/powerpoint/2010/main">
            <mc:Choice Requires="p14">
              <p:contentPart p14:bwMode="auto" r:id="rId12">
                <p14:nvContentPartPr>
                  <p14:cNvPr id="19" name="Ink 18">
                    <a:extLst>
                      <a:ext uri="{FF2B5EF4-FFF2-40B4-BE49-F238E27FC236}">
                        <a16:creationId xmlns:a16="http://schemas.microsoft.com/office/drawing/2014/main" id="{FAEE7BEB-2A49-E176-11B6-C86A815E64BC}"/>
                      </a:ext>
                    </a:extLst>
                  </p14:cNvPr>
                  <p14:cNvContentPartPr/>
                  <p14:nvPr/>
                </p14:nvContentPartPr>
                <p14:xfrm>
                  <a:off x="9184449" y="4652082"/>
                  <a:ext cx="836280" cy="248400"/>
                </p14:xfrm>
              </p:contentPart>
            </mc:Choice>
            <mc:Fallback xmlns="">
              <p:pic>
                <p:nvPicPr>
                  <p:cNvPr id="17" name="Ink 16">
                    <a:extLst>
                      <a:ext uri="{FF2B5EF4-FFF2-40B4-BE49-F238E27FC236}">
                        <a16:creationId xmlns:a16="http://schemas.microsoft.com/office/drawing/2014/main" id="{6A71E3EC-B39C-4BB4-A978-A9FDEFE68C5D}"/>
                      </a:ext>
                    </a:extLst>
                  </p:cNvPr>
                  <p:cNvPicPr/>
                  <p:nvPr/>
                </p:nvPicPr>
                <p:blipFill>
                  <a:blip r:embed="rId13"/>
                  <a:stretch>
                    <a:fillRect/>
                  </a:stretch>
                </p:blipFill>
                <p:spPr>
                  <a:xfrm>
                    <a:off x="9168103" y="4638841"/>
                    <a:ext cx="868319" cy="274352"/>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0" name="Ink 19">
                    <a:extLst>
                      <a:ext uri="{FF2B5EF4-FFF2-40B4-BE49-F238E27FC236}">
                        <a16:creationId xmlns:a16="http://schemas.microsoft.com/office/drawing/2014/main" id="{C8EC3435-45D2-5FB3-6206-85F9758E3A4A}"/>
                      </a:ext>
                    </a:extLst>
                  </p14:cNvPr>
                  <p14:cNvContentPartPr/>
                  <p14:nvPr/>
                </p14:nvContentPartPr>
                <p14:xfrm>
                  <a:off x="10027569" y="4256802"/>
                  <a:ext cx="363240" cy="510120"/>
                </p14:xfrm>
              </p:contentPart>
            </mc:Choice>
            <mc:Fallback xmlns="">
              <p:pic>
                <p:nvPicPr>
                  <p:cNvPr id="19" name="Ink 18">
                    <a:extLst>
                      <a:ext uri="{FF2B5EF4-FFF2-40B4-BE49-F238E27FC236}">
                        <a16:creationId xmlns:a16="http://schemas.microsoft.com/office/drawing/2014/main" id="{4562234A-42C5-4CE1-BC3F-05270D45F256}"/>
                      </a:ext>
                    </a:extLst>
                  </p:cNvPr>
                  <p:cNvPicPr/>
                  <p:nvPr/>
                </p:nvPicPr>
                <p:blipFill>
                  <a:blip r:embed="rId15"/>
                  <a:stretch>
                    <a:fillRect/>
                  </a:stretch>
                </p:blipFill>
                <p:spPr>
                  <a:xfrm>
                    <a:off x="10011207" y="4243559"/>
                    <a:ext cx="395310" cy="536076"/>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1" name="Ink 20">
                    <a:extLst>
                      <a:ext uri="{FF2B5EF4-FFF2-40B4-BE49-F238E27FC236}">
                        <a16:creationId xmlns:a16="http://schemas.microsoft.com/office/drawing/2014/main" id="{F9D4A99C-8F31-ADD4-A275-332735A57966}"/>
                      </a:ext>
                    </a:extLst>
                  </p14:cNvPr>
                  <p14:cNvContentPartPr/>
                  <p14:nvPr/>
                </p14:nvContentPartPr>
                <p14:xfrm>
                  <a:off x="10027569" y="4756842"/>
                  <a:ext cx="570600" cy="281160"/>
                </p14:xfrm>
              </p:contentPart>
            </mc:Choice>
            <mc:Fallback xmlns="">
              <p:pic>
                <p:nvPicPr>
                  <p:cNvPr id="21" name="Ink 20">
                    <a:extLst>
                      <a:ext uri="{FF2B5EF4-FFF2-40B4-BE49-F238E27FC236}">
                        <a16:creationId xmlns:a16="http://schemas.microsoft.com/office/drawing/2014/main" id="{3D71C5B7-C480-465A-8EA7-823A118BE96B}"/>
                      </a:ext>
                    </a:extLst>
                  </p:cNvPr>
                  <p:cNvPicPr/>
                  <p:nvPr/>
                </p:nvPicPr>
                <p:blipFill>
                  <a:blip r:embed="rId17"/>
                  <a:stretch>
                    <a:fillRect/>
                  </a:stretch>
                </p:blipFill>
                <p:spPr>
                  <a:xfrm>
                    <a:off x="10011210" y="4743580"/>
                    <a:ext cx="602664" cy="307154"/>
                  </a:xfrm>
                  <a:prstGeom prst="rect">
                    <a:avLst/>
                  </a:prstGeom>
                </p:spPr>
              </p:pic>
            </mc:Fallback>
          </mc:AlternateContent>
        </p:grpSp>
        <p:sp>
          <p:nvSpPr>
            <p:cNvPr id="12" name="TextBox 11">
              <a:extLst>
                <a:ext uri="{FF2B5EF4-FFF2-40B4-BE49-F238E27FC236}">
                  <a16:creationId xmlns:a16="http://schemas.microsoft.com/office/drawing/2014/main" id="{B6D08433-622F-8B4D-7957-A354D156FB9E}"/>
                </a:ext>
              </a:extLst>
            </p:cNvPr>
            <p:cNvSpPr txBox="1"/>
            <p:nvPr/>
          </p:nvSpPr>
          <p:spPr>
            <a:xfrm>
              <a:off x="7661292" y="3489202"/>
              <a:ext cx="316112" cy="461665"/>
            </a:xfrm>
            <a:prstGeom prst="rect">
              <a:avLst/>
            </a:prstGeom>
            <a:noFill/>
          </p:spPr>
          <p:txBody>
            <a:bodyPr wrap="none" rtlCol="0">
              <a:spAutoFit/>
            </a:bodyPr>
            <a:lstStyle/>
            <a:p>
              <a:r>
                <a:rPr lang="el-GR" sz="2400" dirty="0"/>
                <a:t>χ</a:t>
              </a:r>
              <a:endParaRPr lang="en-GB" sz="2400" dirty="0"/>
            </a:p>
          </p:txBody>
        </p:sp>
        <p:sp>
          <p:nvSpPr>
            <p:cNvPr id="13" name="TextBox 12">
              <a:extLst>
                <a:ext uri="{FF2B5EF4-FFF2-40B4-BE49-F238E27FC236}">
                  <a16:creationId xmlns:a16="http://schemas.microsoft.com/office/drawing/2014/main" id="{1E7F6975-2408-84D0-FE4B-419202900D5F}"/>
                </a:ext>
              </a:extLst>
            </p:cNvPr>
            <p:cNvSpPr txBox="1"/>
            <p:nvPr/>
          </p:nvSpPr>
          <p:spPr>
            <a:xfrm>
              <a:off x="7891268" y="4527694"/>
              <a:ext cx="316112" cy="461665"/>
            </a:xfrm>
            <a:prstGeom prst="rect">
              <a:avLst/>
            </a:prstGeom>
            <a:noFill/>
          </p:spPr>
          <p:txBody>
            <a:bodyPr wrap="none" rtlCol="0">
              <a:spAutoFit/>
            </a:bodyPr>
            <a:lstStyle/>
            <a:p>
              <a:r>
                <a:rPr lang="el-GR" sz="2400" dirty="0"/>
                <a:t>χ</a:t>
              </a:r>
              <a:endParaRPr lang="en-GB" sz="2400" dirty="0"/>
            </a:p>
          </p:txBody>
        </p:sp>
        <p:sp>
          <p:nvSpPr>
            <p:cNvPr id="15" name="TextBox 14">
              <a:extLst>
                <a:ext uri="{FF2B5EF4-FFF2-40B4-BE49-F238E27FC236}">
                  <a16:creationId xmlns:a16="http://schemas.microsoft.com/office/drawing/2014/main" id="{CF1F0A66-32FF-C63B-59AC-233EF2829902}"/>
                </a:ext>
              </a:extLst>
            </p:cNvPr>
            <p:cNvSpPr txBox="1"/>
            <p:nvPr/>
          </p:nvSpPr>
          <p:spPr>
            <a:xfrm>
              <a:off x="10024194" y="3380104"/>
              <a:ext cx="346570" cy="461665"/>
            </a:xfrm>
            <a:prstGeom prst="rect">
              <a:avLst/>
            </a:prstGeom>
            <a:noFill/>
          </p:spPr>
          <p:txBody>
            <a:bodyPr wrap="none" rtlCol="0">
              <a:spAutoFit/>
            </a:bodyPr>
            <a:lstStyle/>
            <a:p>
              <a:r>
                <a:rPr lang="en-GB" sz="2400" dirty="0"/>
                <a:t>q</a:t>
              </a:r>
            </a:p>
          </p:txBody>
        </p:sp>
        <p:sp>
          <p:nvSpPr>
            <p:cNvPr id="16" name="TextBox 15">
              <a:extLst>
                <a:ext uri="{FF2B5EF4-FFF2-40B4-BE49-F238E27FC236}">
                  <a16:creationId xmlns:a16="http://schemas.microsoft.com/office/drawing/2014/main" id="{E1FC55D0-14C2-5ECE-BA6A-4103DC572DC6}"/>
                </a:ext>
              </a:extLst>
            </p:cNvPr>
            <p:cNvSpPr txBox="1"/>
            <p:nvPr/>
          </p:nvSpPr>
          <p:spPr>
            <a:xfrm>
              <a:off x="10081230" y="4291766"/>
              <a:ext cx="346570" cy="461665"/>
            </a:xfrm>
            <a:prstGeom prst="rect">
              <a:avLst/>
            </a:prstGeom>
            <a:noFill/>
          </p:spPr>
          <p:txBody>
            <a:bodyPr wrap="none" rtlCol="0">
              <a:spAutoFit/>
            </a:bodyPr>
            <a:lstStyle/>
            <a:p>
              <a:r>
                <a:rPr lang="en-GB" sz="2400" dirty="0"/>
                <a:t>q</a:t>
              </a:r>
            </a:p>
          </p:txBody>
        </p:sp>
        <p:cxnSp>
          <p:nvCxnSpPr>
            <p:cNvPr id="17" name="Straight Connector 16">
              <a:extLst>
                <a:ext uri="{FF2B5EF4-FFF2-40B4-BE49-F238E27FC236}">
                  <a16:creationId xmlns:a16="http://schemas.microsoft.com/office/drawing/2014/main" id="{819E7A28-2AD5-ED77-B300-1B1AAE97156E}"/>
                </a:ext>
              </a:extLst>
            </p:cNvPr>
            <p:cNvCxnSpPr>
              <a:cxnSpLocks/>
            </p:cNvCxnSpPr>
            <p:nvPr/>
          </p:nvCxnSpPr>
          <p:spPr>
            <a:xfrm flipV="1">
              <a:off x="10297560" y="4502409"/>
              <a:ext cx="174660" cy="102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66DCCD23-E70B-98DE-CED8-0631B94C2D73}"/>
              </a:ext>
            </a:extLst>
          </p:cNvPr>
          <p:cNvGrpSpPr/>
          <p:nvPr/>
        </p:nvGrpSpPr>
        <p:grpSpPr>
          <a:xfrm>
            <a:off x="9430438" y="330169"/>
            <a:ext cx="1579117" cy="860003"/>
            <a:chOff x="9430438" y="473390"/>
            <a:chExt cx="1579117" cy="860003"/>
          </a:xfrm>
        </p:grpSpPr>
        <p:sp>
          <p:nvSpPr>
            <p:cNvPr id="23" name="Right Brace 22">
              <a:extLst>
                <a:ext uri="{FF2B5EF4-FFF2-40B4-BE49-F238E27FC236}">
                  <a16:creationId xmlns:a16="http://schemas.microsoft.com/office/drawing/2014/main" id="{344B0C83-96A0-C237-B0CA-89360E92700F}"/>
                </a:ext>
              </a:extLst>
            </p:cNvPr>
            <p:cNvSpPr/>
            <p:nvPr/>
          </p:nvSpPr>
          <p:spPr>
            <a:xfrm>
              <a:off x="9805011" y="550509"/>
              <a:ext cx="388487" cy="762862"/>
            </a:xfrm>
            <a:prstGeom prst="rightBrace">
              <a:avLst/>
            </a:prstGeom>
            <a:ln w="1905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E"/>
            </a:p>
          </p:txBody>
        </p:sp>
        <p:sp>
          <p:nvSpPr>
            <p:cNvPr id="24" name="TextBox 23">
              <a:extLst>
                <a:ext uri="{FF2B5EF4-FFF2-40B4-BE49-F238E27FC236}">
                  <a16:creationId xmlns:a16="http://schemas.microsoft.com/office/drawing/2014/main" id="{CDCD29F3-DBD9-C5BB-9B0A-936A04C009AB}"/>
                </a:ext>
              </a:extLst>
            </p:cNvPr>
            <p:cNvSpPr txBox="1"/>
            <p:nvPr/>
          </p:nvSpPr>
          <p:spPr>
            <a:xfrm>
              <a:off x="10228572" y="722222"/>
              <a:ext cx="780983" cy="400110"/>
            </a:xfrm>
            <a:prstGeom prst="rect">
              <a:avLst/>
            </a:prstGeom>
            <a:noFill/>
          </p:spPr>
          <p:txBody>
            <a:bodyPr wrap="none" rtlCol="0">
              <a:spAutoFit/>
            </a:bodyPr>
            <a:lstStyle/>
            <a:p>
              <a:pPr algn="ctr"/>
              <a:r>
                <a:rPr lang="en-GB" sz="2000" b="1" dirty="0">
                  <a:solidFill>
                    <a:schemeClr val="accent1">
                      <a:lumMod val="75000"/>
                    </a:schemeClr>
                  </a:solidFill>
                </a:rPr>
                <a:t>He, d</a:t>
              </a:r>
              <a:r>
                <a:rPr lang="en-GB" sz="500" dirty="0">
                  <a:solidFill>
                    <a:schemeClr val="accent1">
                      <a:lumMod val="75000"/>
                    </a:schemeClr>
                  </a:solidFill>
                  <a:latin typeface="Cambria Math" panose="02040503050406030204" pitchFamily="18" charset="0"/>
                  <a:ea typeface="Cambria Math" panose="02040503050406030204" pitchFamily="18" charset="0"/>
                  <a:sym typeface="Wingdings" panose="05000000000000000000" pitchFamily="2" charset="2"/>
                </a:rPr>
                <a:t>   </a:t>
              </a:r>
              <a:endParaRPr lang="en-GB" sz="200" dirty="0">
                <a:solidFill>
                  <a:schemeClr val="accent1">
                    <a:lumMod val="75000"/>
                  </a:schemeClr>
                </a:solidFill>
                <a:latin typeface="Cambria Math" panose="02040503050406030204" pitchFamily="18" charset="0"/>
                <a:ea typeface="Cambria Math" panose="02040503050406030204" pitchFamily="18" charset="0"/>
                <a:sym typeface="Wingdings" panose="05000000000000000000" pitchFamily="2" charset="2"/>
              </a:endParaRPr>
            </a:p>
          </p:txBody>
        </p:sp>
        <p:cxnSp>
          <p:nvCxnSpPr>
            <p:cNvPr id="25" name="Straight Connector 24">
              <a:extLst>
                <a:ext uri="{FF2B5EF4-FFF2-40B4-BE49-F238E27FC236}">
                  <a16:creationId xmlns:a16="http://schemas.microsoft.com/office/drawing/2014/main" id="{A2CC0936-B5BD-0754-574C-A53B3B2438ED}"/>
                </a:ext>
              </a:extLst>
            </p:cNvPr>
            <p:cNvCxnSpPr>
              <a:cxnSpLocks/>
            </p:cNvCxnSpPr>
            <p:nvPr/>
          </p:nvCxnSpPr>
          <p:spPr>
            <a:xfrm>
              <a:off x="10336517" y="816088"/>
              <a:ext cx="17357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024C153-3C38-2761-6FA7-0DE556AFEC07}"/>
                </a:ext>
              </a:extLst>
            </p:cNvPr>
            <p:cNvCxnSpPr>
              <a:cxnSpLocks/>
            </p:cNvCxnSpPr>
            <p:nvPr/>
          </p:nvCxnSpPr>
          <p:spPr>
            <a:xfrm>
              <a:off x="10709256" y="803233"/>
              <a:ext cx="151541"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3C63494F-1B6B-3473-80C8-3B1FBA5FCD39}"/>
                </a:ext>
              </a:extLst>
            </p:cNvPr>
            <p:cNvSpPr/>
            <p:nvPr/>
          </p:nvSpPr>
          <p:spPr>
            <a:xfrm>
              <a:off x="9430438" y="473390"/>
              <a:ext cx="161602" cy="8600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cxnSp>
          <p:nvCxnSpPr>
            <p:cNvPr id="28" name="Straight Connector 27">
              <a:extLst>
                <a:ext uri="{FF2B5EF4-FFF2-40B4-BE49-F238E27FC236}">
                  <a16:creationId xmlns:a16="http://schemas.microsoft.com/office/drawing/2014/main" id="{9CBFBD59-D5A3-76FB-0DF3-A2B3E0CA9EF1}"/>
                </a:ext>
              </a:extLst>
            </p:cNvPr>
            <p:cNvCxnSpPr>
              <a:cxnSpLocks/>
              <a:stCxn id="27" idx="4"/>
            </p:cNvCxnSpPr>
            <p:nvPr/>
          </p:nvCxnSpPr>
          <p:spPr>
            <a:xfrm flipV="1">
              <a:off x="9511239" y="1045769"/>
              <a:ext cx="425976" cy="28762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4E80611-64B5-903D-7E8D-D43FAB5375E0}"/>
                </a:ext>
              </a:extLst>
            </p:cNvPr>
            <p:cNvCxnSpPr>
              <a:cxnSpLocks/>
            </p:cNvCxnSpPr>
            <p:nvPr/>
          </p:nvCxnSpPr>
          <p:spPr>
            <a:xfrm flipV="1">
              <a:off x="9570006" y="856645"/>
              <a:ext cx="376389" cy="18912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DDF2A01-C04D-905D-B6E0-5A3C235270D2}"/>
                </a:ext>
              </a:extLst>
            </p:cNvPr>
            <p:cNvCxnSpPr>
              <a:cxnSpLocks/>
              <a:stCxn id="27" idx="7"/>
            </p:cNvCxnSpPr>
            <p:nvPr/>
          </p:nvCxnSpPr>
          <p:spPr>
            <a:xfrm>
              <a:off x="9568374" y="599335"/>
              <a:ext cx="376389" cy="9934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9577E4C-EDED-607D-7940-064CF986FC6F}"/>
                </a:ext>
              </a:extLst>
            </p:cNvPr>
            <p:cNvCxnSpPr>
              <a:cxnSpLocks/>
            </p:cNvCxnSpPr>
            <p:nvPr/>
          </p:nvCxnSpPr>
          <p:spPr>
            <a:xfrm>
              <a:off x="9557514" y="706476"/>
              <a:ext cx="345175" cy="14237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608DC60-0BC2-345D-A724-3E3D7DDABDEF}"/>
                </a:ext>
              </a:extLst>
            </p:cNvPr>
            <p:cNvCxnSpPr>
              <a:cxnSpLocks/>
            </p:cNvCxnSpPr>
            <p:nvPr/>
          </p:nvCxnSpPr>
          <p:spPr>
            <a:xfrm flipV="1">
              <a:off x="9514410" y="922277"/>
              <a:ext cx="467059" cy="171339"/>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DF35B20-697B-0A4D-38F9-9EC1B8298BF5}"/>
                </a:ext>
              </a:extLst>
            </p:cNvPr>
            <p:cNvCxnSpPr>
              <a:cxnSpLocks/>
              <a:stCxn id="27" idx="6"/>
            </p:cNvCxnSpPr>
            <p:nvPr/>
          </p:nvCxnSpPr>
          <p:spPr>
            <a:xfrm flipV="1">
              <a:off x="9592040" y="848853"/>
              <a:ext cx="345175" cy="54539"/>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6D737A8-63E5-7E40-2EB8-F120A20C00FC}"/>
                </a:ext>
              </a:extLst>
            </p:cNvPr>
            <p:cNvCxnSpPr>
              <a:cxnSpLocks/>
            </p:cNvCxnSpPr>
            <p:nvPr/>
          </p:nvCxnSpPr>
          <p:spPr>
            <a:xfrm flipV="1">
              <a:off x="9595422" y="1012434"/>
              <a:ext cx="375030" cy="12459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B7E8535-9EF1-E39D-6224-6840D859BE57}"/>
                </a:ext>
              </a:extLst>
            </p:cNvPr>
            <p:cNvCxnSpPr>
              <a:cxnSpLocks/>
              <a:stCxn id="27" idx="7"/>
            </p:cNvCxnSpPr>
            <p:nvPr/>
          </p:nvCxnSpPr>
          <p:spPr>
            <a:xfrm>
              <a:off x="9568374" y="599335"/>
              <a:ext cx="379560" cy="178329"/>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2E61B45-8FC4-1D07-CE84-1A2726FDD2D3}"/>
                </a:ext>
              </a:extLst>
            </p:cNvPr>
            <p:cNvCxnSpPr>
              <a:cxnSpLocks/>
            </p:cNvCxnSpPr>
            <p:nvPr/>
          </p:nvCxnSpPr>
          <p:spPr>
            <a:xfrm>
              <a:off x="9570006" y="638309"/>
              <a:ext cx="367209" cy="173722"/>
            </a:xfrm>
            <a:prstGeom prst="line">
              <a:avLst/>
            </a:prstGeom>
          </p:spPr>
          <p:style>
            <a:lnRef idx="1">
              <a:schemeClr val="accent1"/>
            </a:lnRef>
            <a:fillRef idx="0">
              <a:schemeClr val="accent1"/>
            </a:fillRef>
            <a:effectRef idx="0">
              <a:schemeClr val="accent1"/>
            </a:effectRef>
            <a:fontRef idx="minor">
              <a:schemeClr val="tx1"/>
            </a:fontRef>
          </p:style>
        </p:cxnSp>
      </p:grpSp>
      <p:sp>
        <p:nvSpPr>
          <p:cNvPr id="9" name="TextBox 8">
            <a:extLst>
              <a:ext uri="{FF2B5EF4-FFF2-40B4-BE49-F238E27FC236}">
                <a16:creationId xmlns:a16="http://schemas.microsoft.com/office/drawing/2014/main" id="{16BB1CFE-6E87-4B66-CE20-E8C642FE0574}"/>
              </a:ext>
            </a:extLst>
          </p:cNvPr>
          <p:cNvSpPr txBox="1"/>
          <p:nvPr/>
        </p:nvSpPr>
        <p:spPr>
          <a:xfrm>
            <a:off x="9741497" y="2193146"/>
            <a:ext cx="2096561" cy="276999"/>
          </a:xfrm>
          <a:prstGeom prst="rect">
            <a:avLst/>
          </a:prstGeom>
          <a:noFill/>
        </p:spPr>
        <p:txBody>
          <a:bodyPr wrap="square">
            <a:spAutoFit/>
          </a:bodyPr>
          <a:lstStyle/>
          <a:p>
            <a:pPr eaLnBrk="0" fontAlgn="base" hangingPunct="0">
              <a:spcBef>
                <a:spcPct val="0"/>
              </a:spcBef>
              <a:spcAft>
                <a:spcPct val="0"/>
              </a:spcAft>
            </a:pPr>
            <a:r>
              <a:rPr lang="en-GB" sz="1200" b="1" dirty="0">
                <a:effectLst/>
              </a:rPr>
              <a:t>P.D.L. </a:t>
            </a:r>
            <a:r>
              <a:rPr lang="en-GB" sz="1200" dirty="0">
                <a:effectLst/>
              </a:rPr>
              <a:t>e</a:t>
            </a:r>
            <a:r>
              <a:rPr lang="en-GB" sz="1200" dirty="0"/>
              <a:t>t al, </a:t>
            </a:r>
            <a:r>
              <a:rPr lang="en-GB" sz="1200" b="1" dirty="0"/>
              <a:t>in preparation</a:t>
            </a:r>
          </a:p>
        </p:txBody>
      </p:sp>
    </p:spTree>
    <p:extLst>
      <p:ext uri="{BB962C8B-B14F-4D97-AF65-F5344CB8AC3E}">
        <p14:creationId xmlns:p14="http://schemas.microsoft.com/office/powerpoint/2010/main" val="9995075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13A5F-DD61-6C67-E264-C4838F75CD27}"/>
              </a:ext>
            </a:extLst>
          </p:cNvPr>
          <p:cNvSpPr>
            <a:spLocks noGrp="1"/>
          </p:cNvSpPr>
          <p:nvPr>
            <p:ph type="title"/>
          </p:nvPr>
        </p:nvSpPr>
        <p:spPr>
          <a:xfrm>
            <a:off x="838200" y="199870"/>
            <a:ext cx="6064819" cy="1325563"/>
          </a:xfrm>
        </p:spPr>
        <p:txBody>
          <a:bodyPr/>
          <a:lstStyle/>
          <a:p>
            <a:r>
              <a:rPr lang="en-GB" b="1" dirty="0">
                <a:effectLst>
                  <a:outerShdw blurRad="38100" dist="38100" dir="2700000" algn="tl">
                    <a:srgbClr val="000000">
                      <a:alpha val="43137"/>
                    </a:srgbClr>
                  </a:outerShdw>
                </a:effectLst>
              </a:rPr>
              <a:t>Dark matter production</a:t>
            </a:r>
            <a:endParaRPr lang="en-SE" b="1" dirty="0">
              <a:effectLst>
                <a:outerShdw blurRad="38100" dist="38100" dir="2700000" algn="tl">
                  <a:srgbClr val="000000">
                    <a:alpha val="43137"/>
                  </a:srgbClr>
                </a:outerShdw>
              </a:effectLst>
            </a:endParaRPr>
          </a:p>
        </p:txBody>
      </p:sp>
      <p:pic>
        <p:nvPicPr>
          <p:cNvPr id="6" name="Content Placeholder 5">
            <a:extLst>
              <a:ext uri="{FF2B5EF4-FFF2-40B4-BE49-F238E27FC236}">
                <a16:creationId xmlns:a16="http://schemas.microsoft.com/office/drawing/2014/main" id="{48E9A8BD-80B4-AC04-DCE9-D4D9AC6EB59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8290" y="2887355"/>
            <a:ext cx="5661778" cy="3774518"/>
          </a:xfrm>
        </p:spPr>
      </p:pic>
      <p:sp>
        <p:nvSpPr>
          <p:cNvPr id="4" name="Slide Number Placeholder 3">
            <a:extLst>
              <a:ext uri="{FF2B5EF4-FFF2-40B4-BE49-F238E27FC236}">
                <a16:creationId xmlns:a16="http://schemas.microsoft.com/office/drawing/2014/main" id="{78DABFDF-038C-3BCE-D4F3-236ED1BDBE9D}"/>
              </a:ext>
            </a:extLst>
          </p:cNvPr>
          <p:cNvSpPr>
            <a:spLocks noGrp="1"/>
          </p:cNvSpPr>
          <p:nvPr>
            <p:ph type="sldNum" sz="quarter" idx="12"/>
          </p:nvPr>
        </p:nvSpPr>
        <p:spPr/>
        <p:txBody>
          <a:bodyPr/>
          <a:lstStyle/>
          <a:p>
            <a:fld id="{22575A84-A01E-4477-BEC3-178D27864C62}" type="slidenum">
              <a:rPr lang="en-GB" smtClean="0"/>
              <a:t>34</a:t>
            </a:fld>
            <a:endParaRPr lang="en-GB"/>
          </a:p>
        </p:txBody>
      </p:sp>
      <p:pic>
        <p:nvPicPr>
          <p:cNvPr id="8" name="Picture 7">
            <a:extLst>
              <a:ext uri="{FF2B5EF4-FFF2-40B4-BE49-F238E27FC236}">
                <a16:creationId xmlns:a16="http://schemas.microsoft.com/office/drawing/2014/main" id="{235B7435-CD58-BB61-B2AC-78690D779F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4252" y="2887356"/>
            <a:ext cx="5661778" cy="3774518"/>
          </a:xfrm>
          <a:prstGeom prst="rect">
            <a:avLst/>
          </a:prstGeom>
        </p:spPr>
      </p:pic>
      <p:sp>
        <p:nvSpPr>
          <p:cNvPr id="3" name="TextBox 2">
            <a:extLst>
              <a:ext uri="{FF2B5EF4-FFF2-40B4-BE49-F238E27FC236}">
                <a16:creationId xmlns:a16="http://schemas.microsoft.com/office/drawing/2014/main" id="{305DD76F-A9D9-B021-0810-34C5547465D2}"/>
              </a:ext>
            </a:extLst>
          </p:cNvPr>
          <p:cNvSpPr txBox="1"/>
          <p:nvPr/>
        </p:nvSpPr>
        <p:spPr>
          <a:xfrm>
            <a:off x="5159101" y="2702678"/>
            <a:ext cx="2096561" cy="276999"/>
          </a:xfrm>
          <a:prstGeom prst="rect">
            <a:avLst/>
          </a:prstGeom>
          <a:noFill/>
        </p:spPr>
        <p:txBody>
          <a:bodyPr wrap="square">
            <a:spAutoFit/>
          </a:bodyPr>
          <a:lstStyle/>
          <a:p>
            <a:pPr eaLnBrk="0" fontAlgn="base" hangingPunct="0">
              <a:spcBef>
                <a:spcPct val="0"/>
              </a:spcBef>
              <a:spcAft>
                <a:spcPct val="0"/>
              </a:spcAft>
            </a:pPr>
            <a:r>
              <a:rPr lang="en-GB" sz="1200" b="1" dirty="0">
                <a:effectLst/>
              </a:rPr>
              <a:t>P.D.L. </a:t>
            </a:r>
            <a:r>
              <a:rPr lang="en-GB" sz="1200" dirty="0">
                <a:effectLst/>
              </a:rPr>
              <a:t>e</a:t>
            </a:r>
            <a:r>
              <a:rPr lang="en-GB" sz="1200" dirty="0"/>
              <a:t>t al, </a:t>
            </a:r>
            <a:r>
              <a:rPr lang="en-GB" sz="1200" b="1" dirty="0"/>
              <a:t>in preparation</a:t>
            </a:r>
          </a:p>
        </p:txBody>
      </p:sp>
      <p:grpSp>
        <p:nvGrpSpPr>
          <p:cNvPr id="5" name="Group 4">
            <a:extLst>
              <a:ext uri="{FF2B5EF4-FFF2-40B4-BE49-F238E27FC236}">
                <a16:creationId xmlns:a16="http://schemas.microsoft.com/office/drawing/2014/main" id="{3FC1AF33-A265-F203-A2D2-2C59B3A25E3C}"/>
              </a:ext>
            </a:extLst>
          </p:cNvPr>
          <p:cNvGrpSpPr/>
          <p:nvPr/>
        </p:nvGrpSpPr>
        <p:grpSpPr>
          <a:xfrm>
            <a:off x="7949374" y="221904"/>
            <a:ext cx="1436996" cy="1045387"/>
            <a:chOff x="7661292" y="3380104"/>
            <a:chExt cx="2810928" cy="1609255"/>
          </a:xfrm>
        </p:grpSpPr>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2DACB3B4-9738-CDFB-E4BE-D68090033019}"/>
                    </a:ext>
                  </a:extLst>
                </p14:cNvPr>
                <p14:cNvContentPartPr/>
                <p14:nvPr/>
              </p14:nvContentPartPr>
              <p14:xfrm>
                <a:off x="8105851" y="3893581"/>
                <a:ext cx="670320" cy="856800"/>
              </p14:xfrm>
            </p:contentPart>
          </mc:Choice>
          <mc:Fallback xmlns="">
            <p:pic>
              <p:nvPicPr>
                <p:cNvPr id="16" name="Ink 15">
                  <a:extLst>
                    <a:ext uri="{FF2B5EF4-FFF2-40B4-BE49-F238E27FC236}">
                      <a16:creationId xmlns:a16="http://schemas.microsoft.com/office/drawing/2014/main" id="{0A3A1C73-F3B9-46B7-861E-2DA8CDDD1B61}"/>
                    </a:ext>
                  </a:extLst>
                </p:cNvPr>
                <p:cNvPicPr/>
                <p:nvPr/>
              </p:nvPicPr>
              <p:blipFill>
                <a:blip r:embed="rId11"/>
                <a:stretch>
                  <a:fillRect/>
                </a:stretch>
              </p:blipFill>
              <p:spPr>
                <a:xfrm>
                  <a:off x="8089502" y="3880326"/>
                  <a:ext cx="702365" cy="882780"/>
                </a:xfrm>
                <a:prstGeom prst="rect">
                  <a:avLst/>
                </a:prstGeom>
              </p:spPr>
            </p:pic>
          </mc:Fallback>
        </mc:AlternateContent>
        <p:grpSp>
          <p:nvGrpSpPr>
            <p:cNvPr id="9" name="Group 8">
              <a:extLst>
                <a:ext uri="{FF2B5EF4-FFF2-40B4-BE49-F238E27FC236}">
                  <a16:creationId xmlns:a16="http://schemas.microsoft.com/office/drawing/2014/main" id="{F30BA1E5-1A91-4BE0-AD75-60C8EBEA5ED0}"/>
                </a:ext>
              </a:extLst>
            </p:cNvPr>
            <p:cNvGrpSpPr/>
            <p:nvPr/>
          </p:nvGrpSpPr>
          <p:grpSpPr>
            <a:xfrm>
              <a:off x="8763211" y="3784197"/>
              <a:ext cx="1413720" cy="781200"/>
              <a:chOff x="9184449" y="4256802"/>
              <a:chExt cx="1413720" cy="781200"/>
            </a:xfrm>
          </p:grpSpPr>
          <mc:AlternateContent xmlns:mc="http://schemas.openxmlformats.org/markup-compatibility/2006" xmlns:p14="http://schemas.microsoft.com/office/powerpoint/2010/main">
            <mc:Choice Requires="p14">
              <p:contentPart p14:bwMode="auto" r:id="rId12">
                <p14:nvContentPartPr>
                  <p14:cNvPr id="15" name="Ink 14">
                    <a:extLst>
                      <a:ext uri="{FF2B5EF4-FFF2-40B4-BE49-F238E27FC236}">
                        <a16:creationId xmlns:a16="http://schemas.microsoft.com/office/drawing/2014/main" id="{EF2CE451-EDE6-B902-9015-D8F3E5D2AF80}"/>
                      </a:ext>
                    </a:extLst>
                  </p14:cNvPr>
                  <p14:cNvContentPartPr/>
                  <p14:nvPr/>
                </p14:nvContentPartPr>
                <p14:xfrm>
                  <a:off x="9184449" y="4652082"/>
                  <a:ext cx="836280" cy="248400"/>
                </p14:xfrm>
              </p:contentPart>
            </mc:Choice>
            <mc:Fallback xmlns="">
              <p:pic>
                <p:nvPicPr>
                  <p:cNvPr id="17" name="Ink 16">
                    <a:extLst>
                      <a:ext uri="{FF2B5EF4-FFF2-40B4-BE49-F238E27FC236}">
                        <a16:creationId xmlns:a16="http://schemas.microsoft.com/office/drawing/2014/main" id="{6A71E3EC-B39C-4BB4-A978-A9FDEFE68C5D}"/>
                      </a:ext>
                    </a:extLst>
                  </p:cNvPr>
                  <p:cNvPicPr/>
                  <p:nvPr/>
                </p:nvPicPr>
                <p:blipFill>
                  <a:blip r:embed="rId13"/>
                  <a:stretch>
                    <a:fillRect/>
                  </a:stretch>
                </p:blipFill>
                <p:spPr>
                  <a:xfrm>
                    <a:off x="9168103" y="4638841"/>
                    <a:ext cx="868319" cy="274352"/>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 name="Ink 15">
                    <a:extLst>
                      <a:ext uri="{FF2B5EF4-FFF2-40B4-BE49-F238E27FC236}">
                        <a16:creationId xmlns:a16="http://schemas.microsoft.com/office/drawing/2014/main" id="{37B3821A-3CA6-293B-D0C1-EC79E9CD5507}"/>
                      </a:ext>
                    </a:extLst>
                  </p14:cNvPr>
                  <p14:cNvContentPartPr/>
                  <p14:nvPr/>
                </p14:nvContentPartPr>
                <p14:xfrm>
                  <a:off x="10027569" y="4256802"/>
                  <a:ext cx="363240" cy="510120"/>
                </p14:xfrm>
              </p:contentPart>
            </mc:Choice>
            <mc:Fallback xmlns="">
              <p:pic>
                <p:nvPicPr>
                  <p:cNvPr id="19" name="Ink 18">
                    <a:extLst>
                      <a:ext uri="{FF2B5EF4-FFF2-40B4-BE49-F238E27FC236}">
                        <a16:creationId xmlns:a16="http://schemas.microsoft.com/office/drawing/2014/main" id="{4562234A-42C5-4CE1-BC3F-05270D45F256}"/>
                      </a:ext>
                    </a:extLst>
                  </p:cNvPr>
                  <p:cNvPicPr/>
                  <p:nvPr/>
                </p:nvPicPr>
                <p:blipFill>
                  <a:blip r:embed="rId15"/>
                  <a:stretch>
                    <a:fillRect/>
                  </a:stretch>
                </p:blipFill>
                <p:spPr>
                  <a:xfrm>
                    <a:off x="10011207" y="4243559"/>
                    <a:ext cx="395310" cy="536076"/>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7" name="Ink 16">
                    <a:extLst>
                      <a:ext uri="{FF2B5EF4-FFF2-40B4-BE49-F238E27FC236}">
                        <a16:creationId xmlns:a16="http://schemas.microsoft.com/office/drawing/2014/main" id="{6CDE3C2F-40AE-AED9-BF3C-23DFA1322425}"/>
                      </a:ext>
                    </a:extLst>
                  </p14:cNvPr>
                  <p14:cNvContentPartPr/>
                  <p14:nvPr/>
                </p14:nvContentPartPr>
                <p14:xfrm>
                  <a:off x="10027569" y="4756842"/>
                  <a:ext cx="570600" cy="281160"/>
                </p14:xfrm>
              </p:contentPart>
            </mc:Choice>
            <mc:Fallback xmlns="">
              <p:pic>
                <p:nvPicPr>
                  <p:cNvPr id="21" name="Ink 20">
                    <a:extLst>
                      <a:ext uri="{FF2B5EF4-FFF2-40B4-BE49-F238E27FC236}">
                        <a16:creationId xmlns:a16="http://schemas.microsoft.com/office/drawing/2014/main" id="{3D71C5B7-C480-465A-8EA7-823A118BE96B}"/>
                      </a:ext>
                    </a:extLst>
                  </p:cNvPr>
                  <p:cNvPicPr/>
                  <p:nvPr/>
                </p:nvPicPr>
                <p:blipFill>
                  <a:blip r:embed="rId17"/>
                  <a:stretch>
                    <a:fillRect/>
                  </a:stretch>
                </p:blipFill>
                <p:spPr>
                  <a:xfrm>
                    <a:off x="10011210" y="4743580"/>
                    <a:ext cx="602664" cy="307154"/>
                  </a:xfrm>
                  <a:prstGeom prst="rect">
                    <a:avLst/>
                  </a:prstGeom>
                </p:spPr>
              </p:pic>
            </mc:Fallback>
          </mc:AlternateContent>
        </p:grpSp>
        <p:sp>
          <p:nvSpPr>
            <p:cNvPr id="10" name="TextBox 9">
              <a:extLst>
                <a:ext uri="{FF2B5EF4-FFF2-40B4-BE49-F238E27FC236}">
                  <a16:creationId xmlns:a16="http://schemas.microsoft.com/office/drawing/2014/main" id="{FF9E05A6-2BDB-D297-FC1C-C18655D53452}"/>
                </a:ext>
              </a:extLst>
            </p:cNvPr>
            <p:cNvSpPr txBox="1"/>
            <p:nvPr/>
          </p:nvSpPr>
          <p:spPr>
            <a:xfrm>
              <a:off x="7661292" y="3489202"/>
              <a:ext cx="316112" cy="461665"/>
            </a:xfrm>
            <a:prstGeom prst="rect">
              <a:avLst/>
            </a:prstGeom>
            <a:noFill/>
          </p:spPr>
          <p:txBody>
            <a:bodyPr wrap="none" rtlCol="0">
              <a:spAutoFit/>
            </a:bodyPr>
            <a:lstStyle/>
            <a:p>
              <a:r>
                <a:rPr lang="el-GR" sz="2400" dirty="0"/>
                <a:t>χ</a:t>
              </a:r>
              <a:endParaRPr lang="en-GB" sz="2400" dirty="0"/>
            </a:p>
          </p:txBody>
        </p:sp>
        <p:sp>
          <p:nvSpPr>
            <p:cNvPr id="11" name="TextBox 10">
              <a:extLst>
                <a:ext uri="{FF2B5EF4-FFF2-40B4-BE49-F238E27FC236}">
                  <a16:creationId xmlns:a16="http://schemas.microsoft.com/office/drawing/2014/main" id="{6C2FCB02-5FFA-C442-99B6-BCD614E58B07}"/>
                </a:ext>
              </a:extLst>
            </p:cNvPr>
            <p:cNvSpPr txBox="1"/>
            <p:nvPr/>
          </p:nvSpPr>
          <p:spPr>
            <a:xfrm>
              <a:off x="7891268" y="4527694"/>
              <a:ext cx="316112" cy="461665"/>
            </a:xfrm>
            <a:prstGeom prst="rect">
              <a:avLst/>
            </a:prstGeom>
            <a:noFill/>
          </p:spPr>
          <p:txBody>
            <a:bodyPr wrap="none" rtlCol="0">
              <a:spAutoFit/>
            </a:bodyPr>
            <a:lstStyle/>
            <a:p>
              <a:r>
                <a:rPr lang="el-GR" sz="2400" dirty="0"/>
                <a:t>χ</a:t>
              </a:r>
              <a:endParaRPr lang="en-GB" sz="2400" dirty="0"/>
            </a:p>
          </p:txBody>
        </p:sp>
        <p:sp>
          <p:nvSpPr>
            <p:cNvPr id="12" name="TextBox 11">
              <a:extLst>
                <a:ext uri="{FF2B5EF4-FFF2-40B4-BE49-F238E27FC236}">
                  <a16:creationId xmlns:a16="http://schemas.microsoft.com/office/drawing/2014/main" id="{844CFF93-D40A-FDEA-C666-C6D7CD3C13A2}"/>
                </a:ext>
              </a:extLst>
            </p:cNvPr>
            <p:cNvSpPr txBox="1"/>
            <p:nvPr/>
          </p:nvSpPr>
          <p:spPr>
            <a:xfrm>
              <a:off x="10024194" y="3380104"/>
              <a:ext cx="346570" cy="461665"/>
            </a:xfrm>
            <a:prstGeom prst="rect">
              <a:avLst/>
            </a:prstGeom>
            <a:noFill/>
          </p:spPr>
          <p:txBody>
            <a:bodyPr wrap="none" rtlCol="0">
              <a:spAutoFit/>
            </a:bodyPr>
            <a:lstStyle/>
            <a:p>
              <a:r>
                <a:rPr lang="en-GB" sz="2400" dirty="0"/>
                <a:t>q</a:t>
              </a:r>
            </a:p>
          </p:txBody>
        </p:sp>
        <p:sp>
          <p:nvSpPr>
            <p:cNvPr id="13" name="TextBox 12">
              <a:extLst>
                <a:ext uri="{FF2B5EF4-FFF2-40B4-BE49-F238E27FC236}">
                  <a16:creationId xmlns:a16="http://schemas.microsoft.com/office/drawing/2014/main" id="{BDDCE337-A013-DF3F-E5E5-E9024BE65C7F}"/>
                </a:ext>
              </a:extLst>
            </p:cNvPr>
            <p:cNvSpPr txBox="1"/>
            <p:nvPr/>
          </p:nvSpPr>
          <p:spPr>
            <a:xfrm>
              <a:off x="10081230" y="4291766"/>
              <a:ext cx="346570" cy="461665"/>
            </a:xfrm>
            <a:prstGeom prst="rect">
              <a:avLst/>
            </a:prstGeom>
            <a:noFill/>
          </p:spPr>
          <p:txBody>
            <a:bodyPr wrap="none" rtlCol="0">
              <a:spAutoFit/>
            </a:bodyPr>
            <a:lstStyle/>
            <a:p>
              <a:r>
                <a:rPr lang="en-GB" sz="2400" dirty="0"/>
                <a:t>q</a:t>
              </a:r>
            </a:p>
          </p:txBody>
        </p:sp>
        <p:cxnSp>
          <p:nvCxnSpPr>
            <p:cNvPr id="14" name="Straight Connector 13">
              <a:extLst>
                <a:ext uri="{FF2B5EF4-FFF2-40B4-BE49-F238E27FC236}">
                  <a16:creationId xmlns:a16="http://schemas.microsoft.com/office/drawing/2014/main" id="{3A36B0E2-B63A-92B2-CA1E-B8557ADBB0F7}"/>
                </a:ext>
              </a:extLst>
            </p:cNvPr>
            <p:cNvCxnSpPr>
              <a:cxnSpLocks/>
            </p:cNvCxnSpPr>
            <p:nvPr/>
          </p:nvCxnSpPr>
          <p:spPr>
            <a:xfrm flipV="1">
              <a:off x="10297560" y="4502409"/>
              <a:ext cx="174660" cy="102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E7BBE1BC-2527-772C-FEE4-083DC0573CFA}"/>
              </a:ext>
            </a:extLst>
          </p:cNvPr>
          <p:cNvGrpSpPr/>
          <p:nvPr/>
        </p:nvGrpSpPr>
        <p:grpSpPr>
          <a:xfrm>
            <a:off x="9430438" y="330169"/>
            <a:ext cx="1579117" cy="860003"/>
            <a:chOff x="9430438" y="473390"/>
            <a:chExt cx="1579117" cy="860003"/>
          </a:xfrm>
        </p:grpSpPr>
        <p:sp>
          <p:nvSpPr>
            <p:cNvPr id="18" name="Right Brace 17">
              <a:extLst>
                <a:ext uri="{FF2B5EF4-FFF2-40B4-BE49-F238E27FC236}">
                  <a16:creationId xmlns:a16="http://schemas.microsoft.com/office/drawing/2014/main" id="{0685A252-91E6-7A23-C7F2-31292C513EE8}"/>
                </a:ext>
              </a:extLst>
            </p:cNvPr>
            <p:cNvSpPr/>
            <p:nvPr/>
          </p:nvSpPr>
          <p:spPr>
            <a:xfrm>
              <a:off x="9805011" y="550509"/>
              <a:ext cx="388487" cy="762862"/>
            </a:xfrm>
            <a:prstGeom prst="rightBrace">
              <a:avLst/>
            </a:prstGeom>
            <a:ln w="1905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E"/>
            </a:p>
          </p:txBody>
        </p:sp>
        <p:sp>
          <p:nvSpPr>
            <p:cNvPr id="19" name="TextBox 18">
              <a:extLst>
                <a:ext uri="{FF2B5EF4-FFF2-40B4-BE49-F238E27FC236}">
                  <a16:creationId xmlns:a16="http://schemas.microsoft.com/office/drawing/2014/main" id="{D4B0CC44-B992-2A68-FE52-3CC4C0F49B75}"/>
                </a:ext>
              </a:extLst>
            </p:cNvPr>
            <p:cNvSpPr txBox="1"/>
            <p:nvPr/>
          </p:nvSpPr>
          <p:spPr>
            <a:xfrm>
              <a:off x="10228572" y="722222"/>
              <a:ext cx="780983" cy="400110"/>
            </a:xfrm>
            <a:prstGeom prst="rect">
              <a:avLst/>
            </a:prstGeom>
            <a:noFill/>
          </p:spPr>
          <p:txBody>
            <a:bodyPr wrap="none" rtlCol="0">
              <a:spAutoFit/>
            </a:bodyPr>
            <a:lstStyle/>
            <a:p>
              <a:pPr algn="ctr"/>
              <a:r>
                <a:rPr lang="en-GB" sz="2000" b="1" dirty="0">
                  <a:solidFill>
                    <a:schemeClr val="accent1">
                      <a:lumMod val="75000"/>
                    </a:schemeClr>
                  </a:solidFill>
                </a:rPr>
                <a:t>He, d</a:t>
              </a:r>
              <a:r>
                <a:rPr lang="en-GB" sz="500" dirty="0">
                  <a:solidFill>
                    <a:schemeClr val="accent1">
                      <a:lumMod val="75000"/>
                    </a:schemeClr>
                  </a:solidFill>
                  <a:latin typeface="Cambria Math" panose="02040503050406030204" pitchFamily="18" charset="0"/>
                  <a:ea typeface="Cambria Math" panose="02040503050406030204" pitchFamily="18" charset="0"/>
                  <a:sym typeface="Wingdings" panose="05000000000000000000" pitchFamily="2" charset="2"/>
                </a:rPr>
                <a:t>   </a:t>
              </a:r>
              <a:endParaRPr lang="en-GB" sz="200" dirty="0">
                <a:solidFill>
                  <a:schemeClr val="accent1">
                    <a:lumMod val="75000"/>
                  </a:schemeClr>
                </a:solidFill>
                <a:latin typeface="Cambria Math" panose="02040503050406030204" pitchFamily="18" charset="0"/>
                <a:ea typeface="Cambria Math" panose="02040503050406030204" pitchFamily="18" charset="0"/>
                <a:sym typeface="Wingdings" panose="05000000000000000000" pitchFamily="2" charset="2"/>
              </a:endParaRPr>
            </a:p>
          </p:txBody>
        </p:sp>
        <p:cxnSp>
          <p:nvCxnSpPr>
            <p:cNvPr id="20" name="Straight Connector 19">
              <a:extLst>
                <a:ext uri="{FF2B5EF4-FFF2-40B4-BE49-F238E27FC236}">
                  <a16:creationId xmlns:a16="http://schemas.microsoft.com/office/drawing/2014/main" id="{EDE9D63D-BD3D-BEB2-9A2A-486F0B9754EA}"/>
                </a:ext>
              </a:extLst>
            </p:cNvPr>
            <p:cNvCxnSpPr>
              <a:cxnSpLocks/>
            </p:cNvCxnSpPr>
            <p:nvPr/>
          </p:nvCxnSpPr>
          <p:spPr>
            <a:xfrm>
              <a:off x="10336517" y="816088"/>
              <a:ext cx="17357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B90562B-0B20-AD40-9E25-1122C3F34F29}"/>
                </a:ext>
              </a:extLst>
            </p:cNvPr>
            <p:cNvCxnSpPr>
              <a:cxnSpLocks/>
            </p:cNvCxnSpPr>
            <p:nvPr/>
          </p:nvCxnSpPr>
          <p:spPr>
            <a:xfrm>
              <a:off x="10709256" y="803233"/>
              <a:ext cx="151541"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3188A937-CB5A-1D77-DB03-B3CF58A1698E}"/>
                </a:ext>
              </a:extLst>
            </p:cNvPr>
            <p:cNvSpPr/>
            <p:nvPr/>
          </p:nvSpPr>
          <p:spPr>
            <a:xfrm>
              <a:off x="9430438" y="473390"/>
              <a:ext cx="161602" cy="8600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cxnSp>
          <p:nvCxnSpPr>
            <p:cNvPr id="27" name="Straight Connector 26">
              <a:extLst>
                <a:ext uri="{FF2B5EF4-FFF2-40B4-BE49-F238E27FC236}">
                  <a16:creationId xmlns:a16="http://schemas.microsoft.com/office/drawing/2014/main" id="{32CFB8E2-3D55-4F13-506C-9841855F4D32}"/>
                </a:ext>
              </a:extLst>
            </p:cNvPr>
            <p:cNvCxnSpPr>
              <a:cxnSpLocks/>
              <a:stCxn id="22" idx="4"/>
            </p:cNvCxnSpPr>
            <p:nvPr/>
          </p:nvCxnSpPr>
          <p:spPr>
            <a:xfrm flipV="1">
              <a:off x="9511239" y="1045769"/>
              <a:ext cx="425976" cy="28762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18E3DE2-9472-F868-18A8-278C3D936B7C}"/>
                </a:ext>
              </a:extLst>
            </p:cNvPr>
            <p:cNvCxnSpPr>
              <a:cxnSpLocks/>
            </p:cNvCxnSpPr>
            <p:nvPr/>
          </p:nvCxnSpPr>
          <p:spPr>
            <a:xfrm flipV="1">
              <a:off x="9570006" y="856645"/>
              <a:ext cx="376389" cy="18912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27A8798-C90C-BC28-41E5-B1B1E9FF8B07}"/>
                </a:ext>
              </a:extLst>
            </p:cNvPr>
            <p:cNvCxnSpPr>
              <a:cxnSpLocks/>
              <a:stCxn id="22" idx="7"/>
            </p:cNvCxnSpPr>
            <p:nvPr/>
          </p:nvCxnSpPr>
          <p:spPr>
            <a:xfrm>
              <a:off x="9568374" y="599335"/>
              <a:ext cx="376389" cy="9934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7BD2746-8632-3630-9F10-9BF5F2B0DC17}"/>
                </a:ext>
              </a:extLst>
            </p:cNvPr>
            <p:cNvCxnSpPr>
              <a:cxnSpLocks/>
            </p:cNvCxnSpPr>
            <p:nvPr/>
          </p:nvCxnSpPr>
          <p:spPr>
            <a:xfrm>
              <a:off x="9557514" y="706476"/>
              <a:ext cx="345175" cy="14237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8E07489-4733-E0BF-8DCC-844F3073D676}"/>
                </a:ext>
              </a:extLst>
            </p:cNvPr>
            <p:cNvCxnSpPr>
              <a:cxnSpLocks/>
            </p:cNvCxnSpPr>
            <p:nvPr/>
          </p:nvCxnSpPr>
          <p:spPr>
            <a:xfrm flipV="1">
              <a:off x="9514410" y="922277"/>
              <a:ext cx="467059" cy="171339"/>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203252B-A6C4-DCC7-30FF-F9F8770C3E83}"/>
                </a:ext>
              </a:extLst>
            </p:cNvPr>
            <p:cNvCxnSpPr>
              <a:cxnSpLocks/>
              <a:stCxn id="22" idx="6"/>
            </p:cNvCxnSpPr>
            <p:nvPr/>
          </p:nvCxnSpPr>
          <p:spPr>
            <a:xfrm flipV="1">
              <a:off x="9592040" y="848853"/>
              <a:ext cx="345175" cy="54539"/>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32A34A6-E155-9EBA-131F-B57E8136AE1A}"/>
                </a:ext>
              </a:extLst>
            </p:cNvPr>
            <p:cNvCxnSpPr>
              <a:cxnSpLocks/>
            </p:cNvCxnSpPr>
            <p:nvPr/>
          </p:nvCxnSpPr>
          <p:spPr>
            <a:xfrm flipV="1">
              <a:off x="9595422" y="1012434"/>
              <a:ext cx="375030" cy="12459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DED9DB29-CFCD-B827-BAA3-E4EC24AFC3A4}"/>
                </a:ext>
              </a:extLst>
            </p:cNvPr>
            <p:cNvCxnSpPr>
              <a:cxnSpLocks/>
              <a:stCxn id="22" idx="7"/>
            </p:cNvCxnSpPr>
            <p:nvPr/>
          </p:nvCxnSpPr>
          <p:spPr>
            <a:xfrm>
              <a:off x="9568374" y="599335"/>
              <a:ext cx="379560" cy="178329"/>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055D938-FA53-1CE6-6589-5D7B8BE300FD}"/>
                </a:ext>
              </a:extLst>
            </p:cNvPr>
            <p:cNvCxnSpPr>
              <a:cxnSpLocks/>
            </p:cNvCxnSpPr>
            <p:nvPr/>
          </p:nvCxnSpPr>
          <p:spPr>
            <a:xfrm>
              <a:off x="9570006" y="638309"/>
              <a:ext cx="367209" cy="173722"/>
            </a:xfrm>
            <a:prstGeom prst="line">
              <a:avLst/>
            </a:prstGeom>
          </p:spPr>
          <p:style>
            <a:lnRef idx="1">
              <a:schemeClr val="accent1"/>
            </a:lnRef>
            <a:fillRef idx="0">
              <a:schemeClr val="accent1"/>
            </a:fillRef>
            <a:effectRef idx="0">
              <a:schemeClr val="accent1"/>
            </a:effectRef>
            <a:fontRef idx="minor">
              <a:schemeClr val="tx1"/>
            </a:fontRef>
          </p:style>
        </p:cxnSp>
      </p:grpSp>
      <p:sp>
        <p:nvSpPr>
          <p:cNvPr id="55" name="TextBox 54">
            <a:extLst>
              <a:ext uri="{FF2B5EF4-FFF2-40B4-BE49-F238E27FC236}">
                <a16:creationId xmlns:a16="http://schemas.microsoft.com/office/drawing/2014/main" id="{E7DBC372-0DFE-5B90-68E0-707A6A3519BA}"/>
              </a:ext>
            </a:extLst>
          </p:cNvPr>
          <p:cNvSpPr txBox="1"/>
          <p:nvPr/>
        </p:nvSpPr>
        <p:spPr>
          <a:xfrm>
            <a:off x="1124874" y="1501291"/>
            <a:ext cx="10281149" cy="1107996"/>
          </a:xfrm>
          <a:prstGeom prst="rect">
            <a:avLst/>
          </a:prstGeom>
          <a:noFill/>
        </p:spPr>
        <p:txBody>
          <a:bodyPr wrap="square">
            <a:spAutoFit/>
          </a:bodyPr>
          <a:lstStyle/>
          <a:p>
            <a:r>
              <a:rPr lang="en-GB" sz="2200" dirty="0"/>
              <a:t>Estimations of the expected flux from DM hints have changed significantly over the last years. </a:t>
            </a:r>
            <a:r>
              <a:rPr lang="en-GB" sz="2200" b="1" dirty="0">
                <a:solidFill>
                  <a:schemeClr val="accent1">
                    <a:lumMod val="50000"/>
                  </a:schemeClr>
                </a:solidFill>
              </a:rPr>
              <a:t>The measurement of anti-deuteron events by GAPS or the TOF (AMS-02) will certainly evidence exotic mechanisms of production of these particles</a:t>
            </a:r>
            <a:endParaRPr lang="en-GB" sz="2000" b="1" dirty="0">
              <a:solidFill>
                <a:schemeClr val="accent1">
                  <a:lumMod val="50000"/>
                </a:schemeClr>
              </a:solidFill>
            </a:endParaRPr>
          </a:p>
        </p:txBody>
      </p:sp>
    </p:spTree>
    <p:extLst>
      <p:ext uri="{BB962C8B-B14F-4D97-AF65-F5344CB8AC3E}">
        <p14:creationId xmlns:p14="http://schemas.microsoft.com/office/powerpoint/2010/main" val="31008815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AF27249-2764-4834-B6B2-C8FE3545F7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276" y="1889760"/>
            <a:ext cx="5577838" cy="3718559"/>
          </a:xfrm>
          <a:prstGeom prst="rect">
            <a:avLst/>
          </a:prstGeom>
        </p:spPr>
      </p:pic>
      <p:sp>
        <p:nvSpPr>
          <p:cNvPr id="4" name="Slide Number Placeholder 3">
            <a:extLst>
              <a:ext uri="{FF2B5EF4-FFF2-40B4-BE49-F238E27FC236}">
                <a16:creationId xmlns:a16="http://schemas.microsoft.com/office/drawing/2014/main" id="{D655C6D5-4C58-48CB-8CC8-6C40478863A1}"/>
              </a:ext>
            </a:extLst>
          </p:cNvPr>
          <p:cNvSpPr>
            <a:spLocks noGrp="1"/>
          </p:cNvSpPr>
          <p:nvPr>
            <p:ph type="sldNum" sz="quarter" idx="12"/>
          </p:nvPr>
        </p:nvSpPr>
        <p:spPr/>
        <p:txBody>
          <a:bodyPr/>
          <a:lstStyle/>
          <a:p>
            <a:fld id="{22575A84-A01E-4477-BEC3-178D27864C62}" type="slidenum">
              <a:rPr lang="en-GB" smtClean="0"/>
              <a:t>35</a:t>
            </a:fld>
            <a:endParaRPr lang="en-GB"/>
          </a:p>
        </p:txBody>
      </p:sp>
      <p:sp>
        <p:nvSpPr>
          <p:cNvPr id="7" name="TextBox 6">
            <a:extLst>
              <a:ext uri="{FF2B5EF4-FFF2-40B4-BE49-F238E27FC236}">
                <a16:creationId xmlns:a16="http://schemas.microsoft.com/office/drawing/2014/main" id="{D50A1396-1D76-4120-A0F9-5C9BC243F475}"/>
              </a:ext>
            </a:extLst>
          </p:cNvPr>
          <p:cNvSpPr txBox="1"/>
          <p:nvPr/>
        </p:nvSpPr>
        <p:spPr>
          <a:xfrm>
            <a:off x="1149008" y="1862321"/>
            <a:ext cx="2096561" cy="276999"/>
          </a:xfrm>
          <a:prstGeom prst="rect">
            <a:avLst/>
          </a:prstGeom>
          <a:noFill/>
        </p:spPr>
        <p:txBody>
          <a:bodyPr wrap="square">
            <a:spAutoFit/>
          </a:bodyPr>
          <a:lstStyle/>
          <a:p>
            <a:pPr eaLnBrk="0" fontAlgn="base" hangingPunct="0">
              <a:spcBef>
                <a:spcPct val="0"/>
              </a:spcBef>
              <a:spcAft>
                <a:spcPct val="0"/>
              </a:spcAft>
            </a:pPr>
            <a:r>
              <a:rPr lang="en-GB" sz="1200" b="1" dirty="0">
                <a:effectLst/>
              </a:rPr>
              <a:t>P.D.L. </a:t>
            </a:r>
            <a:r>
              <a:rPr lang="en-GB" sz="1200" dirty="0">
                <a:effectLst/>
              </a:rPr>
              <a:t>e</a:t>
            </a:r>
            <a:r>
              <a:rPr lang="en-GB" sz="1200" dirty="0"/>
              <a:t>t al, </a:t>
            </a:r>
            <a:r>
              <a:rPr lang="en-GB" sz="1200" b="1" dirty="0"/>
              <a:t>in preparation</a:t>
            </a:r>
          </a:p>
        </p:txBody>
      </p:sp>
      <p:sp>
        <p:nvSpPr>
          <p:cNvPr id="9" name="TextBox 8">
            <a:extLst>
              <a:ext uri="{FF2B5EF4-FFF2-40B4-BE49-F238E27FC236}">
                <a16:creationId xmlns:a16="http://schemas.microsoft.com/office/drawing/2014/main" id="{EA7D4598-13AA-24B1-122A-2E1D6CAE85E9}"/>
              </a:ext>
            </a:extLst>
          </p:cNvPr>
          <p:cNvSpPr txBox="1"/>
          <p:nvPr/>
        </p:nvSpPr>
        <p:spPr>
          <a:xfrm>
            <a:off x="976810" y="5836193"/>
            <a:ext cx="9940542" cy="415498"/>
          </a:xfrm>
          <a:prstGeom prst="rect">
            <a:avLst/>
          </a:prstGeom>
          <a:noFill/>
        </p:spPr>
        <p:txBody>
          <a:bodyPr wrap="none" rtlCol="0">
            <a:spAutoFit/>
          </a:bodyPr>
          <a:lstStyle/>
          <a:p>
            <a:r>
              <a:rPr lang="en-GB" sz="2100" dirty="0">
                <a:latin typeface="Times New Roman" panose="02020603050405020304" pitchFamily="18" charset="0"/>
                <a:cs typeface="Times New Roman" panose="02020603050405020304" pitchFamily="18" charset="0"/>
              </a:rPr>
              <a:t>Detected anti-D events possibly explained, but impossible to explain more anti-He events!</a:t>
            </a:r>
            <a:endParaRPr lang="en-SE" sz="21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58A4FEF-EC2F-3A74-EDF4-8996C5A8FF16}"/>
              </a:ext>
            </a:extLst>
          </p:cNvPr>
          <p:cNvPicPr>
            <a:picLocks noChangeAspect="1"/>
          </p:cNvPicPr>
          <p:nvPr/>
        </p:nvPicPr>
        <p:blipFill>
          <a:blip r:embed="rId3"/>
          <a:stretch>
            <a:fillRect/>
          </a:stretch>
        </p:blipFill>
        <p:spPr>
          <a:xfrm>
            <a:off x="6852352" y="1872343"/>
            <a:ext cx="3848305" cy="3737014"/>
          </a:xfrm>
          <a:prstGeom prst="rect">
            <a:avLst/>
          </a:prstGeom>
        </p:spPr>
      </p:pic>
      <p:sp>
        <p:nvSpPr>
          <p:cNvPr id="12" name="TextBox 11">
            <a:extLst>
              <a:ext uri="{FF2B5EF4-FFF2-40B4-BE49-F238E27FC236}">
                <a16:creationId xmlns:a16="http://schemas.microsoft.com/office/drawing/2014/main" id="{8C04D614-272B-22AD-F3E1-54D677A458A3}"/>
              </a:ext>
            </a:extLst>
          </p:cNvPr>
          <p:cNvSpPr txBox="1"/>
          <p:nvPr/>
        </p:nvSpPr>
        <p:spPr>
          <a:xfrm>
            <a:off x="9030265" y="1753464"/>
            <a:ext cx="2096561" cy="276999"/>
          </a:xfrm>
          <a:prstGeom prst="rect">
            <a:avLst/>
          </a:prstGeom>
          <a:noFill/>
        </p:spPr>
        <p:txBody>
          <a:bodyPr wrap="square">
            <a:spAutoFit/>
          </a:bodyPr>
          <a:lstStyle/>
          <a:p>
            <a:pPr eaLnBrk="0" fontAlgn="base" hangingPunct="0">
              <a:spcBef>
                <a:spcPct val="0"/>
              </a:spcBef>
              <a:spcAft>
                <a:spcPct val="0"/>
              </a:spcAft>
            </a:pPr>
            <a:r>
              <a:rPr lang="en-GB" sz="1200" dirty="0" err="1">
                <a:effectLst/>
              </a:rPr>
              <a:t>Shuckla</a:t>
            </a:r>
            <a:r>
              <a:rPr lang="en-GB" sz="1200" dirty="0">
                <a:effectLst/>
              </a:rPr>
              <a:t>, MIAPP 2021</a:t>
            </a:r>
            <a:endParaRPr lang="en-GB" sz="1200" dirty="0"/>
          </a:p>
        </p:txBody>
      </p:sp>
      <p:sp>
        <p:nvSpPr>
          <p:cNvPr id="14" name="Title 1">
            <a:extLst>
              <a:ext uri="{FF2B5EF4-FFF2-40B4-BE49-F238E27FC236}">
                <a16:creationId xmlns:a16="http://schemas.microsoft.com/office/drawing/2014/main" id="{8B4D672F-8948-A62E-304A-550849529BBA}"/>
              </a:ext>
            </a:extLst>
          </p:cNvPr>
          <p:cNvSpPr txBox="1">
            <a:spLocks/>
          </p:cNvSpPr>
          <p:nvPr/>
        </p:nvSpPr>
        <p:spPr>
          <a:xfrm>
            <a:off x="1788886" y="518977"/>
            <a:ext cx="8606971" cy="782955"/>
          </a:xfrm>
          <a:prstGeom prst="rect">
            <a:avLst/>
          </a:prstGeom>
          <a:ln w="19050">
            <a:solidFill>
              <a:schemeClr val="accent2">
                <a:lumMod val="60000"/>
                <a:lumOff val="40000"/>
              </a:schemeClr>
            </a:solidFill>
          </a:ln>
          <a:effectLst>
            <a:outerShdw blurRad="63500" sx="102000" sy="102000" algn="ctr"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900" b="1" dirty="0">
                <a:effectLst>
                  <a:outerShdw blurRad="38100" dist="38100" dir="2700000" algn="tl">
                    <a:srgbClr val="000000">
                      <a:alpha val="43137"/>
                    </a:srgbClr>
                  </a:outerShdw>
                </a:effectLst>
              </a:rPr>
              <a:t>Anti-nuclei as the dark matter smoking gun</a:t>
            </a:r>
            <a:endParaRPr lang="en-SE" sz="39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46511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F1C40-CF0C-66BF-900F-8896C8D4B56F}"/>
              </a:ext>
            </a:extLst>
          </p:cNvPr>
          <p:cNvSpPr>
            <a:spLocks noGrp="1"/>
          </p:cNvSpPr>
          <p:nvPr>
            <p:ph type="title"/>
          </p:nvPr>
        </p:nvSpPr>
        <p:spPr/>
        <p:txBody>
          <a:bodyPr/>
          <a:lstStyle/>
          <a:p>
            <a:r>
              <a:rPr lang="en-GB" b="1" dirty="0">
                <a:effectLst>
                  <a:outerShdw blurRad="38100" dist="38100" dir="2700000" algn="tl">
                    <a:srgbClr val="000000">
                      <a:alpha val="43137"/>
                    </a:srgbClr>
                  </a:outerShdw>
                </a:effectLst>
              </a:rPr>
              <a:t>New </a:t>
            </a:r>
            <a:r>
              <a:rPr lang="en-GB" b="1" dirty="0" err="1">
                <a:effectLst>
                  <a:outerShdw blurRad="38100" dist="38100" dir="2700000" algn="tl">
                    <a:srgbClr val="000000">
                      <a:alpha val="43137"/>
                    </a:srgbClr>
                  </a:outerShdw>
                </a:effectLst>
              </a:rPr>
              <a:t>antinuclei</a:t>
            </a:r>
            <a:r>
              <a:rPr lang="en-GB" b="1" dirty="0">
                <a:effectLst>
                  <a:outerShdw blurRad="38100" dist="38100" dir="2700000" algn="tl">
                    <a:srgbClr val="000000">
                      <a:alpha val="43137"/>
                    </a:srgbClr>
                  </a:outerShdw>
                </a:effectLst>
              </a:rPr>
              <a:t> cross sections!</a:t>
            </a:r>
            <a:endParaRPr lang="en-SE" b="1" dirty="0">
              <a:effectLst>
                <a:outerShdw blurRad="38100" dist="38100" dir="2700000" algn="tl">
                  <a:srgbClr val="000000">
                    <a:alpha val="43137"/>
                  </a:srgbClr>
                </a:outerShdw>
              </a:effectLst>
            </a:endParaRPr>
          </a:p>
        </p:txBody>
      </p:sp>
      <p:pic>
        <p:nvPicPr>
          <p:cNvPr id="6" name="Content Placeholder 5">
            <a:extLst>
              <a:ext uri="{FF2B5EF4-FFF2-40B4-BE49-F238E27FC236}">
                <a16:creationId xmlns:a16="http://schemas.microsoft.com/office/drawing/2014/main" id="{6A1BB0EF-8A29-BAC2-B9BB-E1D4AC1BD1D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8107" y="2544896"/>
            <a:ext cx="5245693" cy="3497129"/>
          </a:xfrm>
        </p:spPr>
      </p:pic>
      <p:sp>
        <p:nvSpPr>
          <p:cNvPr id="4" name="Slide Number Placeholder 3">
            <a:extLst>
              <a:ext uri="{FF2B5EF4-FFF2-40B4-BE49-F238E27FC236}">
                <a16:creationId xmlns:a16="http://schemas.microsoft.com/office/drawing/2014/main" id="{062C8CA2-B7DF-8FA2-4277-25272F9C0348}"/>
              </a:ext>
            </a:extLst>
          </p:cNvPr>
          <p:cNvSpPr>
            <a:spLocks noGrp="1"/>
          </p:cNvSpPr>
          <p:nvPr>
            <p:ph type="sldNum" sz="quarter" idx="12"/>
          </p:nvPr>
        </p:nvSpPr>
        <p:spPr/>
        <p:txBody>
          <a:bodyPr/>
          <a:lstStyle/>
          <a:p>
            <a:fld id="{22575A84-A01E-4477-BEC3-178D27864C62}" type="slidenum">
              <a:rPr lang="en-GB" smtClean="0"/>
              <a:t>36</a:t>
            </a:fld>
            <a:endParaRPr lang="en-GB"/>
          </a:p>
        </p:txBody>
      </p:sp>
      <p:pic>
        <p:nvPicPr>
          <p:cNvPr id="8" name="Picture 7">
            <a:extLst>
              <a:ext uri="{FF2B5EF4-FFF2-40B4-BE49-F238E27FC236}">
                <a16:creationId xmlns:a16="http://schemas.microsoft.com/office/drawing/2014/main" id="{E66F04C0-9A15-17BB-936E-E5BD213B70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1853" y="2544895"/>
            <a:ext cx="5245694" cy="3497129"/>
          </a:xfrm>
          <a:prstGeom prst="rect">
            <a:avLst/>
          </a:prstGeom>
        </p:spPr>
      </p:pic>
      <p:sp>
        <p:nvSpPr>
          <p:cNvPr id="5" name="TextBox 4">
            <a:extLst>
              <a:ext uri="{FF2B5EF4-FFF2-40B4-BE49-F238E27FC236}">
                <a16:creationId xmlns:a16="http://schemas.microsoft.com/office/drawing/2014/main" id="{0019905C-67E9-11E7-8DBB-60AF056F1883}"/>
              </a:ext>
            </a:extLst>
          </p:cNvPr>
          <p:cNvSpPr txBox="1"/>
          <p:nvPr/>
        </p:nvSpPr>
        <p:spPr>
          <a:xfrm>
            <a:off x="1200838" y="1635602"/>
            <a:ext cx="10003315" cy="707886"/>
          </a:xfrm>
          <a:prstGeom prst="rect">
            <a:avLst/>
          </a:prstGeom>
          <a:noFill/>
        </p:spPr>
        <p:txBody>
          <a:bodyPr wrap="square">
            <a:spAutoFit/>
          </a:bodyPr>
          <a:lstStyle/>
          <a:p>
            <a:r>
              <a:rPr lang="en-GB" sz="2000" i="1" dirty="0">
                <a:effectLst>
                  <a:outerShdw blurRad="38100" dist="38100" dir="2700000" algn="tl">
                    <a:srgbClr val="000000">
                      <a:alpha val="43137"/>
                    </a:srgbClr>
                  </a:outerShdw>
                </a:effectLst>
              </a:rPr>
              <a:t>Derived analytically using the factorized coalescence model model from the Winkler</a:t>
            </a:r>
            <a:r>
              <a:rPr lang="en-GB" sz="2000" dirty="0">
                <a:effectLst>
                  <a:outerShdw blurRad="38100" dist="38100" dir="2700000" algn="tl">
                    <a:srgbClr val="000000">
                      <a:alpha val="43137"/>
                    </a:srgbClr>
                  </a:outerShdw>
                </a:effectLst>
              </a:rPr>
              <a:t> (2017) cross sections for antiprotons. Coalescence momentum adjusted to reproduce ALICE </a:t>
            </a:r>
            <a:r>
              <a:rPr lang="en-GB" sz="2000" dirty="0" err="1">
                <a:effectLst>
                  <a:outerShdw blurRad="38100" dist="38100" dir="2700000" algn="tl">
                    <a:srgbClr val="000000">
                      <a:alpha val="43137"/>
                    </a:srgbClr>
                  </a:outerShdw>
                </a:effectLst>
              </a:rPr>
              <a:t>p+p</a:t>
            </a:r>
            <a:r>
              <a:rPr lang="en-GB" sz="2000" dirty="0">
                <a:effectLst>
                  <a:outerShdw blurRad="38100" dist="38100" dir="2700000" algn="tl">
                    <a:srgbClr val="000000">
                      <a:alpha val="43137"/>
                    </a:srgbClr>
                  </a:outerShdw>
                </a:effectLst>
              </a:rPr>
              <a:t> data!</a:t>
            </a:r>
          </a:p>
        </p:txBody>
      </p:sp>
    </p:spTree>
    <p:extLst>
      <p:ext uri="{BB962C8B-B14F-4D97-AF65-F5344CB8AC3E}">
        <p14:creationId xmlns:p14="http://schemas.microsoft.com/office/powerpoint/2010/main" val="21629537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87D8B-CC9C-EB16-6AA9-90DAB42A5661}"/>
              </a:ext>
            </a:extLst>
          </p:cNvPr>
          <p:cNvSpPr>
            <a:spLocks noGrp="1"/>
          </p:cNvSpPr>
          <p:nvPr>
            <p:ph type="title"/>
          </p:nvPr>
        </p:nvSpPr>
        <p:spPr/>
        <p:txBody>
          <a:bodyPr/>
          <a:lstStyle/>
          <a:p>
            <a:r>
              <a:rPr lang="en-GB" b="1" dirty="0">
                <a:effectLst>
                  <a:outerShdw blurRad="38100" dist="38100" dir="2700000" algn="tl">
                    <a:srgbClr val="000000">
                      <a:alpha val="43137"/>
                    </a:srgbClr>
                  </a:outerShdw>
                </a:effectLst>
              </a:rPr>
              <a:t>LEP correction vs plain Pythia</a:t>
            </a:r>
            <a:endParaRPr lang="en-SE" b="1" dirty="0">
              <a:effectLst>
                <a:outerShdw blurRad="38100" dist="38100" dir="2700000" algn="tl">
                  <a:srgbClr val="000000">
                    <a:alpha val="43137"/>
                  </a:srgbClr>
                </a:outerShdw>
              </a:effectLst>
            </a:endParaRPr>
          </a:p>
        </p:txBody>
      </p:sp>
      <p:sp>
        <p:nvSpPr>
          <p:cNvPr id="4" name="Slide Number Placeholder 3">
            <a:extLst>
              <a:ext uri="{FF2B5EF4-FFF2-40B4-BE49-F238E27FC236}">
                <a16:creationId xmlns:a16="http://schemas.microsoft.com/office/drawing/2014/main" id="{E1CF7193-C2D9-D249-B71A-14248E14D247}"/>
              </a:ext>
            </a:extLst>
          </p:cNvPr>
          <p:cNvSpPr>
            <a:spLocks noGrp="1"/>
          </p:cNvSpPr>
          <p:nvPr>
            <p:ph type="sldNum" sz="quarter" idx="12"/>
          </p:nvPr>
        </p:nvSpPr>
        <p:spPr/>
        <p:txBody>
          <a:bodyPr/>
          <a:lstStyle/>
          <a:p>
            <a:fld id="{22575A84-A01E-4477-BEC3-178D27864C62}" type="slidenum">
              <a:rPr lang="en-GB" smtClean="0"/>
              <a:t>37</a:t>
            </a:fld>
            <a:endParaRPr lang="en-GB"/>
          </a:p>
        </p:txBody>
      </p:sp>
      <p:pic>
        <p:nvPicPr>
          <p:cNvPr id="8" name="Picture 7">
            <a:extLst>
              <a:ext uri="{FF2B5EF4-FFF2-40B4-BE49-F238E27FC236}">
                <a16:creationId xmlns:a16="http://schemas.microsoft.com/office/drawing/2014/main" id="{43C391DB-65CF-3061-5C7D-A266703A78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9952" y="2669429"/>
            <a:ext cx="4975952" cy="3317301"/>
          </a:xfrm>
          <a:prstGeom prst="rect">
            <a:avLst/>
          </a:prstGeom>
        </p:spPr>
      </p:pic>
      <p:grpSp>
        <p:nvGrpSpPr>
          <p:cNvPr id="5" name="Group 4">
            <a:extLst>
              <a:ext uri="{FF2B5EF4-FFF2-40B4-BE49-F238E27FC236}">
                <a16:creationId xmlns:a16="http://schemas.microsoft.com/office/drawing/2014/main" id="{09FE8317-6518-E322-228C-3F00174E423D}"/>
              </a:ext>
            </a:extLst>
          </p:cNvPr>
          <p:cNvGrpSpPr/>
          <p:nvPr/>
        </p:nvGrpSpPr>
        <p:grpSpPr>
          <a:xfrm>
            <a:off x="302050" y="1972019"/>
            <a:ext cx="5922480" cy="4520856"/>
            <a:chOff x="4113885" y="885787"/>
            <a:chExt cx="7629639" cy="5086426"/>
          </a:xfrm>
        </p:grpSpPr>
        <p:pic>
          <p:nvPicPr>
            <p:cNvPr id="11" name="Picture 10">
              <a:extLst>
                <a:ext uri="{FF2B5EF4-FFF2-40B4-BE49-F238E27FC236}">
                  <a16:creationId xmlns:a16="http://schemas.microsoft.com/office/drawing/2014/main" id="{272B371D-F540-773A-0CC8-59117041F3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3885" y="885787"/>
              <a:ext cx="7629639" cy="5086426"/>
            </a:xfrm>
            <a:prstGeom prst="rect">
              <a:avLst/>
            </a:prstGeom>
          </p:spPr>
        </p:pic>
        <p:sp>
          <p:nvSpPr>
            <p:cNvPr id="3" name="Rectangle: Rounded Corners 2">
              <a:extLst>
                <a:ext uri="{FF2B5EF4-FFF2-40B4-BE49-F238E27FC236}">
                  <a16:creationId xmlns:a16="http://schemas.microsoft.com/office/drawing/2014/main" id="{B39CE2C5-D2F9-4DDE-3482-74FC219FE43C}"/>
                </a:ext>
              </a:extLst>
            </p:cNvPr>
            <p:cNvSpPr/>
            <p:nvPr/>
          </p:nvSpPr>
          <p:spPr>
            <a:xfrm>
              <a:off x="5497419" y="4715220"/>
              <a:ext cx="2666080" cy="62245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grpSp>
    </p:spTree>
    <p:extLst>
      <p:ext uri="{BB962C8B-B14F-4D97-AF65-F5344CB8AC3E}">
        <p14:creationId xmlns:p14="http://schemas.microsoft.com/office/powerpoint/2010/main" val="37814111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F71EE-18BA-9EC8-FF42-237DBD59E43A}"/>
              </a:ext>
            </a:extLst>
          </p:cNvPr>
          <p:cNvSpPr>
            <a:spLocks noGrp="1"/>
          </p:cNvSpPr>
          <p:nvPr>
            <p:ph type="title"/>
          </p:nvPr>
        </p:nvSpPr>
        <p:spPr>
          <a:xfrm>
            <a:off x="1894114" y="332467"/>
            <a:ext cx="8098972" cy="1325563"/>
          </a:xfrm>
        </p:spPr>
        <p:txBody>
          <a:bodyPr>
            <a:normAutofit/>
          </a:bodyPr>
          <a:lstStyle/>
          <a:p>
            <a:pPr algn="ctr"/>
            <a:r>
              <a:rPr lang="en-GB" sz="3600" b="1" dirty="0">
                <a:effectLst>
                  <a:outerShdw blurRad="38100" dist="38100" dir="2700000" algn="tl">
                    <a:srgbClr val="000000">
                      <a:alpha val="43137"/>
                    </a:srgbClr>
                  </a:outerShdw>
                </a:effectLst>
              </a:rPr>
              <a:t>How to avoid current uncertainties and improve our models!?</a:t>
            </a:r>
            <a:endParaRPr lang="en-SE" sz="3600"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76201942-E7CD-4792-CAF0-A8737A29E5F2}"/>
              </a:ext>
            </a:extLst>
          </p:cNvPr>
          <p:cNvSpPr>
            <a:spLocks noGrp="1"/>
          </p:cNvSpPr>
          <p:nvPr>
            <p:ph idx="1"/>
          </p:nvPr>
        </p:nvSpPr>
        <p:spPr>
          <a:xfrm>
            <a:off x="838200" y="1847397"/>
            <a:ext cx="10657114" cy="4351338"/>
          </a:xfrm>
        </p:spPr>
        <p:txBody>
          <a:bodyPr>
            <a:normAutofit/>
          </a:bodyPr>
          <a:lstStyle/>
          <a:p>
            <a:pPr>
              <a:buFont typeface="Courier New" panose="02070309020205020404" pitchFamily="49" charset="0"/>
              <a:buChar char="o"/>
            </a:pPr>
            <a:r>
              <a:rPr lang="en-GB" sz="2400" dirty="0"/>
              <a:t> Better description of the </a:t>
            </a:r>
            <a:r>
              <a:rPr lang="en-GB" sz="2400" b="1" dirty="0"/>
              <a:t>distribution of gas density</a:t>
            </a:r>
          </a:p>
          <a:p>
            <a:pPr>
              <a:buFont typeface="Courier New" panose="02070309020205020404" pitchFamily="49" charset="0"/>
              <a:buChar char="o"/>
            </a:pPr>
            <a:r>
              <a:rPr lang="en-GB" sz="2400" dirty="0"/>
              <a:t> Refined and more complete description of </a:t>
            </a:r>
            <a:r>
              <a:rPr lang="en-GB" sz="2400" b="1" dirty="0"/>
              <a:t>solar modulation</a:t>
            </a:r>
          </a:p>
          <a:p>
            <a:pPr>
              <a:buFont typeface="Courier New" panose="02070309020205020404" pitchFamily="49" charset="0"/>
              <a:buChar char="o"/>
            </a:pPr>
            <a:r>
              <a:rPr lang="en-GB" sz="2400" dirty="0"/>
              <a:t> More </a:t>
            </a:r>
            <a:r>
              <a:rPr lang="en-GB" sz="2400" b="1" dirty="0"/>
              <a:t>measurements</a:t>
            </a:r>
            <a:r>
              <a:rPr lang="en-GB" sz="2400" dirty="0"/>
              <a:t> of </a:t>
            </a:r>
            <a:r>
              <a:rPr lang="en-GB" sz="2400" b="1" dirty="0"/>
              <a:t>cross sections of production of secondary CRs (B, Be, Li)</a:t>
            </a:r>
            <a:r>
              <a:rPr lang="en-GB" sz="2400" dirty="0"/>
              <a:t> at energies above a few GeV/n </a:t>
            </a:r>
          </a:p>
          <a:p>
            <a:pPr>
              <a:buFont typeface="Courier New" panose="02070309020205020404" pitchFamily="49" charset="0"/>
              <a:buChar char="o"/>
            </a:pPr>
            <a:r>
              <a:rPr lang="en-GB" sz="2400" b="1" dirty="0"/>
              <a:t>Cross sections measurements for the production of antiprotons </a:t>
            </a:r>
            <a:r>
              <a:rPr lang="en-GB" sz="2400" dirty="0"/>
              <a:t>from He (and heavier nuclei) collisions and broader energy range for p-p collisions</a:t>
            </a:r>
          </a:p>
          <a:p>
            <a:pPr>
              <a:buFont typeface="Courier New" panose="02070309020205020404" pitchFamily="49" charset="0"/>
              <a:buChar char="o"/>
            </a:pPr>
            <a:r>
              <a:rPr lang="en-GB" sz="2400" dirty="0"/>
              <a:t> Improvement on the description of </a:t>
            </a:r>
            <a:r>
              <a:rPr lang="en-GB" sz="2400" b="1" dirty="0"/>
              <a:t>coalescence</a:t>
            </a:r>
            <a:r>
              <a:rPr lang="en-GB" sz="2400" dirty="0"/>
              <a:t> by nuclear codes such as Pythia, motivated by the latest measurements by ALICE and other experiments</a:t>
            </a:r>
          </a:p>
          <a:p>
            <a:pPr>
              <a:buFont typeface="Courier New" panose="02070309020205020404" pitchFamily="49" charset="0"/>
              <a:buChar char="o"/>
            </a:pPr>
            <a:r>
              <a:rPr lang="en-GB" sz="2400" dirty="0"/>
              <a:t> Publication of </a:t>
            </a:r>
            <a:r>
              <a:rPr lang="en-GB" sz="2400" b="1" dirty="0"/>
              <a:t>AMS-02</a:t>
            </a:r>
            <a:r>
              <a:rPr lang="en-GB" sz="2400" dirty="0"/>
              <a:t> upper limits and covariance matrices (correlated </a:t>
            </a:r>
            <a:r>
              <a:rPr lang="en-GB" sz="2400" dirty="0" err="1"/>
              <a:t>errorbars</a:t>
            </a:r>
            <a:r>
              <a:rPr lang="en-GB" sz="2400" dirty="0"/>
              <a:t>)</a:t>
            </a:r>
          </a:p>
          <a:p>
            <a:pPr>
              <a:buFont typeface="Courier New" panose="02070309020205020404" pitchFamily="49" charset="0"/>
              <a:buChar char="o"/>
            </a:pPr>
            <a:r>
              <a:rPr lang="en-GB" sz="2400" dirty="0"/>
              <a:t> Description of the </a:t>
            </a:r>
            <a:r>
              <a:rPr lang="en-GB" sz="2400" b="1" dirty="0"/>
              <a:t>propagation</a:t>
            </a:r>
            <a:r>
              <a:rPr lang="en-GB" sz="2400" dirty="0"/>
              <a:t> of CRs beyond the spatially-constant scenario</a:t>
            </a:r>
            <a:endParaRPr lang="en-SE" sz="2400" dirty="0"/>
          </a:p>
        </p:txBody>
      </p:sp>
      <p:sp>
        <p:nvSpPr>
          <p:cNvPr id="4" name="Slide Number Placeholder 3">
            <a:extLst>
              <a:ext uri="{FF2B5EF4-FFF2-40B4-BE49-F238E27FC236}">
                <a16:creationId xmlns:a16="http://schemas.microsoft.com/office/drawing/2014/main" id="{0D34584C-3A4F-93AE-0080-4B87903DE997}"/>
              </a:ext>
            </a:extLst>
          </p:cNvPr>
          <p:cNvSpPr>
            <a:spLocks noGrp="1"/>
          </p:cNvSpPr>
          <p:nvPr>
            <p:ph type="sldNum" sz="quarter" idx="12"/>
          </p:nvPr>
        </p:nvSpPr>
        <p:spPr/>
        <p:txBody>
          <a:bodyPr/>
          <a:lstStyle/>
          <a:p>
            <a:fld id="{22575A84-A01E-4477-BEC3-178D27864C62}" type="slidenum">
              <a:rPr lang="en-GB" smtClean="0"/>
              <a:t>38</a:t>
            </a:fld>
            <a:endParaRPr lang="en-GB"/>
          </a:p>
        </p:txBody>
      </p:sp>
    </p:spTree>
    <p:extLst>
      <p:ext uri="{BB962C8B-B14F-4D97-AF65-F5344CB8AC3E}">
        <p14:creationId xmlns:p14="http://schemas.microsoft.com/office/powerpoint/2010/main" val="288435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6" end="6"/>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73DEA-F411-D50B-ECD9-1654D4EBB2C8}"/>
              </a:ext>
            </a:extLst>
          </p:cNvPr>
          <p:cNvSpPr>
            <a:spLocks noGrp="1"/>
          </p:cNvSpPr>
          <p:nvPr>
            <p:ph type="title"/>
          </p:nvPr>
        </p:nvSpPr>
        <p:spPr>
          <a:xfrm>
            <a:off x="390259" y="329489"/>
            <a:ext cx="5830637" cy="1344058"/>
          </a:xfrm>
        </p:spPr>
        <p:txBody>
          <a:bodyPr>
            <a:noAutofit/>
          </a:bodyPr>
          <a:lstStyle/>
          <a:p>
            <a:pPr algn="ctr"/>
            <a:r>
              <a:rPr lang="en-GB" sz="3600" b="1" dirty="0">
                <a:solidFill>
                  <a:schemeClr val="accent5">
                    <a:lumMod val="50000"/>
                  </a:schemeClr>
                </a:solidFill>
                <a:latin typeface="Times New Roman" panose="02020603050405020304" pitchFamily="18" charset="0"/>
                <a:cs typeface="Times New Roman" panose="02020603050405020304" pitchFamily="18" charset="0"/>
              </a:rPr>
              <a:t>Dark matter bounds from antiproton analyses</a:t>
            </a:r>
            <a:endParaRPr lang="en-SE" sz="3600"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78848B9-A554-29B2-9BA3-2AE51276B9D8}"/>
              </a:ext>
            </a:extLst>
          </p:cNvPr>
          <p:cNvSpPr>
            <a:spLocks noGrp="1"/>
          </p:cNvSpPr>
          <p:nvPr>
            <p:ph type="sldNum" sz="quarter" idx="12"/>
          </p:nvPr>
        </p:nvSpPr>
        <p:spPr/>
        <p:txBody>
          <a:bodyPr/>
          <a:lstStyle/>
          <a:p>
            <a:fld id="{22575A84-A01E-4477-BEC3-178D27864C62}" type="slidenum">
              <a:rPr lang="en-GB" smtClean="0"/>
              <a:t>4</a:t>
            </a:fld>
            <a:endParaRPr lang="en-GB"/>
          </a:p>
        </p:txBody>
      </p:sp>
      <p:sp>
        <p:nvSpPr>
          <p:cNvPr id="5" name="TextBox 4">
            <a:extLst>
              <a:ext uri="{FF2B5EF4-FFF2-40B4-BE49-F238E27FC236}">
                <a16:creationId xmlns:a16="http://schemas.microsoft.com/office/drawing/2014/main" id="{07918F97-24C7-DFFE-7EAE-DF6D0125D5F8}"/>
              </a:ext>
            </a:extLst>
          </p:cNvPr>
          <p:cNvSpPr txBox="1"/>
          <p:nvPr/>
        </p:nvSpPr>
        <p:spPr>
          <a:xfrm>
            <a:off x="6924782" y="4223644"/>
            <a:ext cx="4613096" cy="1738938"/>
          </a:xfrm>
          <a:prstGeom prst="rect">
            <a:avLst/>
          </a:prstGeom>
          <a:noFill/>
        </p:spPr>
        <p:txBody>
          <a:bodyPr wrap="square">
            <a:spAutoFit/>
          </a:bodyPr>
          <a:lstStyle/>
          <a:p>
            <a:r>
              <a:rPr lang="en-GB" sz="2000" dirty="0">
                <a:latin typeface="Times New Roman" panose="02020603050405020304" pitchFamily="18" charset="0"/>
                <a:cs typeface="Times New Roman" panose="02020603050405020304" pitchFamily="18" charset="0"/>
              </a:rPr>
              <a:t>No excess found in the latest p analyses</a:t>
            </a:r>
          </a:p>
          <a:p>
            <a:endParaRPr lang="en-GB" sz="700" dirty="0">
              <a:latin typeface="Times New Roman" panose="02020603050405020304" pitchFamily="18" charset="0"/>
              <a:cs typeface="Times New Roman" panose="02020603050405020304" pitchFamily="18" charset="0"/>
            </a:endParaRPr>
          </a:p>
          <a:p>
            <a:r>
              <a:rPr lang="en-GB" sz="2000" dirty="0">
                <a:latin typeface="Times New Roman" panose="02020603050405020304" pitchFamily="18" charset="0"/>
                <a:cs typeface="Times New Roman" panose="02020603050405020304" pitchFamily="18" charset="0"/>
              </a:rPr>
              <a:t>Detailed DM searches found different sources of uncertainties difficult to avoid in our current studies: </a:t>
            </a:r>
            <a:r>
              <a:rPr lang="en-GB" sz="2000"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Cross sections</a:t>
            </a:r>
            <a:r>
              <a:rPr lang="en-GB"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GB" sz="20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AMS-02 correlated errors</a:t>
            </a:r>
            <a:r>
              <a:rPr lang="en-GB"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GB" sz="20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diffusion process</a:t>
            </a:r>
            <a:r>
              <a:rPr lang="en-GB"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pic>
        <p:nvPicPr>
          <p:cNvPr id="11" name="Content Placeholder 15">
            <a:extLst>
              <a:ext uri="{FF2B5EF4-FFF2-40B4-BE49-F238E27FC236}">
                <a16:creationId xmlns:a16="http://schemas.microsoft.com/office/drawing/2014/main" id="{46BB36D0-C4C2-353D-6E63-0B3AEC2D51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284" y="2104532"/>
            <a:ext cx="5663193" cy="3920672"/>
          </a:xfrm>
          <a:prstGeom prst="rect">
            <a:avLst/>
          </a:prstGeom>
          <a:effectLst>
            <a:glow rad="63500">
              <a:schemeClr val="accent3">
                <a:satMod val="175000"/>
                <a:alpha val="40000"/>
              </a:schemeClr>
            </a:glow>
          </a:effectLst>
        </p:spPr>
      </p:pic>
      <p:cxnSp>
        <p:nvCxnSpPr>
          <p:cNvPr id="6" name="Straight Connector 5">
            <a:extLst>
              <a:ext uri="{FF2B5EF4-FFF2-40B4-BE49-F238E27FC236}">
                <a16:creationId xmlns:a16="http://schemas.microsoft.com/office/drawing/2014/main" id="{89446565-9B5C-8FA3-E3B3-1565CAC7E6C6}"/>
              </a:ext>
            </a:extLst>
          </p:cNvPr>
          <p:cNvCxnSpPr>
            <a:cxnSpLocks/>
          </p:cNvCxnSpPr>
          <p:nvPr/>
        </p:nvCxnSpPr>
        <p:spPr>
          <a:xfrm>
            <a:off x="9987122" y="4361454"/>
            <a:ext cx="15154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21CE3F9-3409-556C-54D8-504AFE3BB500}"/>
              </a:ext>
            </a:extLst>
          </p:cNvPr>
          <p:cNvSpPr txBox="1"/>
          <p:nvPr/>
        </p:nvSpPr>
        <p:spPr>
          <a:xfrm>
            <a:off x="4470376" y="5295123"/>
            <a:ext cx="2096561" cy="276999"/>
          </a:xfrm>
          <a:prstGeom prst="rect">
            <a:avLst/>
          </a:prstGeom>
          <a:noFill/>
        </p:spPr>
        <p:txBody>
          <a:bodyPr wrap="square">
            <a:spAutoFit/>
          </a:bodyPr>
          <a:lstStyle/>
          <a:p>
            <a:pPr eaLnBrk="0" fontAlgn="base" hangingPunct="0">
              <a:spcBef>
                <a:spcPct val="0"/>
              </a:spcBef>
              <a:spcAft>
                <a:spcPct val="0"/>
              </a:spcAft>
            </a:pPr>
            <a:r>
              <a:rPr lang="en-GB" sz="1200" b="1" dirty="0">
                <a:effectLst/>
              </a:rPr>
              <a:t>P.D.L. </a:t>
            </a:r>
            <a:r>
              <a:rPr lang="en-GB" sz="1200" dirty="0">
                <a:effectLst/>
              </a:rPr>
              <a:t>e</a:t>
            </a:r>
            <a:r>
              <a:rPr lang="en-GB" sz="1200" dirty="0"/>
              <a:t>t al, </a:t>
            </a:r>
            <a:r>
              <a:rPr lang="en-GB" sz="1200" b="1" dirty="0"/>
              <a:t>in preparation</a:t>
            </a:r>
          </a:p>
        </p:txBody>
      </p:sp>
      <p:pic>
        <p:nvPicPr>
          <p:cNvPr id="7" name="Picture 6">
            <a:extLst>
              <a:ext uri="{FF2B5EF4-FFF2-40B4-BE49-F238E27FC236}">
                <a16:creationId xmlns:a16="http://schemas.microsoft.com/office/drawing/2014/main" id="{DBD020FB-5485-00CE-91A1-4803B449611E}"/>
              </a:ext>
            </a:extLst>
          </p:cNvPr>
          <p:cNvPicPr>
            <a:picLocks noChangeAspect="1"/>
          </p:cNvPicPr>
          <p:nvPr/>
        </p:nvPicPr>
        <p:blipFill>
          <a:blip r:embed="rId4"/>
          <a:stretch>
            <a:fillRect/>
          </a:stretch>
        </p:blipFill>
        <p:spPr>
          <a:xfrm>
            <a:off x="7015319" y="388430"/>
            <a:ext cx="3901392" cy="3513569"/>
          </a:xfrm>
          <a:prstGeom prst="rect">
            <a:avLst/>
          </a:prstGeom>
        </p:spPr>
      </p:pic>
      <p:sp>
        <p:nvSpPr>
          <p:cNvPr id="8" name="TextBox 7">
            <a:extLst>
              <a:ext uri="{FF2B5EF4-FFF2-40B4-BE49-F238E27FC236}">
                <a16:creationId xmlns:a16="http://schemas.microsoft.com/office/drawing/2014/main" id="{4D458419-2688-01FE-EA04-56BF40254F36}"/>
              </a:ext>
            </a:extLst>
          </p:cNvPr>
          <p:cNvSpPr txBox="1"/>
          <p:nvPr/>
        </p:nvSpPr>
        <p:spPr>
          <a:xfrm>
            <a:off x="9042694" y="308941"/>
            <a:ext cx="1929952" cy="276999"/>
          </a:xfrm>
          <a:prstGeom prst="rect">
            <a:avLst/>
          </a:prstGeom>
          <a:noFill/>
        </p:spPr>
        <p:txBody>
          <a:bodyPr wrap="none" rtlCol="0">
            <a:spAutoFit/>
          </a:bodyPr>
          <a:lstStyle/>
          <a:p>
            <a:r>
              <a:rPr lang="en-GB" sz="1200" dirty="0"/>
              <a:t>Hooper, Cholis, Linden 2019</a:t>
            </a:r>
            <a:endParaRPr lang="en-SE" sz="1200" dirty="0"/>
          </a:p>
        </p:txBody>
      </p:sp>
      <p:sp>
        <p:nvSpPr>
          <p:cNvPr id="9" name="TextBox 8">
            <a:extLst>
              <a:ext uri="{FF2B5EF4-FFF2-40B4-BE49-F238E27FC236}">
                <a16:creationId xmlns:a16="http://schemas.microsoft.com/office/drawing/2014/main" id="{5021A089-E0CC-F69D-C84C-0A14BF048647}"/>
              </a:ext>
            </a:extLst>
          </p:cNvPr>
          <p:cNvSpPr txBox="1"/>
          <p:nvPr/>
        </p:nvSpPr>
        <p:spPr>
          <a:xfrm>
            <a:off x="1345915" y="5295123"/>
            <a:ext cx="1226618" cy="338554"/>
          </a:xfrm>
          <a:prstGeom prst="rect">
            <a:avLst/>
          </a:prstGeom>
          <a:noFill/>
        </p:spPr>
        <p:txBody>
          <a:bodyPr wrap="none" rtlCol="0">
            <a:spAutoFit/>
          </a:bodyPr>
          <a:lstStyle/>
          <a:p>
            <a:r>
              <a:rPr lang="en-GB" sz="1600" dirty="0"/>
              <a:t>(bb channel)</a:t>
            </a:r>
            <a:endParaRPr lang="en-SE" sz="1600" dirty="0"/>
          </a:p>
        </p:txBody>
      </p:sp>
      <p:cxnSp>
        <p:nvCxnSpPr>
          <p:cNvPr id="10" name="Straight Connector 9">
            <a:extLst>
              <a:ext uri="{FF2B5EF4-FFF2-40B4-BE49-F238E27FC236}">
                <a16:creationId xmlns:a16="http://schemas.microsoft.com/office/drawing/2014/main" id="{3D988A07-3B3A-E42F-ADA2-FDFCA54EF4BF}"/>
              </a:ext>
            </a:extLst>
          </p:cNvPr>
          <p:cNvCxnSpPr>
            <a:cxnSpLocks/>
          </p:cNvCxnSpPr>
          <p:nvPr/>
        </p:nvCxnSpPr>
        <p:spPr>
          <a:xfrm>
            <a:off x="1601673" y="5366609"/>
            <a:ext cx="9356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1733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4F966-D3DD-4221-AD8F-9CF7CC07922E}"/>
              </a:ext>
            </a:extLst>
          </p:cNvPr>
          <p:cNvSpPr>
            <a:spLocks noGrp="1"/>
          </p:cNvSpPr>
          <p:nvPr>
            <p:ph type="title"/>
          </p:nvPr>
        </p:nvSpPr>
        <p:spPr>
          <a:xfrm>
            <a:off x="858520" y="1615440"/>
            <a:ext cx="10515600" cy="491808"/>
          </a:xfrm>
        </p:spPr>
        <p:txBody>
          <a:bodyPr>
            <a:normAutofit/>
          </a:bodyPr>
          <a:lstStyle/>
          <a:p>
            <a:r>
              <a:rPr lang="en-GB" sz="2400" b="1" dirty="0">
                <a:solidFill>
                  <a:schemeClr val="accent1">
                    <a:lumMod val="50000"/>
                  </a:schemeClr>
                </a:solidFill>
              </a:rPr>
              <a:t>The window to prove (or disprove) many possible astrophysical excesses </a:t>
            </a:r>
            <a:endParaRPr lang="en-SE" sz="2400" b="1" dirty="0">
              <a:solidFill>
                <a:schemeClr val="accent1">
                  <a:lumMod val="50000"/>
                </a:schemeClr>
              </a:solidFill>
            </a:endParaRPr>
          </a:p>
        </p:txBody>
      </p:sp>
      <p:sp>
        <p:nvSpPr>
          <p:cNvPr id="4" name="Slide Number Placeholder 3">
            <a:extLst>
              <a:ext uri="{FF2B5EF4-FFF2-40B4-BE49-F238E27FC236}">
                <a16:creationId xmlns:a16="http://schemas.microsoft.com/office/drawing/2014/main" id="{5E39562F-96F4-437E-8DC7-27DC5255532C}"/>
              </a:ext>
            </a:extLst>
          </p:cNvPr>
          <p:cNvSpPr>
            <a:spLocks noGrp="1"/>
          </p:cNvSpPr>
          <p:nvPr>
            <p:ph type="sldNum" sz="quarter" idx="12"/>
          </p:nvPr>
        </p:nvSpPr>
        <p:spPr>
          <a:xfrm>
            <a:off x="8610600" y="6451553"/>
            <a:ext cx="1520613" cy="269922"/>
          </a:xfrm>
        </p:spPr>
        <p:txBody>
          <a:bodyPr/>
          <a:lstStyle/>
          <a:p>
            <a:fld id="{22575A84-A01E-4477-BEC3-178D27864C62}" type="slidenum">
              <a:rPr lang="en-GB" smtClean="0"/>
              <a:t>5</a:t>
            </a:fld>
            <a:endParaRPr lang="en-GB"/>
          </a:p>
        </p:txBody>
      </p:sp>
      <p:sp>
        <p:nvSpPr>
          <p:cNvPr id="3" name="TextBox 2">
            <a:extLst>
              <a:ext uri="{FF2B5EF4-FFF2-40B4-BE49-F238E27FC236}">
                <a16:creationId xmlns:a16="http://schemas.microsoft.com/office/drawing/2014/main" id="{46B7AEC3-6524-482B-BB89-6434B2D38D02}"/>
              </a:ext>
            </a:extLst>
          </p:cNvPr>
          <p:cNvSpPr txBox="1"/>
          <p:nvPr/>
        </p:nvSpPr>
        <p:spPr>
          <a:xfrm>
            <a:off x="6640284" y="2368545"/>
            <a:ext cx="4733836" cy="3724096"/>
          </a:xfrm>
          <a:prstGeom prst="rect">
            <a:avLst/>
          </a:prstGeom>
          <a:noFill/>
        </p:spPr>
        <p:txBody>
          <a:bodyPr wrap="square" rtlCol="0">
            <a:spAutoFit/>
          </a:bodyPr>
          <a:lstStyle/>
          <a:p>
            <a:r>
              <a:rPr lang="en-GB" sz="2200" dirty="0">
                <a:latin typeface="Times New Roman" panose="02020603050405020304" pitchFamily="18" charset="0"/>
                <a:cs typeface="Times New Roman" panose="02020603050405020304" pitchFamily="18" charset="0"/>
              </a:rPr>
              <a:t>For kinematical reasons, the production of anti-nuclei from CR interactions is not important at energies below the GeV, offering a </a:t>
            </a:r>
            <a:r>
              <a:rPr lang="en-GB" sz="2200" b="1" dirty="0">
                <a:latin typeface="Times New Roman" panose="02020603050405020304" pitchFamily="18" charset="0"/>
                <a:cs typeface="Times New Roman" panose="02020603050405020304" pitchFamily="18" charset="0"/>
              </a:rPr>
              <a:t>clear way to spot the production of anti-nuclei from dark matter </a:t>
            </a:r>
            <a:r>
              <a:rPr lang="en-GB" sz="2200" dirty="0">
                <a:latin typeface="Times New Roman" panose="02020603050405020304" pitchFamily="18" charset="0"/>
                <a:cs typeface="Times New Roman" panose="02020603050405020304" pitchFamily="18" charset="0"/>
              </a:rPr>
              <a:t>(at least for masses below ~hundreds of GeV)</a:t>
            </a:r>
          </a:p>
          <a:p>
            <a:endParaRPr lang="en-GB" sz="1600" dirty="0">
              <a:latin typeface="Times New Roman" panose="02020603050405020304" pitchFamily="18" charset="0"/>
              <a:cs typeface="Times New Roman" panose="02020603050405020304" pitchFamily="18" charset="0"/>
            </a:endParaRPr>
          </a:p>
          <a:p>
            <a:r>
              <a:rPr lang="en-GB" sz="2200" dirty="0">
                <a:latin typeface="Times New Roman" panose="02020603050405020304" pitchFamily="18" charset="0"/>
                <a:cs typeface="Times New Roman" panose="02020603050405020304" pitchFamily="18" charset="0"/>
              </a:rPr>
              <a:t>Secondary anti-nuclei produced from homologous interactions as for p, but highly suppressed (due to coalescence)!</a:t>
            </a:r>
            <a:endParaRPr lang="en-SE" sz="2200"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531C492E-BF44-36DD-2CE8-33AAB8A1C796}"/>
              </a:ext>
            </a:extLst>
          </p:cNvPr>
          <p:cNvPicPr>
            <a:picLocks noChangeAspect="1"/>
          </p:cNvPicPr>
          <p:nvPr/>
        </p:nvPicPr>
        <p:blipFill>
          <a:blip r:embed="rId2"/>
          <a:stretch>
            <a:fillRect/>
          </a:stretch>
        </p:blipFill>
        <p:spPr>
          <a:xfrm>
            <a:off x="979714" y="2272752"/>
            <a:ext cx="5388429" cy="4084899"/>
          </a:xfrm>
          <a:prstGeom prst="rect">
            <a:avLst/>
          </a:prstGeom>
        </p:spPr>
      </p:pic>
      <p:sp>
        <p:nvSpPr>
          <p:cNvPr id="8" name="TextBox 7">
            <a:extLst>
              <a:ext uri="{FF2B5EF4-FFF2-40B4-BE49-F238E27FC236}">
                <a16:creationId xmlns:a16="http://schemas.microsoft.com/office/drawing/2014/main" id="{5B9BCFFC-A1A6-6660-13B5-223C047BEDFB}"/>
              </a:ext>
            </a:extLst>
          </p:cNvPr>
          <p:cNvSpPr txBox="1"/>
          <p:nvPr/>
        </p:nvSpPr>
        <p:spPr>
          <a:xfrm>
            <a:off x="523236" y="6110892"/>
            <a:ext cx="6700156" cy="276999"/>
          </a:xfrm>
          <a:prstGeom prst="rect">
            <a:avLst/>
          </a:prstGeom>
          <a:noFill/>
        </p:spPr>
        <p:txBody>
          <a:bodyPr wrap="square">
            <a:spAutoFit/>
          </a:bodyPr>
          <a:lstStyle/>
          <a:p>
            <a:r>
              <a:rPr lang="en-GB" sz="1200" dirty="0"/>
              <a:t>M. </a:t>
            </a:r>
            <a:r>
              <a:rPr lang="en-GB" sz="1200" dirty="0" err="1"/>
              <a:t>Korsmeier</a:t>
            </a:r>
            <a:r>
              <a:rPr lang="en-GB" sz="1200" dirty="0"/>
              <a:t>+</a:t>
            </a:r>
            <a:r>
              <a:rPr lang="en-GB" sz="1200" u="none" dirty="0"/>
              <a:t> (2018) </a:t>
            </a:r>
            <a:r>
              <a:rPr lang="en-GB" sz="1200" dirty="0"/>
              <a:t>PRD97, 103011</a:t>
            </a:r>
          </a:p>
        </p:txBody>
      </p:sp>
      <p:sp>
        <p:nvSpPr>
          <p:cNvPr id="9" name="Title 1">
            <a:extLst>
              <a:ext uri="{FF2B5EF4-FFF2-40B4-BE49-F238E27FC236}">
                <a16:creationId xmlns:a16="http://schemas.microsoft.com/office/drawing/2014/main" id="{6ACDBF89-61C4-46CA-A53B-AD3F7A762E70}"/>
              </a:ext>
            </a:extLst>
          </p:cNvPr>
          <p:cNvSpPr txBox="1">
            <a:spLocks/>
          </p:cNvSpPr>
          <p:nvPr/>
        </p:nvSpPr>
        <p:spPr>
          <a:xfrm>
            <a:off x="1788886" y="518977"/>
            <a:ext cx="8606971" cy="782955"/>
          </a:xfrm>
          <a:prstGeom prst="rect">
            <a:avLst/>
          </a:prstGeom>
          <a:ln w="19050">
            <a:solidFill>
              <a:schemeClr val="accent2">
                <a:lumMod val="60000"/>
                <a:lumOff val="40000"/>
              </a:schemeClr>
            </a:solidFill>
          </a:ln>
          <a:effectLst>
            <a:outerShdw blurRad="63500" sx="102000" sy="102000" algn="ctr"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900" b="1" dirty="0">
                <a:effectLst>
                  <a:outerShdw blurRad="38100" dist="38100" dir="2700000" algn="tl">
                    <a:srgbClr val="000000">
                      <a:alpha val="43137"/>
                    </a:srgbClr>
                  </a:outerShdw>
                </a:effectLst>
              </a:rPr>
              <a:t>Anti-nuclei as the dark matter smoking gun</a:t>
            </a:r>
            <a:endParaRPr lang="en-SE" sz="3900" b="1" i="1" dirty="0">
              <a:effectLst>
                <a:outerShdw blurRad="38100" dist="38100" dir="2700000" algn="tl">
                  <a:srgbClr val="000000">
                    <a:alpha val="43137"/>
                  </a:srgbClr>
                </a:outerShdw>
              </a:effectLst>
            </a:endParaRPr>
          </a:p>
        </p:txBody>
      </p:sp>
      <p:cxnSp>
        <p:nvCxnSpPr>
          <p:cNvPr id="5" name="Straight Connector 4">
            <a:extLst>
              <a:ext uri="{FF2B5EF4-FFF2-40B4-BE49-F238E27FC236}">
                <a16:creationId xmlns:a16="http://schemas.microsoft.com/office/drawing/2014/main" id="{B51FEC81-509D-1355-3C70-F5016039BEE1}"/>
              </a:ext>
            </a:extLst>
          </p:cNvPr>
          <p:cNvCxnSpPr>
            <a:cxnSpLocks/>
          </p:cNvCxnSpPr>
          <p:nvPr/>
        </p:nvCxnSpPr>
        <p:spPr>
          <a:xfrm>
            <a:off x="10233699" y="5450516"/>
            <a:ext cx="15154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6582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AF5E6-13AF-622E-3BB4-678EFD74C172}"/>
              </a:ext>
            </a:extLst>
          </p:cNvPr>
          <p:cNvSpPr>
            <a:spLocks noGrp="1"/>
          </p:cNvSpPr>
          <p:nvPr>
            <p:ph type="title"/>
          </p:nvPr>
        </p:nvSpPr>
        <p:spPr/>
        <p:txBody>
          <a:bodyPr/>
          <a:lstStyle/>
          <a:p>
            <a:r>
              <a:rPr lang="en-GB" b="1" dirty="0">
                <a:solidFill>
                  <a:schemeClr val="bg1"/>
                </a:solidFill>
              </a:rPr>
              <a:t>ANTI-NUCLEI: AMS-02 mass-charge spectra</a:t>
            </a:r>
            <a:endParaRPr lang="en-SE" b="1" dirty="0">
              <a:solidFill>
                <a:schemeClr val="bg1"/>
              </a:solidFill>
            </a:endParaRPr>
          </a:p>
        </p:txBody>
      </p:sp>
      <p:sp>
        <p:nvSpPr>
          <p:cNvPr id="3" name="Content Placeholder 2">
            <a:extLst>
              <a:ext uri="{FF2B5EF4-FFF2-40B4-BE49-F238E27FC236}">
                <a16:creationId xmlns:a16="http://schemas.microsoft.com/office/drawing/2014/main" id="{FAFB059B-FC73-501E-4CAA-3E9CCCDA9F04}"/>
              </a:ext>
            </a:extLst>
          </p:cNvPr>
          <p:cNvSpPr>
            <a:spLocks noGrp="1"/>
          </p:cNvSpPr>
          <p:nvPr>
            <p:ph idx="1"/>
          </p:nvPr>
        </p:nvSpPr>
        <p:spPr/>
        <p:txBody>
          <a:bodyPr/>
          <a:lstStyle/>
          <a:p>
            <a:endParaRPr lang="en-SE" dirty="0"/>
          </a:p>
        </p:txBody>
      </p:sp>
      <p:sp>
        <p:nvSpPr>
          <p:cNvPr id="4" name="Slide Number Placeholder 3">
            <a:extLst>
              <a:ext uri="{FF2B5EF4-FFF2-40B4-BE49-F238E27FC236}">
                <a16:creationId xmlns:a16="http://schemas.microsoft.com/office/drawing/2014/main" id="{5D55A28C-1682-6BF6-237C-4D2FA5B29755}"/>
              </a:ext>
            </a:extLst>
          </p:cNvPr>
          <p:cNvSpPr>
            <a:spLocks noGrp="1"/>
          </p:cNvSpPr>
          <p:nvPr>
            <p:ph type="sldNum" sz="quarter" idx="12"/>
          </p:nvPr>
        </p:nvSpPr>
        <p:spPr/>
        <p:txBody>
          <a:bodyPr/>
          <a:lstStyle/>
          <a:p>
            <a:fld id="{22575A84-A01E-4477-BEC3-178D27864C62}" type="slidenum">
              <a:rPr lang="en-GB" smtClean="0"/>
              <a:t>6</a:t>
            </a:fld>
            <a:endParaRPr lang="en-GB"/>
          </a:p>
        </p:txBody>
      </p:sp>
      <p:pic>
        <p:nvPicPr>
          <p:cNvPr id="6" name="Picture 5">
            <a:extLst>
              <a:ext uri="{FF2B5EF4-FFF2-40B4-BE49-F238E27FC236}">
                <a16:creationId xmlns:a16="http://schemas.microsoft.com/office/drawing/2014/main" id="{64FD31C2-7ECA-1E8F-FAED-CE615F01D94D}"/>
              </a:ext>
            </a:extLst>
          </p:cNvPr>
          <p:cNvPicPr>
            <a:picLocks noChangeAspect="1"/>
          </p:cNvPicPr>
          <p:nvPr/>
        </p:nvPicPr>
        <p:blipFill>
          <a:blip r:embed="rId2"/>
          <a:stretch>
            <a:fillRect/>
          </a:stretch>
        </p:blipFill>
        <p:spPr>
          <a:xfrm>
            <a:off x="411953" y="2003077"/>
            <a:ext cx="4957238" cy="3603066"/>
          </a:xfrm>
          <a:prstGeom prst="rect">
            <a:avLst/>
          </a:prstGeom>
        </p:spPr>
      </p:pic>
      <p:pic>
        <p:nvPicPr>
          <p:cNvPr id="8" name="Picture 7">
            <a:extLst>
              <a:ext uri="{FF2B5EF4-FFF2-40B4-BE49-F238E27FC236}">
                <a16:creationId xmlns:a16="http://schemas.microsoft.com/office/drawing/2014/main" id="{B6673E27-74C3-A215-78CA-A402FBA91746}"/>
              </a:ext>
            </a:extLst>
          </p:cNvPr>
          <p:cNvPicPr>
            <a:picLocks noChangeAspect="1"/>
          </p:cNvPicPr>
          <p:nvPr/>
        </p:nvPicPr>
        <p:blipFill>
          <a:blip r:embed="rId3"/>
          <a:stretch>
            <a:fillRect/>
          </a:stretch>
        </p:blipFill>
        <p:spPr>
          <a:xfrm>
            <a:off x="6266629" y="1920267"/>
            <a:ext cx="4914808" cy="3682409"/>
          </a:xfrm>
          <a:prstGeom prst="rect">
            <a:avLst/>
          </a:prstGeom>
        </p:spPr>
      </p:pic>
      <p:sp>
        <p:nvSpPr>
          <p:cNvPr id="9" name="TextBox 8">
            <a:extLst>
              <a:ext uri="{FF2B5EF4-FFF2-40B4-BE49-F238E27FC236}">
                <a16:creationId xmlns:a16="http://schemas.microsoft.com/office/drawing/2014/main" id="{D5AC71D3-52C0-2A30-F253-CC98D84EA0C4}"/>
              </a:ext>
            </a:extLst>
          </p:cNvPr>
          <p:cNvSpPr txBox="1"/>
          <p:nvPr/>
        </p:nvSpPr>
        <p:spPr>
          <a:xfrm>
            <a:off x="906953" y="5872065"/>
            <a:ext cx="2352182" cy="338554"/>
          </a:xfrm>
          <a:prstGeom prst="rect">
            <a:avLst/>
          </a:prstGeom>
          <a:noFill/>
        </p:spPr>
        <p:txBody>
          <a:bodyPr wrap="none" rtlCol="0">
            <a:spAutoFit/>
          </a:bodyPr>
          <a:lstStyle/>
          <a:p>
            <a:r>
              <a:rPr lang="en-GB" sz="1600" dirty="0">
                <a:solidFill>
                  <a:schemeClr val="bg1">
                    <a:lumMod val="65000"/>
                  </a:schemeClr>
                </a:solidFill>
              </a:rPr>
              <a:t>Paolo </a:t>
            </a:r>
            <a:r>
              <a:rPr lang="en-GB" sz="1600" dirty="0" err="1">
                <a:solidFill>
                  <a:schemeClr val="bg1">
                    <a:lumMod val="65000"/>
                  </a:schemeClr>
                </a:solidFill>
              </a:rPr>
              <a:t>Zuccon</a:t>
            </a:r>
            <a:r>
              <a:rPr lang="en-GB" sz="1600" dirty="0">
                <a:solidFill>
                  <a:schemeClr val="bg1">
                    <a:lumMod val="65000"/>
                  </a:schemeClr>
                </a:solidFill>
              </a:rPr>
              <a:t> MIAPP 2021</a:t>
            </a:r>
            <a:endParaRPr lang="en-SE" sz="1600" dirty="0">
              <a:solidFill>
                <a:schemeClr val="bg1">
                  <a:lumMod val="65000"/>
                </a:schemeClr>
              </a:solidFill>
            </a:endParaRPr>
          </a:p>
        </p:txBody>
      </p:sp>
    </p:spTree>
    <p:extLst>
      <p:ext uri="{BB962C8B-B14F-4D97-AF65-F5344CB8AC3E}">
        <p14:creationId xmlns:p14="http://schemas.microsoft.com/office/powerpoint/2010/main" val="2310587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AF5E6-13AF-622E-3BB4-678EFD74C172}"/>
              </a:ext>
            </a:extLst>
          </p:cNvPr>
          <p:cNvSpPr>
            <a:spLocks noGrp="1"/>
          </p:cNvSpPr>
          <p:nvPr>
            <p:ph type="title"/>
          </p:nvPr>
        </p:nvSpPr>
        <p:spPr/>
        <p:txBody>
          <a:bodyPr/>
          <a:lstStyle/>
          <a:p>
            <a:r>
              <a:rPr lang="en-GB" b="1" dirty="0">
                <a:solidFill>
                  <a:schemeClr val="bg1"/>
                </a:solidFill>
              </a:rPr>
              <a:t>ANTI-NUCLEI: AMS-02 mass-charge spectra</a:t>
            </a:r>
            <a:endParaRPr lang="en-SE" b="1" dirty="0">
              <a:solidFill>
                <a:schemeClr val="bg1"/>
              </a:solidFill>
            </a:endParaRPr>
          </a:p>
        </p:txBody>
      </p:sp>
      <p:sp>
        <p:nvSpPr>
          <p:cNvPr id="3" name="Content Placeholder 2">
            <a:extLst>
              <a:ext uri="{FF2B5EF4-FFF2-40B4-BE49-F238E27FC236}">
                <a16:creationId xmlns:a16="http://schemas.microsoft.com/office/drawing/2014/main" id="{FAFB059B-FC73-501E-4CAA-3E9CCCDA9F04}"/>
              </a:ext>
            </a:extLst>
          </p:cNvPr>
          <p:cNvSpPr>
            <a:spLocks noGrp="1"/>
          </p:cNvSpPr>
          <p:nvPr>
            <p:ph idx="1"/>
          </p:nvPr>
        </p:nvSpPr>
        <p:spPr/>
        <p:txBody>
          <a:bodyPr/>
          <a:lstStyle/>
          <a:p>
            <a:endParaRPr lang="en-SE" dirty="0"/>
          </a:p>
        </p:txBody>
      </p:sp>
      <p:sp>
        <p:nvSpPr>
          <p:cNvPr id="4" name="Slide Number Placeholder 3">
            <a:extLst>
              <a:ext uri="{FF2B5EF4-FFF2-40B4-BE49-F238E27FC236}">
                <a16:creationId xmlns:a16="http://schemas.microsoft.com/office/drawing/2014/main" id="{5D55A28C-1682-6BF6-237C-4D2FA5B29755}"/>
              </a:ext>
            </a:extLst>
          </p:cNvPr>
          <p:cNvSpPr>
            <a:spLocks noGrp="1"/>
          </p:cNvSpPr>
          <p:nvPr>
            <p:ph type="sldNum" sz="quarter" idx="12"/>
          </p:nvPr>
        </p:nvSpPr>
        <p:spPr/>
        <p:txBody>
          <a:bodyPr/>
          <a:lstStyle/>
          <a:p>
            <a:fld id="{22575A84-A01E-4477-BEC3-178D27864C62}" type="slidenum">
              <a:rPr lang="en-GB" smtClean="0"/>
              <a:t>7</a:t>
            </a:fld>
            <a:endParaRPr lang="en-GB"/>
          </a:p>
        </p:txBody>
      </p:sp>
      <p:pic>
        <p:nvPicPr>
          <p:cNvPr id="6" name="Picture 5">
            <a:extLst>
              <a:ext uri="{FF2B5EF4-FFF2-40B4-BE49-F238E27FC236}">
                <a16:creationId xmlns:a16="http://schemas.microsoft.com/office/drawing/2014/main" id="{64FD31C2-7ECA-1E8F-FAED-CE615F01D94D}"/>
              </a:ext>
            </a:extLst>
          </p:cNvPr>
          <p:cNvPicPr>
            <a:picLocks noChangeAspect="1"/>
          </p:cNvPicPr>
          <p:nvPr/>
        </p:nvPicPr>
        <p:blipFill>
          <a:blip r:embed="rId2"/>
          <a:stretch>
            <a:fillRect/>
          </a:stretch>
        </p:blipFill>
        <p:spPr>
          <a:xfrm>
            <a:off x="411953" y="2003077"/>
            <a:ext cx="4957238" cy="3603066"/>
          </a:xfrm>
          <a:prstGeom prst="rect">
            <a:avLst/>
          </a:prstGeom>
        </p:spPr>
      </p:pic>
      <p:pic>
        <p:nvPicPr>
          <p:cNvPr id="12" name="Picture 11">
            <a:extLst>
              <a:ext uri="{FF2B5EF4-FFF2-40B4-BE49-F238E27FC236}">
                <a16:creationId xmlns:a16="http://schemas.microsoft.com/office/drawing/2014/main" id="{D344E3AA-FADF-0726-9E03-2093E5D15164}"/>
              </a:ext>
            </a:extLst>
          </p:cNvPr>
          <p:cNvPicPr>
            <a:picLocks noChangeAspect="1"/>
          </p:cNvPicPr>
          <p:nvPr/>
        </p:nvPicPr>
        <p:blipFill>
          <a:blip r:embed="rId3"/>
          <a:stretch>
            <a:fillRect/>
          </a:stretch>
        </p:blipFill>
        <p:spPr>
          <a:xfrm>
            <a:off x="5758409" y="1930580"/>
            <a:ext cx="5286196" cy="3609421"/>
          </a:xfrm>
          <a:prstGeom prst="rect">
            <a:avLst/>
          </a:prstGeom>
        </p:spPr>
      </p:pic>
      <p:sp>
        <p:nvSpPr>
          <p:cNvPr id="9" name="TextBox 8">
            <a:extLst>
              <a:ext uri="{FF2B5EF4-FFF2-40B4-BE49-F238E27FC236}">
                <a16:creationId xmlns:a16="http://schemas.microsoft.com/office/drawing/2014/main" id="{D5AC71D3-52C0-2A30-F253-CC98D84EA0C4}"/>
              </a:ext>
            </a:extLst>
          </p:cNvPr>
          <p:cNvSpPr txBox="1"/>
          <p:nvPr/>
        </p:nvSpPr>
        <p:spPr>
          <a:xfrm>
            <a:off x="906953" y="5872065"/>
            <a:ext cx="2352182" cy="338554"/>
          </a:xfrm>
          <a:prstGeom prst="rect">
            <a:avLst/>
          </a:prstGeom>
          <a:noFill/>
        </p:spPr>
        <p:txBody>
          <a:bodyPr wrap="none" rtlCol="0">
            <a:spAutoFit/>
          </a:bodyPr>
          <a:lstStyle/>
          <a:p>
            <a:r>
              <a:rPr lang="en-GB" sz="1600" dirty="0">
                <a:solidFill>
                  <a:schemeClr val="bg1">
                    <a:lumMod val="65000"/>
                  </a:schemeClr>
                </a:solidFill>
              </a:rPr>
              <a:t>Paolo </a:t>
            </a:r>
            <a:r>
              <a:rPr lang="en-GB" sz="1600" dirty="0" err="1">
                <a:solidFill>
                  <a:schemeClr val="bg1">
                    <a:lumMod val="65000"/>
                  </a:schemeClr>
                </a:solidFill>
              </a:rPr>
              <a:t>Zuccon</a:t>
            </a:r>
            <a:r>
              <a:rPr lang="en-GB" sz="1600" dirty="0">
                <a:solidFill>
                  <a:schemeClr val="bg1">
                    <a:lumMod val="65000"/>
                  </a:schemeClr>
                </a:solidFill>
              </a:rPr>
              <a:t> MIAPP 2021</a:t>
            </a:r>
            <a:endParaRPr lang="en-SE" sz="1600" dirty="0">
              <a:solidFill>
                <a:schemeClr val="bg1">
                  <a:lumMod val="65000"/>
                </a:schemeClr>
              </a:solidFill>
            </a:endParaRPr>
          </a:p>
        </p:txBody>
      </p:sp>
    </p:spTree>
    <p:extLst>
      <p:ext uri="{BB962C8B-B14F-4D97-AF65-F5344CB8AC3E}">
        <p14:creationId xmlns:p14="http://schemas.microsoft.com/office/powerpoint/2010/main" val="2477483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D11EC4-5D83-49CA-91C1-E5B1F845366D}"/>
              </a:ext>
            </a:extLst>
          </p:cNvPr>
          <p:cNvSpPr>
            <a:spLocks noGrp="1"/>
          </p:cNvSpPr>
          <p:nvPr>
            <p:ph idx="1"/>
          </p:nvPr>
        </p:nvSpPr>
        <p:spPr>
          <a:xfrm>
            <a:off x="670712" y="1998820"/>
            <a:ext cx="5002975" cy="4424011"/>
          </a:xfrm>
        </p:spPr>
        <p:txBody>
          <a:bodyPr>
            <a:normAutofit fontScale="92500" lnSpcReduction="10000"/>
          </a:bodyPr>
          <a:lstStyle/>
          <a:p>
            <a:pPr>
              <a:buFont typeface="Wingdings" panose="05000000000000000000" pitchFamily="2" charset="2"/>
              <a:buChar char="v"/>
            </a:pPr>
            <a:endParaRPr lang="en-GB" sz="3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GB" sz="2400" dirty="0">
                <a:latin typeface="Calibri (Body)"/>
              </a:rPr>
              <a:t>Cross sections derived from analytical coalescence model. Using fits of antiproton (antineutron) production from </a:t>
            </a:r>
            <a:r>
              <a:rPr lang="nb-NO" sz="2400" dirty="0">
                <a:effectLst/>
                <a:latin typeface="Calibri (Body)"/>
              </a:rPr>
              <a:t>Winkler, JCAP 02, 048 (2017)</a:t>
            </a:r>
            <a:endParaRPr lang="en-GB" sz="2400" dirty="0">
              <a:latin typeface="Calibri (Body)"/>
            </a:endParaRPr>
          </a:p>
          <a:p>
            <a:pPr lvl="1">
              <a:buFont typeface="Wingdings" panose="05000000000000000000" pitchFamily="2" charset="2"/>
              <a:buChar char="Ø"/>
            </a:pPr>
            <a:endParaRPr lang="en-GB" sz="400" dirty="0"/>
          </a:p>
          <a:p>
            <a:pPr>
              <a:buFont typeface="Wingdings" panose="05000000000000000000" pitchFamily="2" charset="2"/>
              <a:buChar char="Ø"/>
            </a:pPr>
            <a:r>
              <a:rPr lang="en-GB" sz="2400" dirty="0"/>
              <a:t>DM spectrum at production derived from Pythia 8.2 simulating a neutral </a:t>
            </a:r>
            <a:r>
              <a:rPr lang="en-GB" sz="2400" dirty="0" err="1"/>
              <a:t>colorless</a:t>
            </a:r>
            <a:r>
              <a:rPr lang="en-GB" sz="2400" dirty="0"/>
              <a:t> resonance.                                             Space and momentum (p</a:t>
            </a:r>
            <a:r>
              <a:rPr lang="en-GB" sz="2400" baseline="-25000" dirty="0"/>
              <a:t>c</a:t>
            </a:r>
            <a:r>
              <a:rPr lang="en-GB" sz="2400" dirty="0"/>
              <a:t>) conditions for coalescence. Also including production from anti-hyperons</a:t>
            </a:r>
          </a:p>
          <a:p>
            <a:pPr marL="0" indent="0">
              <a:buNone/>
            </a:pPr>
            <a:endParaRPr lang="en-GB" sz="100" dirty="0"/>
          </a:p>
          <a:p>
            <a:pPr>
              <a:buFont typeface="Wingdings" panose="05000000000000000000" pitchFamily="2" charset="2"/>
              <a:buChar char="Ø"/>
            </a:pPr>
            <a:r>
              <a:rPr lang="en-GB" sz="2400" dirty="0"/>
              <a:t>Inelastic cross sections and tertiary production computed extrapolating antiproton parametrizations</a:t>
            </a:r>
          </a:p>
          <a:p>
            <a:pPr marL="0" indent="0">
              <a:buNone/>
            </a:pPr>
            <a:endParaRPr lang="en-GB" sz="2400" dirty="0"/>
          </a:p>
          <a:p>
            <a:pPr>
              <a:buFont typeface="Wingdings" panose="05000000000000000000" pitchFamily="2" charset="2"/>
              <a:buChar char="Ø"/>
            </a:pPr>
            <a:endParaRPr lang="en-GB" sz="2400" dirty="0"/>
          </a:p>
          <a:p>
            <a:endParaRPr lang="en-GB" sz="800" dirty="0"/>
          </a:p>
          <a:p>
            <a:pPr>
              <a:buFont typeface="Wingdings" panose="05000000000000000000" pitchFamily="2" charset="2"/>
              <a:buChar char="v"/>
            </a:pPr>
            <a:endParaRPr lang="en-GB" sz="1900" dirty="0"/>
          </a:p>
          <a:p>
            <a:endParaRPr lang="en-GB" dirty="0"/>
          </a:p>
          <a:p>
            <a:endParaRPr lang="en-SE" dirty="0"/>
          </a:p>
        </p:txBody>
      </p:sp>
      <p:sp>
        <p:nvSpPr>
          <p:cNvPr id="4" name="Slide Number Placeholder 3">
            <a:extLst>
              <a:ext uri="{FF2B5EF4-FFF2-40B4-BE49-F238E27FC236}">
                <a16:creationId xmlns:a16="http://schemas.microsoft.com/office/drawing/2014/main" id="{D655C6D5-4C58-48CB-8CC8-6C40478863A1}"/>
              </a:ext>
            </a:extLst>
          </p:cNvPr>
          <p:cNvSpPr>
            <a:spLocks noGrp="1"/>
          </p:cNvSpPr>
          <p:nvPr>
            <p:ph type="sldNum" sz="quarter" idx="12"/>
          </p:nvPr>
        </p:nvSpPr>
        <p:spPr/>
        <p:txBody>
          <a:bodyPr/>
          <a:lstStyle/>
          <a:p>
            <a:fld id="{22575A84-A01E-4477-BEC3-178D27864C62}" type="slidenum">
              <a:rPr lang="en-GB" smtClean="0"/>
              <a:t>8</a:t>
            </a:fld>
            <a:endParaRPr lang="en-GB"/>
          </a:p>
        </p:txBody>
      </p:sp>
      <p:sp>
        <p:nvSpPr>
          <p:cNvPr id="5" name="TextBox 4">
            <a:extLst>
              <a:ext uri="{FF2B5EF4-FFF2-40B4-BE49-F238E27FC236}">
                <a16:creationId xmlns:a16="http://schemas.microsoft.com/office/drawing/2014/main" id="{233306D4-0CB0-3698-BFDD-40CB8FEB645C}"/>
              </a:ext>
            </a:extLst>
          </p:cNvPr>
          <p:cNvSpPr txBox="1"/>
          <p:nvPr/>
        </p:nvSpPr>
        <p:spPr>
          <a:xfrm>
            <a:off x="6638797" y="397585"/>
            <a:ext cx="5406314" cy="615553"/>
          </a:xfrm>
          <a:prstGeom prst="rect">
            <a:avLst/>
          </a:prstGeom>
          <a:noFill/>
        </p:spPr>
        <p:txBody>
          <a:bodyPr wrap="square">
            <a:spAutoFit/>
          </a:bodyPr>
          <a:lstStyle/>
          <a:p>
            <a:r>
              <a:rPr lang="en-GB" sz="1700" b="1" dirty="0">
                <a:solidFill>
                  <a:srgbClr val="002060"/>
                </a:solidFill>
              </a:rPr>
              <a:t>Propagation code: github.com/</a:t>
            </a:r>
            <a:r>
              <a:rPr lang="en-GB" sz="1700" b="1" dirty="0" err="1">
                <a:solidFill>
                  <a:srgbClr val="002060"/>
                </a:solidFill>
              </a:rPr>
              <a:t>tospines</a:t>
            </a:r>
            <a:r>
              <a:rPr lang="en-GB" sz="1700" b="1" dirty="0">
                <a:solidFill>
                  <a:srgbClr val="002060"/>
                </a:solidFill>
              </a:rPr>
              <a:t>/Customised-DRAGON-versions/Custom_DRAGON2_v2-Antinuclei</a:t>
            </a:r>
            <a:r>
              <a:rPr lang="en-GB" sz="1700" dirty="0">
                <a:solidFill>
                  <a:srgbClr val="002060"/>
                </a:solidFill>
              </a:rPr>
              <a:t>/</a:t>
            </a:r>
            <a:endParaRPr lang="en-SE" sz="1700" b="1" dirty="0">
              <a:solidFill>
                <a:srgbClr val="002060"/>
              </a:solidFill>
            </a:endParaRPr>
          </a:p>
        </p:txBody>
      </p:sp>
      <p:sp>
        <p:nvSpPr>
          <p:cNvPr id="11" name="Title 1">
            <a:extLst>
              <a:ext uri="{FF2B5EF4-FFF2-40B4-BE49-F238E27FC236}">
                <a16:creationId xmlns:a16="http://schemas.microsoft.com/office/drawing/2014/main" id="{90AFD707-4D45-6202-9409-19246CD65CDB}"/>
              </a:ext>
            </a:extLst>
          </p:cNvPr>
          <p:cNvSpPr>
            <a:spLocks noGrp="1"/>
          </p:cNvSpPr>
          <p:nvPr>
            <p:ph type="title"/>
          </p:nvPr>
        </p:nvSpPr>
        <p:spPr>
          <a:xfrm>
            <a:off x="738346" y="179026"/>
            <a:ext cx="4935341" cy="1325563"/>
          </a:xfrm>
        </p:spPr>
        <p:txBody>
          <a:bodyPr/>
          <a:lstStyle/>
          <a:p>
            <a:r>
              <a:rPr lang="en-GB" b="1" dirty="0">
                <a:effectLst>
                  <a:outerShdw blurRad="38100" dist="38100" dir="2700000" algn="tl">
                    <a:srgbClr val="000000">
                      <a:alpha val="43137"/>
                    </a:srgbClr>
                  </a:outerShdw>
                </a:effectLst>
              </a:rPr>
              <a:t>Propagation setup</a:t>
            </a:r>
            <a:endParaRPr lang="en-SE" b="1" dirty="0">
              <a:effectLst>
                <a:outerShdw blurRad="38100" dist="38100" dir="2700000" algn="tl">
                  <a:srgbClr val="000000">
                    <a:alpha val="43137"/>
                  </a:srgbClr>
                </a:outerShdw>
              </a:effectLst>
            </a:endParaRPr>
          </a:p>
        </p:txBody>
      </p:sp>
      <p:sp>
        <p:nvSpPr>
          <p:cNvPr id="13" name="TextBox 12">
            <a:extLst>
              <a:ext uri="{FF2B5EF4-FFF2-40B4-BE49-F238E27FC236}">
                <a16:creationId xmlns:a16="http://schemas.microsoft.com/office/drawing/2014/main" id="{3E42C5A8-9128-43DC-D4D8-2E59383CB037}"/>
              </a:ext>
            </a:extLst>
          </p:cNvPr>
          <p:cNvSpPr txBox="1"/>
          <p:nvPr/>
        </p:nvSpPr>
        <p:spPr>
          <a:xfrm>
            <a:off x="738346" y="1439866"/>
            <a:ext cx="10825181" cy="461665"/>
          </a:xfrm>
          <a:prstGeom prst="rect">
            <a:avLst/>
          </a:prstGeom>
          <a:noFill/>
        </p:spPr>
        <p:txBody>
          <a:bodyPr wrap="square">
            <a:spAutoFit/>
          </a:bodyPr>
          <a:lstStyle/>
          <a:p>
            <a:pPr>
              <a:buFont typeface="Wingdings" panose="05000000000000000000" pitchFamily="2" charset="2"/>
              <a:buChar char="v"/>
            </a:pPr>
            <a:r>
              <a:rPr lang="en-GB" sz="2400" dirty="0">
                <a:latin typeface="Times New Roman" panose="02020603050405020304" pitchFamily="18" charset="0"/>
                <a:cs typeface="Times New Roman" panose="02020603050405020304" pitchFamily="18" charset="0"/>
              </a:rPr>
              <a:t> Implementation of anti-nuclei dark matter and secondary production in DRAGON2</a:t>
            </a:r>
          </a:p>
        </p:txBody>
      </p:sp>
      <p:pic>
        <p:nvPicPr>
          <p:cNvPr id="2" name="Picture 1">
            <a:extLst>
              <a:ext uri="{FF2B5EF4-FFF2-40B4-BE49-F238E27FC236}">
                <a16:creationId xmlns:a16="http://schemas.microsoft.com/office/drawing/2014/main" id="{7BDCD606-7071-825A-4837-71F1FAE7CC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0482" y="2207875"/>
            <a:ext cx="5694474" cy="4027287"/>
          </a:xfrm>
          <a:prstGeom prst="rect">
            <a:avLst/>
          </a:prstGeom>
        </p:spPr>
      </p:pic>
      <p:sp>
        <p:nvSpPr>
          <p:cNvPr id="6" name="TextBox 5">
            <a:extLst>
              <a:ext uri="{FF2B5EF4-FFF2-40B4-BE49-F238E27FC236}">
                <a16:creationId xmlns:a16="http://schemas.microsoft.com/office/drawing/2014/main" id="{27F3075A-C336-C3D7-F1BB-8A01C432B175}"/>
              </a:ext>
            </a:extLst>
          </p:cNvPr>
          <p:cNvSpPr txBox="1"/>
          <p:nvPr/>
        </p:nvSpPr>
        <p:spPr>
          <a:xfrm>
            <a:off x="5607585" y="6044435"/>
            <a:ext cx="2096561" cy="276999"/>
          </a:xfrm>
          <a:prstGeom prst="rect">
            <a:avLst/>
          </a:prstGeom>
          <a:noFill/>
        </p:spPr>
        <p:txBody>
          <a:bodyPr wrap="square">
            <a:spAutoFit/>
          </a:bodyPr>
          <a:lstStyle/>
          <a:p>
            <a:pPr eaLnBrk="0" fontAlgn="base" hangingPunct="0">
              <a:spcBef>
                <a:spcPct val="0"/>
              </a:spcBef>
              <a:spcAft>
                <a:spcPct val="0"/>
              </a:spcAft>
            </a:pPr>
            <a:r>
              <a:rPr lang="en-GB" sz="1200" b="1" dirty="0">
                <a:effectLst/>
              </a:rPr>
              <a:t>P.D.L. </a:t>
            </a:r>
            <a:r>
              <a:rPr lang="en-GB" sz="1200" dirty="0">
                <a:effectLst/>
              </a:rPr>
              <a:t>e</a:t>
            </a:r>
            <a:r>
              <a:rPr lang="en-GB" sz="1200" dirty="0"/>
              <a:t>t al, </a:t>
            </a:r>
            <a:r>
              <a:rPr lang="en-GB" sz="1200" b="1" dirty="0"/>
              <a:t>in preparation</a:t>
            </a:r>
          </a:p>
        </p:txBody>
      </p:sp>
    </p:spTree>
    <p:extLst>
      <p:ext uri="{BB962C8B-B14F-4D97-AF65-F5344CB8AC3E}">
        <p14:creationId xmlns:p14="http://schemas.microsoft.com/office/powerpoint/2010/main" val="1142392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D2629-FBE9-5BA2-E50A-DFEF4CF966AF}"/>
              </a:ext>
            </a:extLst>
          </p:cNvPr>
          <p:cNvSpPr>
            <a:spLocks noGrp="1"/>
          </p:cNvSpPr>
          <p:nvPr>
            <p:ph type="title"/>
          </p:nvPr>
        </p:nvSpPr>
        <p:spPr>
          <a:xfrm>
            <a:off x="738346" y="179026"/>
            <a:ext cx="10515600" cy="1325563"/>
          </a:xfrm>
        </p:spPr>
        <p:txBody>
          <a:bodyPr/>
          <a:lstStyle/>
          <a:p>
            <a:r>
              <a:rPr lang="en-GB" b="1" dirty="0">
                <a:effectLst>
                  <a:outerShdw blurRad="38100" dist="38100" dir="2700000" algn="tl">
                    <a:srgbClr val="000000">
                      <a:alpha val="43137"/>
                    </a:srgbClr>
                  </a:outerShdw>
                </a:effectLst>
              </a:rPr>
              <a:t>Astrophysical production</a:t>
            </a:r>
            <a:endParaRPr lang="en-SE" b="1" dirty="0">
              <a:effectLst>
                <a:outerShdw blurRad="38100" dist="38100" dir="2700000" algn="tl">
                  <a:srgbClr val="000000">
                    <a:alpha val="43137"/>
                  </a:srgbClr>
                </a:outerShdw>
              </a:effectLst>
            </a:endParaRPr>
          </a:p>
        </p:txBody>
      </p:sp>
      <p:sp>
        <p:nvSpPr>
          <p:cNvPr id="4" name="Slide Number Placeholder 3">
            <a:extLst>
              <a:ext uri="{FF2B5EF4-FFF2-40B4-BE49-F238E27FC236}">
                <a16:creationId xmlns:a16="http://schemas.microsoft.com/office/drawing/2014/main" id="{26750B7E-506F-B0F6-0C5A-7D2030232A07}"/>
              </a:ext>
            </a:extLst>
          </p:cNvPr>
          <p:cNvSpPr>
            <a:spLocks noGrp="1"/>
          </p:cNvSpPr>
          <p:nvPr>
            <p:ph type="sldNum" sz="quarter" idx="12"/>
          </p:nvPr>
        </p:nvSpPr>
        <p:spPr/>
        <p:txBody>
          <a:bodyPr/>
          <a:lstStyle/>
          <a:p>
            <a:fld id="{22575A84-A01E-4477-BEC3-178D27864C62}" type="slidenum">
              <a:rPr lang="en-GB" smtClean="0"/>
              <a:t>9</a:t>
            </a:fld>
            <a:endParaRPr lang="en-GB"/>
          </a:p>
        </p:txBody>
      </p:sp>
      <p:sp>
        <p:nvSpPr>
          <p:cNvPr id="3" name="TextBox 2">
            <a:extLst>
              <a:ext uri="{FF2B5EF4-FFF2-40B4-BE49-F238E27FC236}">
                <a16:creationId xmlns:a16="http://schemas.microsoft.com/office/drawing/2014/main" id="{826E1F6E-8A2F-F0FF-3AC5-3111634B6E9E}"/>
              </a:ext>
            </a:extLst>
          </p:cNvPr>
          <p:cNvSpPr txBox="1"/>
          <p:nvPr/>
        </p:nvSpPr>
        <p:spPr>
          <a:xfrm>
            <a:off x="857373" y="1325019"/>
            <a:ext cx="10886608" cy="1461939"/>
          </a:xfrm>
          <a:prstGeom prst="rect">
            <a:avLst/>
          </a:prstGeom>
          <a:noFill/>
        </p:spPr>
        <p:txBody>
          <a:bodyPr wrap="square">
            <a:spAutoFit/>
          </a:bodyPr>
          <a:lstStyle/>
          <a:p>
            <a:r>
              <a:rPr lang="en-GB" sz="2300" dirty="0">
                <a:effectLst>
                  <a:outerShdw blurRad="38100" dist="38100" dir="2700000" algn="tl">
                    <a:srgbClr val="000000">
                      <a:alpha val="43137"/>
                    </a:srgbClr>
                  </a:outerShdw>
                </a:effectLst>
              </a:rPr>
              <a:t>Can we explain the AMS-02 measurements without invoking any exotic source?</a:t>
            </a:r>
            <a:r>
              <a:rPr lang="en-GB" sz="2300" dirty="0"/>
              <a:t> </a:t>
            </a:r>
          </a:p>
          <a:p>
            <a:r>
              <a:rPr lang="en-GB" sz="2200" dirty="0"/>
              <a:t>Main uncertainty is the coalescence parameter, the rest of uncertainties are under </a:t>
            </a:r>
            <a:r>
              <a:rPr lang="en-GB" sz="2200" dirty="0">
                <a:latin typeface="Times New Roman" panose="02020603050405020304" pitchFamily="18" charset="0"/>
                <a:cs typeface="Times New Roman" panose="02020603050405020304" pitchFamily="18" charset="0"/>
              </a:rPr>
              <a:t>~10%</a:t>
            </a:r>
          </a:p>
          <a:p>
            <a:r>
              <a:rPr lang="en-GB" sz="2200" dirty="0">
                <a:latin typeface="Times New Roman" panose="02020603050405020304" pitchFamily="18" charset="0"/>
                <a:cs typeface="Times New Roman" panose="02020603050405020304" pitchFamily="18" charset="0"/>
              </a:rPr>
              <a:t>We expect to have measurements of the d flux in the next years!! But nothing about He till </a:t>
            </a:r>
            <a:r>
              <a:rPr lang="en-GB" sz="2200" dirty="0" err="1">
                <a:latin typeface="Times New Roman" panose="02020603050405020304" pitchFamily="18" charset="0"/>
                <a:cs typeface="Times New Roman" panose="02020603050405020304" pitchFamily="18" charset="0"/>
              </a:rPr>
              <a:t>ALADInO</a:t>
            </a:r>
            <a:r>
              <a:rPr lang="en-GB" sz="2200" dirty="0">
                <a:latin typeface="Times New Roman" panose="02020603050405020304" pitchFamily="18" charset="0"/>
                <a:cs typeface="Times New Roman" panose="02020603050405020304" pitchFamily="18" charset="0"/>
              </a:rPr>
              <a:t> or AMS-100 (foreseen to 2039)</a:t>
            </a:r>
          </a:p>
        </p:txBody>
      </p:sp>
      <p:grpSp>
        <p:nvGrpSpPr>
          <p:cNvPr id="5" name="Group 4">
            <a:extLst>
              <a:ext uri="{FF2B5EF4-FFF2-40B4-BE49-F238E27FC236}">
                <a16:creationId xmlns:a16="http://schemas.microsoft.com/office/drawing/2014/main" id="{A3543BF4-0168-1703-5384-01861A926DB4}"/>
              </a:ext>
            </a:extLst>
          </p:cNvPr>
          <p:cNvGrpSpPr/>
          <p:nvPr/>
        </p:nvGrpSpPr>
        <p:grpSpPr>
          <a:xfrm>
            <a:off x="10190243" y="225152"/>
            <a:ext cx="1697901" cy="1064639"/>
            <a:chOff x="10166735" y="225152"/>
            <a:chExt cx="1721410" cy="1254759"/>
          </a:xfrm>
        </p:grpSpPr>
        <p:pic>
          <p:nvPicPr>
            <p:cNvPr id="7" name="Picture 6">
              <a:extLst>
                <a:ext uri="{FF2B5EF4-FFF2-40B4-BE49-F238E27FC236}">
                  <a16:creationId xmlns:a16="http://schemas.microsoft.com/office/drawing/2014/main" id="{0A3F5A29-59B8-49BD-A3F1-128959FD9088}"/>
                </a:ext>
              </a:extLst>
            </p:cNvPr>
            <p:cNvPicPr>
              <a:picLocks noChangeAspect="1"/>
            </p:cNvPicPr>
            <p:nvPr/>
          </p:nvPicPr>
          <p:blipFill>
            <a:blip r:embed="rId3"/>
            <a:stretch>
              <a:fillRect/>
            </a:stretch>
          </p:blipFill>
          <p:spPr>
            <a:xfrm>
              <a:off x="10166735" y="225152"/>
              <a:ext cx="1721410" cy="1254759"/>
            </a:xfrm>
            <a:prstGeom prst="rect">
              <a:avLst/>
            </a:prstGeom>
          </p:spPr>
        </p:pic>
        <p:sp>
          <p:nvSpPr>
            <p:cNvPr id="9" name="Explosion: 14 Points 8">
              <a:extLst>
                <a:ext uri="{FF2B5EF4-FFF2-40B4-BE49-F238E27FC236}">
                  <a16:creationId xmlns:a16="http://schemas.microsoft.com/office/drawing/2014/main" id="{6CCC74BE-3E33-7056-B2AA-BCBE64872193}"/>
                </a:ext>
              </a:extLst>
            </p:cNvPr>
            <p:cNvSpPr/>
            <p:nvPr/>
          </p:nvSpPr>
          <p:spPr>
            <a:xfrm rot="20765126">
              <a:off x="10498484" y="587422"/>
              <a:ext cx="1045044" cy="671394"/>
            </a:xfrm>
            <a:prstGeom prst="irregularSeal2">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70D3799-D4B4-6F1F-CD7D-554FC88F4D5C}"/>
                    </a:ext>
                  </a:extLst>
                </p:cNvPr>
                <p:cNvSpPr txBox="1"/>
                <p:nvPr/>
              </p:nvSpPr>
              <p:spPr>
                <a:xfrm>
                  <a:off x="10944183" y="268857"/>
                  <a:ext cx="233269" cy="2308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1500" b="1" i="1" smtClean="0">
                            <a:solidFill>
                              <a:srgbClr val="C00000"/>
                            </a:solidFill>
                            <a:latin typeface="Cambria Math" panose="02040503050406030204" pitchFamily="18" charset="0"/>
                          </a:rPr>
                          <m:t>𝑪𝑹</m:t>
                        </m:r>
                      </m:oMath>
                    </m:oMathPara>
                  </a14:m>
                  <a:endParaRPr lang="en-GB" sz="1500" b="1" dirty="0">
                    <a:solidFill>
                      <a:srgbClr val="C00000"/>
                    </a:solidFill>
                  </a:endParaRPr>
                </a:p>
              </p:txBody>
            </p:sp>
          </mc:Choice>
          <mc:Fallback xmlns="">
            <p:sp>
              <p:nvSpPr>
                <p:cNvPr id="27" name="TextBox 26">
                  <a:extLst>
                    <a:ext uri="{FF2B5EF4-FFF2-40B4-BE49-F238E27FC236}">
                      <a16:creationId xmlns:a16="http://schemas.microsoft.com/office/drawing/2014/main" id="{16B8739B-3B3C-F46B-F2B8-3BE69E26A6B1}"/>
                    </a:ext>
                  </a:extLst>
                </p:cNvPr>
                <p:cNvSpPr txBox="1">
                  <a:spLocks noRot="1" noChangeAspect="1" noMove="1" noResize="1" noEditPoints="1" noAdjustHandles="1" noChangeArrowheads="1" noChangeShapeType="1" noTextEdit="1"/>
                </p:cNvSpPr>
                <p:nvPr/>
              </p:nvSpPr>
              <p:spPr>
                <a:xfrm>
                  <a:off x="10944183" y="268857"/>
                  <a:ext cx="233269" cy="230832"/>
                </a:xfrm>
                <a:prstGeom prst="rect">
                  <a:avLst/>
                </a:prstGeom>
                <a:blipFill>
                  <a:blip r:embed="rId9"/>
                  <a:stretch>
                    <a:fillRect l="-28205" r="-33333" b="-5263"/>
                  </a:stretch>
                </a:blipFill>
              </p:spPr>
              <p:txBody>
                <a:bodyPr/>
                <a:lstStyle/>
                <a:p>
                  <a:r>
                    <a:rPr lang="en-SE">
                      <a:noFill/>
                    </a:rPr>
                    <a:t> </a:t>
                  </a:r>
                </a:p>
              </p:txBody>
            </p:sp>
          </mc:Fallback>
        </mc:AlternateContent>
      </p:grpSp>
      <p:sp>
        <p:nvSpPr>
          <p:cNvPr id="12" name="TextBox 11">
            <a:extLst>
              <a:ext uri="{FF2B5EF4-FFF2-40B4-BE49-F238E27FC236}">
                <a16:creationId xmlns:a16="http://schemas.microsoft.com/office/drawing/2014/main" id="{1B3B0F86-8C1E-DB8B-A730-786D176D2A1F}"/>
              </a:ext>
            </a:extLst>
          </p:cNvPr>
          <p:cNvSpPr txBox="1"/>
          <p:nvPr/>
        </p:nvSpPr>
        <p:spPr>
          <a:xfrm>
            <a:off x="7909231" y="623666"/>
            <a:ext cx="2113078" cy="400110"/>
          </a:xfrm>
          <a:prstGeom prst="rect">
            <a:avLst/>
          </a:prstGeom>
          <a:noFill/>
        </p:spPr>
        <p:txBody>
          <a:bodyPr wrap="none" rtlCol="0">
            <a:spAutoFit/>
          </a:bodyPr>
          <a:lstStyle/>
          <a:p>
            <a:pPr algn="ctr"/>
            <a:r>
              <a:rPr lang="en-GB" sz="2000" b="1" dirty="0">
                <a:solidFill>
                  <a:schemeClr val="accent1">
                    <a:lumMod val="75000"/>
                  </a:schemeClr>
                </a:solidFill>
                <a:latin typeface="Cambria Math" panose="02040503050406030204" pitchFamily="18" charset="0"/>
                <a:ea typeface="Cambria Math" panose="02040503050406030204" pitchFamily="18" charset="0"/>
              </a:rPr>
              <a:t>CR + ISM </a:t>
            </a:r>
            <a:r>
              <a:rPr lang="en-SE" b="1" dirty="0">
                <a:solidFill>
                  <a:schemeClr val="accent1">
                    <a:lumMod val="75000"/>
                  </a:schemeClr>
                </a:solidFill>
              </a:rPr>
              <a:t>→</a:t>
            </a:r>
            <a:r>
              <a:rPr lang="en-GB" sz="2000" b="1" dirty="0">
                <a:solidFill>
                  <a:schemeClr val="accent1">
                    <a:lumMod val="75000"/>
                  </a:schemeClr>
                </a:solidFill>
              </a:rPr>
              <a:t> He, d</a:t>
            </a:r>
            <a:r>
              <a:rPr lang="en-GB" sz="500" dirty="0">
                <a:solidFill>
                  <a:schemeClr val="accent1">
                    <a:lumMod val="75000"/>
                  </a:schemeClr>
                </a:solidFill>
                <a:latin typeface="Cambria Math" panose="02040503050406030204" pitchFamily="18" charset="0"/>
                <a:ea typeface="Cambria Math" panose="02040503050406030204" pitchFamily="18" charset="0"/>
                <a:sym typeface="Wingdings" panose="05000000000000000000" pitchFamily="2" charset="2"/>
              </a:rPr>
              <a:t>   </a:t>
            </a:r>
            <a:endParaRPr lang="en-GB" sz="200" dirty="0">
              <a:solidFill>
                <a:schemeClr val="accent1">
                  <a:lumMod val="75000"/>
                </a:schemeClr>
              </a:solidFill>
              <a:latin typeface="Cambria Math" panose="02040503050406030204" pitchFamily="18" charset="0"/>
              <a:ea typeface="Cambria Math" panose="02040503050406030204" pitchFamily="18" charset="0"/>
              <a:sym typeface="Wingdings" panose="05000000000000000000" pitchFamily="2" charset="2"/>
            </a:endParaRPr>
          </a:p>
        </p:txBody>
      </p:sp>
      <p:cxnSp>
        <p:nvCxnSpPr>
          <p:cNvPr id="23" name="Straight Connector 22">
            <a:extLst>
              <a:ext uri="{FF2B5EF4-FFF2-40B4-BE49-F238E27FC236}">
                <a16:creationId xmlns:a16="http://schemas.microsoft.com/office/drawing/2014/main" id="{8A4119ED-B4B2-CE71-DC10-462A556312C7}"/>
              </a:ext>
            </a:extLst>
          </p:cNvPr>
          <p:cNvCxnSpPr>
            <a:cxnSpLocks/>
          </p:cNvCxnSpPr>
          <p:nvPr/>
        </p:nvCxnSpPr>
        <p:spPr>
          <a:xfrm>
            <a:off x="9367032" y="716936"/>
            <a:ext cx="17357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C89D47C-DB7C-C455-485E-0924C30B0930}"/>
              </a:ext>
            </a:extLst>
          </p:cNvPr>
          <p:cNvCxnSpPr>
            <a:cxnSpLocks/>
          </p:cNvCxnSpPr>
          <p:nvPr/>
        </p:nvCxnSpPr>
        <p:spPr>
          <a:xfrm>
            <a:off x="9739771" y="704081"/>
            <a:ext cx="151541"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DD693EFD-EC1E-21C5-3E96-B102B0DB6504}"/>
              </a:ext>
            </a:extLst>
          </p:cNvPr>
          <p:cNvSpPr txBox="1"/>
          <p:nvPr/>
        </p:nvSpPr>
        <p:spPr>
          <a:xfrm>
            <a:off x="9686412" y="2777041"/>
            <a:ext cx="2096561" cy="276999"/>
          </a:xfrm>
          <a:prstGeom prst="rect">
            <a:avLst/>
          </a:prstGeom>
          <a:noFill/>
        </p:spPr>
        <p:txBody>
          <a:bodyPr wrap="square">
            <a:spAutoFit/>
          </a:bodyPr>
          <a:lstStyle/>
          <a:p>
            <a:pPr eaLnBrk="0" fontAlgn="base" hangingPunct="0">
              <a:spcBef>
                <a:spcPct val="0"/>
              </a:spcBef>
              <a:spcAft>
                <a:spcPct val="0"/>
              </a:spcAft>
            </a:pPr>
            <a:r>
              <a:rPr lang="en-GB" sz="1200" b="1" dirty="0">
                <a:effectLst/>
              </a:rPr>
              <a:t>P.D.L. </a:t>
            </a:r>
            <a:r>
              <a:rPr lang="en-GB" sz="1200" dirty="0">
                <a:effectLst/>
              </a:rPr>
              <a:t>e</a:t>
            </a:r>
            <a:r>
              <a:rPr lang="en-GB" sz="1200" dirty="0"/>
              <a:t>t al, </a:t>
            </a:r>
            <a:r>
              <a:rPr lang="en-GB" sz="1200" b="1" dirty="0"/>
              <a:t>in preparation</a:t>
            </a:r>
          </a:p>
        </p:txBody>
      </p:sp>
      <p:cxnSp>
        <p:nvCxnSpPr>
          <p:cNvPr id="22" name="Straight Connector 21">
            <a:extLst>
              <a:ext uri="{FF2B5EF4-FFF2-40B4-BE49-F238E27FC236}">
                <a16:creationId xmlns:a16="http://schemas.microsoft.com/office/drawing/2014/main" id="{7B32C9F2-EAA0-036F-5C2F-D3715EFDE269}"/>
              </a:ext>
            </a:extLst>
          </p:cNvPr>
          <p:cNvCxnSpPr>
            <a:cxnSpLocks/>
          </p:cNvCxnSpPr>
          <p:nvPr/>
        </p:nvCxnSpPr>
        <p:spPr>
          <a:xfrm>
            <a:off x="5452367" y="2101385"/>
            <a:ext cx="15154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5BEAC5E-D46C-4680-8093-2D316AF502DC}"/>
              </a:ext>
            </a:extLst>
          </p:cNvPr>
          <p:cNvCxnSpPr>
            <a:cxnSpLocks/>
          </p:cNvCxnSpPr>
          <p:nvPr/>
        </p:nvCxnSpPr>
        <p:spPr>
          <a:xfrm>
            <a:off x="10377890" y="2101677"/>
            <a:ext cx="21729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A0FB67B3-197C-F13F-DE94-C30A825D4A6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0476" y="2941989"/>
            <a:ext cx="5505605" cy="3670403"/>
          </a:xfrm>
          <a:prstGeom prst="rect">
            <a:avLst/>
          </a:prstGeom>
        </p:spPr>
      </p:pic>
      <p:pic>
        <p:nvPicPr>
          <p:cNvPr id="8" name="Picture 7">
            <a:extLst>
              <a:ext uri="{FF2B5EF4-FFF2-40B4-BE49-F238E27FC236}">
                <a16:creationId xmlns:a16="http://schemas.microsoft.com/office/drawing/2014/main" id="{1CC4A4A9-8784-EC79-D5D0-935F0132B95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036593" y="2943060"/>
            <a:ext cx="5505605" cy="3670403"/>
          </a:xfrm>
          <a:prstGeom prst="rect">
            <a:avLst/>
          </a:prstGeom>
        </p:spPr>
      </p:pic>
    </p:spTree>
    <p:extLst>
      <p:ext uri="{BB962C8B-B14F-4D97-AF65-F5344CB8AC3E}">
        <p14:creationId xmlns:p14="http://schemas.microsoft.com/office/powerpoint/2010/main" val="1755078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15455</TotalTime>
  <Words>2434</Words>
  <Application>Microsoft Office PowerPoint</Application>
  <PresentationFormat>Widescreen</PresentationFormat>
  <Paragraphs>315</Paragraphs>
  <Slides>38</Slides>
  <Notes>12</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9" baseType="lpstr">
      <vt:lpstr>Arial</vt:lpstr>
      <vt:lpstr>Calibri</vt:lpstr>
      <vt:lpstr>Calibri (Body)</vt:lpstr>
      <vt:lpstr>Calibri Light</vt:lpstr>
      <vt:lpstr>Cambria Math</vt:lpstr>
      <vt:lpstr>Comic Sans MS</vt:lpstr>
      <vt:lpstr>Courier New</vt:lpstr>
      <vt:lpstr>Times New Roman</vt:lpstr>
      <vt:lpstr>Wingdings</vt:lpstr>
      <vt:lpstr>Office Theme</vt:lpstr>
      <vt:lpstr>Bitmap Image</vt:lpstr>
      <vt:lpstr>PowerPoint Presentation</vt:lpstr>
      <vt:lpstr>Potential of antiparticles to reveal the existence of BSM physics</vt:lpstr>
      <vt:lpstr>Potential of antiparticles to reveal the existence of BSM physics</vt:lpstr>
      <vt:lpstr>Dark matter bounds from antiproton analyses</vt:lpstr>
      <vt:lpstr>The window to prove (or disprove) many possible astrophysical excesses </vt:lpstr>
      <vt:lpstr>ANTI-NUCLEI: AMS-02 mass-charge spectra</vt:lpstr>
      <vt:lpstr>ANTI-NUCLEI: AMS-02 mass-charge spectra</vt:lpstr>
      <vt:lpstr>Propagation setup</vt:lpstr>
      <vt:lpstr>Astrophysical production</vt:lpstr>
      <vt:lpstr>DM production: Upper Limits</vt:lpstr>
      <vt:lpstr>PowerPoint Presentation</vt:lpstr>
      <vt:lpstr>A solution: QCD-Like Dark sector</vt:lpstr>
      <vt:lpstr>QCD-Like Dark sector</vt:lpstr>
      <vt:lpstr>Conclusions</vt:lpstr>
      <vt:lpstr>BACK UP</vt:lpstr>
      <vt:lpstr>The propagation of CRs – Diffusion equation</vt:lpstr>
      <vt:lpstr>Potential of antiparticles to reveal the existence of BSM physics</vt:lpstr>
      <vt:lpstr>Antiproton excess – A DM signal?</vt:lpstr>
      <vt:lpstr>Antiproton excess – A DM signal?</vt:lpstr>
      <vt:lpstr>Antiproton excesses – The spectral excess</vt:lpstr>
      <vt:lpstr>Antiproton excesses – The grammage excess</vt:lpstr>
      <vt:lpstr>Search for DM features in the antiproton spectrum</vt:lpstr>
      <vt:lpstr>Dark matter bounds from antiproton combined analyses</vt:lpstr>
      <vt:lpstr>Dark matter bounds from antiproton combined analyses</vt:lpstr>
      <vt:lpstr>Antiproton cross sections</vt:lpstr>
      <vt:lpstr>Propagation setup</vt:lpstr>
      <vt:lpstr>Potential of anti-nuclei to reveal the existence of BSM physics</vt:lpstr>
      <vt:lpstr>Formation of anti-nuclei </vt:lpstr>
      <vt:lpstr>Formation of anti-nuclei: Coalescence </vt:lpstr>
      <vt:lpstr>Formation of anti-nuclei </vt:lpstr>
      <vt:lpstr>Astrophysical production</vt:lpstr>
      <vt:lpstr>Boosting the dark matter signal</vt:lpstr>
      <vt:lpstr>The window to prove (or disprove) the WIMP paradigm</vt:lpstr>
      <vt:lpstr>Dark matter production</vt:lpstr>
      <vt:lpstr>PowerPoint Presentation</vt:lpstr>
      <vt:lpstr>New antinuclei cross sections!</vt:lpstr>
      <vt:lpstr>LEP correction vs plain Pythia</vt:lpstr>
      <vt:lpstr>How to avoid current uncertainties and improve our models!?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Pedro José De la Torre Luque</dc:creator>
  <cp:lastModifiedBy>Pedro José</cp:lastModifiedBy>
  <cp:revision>835</cp:revision>
  <dcterms:created xsi:type="dcterms:W3CDTF">2020-05-11T14:31:27Z</dcterms:created>
  <dcterms:modified xsi:type="dcterms:W3CDTF">2023-07-03T07:21:15Z</dcterms:modified>
</cp:coreProperties>
</file>