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Default Extension="wdp" ContentType="image/vnd.ms-photo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84" r:id="rId3"/>
    <p:sldId id="382" r:id="rId4"/>
    <p:sldId id="383" r:id="rId5"/>
    <p:sldId id="385" r:id="rId6"/>
    <p:sldId id="371" r:id="rId7"/>
  </p:sldIdLst>
  <p:sldSz cx="9144000" cy="6858000" type="overhead"/>
  <p:notesSz cx="6985000" cy="9283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66FF33"/>
    <a:srgbClr val="CCFFFF"/>
    <a:srgbClr val="FFCCCC"/>
    <a:srgbClr val="FFFF00"/>
    <a:srgbClr val="FFFF66"/>
    <a:srgbClr val="040000"/>
    <a:srgbClr val="0066FF"/>
    <a:srgbClr val="FF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aximized" horzBarState="maximized">
    <p:restoredLeft sz="24794" autoAdjust="0"/>
    <p:restoredTop sz="86397" autoAdjust="0"/>
  </p:normalViewPr>
  <p:slideViewPr>
    <p:cSldViewPr>
      <p:cViewPr>
        <p:scale>
          <a:sx n="130" d="100"/>
          <a:sy n="130" d="100"/>
        </p:scale>
        <p:origin x="-1504" y="-304"/>
      </p:cViewPr>
      <p:guideLst>
        <p:guide orient="horz" pos="3552"/>
        <p:guide pos="2880"/>
      </p:guideLst>
    </p:cSldViewPr>
  </p:slideViewPr>
  <p:outlineViewPr>
    <p:cViewPr>
      <p:scale>
        <a:sx n="25" d="100"/>
        <a:sy n="25" d="100"/>
      </p:scale>
      <p:origin x="0" y="555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4046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1675"/>
            <a:ext cx="4627562" cy="3470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10075"/>
            <a:ext cx="5122863" cy="417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477" tIns="46441" rIns="94477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775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738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206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457200"/>
            <a:ext cx="20447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457200"/>
            <a:ext cx="59817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236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57200"/>
            <a:ext cx="77724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657350"/>
            <a:ext cx="4013200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57350"/>
            <a:ext cx="4013200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87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896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105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57350"/>
            <a:ext cx="40132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57350"/>
            <a:ext cx="40132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233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67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253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047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54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42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57200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57350"/>
            <a:ext cx="8178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149600" y="6457950"/>
            <a:ext cx="2895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GB" altLang="en-US" sz="800" smtClean="0">
                <a:solidFill>
                  <a:schemeClr val="bg2"/>
                </a:solidFill>
                <a:cs typeface="+mn-cs"/>
              </a:rPr>
              <a:t>Fred Hartjes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67056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r>
              <a:rPr lang="en-GB" altLang="en-US" sz="800" smtClean="0">
                <a:solidFill>
                  <a:schemeClr val="bg2"/>
                </a:solidFill>
                <a:cs typeface="+mn-cs"/>
              </a:rPr>
              <a:t> </a:t>
            </a:r>
            <a:fld id="{D841DFEC-F9EF-431F-A791-583AFAD49BBB}" type="slidenum">
              <a:rPr lang="en-GB" altLang="en-US" sz="800" smtClean="0">
                <a:solidFill>
                  <a:schemeClr val="bg2"/>
                </a:solidFill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GB" altLang="en-US" sz="800" smtClean="0">
              <a:solidFill>
                <a:schemeClr val="bg2"/>
              </a:solidFill>
              <a:cs typeface="+mn-cs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06400" y="6496050"/>
            <a:ext cx="2844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GB" altLang="en-US" sz="800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GB" altLang="en-US" sz="800" dirty="0" err="1" smtClean="0">
                <a:cs typeface="+mn-cs"/>
              </a:rPr>
              <a:t>LepCol</a:t>
            </a:r>
            <a:r>
              <a:rPr lang="en-GB" altLang="en-US" sz="800" dirty="0" smtClean="0">
                <a:cs typeface="+mn-cs"/>
              </a:rPr>
              <a:t> meeting. May 23, 2016, Nikhef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276872"/>
            <a:ext cx="8229600" cy="571500"/>
          </a:xfrm>
        </p:spPr>
        <p:txBody>
          <a:bodyPr anchor="ctr"/>
          <a:lstStyle/>
          <a:p>
            <a:r>
              <a:rPr lang="en-GB" altLang="en-US" dirty="0" smtClean="0"/>
              <a:t>To a </a:t>
            </a:r>
            <a:r>
              <a:rPr lang="en-GB" altLang="en-US" dirty="0" err="1" smtClean="0"/>
              <a:t>LepCol</a:t>
            </a:r>
            <a:r>
              <a:rPr lang="en-GB" altLang="en-US" dirty="0" smtClean="0"/>
              <a:t> module for </a:t>
            </a:r>
            <a:r>
              <a:rPr lang="en-GB" altLang="en-US" dirty="0" err="1" smtClean="0"/>
              <a:t>TimePix</a:t>
            </a:r>
            <a:r>
              <a:rPr lang="en-GB" altLang="en-US" dirty="0" smtClean="0"/>
              <a:t> 3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b="0" i="1" dirty="0" smtClean="0"/>
              <a:t>Very first stage of development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860458"/>
            <a:ext cx="4800600" cy="2020888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ct val="0"/>
              </a:spcBef>
            </a:pPr>
            <a:r>
              <a:rPr lang="en-GB" altLang="en-US" dirty="0" smtClean="0"/>
              <a:t>Ideas of Harry and Fred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</a:pPr>
            <a:r>
              <a:rPr lang="en-GB" altLang="en-US" dirty="0" smtClean="0"/>
              <a:t>NIKHEF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2235200" y="5638800"/>
            <a:ext cx="467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dirty="0" err="1" smtClean="0"/>
              <a:t>LepCol</a:t>
            </a:r>
            <a:r>
              <a:rPr lang="en-GB" altLang="en-US" sz="1200" dirty="0" smtClean="0"/>
              <a:t> meeting Nikhef</a:t>
            </a:r>
            <a:endParaRPr lang="en-GB" altLang="en-US" sz="12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dirty="0" smtClean="0"/>
              <a:t>May 23, </a:t>
            </a:r>
            <a:r>
              <a:rPr lang="en-GB" altLang="en-US" sz="1200" dirty="0"/>
              <a:t>2016</a:t>
            </a:r>
          </a:p>
        </p:txBody>
      </p:sp>
      <p:pic>
        <p:nvPicPr>
          <p:cNvPr id="2053" name="Picture 13" descr="alt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2108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57200"/>
            <a:ext cx="7772400" cy="163488"/>
          </a:xfrm>
        </p:spPr>
        <p:txBody>
          <a:bodyPr/>
          <a:lstStyle/>
          <a:p>
            <a:r>
              <a:rPr lang="en-GB" dirty="0" smtClean="0"/>
              <a:t>InGrid on </a:t>
            </a:r>
            <a:r>
              <a:rPr lang="en-GB" dirty="0" err="1" smtClean="0"/>
              <a:t>TimePix</a:t>
            </a:r>
            <a:r>
              <a:rPr lang="en-GB" dirty="0" smtClean="0"/>
              <a:t> 3 chip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0482" name="Picture 2" descr="C:\Data\Lepcol\InGrid TP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0308"/>
            <a:ext cx="7992888" cy="58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62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</a:t>
            </a:r>
            <a:r>
              <a:rPr lang="en-GB" dirty="0" err="1" smtClean="0"/>
              <a:t>Lepcol</a:t>
            </a:r>
            <a:r>
              <a:rPr lang="en-GB" dirty="0" smtClean="0"/>
              <a:t> TPC module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Based on </a:t>
            </a:r>
            <a:r>
              <a:rPr lang="en-GB" dirty="0" err="1" smtClean="0"/>
              <a:t>TimePix</a:t>
            </a:r>
            <a:r>
              <a:rPr lang="en-GB" dirty="0" smtClean="0"/>
              <a:t> 3</a:t>
            </a:r>
            <a:endParaRPr lang="en-GB" dirty="0"/>
          </a:p>
        </p:txBody>
      </p:sp>
      <p:pic>
        <p:nvPicPr>
          <p:cNvPr id="19458" name="Picture 2" descr="C:\Data\Lepcol\Concept module block X s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198934" cy="524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242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ata\Lepcol\Concept module block 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6784479" cy="51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57200"/>
            <a:ext cx="7772400" cy="379512"/>
          </a:xfrm>
        </p:spPr>
        <p:txBody>
          <a:bodyPr/>
          <a:lstStyle/>
          <a:p>
            <a:r>
              <a:rPr lang="en-GB" dirty="0" err="1" smtClean="0"/>
              <a:t>LepCol</a:t>
            </a:r>
            <a:r>
              <a:rPr lang="en-GB" dirty="0" smtClean="0"/>
              <a:t> module top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2695848" cy="33718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How many chips per module?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Minimum two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Not practical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Four may be optimal at the present stage of development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Six?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Eight?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263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57200"/>
            <a:ext cx="7772400" cy="379512"/>
          </a:xfrm>
        </p:spPr>
        <p:txBody>
          <a:bodyPr/>
          <a:lstStyle/>
          <a:p>
            <a:r>
              <a:rPr lang="en-GB" dirty="0" smtClean="0"/>
              <a:t>A few words on InGrid on TPX3 </a:t>
            </a:r>
            <a:r>
              <a:rPr lang="en-GB" dirty="0" err="1" smtClean="0"/>
              <a:t>developent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3888432" cy="33718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Recently a production of InGrid on a TPX1 wafer in Bonn has been very successful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IZM-7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Chips can have very high gas gain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Sustain sparking without any problems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A</a:t>
            </a:r>
            <a:r>
              <a:rPr lang="en-GB" dirty="0" smtClean="0"/>
              <a:t>re defect free excellent uniformity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err="1" smtClean="0"/>
              <a:t>Yevgen</a:t>
            </a:r>
            <a:r>
              <a:rPr lang="en-GB" dirty="0" smtClean="0"/>
              <a:t> now preparing a production on a TPX3 wafer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Plan B: mounting a dedicated </a:t>
            </a:r>
            <a:r>
              <a:rPr lang="en-GB" dirty="0" err="1" smtClean="0"/>
              <a:t>Micromegas</a:t>
            </a:r>
            <a:r>
              <a:rPr lang="en-GB" dirty="0" smtClean="0"/>
              <a:t> foil on a protected TPX3 chip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Practical identical to InGrid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Foils due to arrive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Spark tests at Nikhef going 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Silicon substrates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Broken TPX3 chips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104456" cy="19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i56\Desktop\Presentation 23-2-2016\DSCF2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698836" cy="22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Data\GOSSIP\Timepix3\Micromegas approach\png files\InGrid TP3-trigg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2842519" cy="21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624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800100"/>
          </a:xfrm>
        </p:spPr>
        <p:txBody>
          <a:bodyPr/>
          <a:lstStyle/>
          <a:p>
            <a:r>
              <a:rPr lang="en-GB" altLang="en-US" dirty="0" smtClean="0"/>
              <a:t>Summary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178800" cy="33718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en-US" dirty="0" smtClean="0"/>
              <a:t>It is too early to define a project for assembling a </a:t>
            </a:r>
            <a:r>
              <a:rPr lang="en-GB" altLang="en-US" dirty="0" err="1" smtClean="0"/>
              <a:t>LepCol</a:t>
            </a:r>
            <a:r>
              <a:rPr lang="en-GB" altLang="en-US" dirty="0" smtClean="0"/>
              <a:t> TPC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dirty="0" smtClean="0"/>
              <a:t>Start with a small building block first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dirty="0" smtClean="0"/>
              <a:t>A more or less square module block of 4 may be most practical to use as a building block for a </a:t>
            </a:r>
            <a:r>
              <a:rPr lang="en-GB" altLang="en-US" dirty="0" err="1" smtClean="0"/>
              <a:t>LepCol</a:t>
            </a:r>
            <a:r>
              <a:rPr lang="en-GB" altLang="en-US" dirty="0" smtClean="0"/>
              <a:t> TPC</a:t>
            </a:r>
          </a:p>
          <a:p>
            <a:pPr>
              <a:buFont typeface="Wingdings" panose="05000000000000000000" pitchFamily="2" charset="2"/>
              <a:buChar char="q"/>
            </a:pPr>
            <a:endParaRPr lang="en-GB" alt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dirty="0" smtClean="0"/>
              <a:t>RO scheme of TPX3 completely different from that of TPX1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en-US" dirty="0" smtClean="0"/>
              <a:t>Complete redesign of the module needed </a:t>
            </a:r>
            <a:endParaRPr lang="en-GB" alt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dirty="0" smtClean="0"/>
              <a:t>Design almost completely driven by RO electronics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en-US" dirty="0" err="1" smtClean="0"/>
              <a:t>Hydrid</a:t>
            </a:r>
            <a:r>
              <a:rPr lang="en-GB" altLang="en-US" dirty="0" smtClean="0"/>
              <a:t> PCB, flex </a:t>
            </a:r>
            <a:r>
              <a:rPr lang="en-GB" altLang="en-US" dirty="0" err="1" smtClean="0"/>
              <a:t>etc</a:t>
            </a:r>
            <a:endParaRPr lang="en-GB" alt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en-US" dirty="0" smtClean="0"/>
              <a:t>How to make connections to outer world?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dirty="0" smtClean="0"/>
              <a:t>Cooling is not really an issue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en-US" dirty="0" smtClean="0"/>
              <a:t>Water cooling (vacuum driven) most practical in this stage of development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dirty="0" smtClean="0"/>
              <a:t>Field shaping at chip edges crucial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dirty="0" smtClean="0"/>
              <a:t>Several options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en-US" dirty="0" smtClean="0"/>
              <a:t>Field shaping planes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en-US" dirty="0" smtClean="0"/>
              <a:t>Vertical strips with different potentials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E574E"/>
    </a:lt2>
    <a:accent1>
      <a:srgbClr val="FF6600"/>
    </a:accent1>
    <a:accent2>
      <a:srgbClr val="FFCC00"/>
    </a:accent2>
    <a:accent3>
      <a:srgbClr val="FFFFFF"/>
    </a:accent3>
    <a:accent4>
      <a:srgbClr val="000000"/>
    </a:accent4>
    <a:accent5>
      <a:srgbClr val="FFB8AA"/>
    </a:accent5>
    <a:accent6>
      <a:srgbClr val="E7B900"/>
    </a:accent6>
    <a:hlink>
      <a:srgbClr val="996633"/>
    </a:hlink>
    <a:folHlink>
      <a:srgbClr val="808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8999744</TotalTime>
  <Pages>11</Pages>
  <Words>271</Words>
  <Application>Microsoft Office PowerPoint</Application>
  <PresentationFormat>Overhead</PresentationFormat>
  <Paragraphs>48</Paragraphs>
  <Slides>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Como</vt:lpstr>
      <vt:lpstr>To a LepCol module for TimePix 3  Very first stage of development</vt:lpstr>
      <vt:lpstr>InGrid on TimePix 3 chip</vt:lpstr>
      <vt:lpstr>Concept of Lepcol TPC module</vt:lpstr>
      <vt:lpstr>LepCol module top view</vt:lpstr>
      <vt:lpstr>A few words on InGrid on TPX3 developent</vt:lpstr>
      <vt:lpstr>Summary </vt:lpstr>
    </vt:vector>
  </TitlesOfParts>
  <Company>NIKHEF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upgrade activities for SLHC</dc:title>
  <dc:creator>Fred Hartjes</dc:creator>
  <cp:lastModifiedBy>Peter Kluit</cp:lastModifiedBy>
  <cp:revision>1333</cp:revision>
  <cp:lastPrinted>2002-02-06T08:01:21Z</cp:lastPrinted>
  <dcterms:created xsi:type="dcterms:W3CDTF">2016-05-23T07:43:16Z</dcterms:created>
  <dcterms:modified xsi:type="dcterms:W3CDTF">2016-05-23T07:43:48Z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