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362" r:id="rId2"/>
    <p:sldId id="352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02" autoAdjust="0"/>
    <p:restoredTop sz="90019" autoAdjust="0"/>
  </p:normalViewPr>
  <p:slideViewPr>
    <p:cSldViewPr snapToObjects="1">
      <p:cViewPr varScale="1">
        <p:scale>
          <a:sx n="97" d="100"/>
          <a:sy n="97" d="100"/>
        </p:scale>
        <p:origin x="-1216" y="-104"/>
      </p:cViewPr>
      <p:guideLst>
        <p:guide orient="horz" pos="3360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7843-02BA-864D-9593-8F343272C62B}" type="datetime1">
              <a:rPr lang="en-US"/>
              <a:pPr>
                <a:defRPr/>
              </a:pPr>
              <a:t>5/21/16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D6F6-5A79-3649-BF44-71297D1A7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DDEF-9FC9-5044-9D9A-8D0731E88EC5}" type="datetime1">
              <a:rPr lang="en-US"/>
              <a:pPr>
                <a:defRPr/>
              </a:pPr>
              <a:t>5/21/16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64CF-7B13-CC43-8505-199FE8D12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6504-1001-8042-A808-EB40CB4ACB69}" type="datetime1">
              <a:rPr lang="en-US"/>
              <a:pPr>
                <a:defRPr/>
              </a:pPr>
              <a:t>5/21/16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103D-E38B-3747-9F16-ECC7187BC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9715-7D62-994E-BEDA-C575A9C17E4B}" type="datetime1">
              <a:rPr lang="en-US"/>
              <a:pPr>
                <a:defRPr/>
              </a:pPr>
              <a:t>5/21/16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85DD-9197-4B43-87E1-E67AABC9D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683C-17A0-DA4F-8B03-34BA5C2FFE4F}" type="datetime1">
              <a:rPr lang="en-US"/>
              <a:pPr>
                <a:defRPr/>
              </a:pPr>
              <a:t>5/21/16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6818-A5BF-0347-9DE2-ABE0BBE6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F04E-D4B9-CE49-A40C-16DCFFF768D1}" type="datetime1">
              <a:rPr lang="en-US"/>
              <a:pPr>
                <a:defRPr/>
              </a:pPr>
              <a:t>5/21/16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318E-ED33-094A-825A-1CFDD221F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EF5B-C43A-C343-B697-EA82F7B82432}" type="datetime1">
              <a:rPr lang="en-US"/>
              <a:pPr>
                <a:defRPr/>
              </a:pPr>
              <a:t>5/21/16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888B-3825-D743-97C4-322AE6BB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88F6-741E-A746-9797-6A468ECAA234}" type="datetime1">
              <a:rPr lang="en-US"/>
              <a:pPr>
                <a:defRPr/>
              </a:pPr>
              <a:t>5/21/16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F3E2-1BB3-6247-8259-BDDA9C3E2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DBFA-4D04-D242-9B1C-EF2B13AE6B40}" type="datetime1">
              <a:rPr lang="en-US"/>
              <a:pPr>
                <a:defRPr/>
              </a:pPr>
              <a:t>5/21/16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3A31-22AA-AB4F-9DA6-3E264DF94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02B3-655E-FA45-BEE6-938C16E4C44A}" type="datetime1">
              <a:rPr lang="en-US"/>
              <a:pPr>
                <a:defRPr/>
              </a:pPr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69BA-025D-844C-A5C6-3B9D632C7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C003-9A82-764B-9BF5-A236972C24A2}" type="datetime1">
              <a:rPr lang="en-US"/>
              <a:pPr>
                <a:defRPr/>
              </a:pPr>
              <a:t>5/21/16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729F-ADB2-5244-A731-3619DBAE4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C6408B-A30B-EC44-AB81-3F040322760A}" type="datetime1">
              <a:rPr lang="en-US"/>
              <a:pPr>
                <a:defRPr/>
              </a:pPr>
              <a:t>5/21/16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499162-512E-2F4F-A292-6144F58B4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3" r:id="rId2"/>
    <p:sldLayoutId id="2147483909" r:id="rId3"/>
    <p:sldLayoutId id="2147483904" r:id="rId4"/>
    <p:sldLayoutId id="2147483910" r:id="rId5"/>
    <p:sldLayoutId id="2147483905" r:id="rId6"/>
    <p:sldLayoutId id="2147483911" r:id="rId7"/>
    <p:sldLayoutId id="2147483912" r:id="rId8"/>
    <p:sldLayoutId id="2147483913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image" Target="../media/image8.pdf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ILC Highlight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Nikhef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Octopuce</a:t>
            </a:r>
            <a:r>
              <a:rPr lang="en-US" dirty="0" smtClean="0">
                <a:solidFill>
                  <a:srgbClr val="FF0000"/>
                </a:solidFill>
              </a:rPr>
              <a:t> grid pix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Mezzanine_Board-Chip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648" r="-47648"/>
          <a:stretch>
            <a:fillRect/>
          </a:stretch>
        </p:blipFill>
        <p:spPr>
          <a:xfrm>
            <a:off x="-76200" y="2057400"/>
            <a:ext cx="5361214" cy="3431903"/>
          </a:xfrm>
        </p:spPr>
      </p:pic>
      <p:pic>
        <p:nvPicPr>
          <p:cNvPr id="5" name="Picture 4" descr="PB1204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133600"/>
            <a:ext cx="4842457" cy="2728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5181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Chip         (1x1) 14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14 mm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Octopuce</a:t>
            </a:r>
            <a:r>
              <a:rPr lang="en-US" dirty="0" smtClean="0">
                <a:solidFill>
                  <a:srgbClr val="0000FF"/>
                </a:solidFill>
              </a:rPr>
              <a:t> (2x4) 28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56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Module     (100)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268069"/>
            <a:ext cx="5713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Testbeam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 DESY performance</a:t>
            </a:r>
            <a:endParaRPr lang="en-US" dirty="0"/>
          </a:p>
        </p:txBody>
      </p:sp>
      <p:pic>
        <p:nvPicPr>
          <p:cNvPr id="6" name="Content Placeholder 5" descr="Chip2014_25mm320V_NoDistDeform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6720" r="49026" b="-8248"/>
              <a:stretch>
                <a:fillRect/>
              </a:stretch>
            </p:blipFill>
          </mc:Choice>
          <mc:Fallback>
            <p:blipFill>
              <a:blip r:embed="rId3"/>
              <a:srcRect t="-16720" r="49026" b="-8248"/>
              <a:stretch>
                <a:fillRect/>
              </a:stretch>
            </p:blipFill>
          </mc:Fallback>
        </mc:AlternateContent>
        <p:spPr>
          <a:xfrm>
            <a:off x="2578100" y="1295400"/>
            <a:ext cx="3822700" cy="4495800"/>
          </a:xfrm>
        </p:spPr>
      </p:pic>
      <p:sp>
        <p:nvSpPr>
          <p:cNvPr id="8" name="TextBox 7"/>
          <p:cNvSpPr txBox="1"/>
          <p:nvPr/>
        </p:nvSpPr>
        <p:spPr>
          <a:xfrm>
            <a:off x="3124200" y="1219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Module 1 is in great </a:t>
            </a:r>
            <a:r>
              <a:rPr lang="en-US" dirty="0" smtClean="0">
                <a:solidFill>
                  <a:srgbClr val="0000FF"/>
                </a:solidFill>
              </a:rPr>
              <a:t>shape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320  V and 1 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Content Placeholder 5" descr="Chip2014res_25mm320V_NoDistDeform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-16675" r="50282" b="50765"/>
              <a:stretch>
                <a:fillRect/>
              </a:stretch>
            </p:blipFill>
          </mc:Choice>
          <mc:Fallback>
            <p:blipFill>
              <a:blip r:embed="rId5"/>
              <a:srcRect l="-16675" r="50282" b="50765"/>
              <a:stretch>
                <a:fillRect/>
              </a:stretch>
            </p:blipFill>
          </mc:Fallback>
        </mc:AlternateContent>
        <p:spPr bwMode="auto">
          <a:xfrm>
            <a:off x="-838200" y="1217831"/>
            <a:ext cx="3733800" cy="236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5" descr="Chip2014res_25mm320V_NoDistDeform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48363" r="149" b="53969"/>
              <a:stretch>
                <a:fillRect/>
              </a:stretch>
            </p:blipFill>
          </mc:Choice>
          <mc:Fallback>
            <p:blipFill>
              <a:blip r:embed="rId5"/>
              <a:srcRect l="48363" r="149" b="53969"/>
              <a:stretch>
                <a:fillRect/>
              </a:stretch>
            </p:blipFill>
          </mc:Fallback>
        </mc:AlternateContent>
        <p:spPr bwMode="auto">
          <a:xfrm>
            <a:off x="6400800" y="33528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35392" y="5629870"/>
            <a:ext cx="739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Resolution 100 </a:t>
            </a:r>
            <a:r>
              <a:rPr lang="en-US" dirty="0" err="1" smtClean="0">
                <a:solidFill>
                  <a:srgbClr val="0000FF"/>
                </a:solidFill>
              </a:rPr>
              <a:t>μm</a:t>
            </a:r>
            <a:r>
              <a:rPr lang="en-US" dirty="0" smtClean="0">
                <a:solidFill>
                  <a:srgbClr val="0000FF"/>
                </a:solidFill>
              </a:rPr>
              <a:t> per hit. (</a:t>
            </a:r>
            <a:r>
              <a:rPr lang="en-US" dirty="0" err="1" smtClean="0">
                <a:solidFill>
                  <a:srgbClr val="0000FF"/>
                </a:solidFill>
              </a:rPr>
              <a:t>ExB</a:t>
            </a:r>
            <a:r>
              <a:rPr lang="en-US" dirty="0" smtClean="0">
                <a:solidFill>
                  <a:srgbClr val="0000FF"/>
                </a:solidFill>
              </a:rPr>
              <a:t>) Deformations at the edges of the board are under control and </a:t>
            </a:r>
            <a:r>
              <a:rPr lang="en-US" dirty="0" err="1" smtClean="0">
                <a:solidFill>
                  <a:srgbClr val="0000FF"/>
                </a:solidFill>
              </a:rPr>
              <a:t>systematics</a:t>
            </a:r>
            <a:r>
              <a:rPr lang="en-US" dirty="0" smtClean="0">
                <a:solidFill>
                  <a:srgbClr val="0000FF"/>
                </a:solidFill>
              </a:rPr>
              <a:t> per chip less than 20 </a:t>
            </a:r>
            <a:r>
              <a:rPr lang="en-US" dirty="0" err="1" smtClean="0">
                <a:solidFill>
                  <a:srgbClr val="0000FF"/>
                </a:solidFill>
              </a:rPr>
              <a:t>μm</a:t>
            </a:r>
            <a:r>
              <a:rPr lang="en-US" dirty="0" smtClean="0">
                <a:solidFill>
                  <a:srgbClr val="0000FF"/>
                </a:solidFill>
              </a:rPr>
              <a:t>. This is good enough for a TPC. We need now to build a 100 chip module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5" name="Content Placeholder 6" descr="Chip2014_1cm_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64183" t="47606" b="-271"/>
              <a:stretch>
                <a:fillRect/>
              </a:stretch>
            </p:blipFill>
          </mc:Choice>
          <mc:Fallback>
            <p:blipFill>
              <a:blip r:embed="rId7"/>
              <a:srcRect l="64183" t="47606" b="-271"/>
              <a:stretch>
                <a:fillRect/>
              </a:stretch>
            </p:blipFill>
          </mc:Fallback>
        </mc:AlternateContent>
        <p:spPr bwMode="auto">
          <a:xfrm>
            <a:off x="6324600" y="914400"/>
            <a:ext cx="2686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10400" y="1307068"/>
            <a:ext cx="46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62200" y="2362200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5791200" y="4191000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772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 </a:t>
            </a:r>
            <a:r>
              <a:rPr lang="en-US" dirty="0" err="1" smtClean="0">
                <a:solidFill>
                  <a:srgbClr val="0000FF"/>
                </a:solidFill>
              </a:rPr>
              <a:t>μm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11774</TotalTime>
  <Words>89</Words>
  <Application>Microsoft Macintosh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Solstice</vt:lpstr>
      <vt:lpstr>ILC Highlight  Nikhef Octopuce grid pix</vt:lpstr>
      <vt:lpstr>Slide 2</vt:lpstr>
    </vt:vector>
  </TitlesOfParts>
  <Company>NIKHEF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reconstruction</dc:title>
  <dc:creator>Peter Kluit</dc:creator>
  <cp:lastModifiedBy>Peter Kluit</cp:lastModifiedBy>
  <cp:revision>190</cp:revision>
  <dcterms:created xsi:type="dcterms:W3CDTF">2016-05-21T14:26:21Z</dcterms:created>
  <dcterms:modified xsi:type="dcterms:W3CDTF">2016-05-21T15:07:45Z</dcterms:modified>
</cp:coreProperties>
</file>