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361" r:id="rId3"/>
    <p:sldId id="362" r:id="rId4"/>
    <p:sldId id="360" r:id="rId5"/>
    <p:sldId id="359" r:id="rId6"/>
    <p:sldId id="363" r:id="rId7"/>
    <p:sldId id="364" r:id="rId8"/>
    <p:sldId id="365" r:id="rId9"/>
    <p:sldId id="366" r:id="rId10"/>
    <p:sldId id="367" r:id="rId11"/>
    <p:sldId id="368" r:id="rId12"/>
    <p:sldId id="369" r:id="rId13"/>
    <p:sldId id="371" r:id="rId14"/>
    <p:sldId id="372" r:id="rId15"/>
    <p:sldId id="373" r:id="rId1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02" autoAdjust="0"/>
    <p:restoredTop sz="90019" autoAdjust="0"/>
  </p:normalViewPr>
  <p:slideViewPr>
    <p:cSldViewPr snapToObjects="1">
      <p:cViewPr varScale="1">
        <p:scale>
          <a:sx n="97" d="100"/>
          <a:sy n="97" d="100"/>
        </p:scale>
        <p:origin x="-1216" y="-96"/>
      </p:cViewPr>
      <p:guideLst>
        <p:guide orient="horz" pos="3408"/>
        <p:guide pos="30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lstStyle>
          <a:p>
            <a:pPr>
              <a:defRPr/>
            </a:pPr>
            <a:fld id="{54D57843-02BA-864D-9593-8F343272C62B}" type="datetime1">
              <a:rPr lang="en-US"/>
              <a:pPr>
                <a:defRPr/>
              </a:pPr>
              <a:t>5/20/16</a:t>
            </a:fld>
            <a:endParaRPr lang="en-US"/>
          </a:p>
        </p:txBody>
      </p:sp>
      <p:sp>
        <p:nvSpPr>
          <p:cNvPr id="7" name="Footer Placeholder 19"/>
          <p:cNvSpPr>
            <a:spLocks noGrp="1"/>
          </p:cNvSpPr>
          <p:nvPr>
            <p:ph type="ftr" sz="quarter" idx="11"/>
          </p:nvPr>
        </p:nvSpPr>
        <p:spPr/>
        <p:txBody>
          <a:bodyPr/>
          <a:lstStyle>
            <a:lvl1pPr>
              <a:defRPr/>
            </a:lvl1pPr>
          </a:lstStyle>
          <a:p>
            <a:pPr>
              <a:defRPr/>
            </a:pPr>
            <a:endParaRPr lang="en-US"/>
          </a:p>
        </p:txBody>
      </p:sp>
      <p:sp>
        <p:nvSpPr>
          <p:cNvPr id="8" name="Slide Number Placeholder 9"/>
          <p:cNvSpPr>
            <a:spLocks noGrp="1"/>
          </p:cNvSpPr>
          <p:nvPr>
            <p:ph type="sldNum" sz="quarter" idx="12"/>
          </p:nvPr>
        </p:nvSpPr>
        <p:spPr/>
        <p:txBody>
          <a:bodyPr/>
          <a:lstStyle>
            <a:lvl1pPr>
              <a:defRPr/>
            </a:lvl1pPr>
          </a:lstStyle>
          <a:p>
            <a:pPr>
              <a:defRPr/>
            </a:pPr>
            <a:fld id="{B4C0D6F6-5A79-3649-BF44-71297D1A7C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E105DDEF-9FC9-5044-9D9A-8D0731E88EC5}" type="datetime1">
              <a:rPr lang="en-US"/>
              <a:pPr>
                <a:defRPr/>
              </a:pPr>
              <a:t>5/20/16</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971564CF-7B13-CC43-8505-199FE8D124F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87C56504-1001-8042-A808-EB40CB4ACB69}" type="datetime1">
              <a:rPr lang="en-US"/>
              <a:pPr>
                <a:defRPr/>
              </a:pPr>
              <a:t>5/20/16</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4FC0103D-E38B-3747-9F16-ECC7187BCB3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01C79715-7D62-994E-BEDA-C575A9C17E4B}" type="datetime1">
              <a:rPr lang="en-US"/>
              <a:pPr>
                <a:defRPr/>
              </a:pPr>
              <a:t>5/20/16</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795A85DD-9197-4B43-87E1-E67AABC9DEA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2B83683C-17A0-DA4F-8B03-34BA5C2FFE4F}" type="datetime1">
              <a:rPr lang="en-US"/>
              <a:pPr>
                <a:defRPr/>
              </a:pPr>
              <a:t>5/20/16</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FED36818-A5BF-0347-9DE2-ABE0BBE6E93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62D1F04E-D4B9-CE49-A40C-16DCFFF768D1}" type="datetime1">
              <a:rPr lang="en-US"/>
              <a:pPr>
                <a:defRPr/>
              </a:pPr>
              <a:t>5/20/16</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4655318E-ED33-094A-825A-1CFDD221F9B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14A1EF5B-C43A-C343-B697-EA82F7B82432}" type="datetime1">
              <a:rPr lang="en-US"/>
              <a:pPr>
                <a:defRPr/>
              </a:pPr>
              <a:t>5/20/16</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E9EC888B-3825-D743-97C4-322AE6BB23E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668A88F6-741E-A746-9797-6A468ECAA234}" type="datetime1">
              <a:rPr lang="en-US"/>
              <a:pPr>
                <a:defRPr/>
              </a:pPr>
              <a:t>5/20/16</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CE26F3E2-1BB3-6247-8259-BDDA9C3E245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337ADBFA-4D04-D242-9B1C-EF2B13AE6B40}" type="datetime1">
              <a:rPr lang="en-US"/>
              <a:pPr>
                <a:defRPr/>
              </a:pPr>
              <a:t>5/20/16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E36E3A31-22AA-AB4F-9DA6-3E264DF947C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373202B3-655E-FA45-BEE6-938C16E4C44A}" type="datetime1">
              <a:rPr lang="en-US"/>
              <a:pPr>
                <a:defRPr/>
              </a:pPr>
              <a:t>5/20/16</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553069BA-025D-844C-A5C6-3B9D632C7C0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a typeface="+mn-ea"/>
              <a:cs typeface="+mn-cs"/>
            </a:endParaRPr>
          </a:p>
        </p:txBody>
      </p:sp>
      <p:sp>
        <p:nvSpPr>
          <p:cNvPr id="6" name="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4D10C003-9A82-764B-9BF5-A236972C24A2}" type="datetime1">
              <a:rPr lang="en-US"/>
              <a:pPr>
                <a:defRPr/>
              </a:pPr>
              <a:t>5/20/16</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4C30729F-ADB2-5244-A731-3619DBAE41D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ea typeface="+mn-ea"/>
                <a:cs typeface="+mn-cs"/>
              </a:defRPr>
            </a:lvl1pPr>
          </a:lstStyle>
          <a:p>
            <a:pPr>
              <a:defRPr/>
            </a:pPr>
            <a:fld id="{1EC6408B-A30B-EC44-AB81-3F040322760A}" type="datetime1">
              <a:rPr lang="en-US"/>
              <a:pPr>
                <a:defRPr/>
              </a:pPr>
              <a:t>5/20/16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ea typeface="+mn-ea"/>
                <a:cs typeface="+mn-cs"/>
              </a:defRPr>
            </a:lvl1pPr>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ea typeface="+mn-ea"/>
                <a:cs typeface="+mn-cs"/>
              </a:defRPr>
            </a:lvl1pPr>
          </a:lstStyle>
          <a:p>
            <a:pPr>
              <a:defRPr/>
            </a:pPr>
            <a:fld id="{01499162-512E-2F4F-A292-6144F58B44E0}"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908" r:id="rId1"/>
    <p:sldLayoutId id="2147483903" r:id="rId2"/>
    <p:sldLayoutId id="2147483909" r:id="rId3"/>
    <p:sldLayoutId id="2147483904" r:id="rId4"/>
    <p:sldLayoutId id="2147483910" r:id="rId5"/>
    <p:sldLayoutId id="2147483905" r:id="rId6"/>
    <p:sldLayoutId id="2147483911" r:id="rId7"/>
    <p:sldLayoutId id="2147483912" r:id="rId8"/>
    <p:sldLayoutId id="2147483913" r:id="rId9"/>
    <p:sldLayoutId id="2147483906" r:id="rId10"/>
    <p:sldLayoutId id="2147483907"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ＭＳ Ｐゴシック" pitchFamily="-84" charset="-128"/>
          <a:cs typeface="ＭＳ Ｐゴシック" pitchFamily="-84" charset="-128"/>
        </a:defRPr>
      </a:lvl1pPr>
      <a:lvl2pPr algn="l" rtl="0" eaLnBrk="0" fontAlgn="base" hangingPunct="0">
        <a:spcBef>
          <a:spcPct val="0"/>
        </a:spcBef>
        <a:spcAft>
          <a:spcPct val="0"/>
        </a:spcAft>
        <a:defRPr sz="4300">
          <a:solidFill>
            <a:srgbClr val="572314"/>
          </a:solidFill>
          <a:latin typeface="Gill Sans MT" pitchFamily="-84" charset="0"/>
          <a:ea typeface="ＭＳ Ｐゴシック" pitchFamily="-84" charset="-128"/>
          <a:cs typeface="ＭＳ Ｐゴシック" pitchFamily="-84" charset="-128"/>
        </a:defRPr>
      </a:lvl2pPr>
      <a:lvl3pPr algn="l" rtl="0" eaLnBrk="0" fontAlgn="base" hangingPunct="0">
        <a:spcBef>
          <a:spcPct val="0"/>
        </a:spcBef>
        <a:spcAft>
          <a:spcPct val="0"/>
        </a:spcAft>
        <a:defRPr sz="4300">
          <a:solidFill>
            <a:srgbClr val="572314"/>
          </a:solidFill>
          <a:latin typeface="Gill Sans MT" pitchFamily="-84" charset="0"/>
          <a:ea typeface="ＭＳ Ｐゴシック" pitchFamily="-84" charset="-128"/>
          <a:cs typeface="ＭＳ Ｐゴシック" pitchFamily="-84" charset="-128"/>
        </a:defRPr>
      </a:lvl3pPr>
      <a:lvl4pPr algn="l" rtl="0" eaLnBrk="0" fontAlgn="base" hangingPunct="0">
        <a:spcBef>
          <a:spcPct val="0"/>
        </a:spcBef>
        <a:spcAft>
          <a:spcPct val="0"/>
        </a:spcAft>
        <a:defRPr sz="4300">
          <a:solidFill>
            <a:srgbClr val="572314"/>
          </a:solidFill>
          <a:latin typeface="Gill Sans MT" pitchFamily="-84" charset="0"/>
          <a:ea typeface="ＭＳ Ｐゴシック" pitchFamily="-84" charset="-128"/>
          <a:cs typeface="ＭＳ Ｐゴシック" pitchFamily="-84" charset="-128"/>
        </a:defRPr>
      </a:lvl4pPr>
      <a:lvl5pPr algn="l" rtl="0" eaLnBrk="0" fontAlgn="base" hangingPunct="0">
        <a:spcBef>
          <a:spcPct val="0"/>
        </a:spcBef>
        <a:spcAft>
          <a:spcPct val="0"/>
        </a:spcAft>
        <a:defRPr sz="4300">
          <a:solidFill>
            <a:srgbClr val="572314"/>
          </a:solidFill>
          <a:latin typeface="Gill Sans MT" pitchFamily="-84" charset="0"/>
          <a:ea typeface="ＭＳ Ｐゴシック" pitchFamily="-84" charset="-128"/>
          <a:cs typeface="ＭＳ Ｐゴシック" pitchFamily="-84" charset="-128"/>
        </a:defRPr>
      </a:lvl5pPr>
      <a:lvl6pPr marL="457200" algn="l" rtl="0" fontAlgn="base">
        <a:spcBef>
          <a:spcPct val="0"/>
        </a:spcBef>
        <a:spcAft>
          <a:spcPct val="0"/>
        </a:spcAft>
        <a:defRPr sz="4300">
          <a:solidFill>
            <a:srgbClr val="572314"/>
          </a:solidFill>
          <a:latin typeface="Gill Sans MT" pitchFamily="-84" charset="0"/>
          <a:ea typeface="ＭＳ Ｐゴシック" pitchFamily="-84" charset="-128"/>
          <a:cs typeface="ＭＳ Ｐゴシック" pitchFamily="-84" charset="-128"/>
        </a:defRPr>
      </a:lvl6pPr>
      <a:lvl7pPr marL="914400" algn="l" rtl="0" fontAlgn="base">
        <a:spcBef>
          <a:spcPct val="0"/>
        </a:spcBef>
        <a:spcAft>
          <a:spcPct val="0"/>
        </a:spcAft>
        <a:defRPr sz="4300">
          <a:solidFill>
            <a:srgbClr val="572314"/>
          </a:solidFill>
          <a:latin typeface="Gill Sans MT" pitchFamily="-84" charset="0"/>
          <a:ea typeface="ＭＳ Ｐゴシック" pitchFamily="-84" charset="-128"/>
          <a:cs typeface="ＭＳ Ｐゴシック" pitchFamily="-84" charset="-128"/>
        </a:defRPr>
      </a:lvl7pPr>
      <a:lvl8pPr marL="1371600" algn="l" rtl="0" fontAlgn="base">
        <a:spcBef>
          <a:spcPct val="0"/>
        </a:spcBef>
        <a:spcAft>
          <a:spcPct val="0"/>
        </a:spcAft>
        <a:defRPr sz="4300">
          <a:solidFill>
            <a:srgbClr val="572314"/>
          </a:solidFill>
          <a:latin typeface="Gill Sans MT" pitchFamily="-84" charset="0"/>
          <a:ea typeface="ＭＳ Ｐゴシック" pitchFamily="-84" charset="-128"/>
          <a:cs typeface="ＭＳ Ｐゴシック" pitchFamily="-84" charset="-128"/>
        </a:defRPr>
      </a:lvl8pPr>
      <a:lvl9pPr marL="1828800" algn="l" rtl="0" fontAlgn="base">
        <a:spcBef>
          <a:spcPct val="0"/>
        </a:spcBef>
        <a:spcAft>
          <a:spcPct val="0"/>
        </a:spcAft>
        <a:defRPr sz="4300">
          <a:solidFill>
            <a:srgbClr val="572314"/>
          </a:solidFill>
          <a:latin typeface="Gill Sans MT" pitchFamily="-84" charset="0"/>
          <a:ea typeface="ＭＳ Ｐゴシック" pitchFamily="-84" charset="-128"/>
          <a:cs typeface="ＭＳ Ｐゴシック" pitchFamily="-84" charset="-128"/>
        </a:defRPr>
      </a:lvl9pPr>
    </p:titleStyle>
    <p:bodyStyle>
      <a:lvl1pPr marL="365125" indent="-282575" algn="l" rtl="0" eaLnBrk="0" fontAlgn="base" hangingPunct="0">
        <a:spcBef>
          <a:spcPts val="600"/>
        </a:spcBef>
        <a:spcAft>
          <a:spcPct val="0"/>
        </a:spcAft>
        <a:buClr>
          <a:schemeClr val="accent1"/>
        </a:buClr>
        <a:buSzPct val="80000"/>
        <a:buFont typeface="Wingdings 2" charset="2"/>
        <a:buChar char=""/>
        <a:defRPr sz="3200" kern="1200">
          <a:solidFill>
            <a:schemeClr val="tx1"/>
          </a:solidFill>
          <a:latin typeface="+mn-lt"/>
          <a:ea typeface="ＭＳ Ｐゴシック" pitchFamily="-84" charset="-128"/>
          <a:cs typeface="ＭＳ Ｐゴシック" pitchFamily="-84" charset="-128"/>
        </a:defRPr>
      </a:lvl1pPr>
      <a:lvl2pPr marL="639763" indent="-236538" algn="l" rtl="0" eaLnBrk="0" fontAlgn="base" hangingPunct="0">
        <a:spcBef>
          <a:spcPts val="550"/>
        </a:spcBef>
        <a:spcAft>
          <a:spcPct val="0"/>
        </a:spcAft>
        <a:buClr>
          <a:schemeClr val="accent1"/>
        </a:buClr>
        <a:buFont typeface="Verdana" charset="0"/>
        <a:buChar char="◦"/>
        <a:defRPr sz="2800" kern="1200">
          <a:solidFill>
            <a:schemeClr val="tx1"/>
          </a:solidFill>
          <a:latin typeface="+mn-lt"/>
          <a:ea typeface="ＭＳ Ｐゴシック" pitchFamily="-84" charset="-128"/>
          <a:cs typeface="+mn-cs"/>
        </a:defRPr>
      </a:lvl2pPr>
      <a:lvl3pPr marL="885825" indent="-228600" algn="l" rtl="0" eaLnBrk="0" fontAlgn="base" hangingPunct="0">
        <a:spcBef>
          <a:spcPct val="20000"/>
        </a:spcBef>
        <a:spcAft>
          <a:spcPct val="0"/>
        </a:spcAft>
        <a:buClr>
          <a:schemeClr val="accent2"/>
        </a:buClr>
        <a:buFont typeface="Wingdings 2" charset="2"/>
        <a:buChar char=""/>
        <a:defRPr sz="2400" kern="1200">
          <a:solidFill>
            <a:schemeClr val="tx1"/>
          </a:solidFill>
          <a:latin typeface="+mn-lt"/>
          <a:ea typeface="ＭＳ Ｐゴシック" pitchFamily="-84" charset="-128"/>
          <a:cs typeface="+mn-cs"/>
        </a:defRPr>
      </a:lvl3pPr>
      <a:lvl4pPr marL="1096963" indent="-173038" algn="l" rtl="0" eaLnBrk="0" fontAlgn="base" hangingPunct="0">
        <a:spcBef>
          <a:spcPct val="20000"/>
        </a:spcBef>
        <a:spcAft>
          <a:spcPct val="0"/>
        </a:spcAft>
        <a:buClr>
          <a:srgbClr val="C32D2E"/>
        </a:buClr>
        <a:buFont typeface="Wingdings 2" charset="2"/>
        <a:buChar char=""/>
        <a:defRPr sz="2000" kern="1200">
          <a:solidFill>
            <a:schemeClr val="tx1"/>
          </a:solidFill>
          <a:latin typeface="+mn-lt"/>
          <a:ea typeface="ＭＳ Ｐゴシック" pitchFamily="-84" charset="-128"/>
          <a:cs typeface="+mn-cs"/>
        </a:defRPr>
      </a:lvl4pPr>
      <a:lvl5pPr marL="1296988" indent="-182563" algn="l" rtl="0" eaLnBrk="0" fontAlgn="base" hangingPunct="0">
        <a:spcBef>
          <a:spcPct val="20000"/>
        </a:spcBef>
        <a:spcAft>
          <a:spcPct val="0"/>
        </a:spcAft>
        <a:buClr>
          <a:srgbClr val="84AA33"/>
        </a:buClr>
        <a:buFont typeface="Wingdings 2" charset="2"/>
        <a:buChar char=""/>
        <a:defRPr sz="2000" kern="1200">
          <a:solidFill>
            <a:schemeClr val="tx1"/>
          </a:solidFill>
          <a:latin typeface="+mn-lt"/>
          <a:ea typeface="ＭＳ Ｐゴシック" pitchFamily="-84" charset="-128"/>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df"/><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df"/><Relationship Id="rId3"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df"/><Relationship Id="rId3"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df"/><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577975"/>
            <a:ext cx="7772400" cy="1470025"/>
          </a:xfrm>
        </p:spPr>
        <p:txBody>
          <a:bodyPr>
            <a:normAutofit fontScale="90000"/>
          </a:bodyPr>
          <a:lstStyle/>
          <a:p>
            <a:pPr algn="ctr" eaLnBrk="1" fontAlgn="auto" hangingPunct="1">
              <a:spcAft>
                <a:spcPts val="0"/>
              </a:spcAft>
              <a:defRPr/>
            </a:pPr>
            <a:r>
              <a:rPr lang="en-US" dirty="0" smtClean="0">
                <a:solidFill>
                  <a:srgbClr val="FF0000"/>
                </a:solidFill>
                <a:ea typeface="+mj-ea"/>
                <a:cs typeface="+mj-cs"/>
              </a:rPr>
              <a:t>Grid Pix Field Simulations</a:t>
            </a:r>
            <a:br>
              <a:rPr lang="en-US" dirty="0" smtClean="0">
                <a:solidFill>
                  <a:srgbClr val="FF0000"/>
                </a:solidFill>
                <a:ea typeface="+mj-ea"/>
                <a:cs typeface="+mj-cs"/>
              </a:rPr>
            </a:br>
            <a:r>
              <a:rPr lang="en-US" dirty="0" smtClean="0">
                <a:solidFill>
                  <a:srgbClr val="FF0000"/>
                </a:solidFill>
                <a:ea typeface="+mj-ea"/>
                <a:cs typeface="+mj-cs"/>
              </a:rPr>
              <a:t/>
            </a:r>
            <a:br>
              <a:rPr lang="en-US" dirty="0" smtClean="0">
                <a:solidFill>
                  <a:srgbClr val="FF0000"/>
                </a:solidFill>
                <a:ea typeface="+mj-ea"/>
                <a:cs typeface="+mj-cs"/>
              </a:rPr>
            </a:br>
            <a:r>
              <a:rPr lang="en-US" dirty="0" smtClean="0">
                <a:solidFill>
                  <a:srgbClr val="FF0000"/>
                </a:solidFill>
                <a:ea typeface="+mj-ea"/>
                <a:cs typeface="+mj-cs"/>
              </a:rPr>
              <a:t>and precision needed for a module</a:t>
            </a:r>
          </a:p>
        </p:txBody>
      </p:sp>
      <p:sp>
        <p:nvSpPr>
          <p:cNvPr id="13315" name="Subtitle 2"/>
          <p:cNvSpPr>
            <a:spLocks noGrp="1"/>
          </p:cNvSpPr>
          <p:nvPr>
            <p:ph type="subTitle" idx="1"/>
          </p:nvPr>
        </p:nvSpPr>
        <p:spPr>
          <a:xfrm>
            <a:off x="2346325" y="4876800"/>
            <a:ext cx="6188075" cy="1752600"/>
          </a:xfrm>
        </p:spPr>
        <p:txBody>
          <a:bodyPr/>
          <a:lstStyle/>
          <a:p>
            <a:pPr marL="26988" eaLnBrk="1" hangingPunct="1">
              <a:buClr>
                <a:srgbClr val="3891A7"/>
              </a:buClr>
            </a:pPr>
            <a:r>
              <a:rPr lang="en-US" sz="2000" dirty="0" smtClean="0">
                <a:solidFill>
                  <a:srgbClr val="000000"/>
                </a:solidFill>
                <a:ea typeface="ＭＳ Ｐゴシック" charset="-128"/>
                <a:cs typeface="ＭＳ Ｐゴシック" charset="-128"/>
              </a:rPr>
              <a:t>Peter </a:t>
            </a:r>
            <a:r>
              <a:rPr lang="en-US" sz="2000" dirty="0" err="1" smtClean="0">
                <a:solidFill>
                  <a:srgbClr val="000000"/>
                </a:solidFill>
                <a:ea typeface="ＭＳ Ｐゴシック" charset="-128"/>
                <a:cs typeface="ＭＳ Ｐゴシック" charset="-128"/>
              </a:rPr>
              <a:t>Kluit</a:t>
            </a:r>
            <a:r>
              <a:rPr lang="en-US" sz="2000" dirty="0" smtClean="0">
                <a:solidFill>
                  <a:srgbClr val="000000"/>
                </a:solidFill>
                <a:ea typeface="ＭＳ Ｐゴシック" charset="-128"/>
                <a:cs typeface="ＭＳ Ｐゴシック" charset="-128"/>
              </a:rPr>
              <a:t>,   Jan </a:t>
            </a:r>
            <a:r>
              <a:rPr lang="en-US" sz="2000" dirty="0" err="1" smtClean="0">
                <a:solidFill>
                  <a:srgbClr val="000000"/>
                </a:solidFill>
                <a:ea typeface="ＭＳ Ｐゴシック" charset="-128"/>
                <a:cs typeface="ＭＳ Ｐゴシック" charset="-128"/>
              </a:rPr>
              <a:t>Timmermans</a:t>
            </a:r>
            <a:endParaRPr lang="en-US" sz="2000" dirty="0" smtClean="0">
              <a:solidFill>
                <a:srgbClr val="000000"/>
              </a:solidFill>
              <a:ea typeface="ＭＳ Ｐゴシック" charset="-128"/>
              <a:cs typeface="ＭＳ Ｐゴシック" charset="-128"/>
            </a:endParaRPr>
          </a:p>
          <a:p>
            <a:pPr marL="26988" eaLnBrk="1" hangingPunct="1"/>
            <a:r>
              <a:rPr lang="en-US" dirty="0" smtClean="0">
                <a:solidFill>
                  <a:srgbClr val="0000FF"/>
                </a:solidFill>
                <a:ea typeface="ＭＳ Ｐゴシック" charset="-128"/>
                <a:cs typeface="ＭＳ Ｐゴシック" charset="-128"/>
              </a:rPr>
              <a:t>Prepared 16 May 2016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2942893" y="228600"/>
            <a:ext cx="4677107" cy="646331"/>
          </a:xfrm>
          <a:prstGeom prst="rect">
            <a:avLst/>
          </a:prstGeom>
        </p:spPr>
        <p:txBody>
          <a:bodyPr wrap="none">
            <a:spAutoFit/>
          </a:bodyPr>
          <a:lstStyle/>
          <a:p>
            <a:r>
              <a:rPr lang="en-US" sz="36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Results for asymmetries </a:t>
            </a:r>
            <a:endParaRPr lang="en-US" dirty="0"/>
          </a:p>
        </p:txBody>
      </p:sp>
      <p:cxnSp>
        <p:nvCxnSpPr>
          <p:cNvPr id="59" name="Straight Arrow Connector 58"/>
          <p:cNvCxnSpPr/>
          <p:nvPr/>
        </p:nvCxnSpPr>
        <p:spPr>
          <a:xfrm rot="5400000" flipH="1" flipV="1">
            <a:off x="7543800" y="5411788"/>
            <a:ext cx="455612"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524000" y="1143000"/>
            <a:ext cx="6781800" cy="1569660"/>
          </a:xfrm>
          <a:prstGeom prst="rect">
            <a:avLst/>
          </a:prstGeom>
          <a:noFill/>
        </p:spPr>
        <p:txBody>
          <a:bodyPr wrap="square" rtlCol="0">
            <a:spAutoFit/>
          </a:bodyPr>
          <a:lstStyle/>
          <a:p>
            <a:endParaRPr lang="en-US" sz="2000" dirty="0" smtClean="0">
              <a:solidFill>
                <a:srgbClr val="0000FF"/>
              </a:solidFill>
            </a:endParaRPr>
          </a:p>
          <a:p>
            <a:endParaRPr lang="en-US" sz="2000" dirty="0" smtClean="0">
              <a:solidFill>
                <a:srgbClr val="0000FF"/>
              </a:solidFill>
            </a:endParaRPr>
          </a:p>
          <a:p>
            <a:endParaRPr lang="en-US" sz="2000" dirty="0" smtClean="0">
              <a:solidFill>
                <a:srgbClr val="0000FF"/>
              </a:solidFill>
            </a:endParaRPr>
          </a:p>
          <a:p>
            <a:endParaRPr lang="en-US" dirty="0" smtClean="0"/>
          </a:p>
          <a:p>
            <a:endParaRPr lang="en-US" dirty="0"/>
          </a:p>
        </p:txBody>
      </p:sp>
      <p:pic>
        <p:nvPicPr>
          <p:cNvPr id="8" name="Picture 7" descr="EfieldAsymDeformations.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057400" y="998529"/>
            <a:ext cx="6096000" cy="5859471"/>
          </a:xfrm>
          <a:prstGeom prst="rect">
            <a:avLst/>
          </a:prstGeom>
        </p:spPr>
      </p:pic>
      <p:sp>
        <p:nvSpPr>
          <p:cNvPr id="6" name="Rectangle 5"/>
          <p:cNvSpPr/>
          <p:nvPr/>
        </p:nvSpPr>
        <p:spPr>
          <a:xfrm>
            <a:off x="228600" y="5228272"/>
            <a:ext cx="2057400" cy="1477328"/>
          </a:xfrm>
          <a:prstGeom prst="rect">
            <a:avLst/>
          </a:prstGeom>
        </p:spPr>
        <p:txBody>
          <a:bodyPr wrap="square">
            <a:spAutoFit/>
          </a:bodyPr>
          <a:lstStyle/>
          <a:p>
            <a:r>
              <a:rPr lang="en-US" dirty="0" err="1" smtClean="0"/>
              <a:t>x</a:t>
            </a:r>
            <a:r>
              <a:rPr lang="en-US" dirty="0" smtClean="0"/>
              <a:t> = </a:t>
            </a:r>
            <a:r>
              <a:rPr lang="en-US" dirty="0" err="1" smtClean="0"/>
              <a:t>x</a:t>
            </a:r>
            <a:r>
              <a:rPr lang="en-US" dirty="0" smtClean="0"/>
              <a:t> –distChip/2</a:t>
            </a:r>
          </a:p>
          <a:p>
            <a:endParaRPr lang="en-US" dirty="0" smtClean="0"/>
          </a:p>
          <a:p>
            <a:r>
              <a:rPr lang="en-US" dirty="0" smtClean="0"/>
              <a:t>So </a:t>
            </a:r>
            <a:r>
              <a:rPr lang="en-US" dirty="0" err="1" smtClean="0"/>
              <a:t>x</a:t>
            </a:r>
            <a:r>
              <a:rPr lang="en-US" dirty="0" smtClean="0"/>
              <a:t> = 0 always corresponds to the chip edge.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1676400" y="344269"/>
            <a:ext cx="7147735" cy="646331"/>
          </a:xfrm>
          <a:prstGeom prst="rect">
            <a:avLst/>
          </a:prstGeom>
        </p:spPr>
        <p:txBody>
          <a:bodyPr wrap="none">
            <a:spAutoFit/>
          </a:bodyPr>
          <a:lstStyle/>
          <a:p>
            <a:r>
              <a:rPr lang="en-US" sz="36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Interpretation impact of asymmetries </a:t>
            </a:r>
            <a:endParaRPr lang="en-US" dirty="0"/>
          </a:p>
        </p:txBody>
      </p:sp>
      <p:cxnSp>
        <p:nvCxnSpPr>
          <p:cNvPr id="59" name="Straight Arrow Connector 58"/>
          <p:cNvCxnSpPr/>
          <p:nvPr/>
        </p:nvCxnSpPr>
        <p:spPr>
          <a:xfrm rot="5400000" flipH="1" flipV="1">
            <a:off x="7543800" y="5411788"/>
            <a:ext cx="455612"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524000" y="1478101"/>
            <a:ext cx="6781800" cy="3416320"/>
          </a:xfrm>
          <a:prstGeom prst="rect">
            <a:avLst/>
          </a:prstGeom>
          <a:noFill/>
        </p:spPr>
        <p:txBody>
          <a:bodyPr wrap="square" rtlCol="0">
            <a:spAutoFit/>
          </a:bodyPr>
          <a:lstStyle/>
          <a:p>
            <a:r>
              <a:rPr lang="en-US" sz="2000" dirty="0" smtClean="0">
                <a:solidFill>
                  <a:srgbClr val="0000FF"/>
                </a:solidFill>
              </a:rPr>
              <a:t>- The voltage of the grid can be regulated with a precision that is way better than 4 V. So no problem.</a:t>
            </a:r>
          </a:p>
          <a:p>
            <a:pPr>
              <a:buFontTx/>
              <a:buChar char="-"/>
            </a:pPr>
            <a:r>
              <a:rPr lang="en-US" sz="2000" dirty="0" smtClean="0">
                <a:solidFill>
                  <a:srgbClr val="0000FF"/>
                </a:solidFill>
              </a:rPr>
              <a:t> The 5 microns for the grid distance going from one grid to another is probably realistic. To realize 2 micron is maybe achievable.</a:t>
            </a:r>
          </a:p>
          <a:p>
            <a:pPr>
              <a:buFontTx/>
              <a:buChar char="-"/>
            </a:pPr>
            <a:r>
              <a:rPr lang="en-US" sz="2000" dirty="0" smtClean="0">
                <a:solidFill>
                  <a:srgbClr val="0000FF"/>
                </a:solidFill>
              </a:rPr>
              <a:t> The (</a:t>
            </a:r>
            <a:r>
              <a:rPr lang="en-US" sz="2000" dirty="0" err="1" smtClean="0">
                <a:solidFill>
                  <a:srgbClr val="0000FF"/>
                </a:solidFill>
              </a:rPr>
              <a:t>z</a:t>
            </a:r>
            <a:r>
              <a:rPr lang="en-US" sz="2000" dirty="0" smtClean="0">
                <a:solidFill>
                  <a:srgbClr val="0000FF"/>
                </a:solidFill>
              </a:rPr>
              <a:t>) height of the chip is pretty essential and from the plot it looks like we have to reach 10 microns (on the chip depth) to keep the deviations small enough. That might not be so easy.</a:t>
            </a:r>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1371600" y="268069"/>
            <a:ext cx="7814960" cy="584776"/>
          </a:xfrm>
          <a:prstGeom prst="rect">
            <a:avLst/>
          </a:prstGeom>
        </p:spPr>
        <p:txBody>
          <a:bodyPr wrap="none">
            <a:spAutoFit/>
          </a:bodyPr>
          <a:lstStyle/>
          <a:p>
            <a:r>
              <a:rPr lang="en-US" sz="32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T </a:t>
            </a:r>
            <a:r>
              <a:rPr lang="en-US" sz="3200" dirty="0" err="1"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structure(s</a:t>
            </a:r>
            <a:r>
              <a:rPr lang="en-US" sz="32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 around the edges of the sensor</a:t>
            </a:r>
          </a:p>
        </p:txBody>
      </p:sp>
      <p:sp>
        <p:nvSpPr>
          <p:cNvPr id="12" name="Rectangle 11"/>
          <p:cNvSpPr/>
          <p:nvPr/>
        </p:nvSpPr>
        <p:spPr>
          <a:xfrm>
            <a:off x="1676400" y="4953000"/>
            <a:ext cx="6172200" cy="5318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1676400" y="4876800"/>
            <a:ext cx="6172200" cy="1588"/>
          </a:xfrm>
          <a:prstGeom prst="line">
            <a:avLst/>
          </a:prstGeom>
          <a:ln>
            <a:solidFill>
              <a:schemeClr val="tx1"/>
            </a:solidFill>
            <a:prstDash val="sysDot"/>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2438400" y="4495800"/>
            <a:ext cx="3429000" cy="369332"/>
          </a:xfrm>
          <a:prstGeom prst="rect">
            <a:avLst/>
          </a:prstGeom>
          <a:noFill/>
        </p:spPr>
        <p:txBody>
          <a:bodyPr wrap="square" rtlCol="0">
            <a:spAutoFit/>
          </a:bodyPr>
          <a:lstStyle/>
          <a:p>
            <a:r>
              <a:rPr lang="en-US" dirty="0" smtClean="0"/>
              <a:t>Grid @ 775 </a:t>
            </a:r>
            <a:r>
              <a:rPr lang="en-US" dirty="0" err="1" smtClean="0"/>
              <a:t>μm</a:t>
            </a:r>
            <a:r>
              <a:rPr lang="en-US" dirty="0" smtClean="0"/>
              <a:t> (</a:t>
            </a:r>
            <a:r>
              <a:rPr lang="en-US" dirty="0" err="1" smtClean="0"/>
              <a:t>z</a:t>
            </a:r>
            <a:r>
              <a:rPr lang="en-US" dirty="0" smtClean="0"/>
              <a:t>)  -400 V</a:t>
            </a:r>
            <a:endParaRPr lang="en-US" dirty="0"/>
          </a:p>
        </p:txBody>
      </p:sp>
      <p:sp>
        <p:nvSpPr>
          <p:cNvPr id="24" name="Rectangle 23"/>
          <p:cNvSpPr/>
          <p:nvPr/>
        </p:nvSpPr>
        <p:spPr>
          <a:xfrm>
            <a:off x="2428563" y="5029200"/>
            <a:ext cx="2524437" cy="369332"/>
          </a:xfrm>
          <a:prstGeom prst="rect">
            <a:avLst/>
          </a:prstGeom>
        </p:spPr>
        <p:txBody>
          <a:bodyPr wrap="none">
            <a:spAutoFit/>
          </a:bodyPr>
          <a:lstStyle/>
          <a:p>
            <a:r>
              <a:rPr lang="en-US" dirty="0" smtClean="0"/>
              <a:t>Chip 700 </a:t>
            </a:r>
            <a:r>
              <a:rPr lang="en-US" dirty="0" err="1" smtClean="0"/>
              <a:t>μm</a:t>
            </a:r>
            <a:r>
              <a:rPr lang="en-US" dirty="0" smtClean="0"/>
              <a:t> (</a:t>
            </a:r>
            <a:r>
              <a:rPr lang="en-US" dirty="0" err="1" smtClean="0"/>
              <a:t>z</a:t>
            </a:r>
            <a:r>
              <a:rPr lang="en-US" dirty="0" smtClean="0"/>
              <a:t>) height</a:t>
            </a:r>
            <a:endParaRPr lang="en-US" dirty="0"/>
          </a:p>
        </p:txBody>
      </p:sp>
      <p:cxnSp>
        <p:nvCxnSpPr>
          <p:cNvPr id="22" name="Straight Connector 21"/>
          <p:cNvCxnSpPr/>
          <p:nvPr/>
        </p:nvCxnSpPr>
        <p:spPr>
          <a:xfrm>
            <a:off x="7848600" y="4876800"/>
            <a:ext cx="1219200"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990600" y="5486400"/>
            <a:ext cx="8077200"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8077200" y="4355068"/>
            <a:ext cx="838200" cy="369332"/>
          </a:xfrm>
          <a:prstGeom prst="rect">
            <a:avLst/>
          </a:prstGeom>
          <a:noFill/>
        </p:spPr>
        <p:txBody>
          <a:bodyPr wrap="square" rtlCol="0">
            <a:spAutoFit/>
          </a:bodyPr>
          <a:lstStyle/>
          <a:p>
            <a:r>
              <a:rPr lang="en-US" dirty="0" smtClean="0"/>
              <a:t>Guard</a:t>
            </a:r>
            <a:endParaRPr lang="en-US" dirty="0"/>
          </a:p>
        </p:txBody>
      </p:sp>
      <p:sp>
        <p:nvSpPr>
          <p:cNvPr id="41" name="TextBox 40"/>
          <p:cNvSpPr txBox="1"/>
          <p:nvPr/>
        </p:nvSpPr>
        <p:spPr>
          <a:xfrm>
            <a:off x="3886200" y="5638800"/>
            <a:ext cx="2971800" cy="369332"/>
          </a:xfrm>
          <a:prstGeom prst="rect">
            <a:avLst/>
          </a:prstGeom>
          <a:noFill/>
        </p:spPr>
        <p:txBody>
          <a:bodyPr wrap="square" rtlCol="0">
            <a:spAutoFit/>
          </a:bodyPr>
          <a:lstStyle/>
          <a:p>
            <a:r>
              <a:rPr lang="en-US" dirty="0" smtClean="0"/>
              <a:t>size Chip (</a:t>
            </a:r>
            <a:r>
              <a:rPr lang="en-US" dirty="0" err="1" smtClean="0"/>
              <a:t>x</a:t>
            </a:r>
            <a:r>
              <a:rPr lang="en-US" dirty="0" smtClean="0"/>
              <a:t>) 256*55 </a:t>
            </a:r>
            <a:r>
              <a:rPr lang="en-US" dirty="0" err="1" smtClean="0"/>
              <a:t>μm</a:t>
            </a:r>
            <a:endParaRPr lang="en-US" dirty="0"/>
          </a:p>
        </p:txBody>
      </p:sp>
      <p:sp>
        <p:nvSpPr>
          <p:cNvPr id="42" name="TextBox 41"/>
          <p:cNvSpPr txBox="1"/>
          <p:nvPr/>
        </p:nvSpPr>
        <p:spPr>
          <a:xfrm>
            <a:off x="1600200" y="1066800"/>
            <a:ext cx="6781800" cy="2616101"/>
          </a:xfrm>
          <a:prstGeom prst="rect">
            <a:avLst/>
          </a:prstGeom>
          <a:noFill/>
        </p:spPr>
        <p:txBody>
          <a:bodyPr wrap="square" rtlCol="0">
            <a:spAutoFit/>
          </a:bodyPr>
          <a:lstStyle/>
          <a:p>
            <a:r>
              <a:rPr lang="en-US" sz="2000" dirty="0" smtClean="0"/>
              <a:t>Similar sensor structure but now we simulate 256 pixels </a:t>
            </a:r>
          </a:p>
          <a:p>
            <a:endParaRPr lang="en-US" dirty="0" smtClean="0"/>
          </a:p>
          <a:p>
            <a:r>
              <a:rPr lang="en-US" dirty="0" smtClean="0">
                <a:solidFill>
                  <a:srgbClr val="0000FF"/>
                </a:solidFill>
              </a:rPr>
              <a:t>The T structure is indicate on the left.  The distance in </a:t>
            </a:r>
            <a:r>
              <a:rPr lang="en-US" dirty="0" err="1" smtClean="0">
                <a:solidFill>
                  <a:srgbClr val="0000FF"/>
                </a:solidFill>
              </a:rPr>
              <a:t>z</a:t>
            </a:r>
            <a:r>
              <a:rPr lang="en-US" dirty="0" smtClean="0">
                <a:solidFill>
                  <a:srgbClr val="0000FF"/>
                </a:solidFill>
              </a:rPr>
              <a:t> </a:t>
            </a:r>
            <a:r>
              <a:rPr lang="en-US" dirty="0" err="1" smtClean="0">
                <a:solidFill>
                  <a:srgbClr val="0000FF"/>
                </a:solidFill>
              </a:rPr>
              <a:t>wrt</a:t>
            </a:r>
            <a:r>
              <a:rPr lang="en-US" dirty="0" smtClean="0">
                <a:solidFill>
                  <a:srgbClr val="0000FF"/>
                </a:solidFill>
              </a:rPr>
              <a:t> grid is 500 </a:t>
            </a:r>
            <a:r>
              <a:rPr lang="en-US" dirty="0" err="1" smtClean="0">
                <a:solidFill>
                  <a:srgbClr val="0000FF"/>
                </a:solidFill>
              </a:rPr>
              <a:t>μm</a:t>
            </a:r>
            <a:r>
              <a:rPr lang="en-US" dirty="0" smtClean="0">
                <a:solidFill>
                  <a:srgbClr val="0000FF"/>
                </a:solidFill>
              </a:rPr>
              <a:t>.</a:t>
            </a:r>
            <a:r>
              <a:rPr lang="en-US" dirty="0" smtClean="0"/>
              <a:t> </a:t>
            </a:r>
            <a:r>
              <a:rPr lang="en-US" dirty="0" smtClean="0">
                <a:solidFill>
                  <a:srgbClr val="0000FF"/>
                </a:solidFill>
              </a:rPr>
              <a:t>The size of the T is </a:t>
            </a:r>
            <a:r>
              <a:rPr lang="en-US" dirty="0" err="1" smtClean="0">
                <a:solidFill>
                  <a:srgbClr val="0000FF"/>
                </a:solidFill>
              </a:rPr>
              <a:t>distChip</a:t>
            </a:r>
            <a:r>
              <a:rPr lang="en-US" dirty="0" smtClean="0">
                <a:solidFill>
                  <a:srgbClr val="0000FF"/>
                </a:solidFill>
              </a:rPr>
              <a:t> (symmetrical around </a:t>
            </a:r>
            <a:r>
              <a:rPr lang="en-US" dirty="0" err="1" smtClean="0">
                <a:solidFill>
                  <a:srgbClr val="0000FF"/>
                </a:solidFill>
              </a:rPr>
              <a:t>x</a:t>
            </a:r>
            <a:r>
              <a:rPr lang="en-US" dirty="0" smtClean="0">
                <a:solidFill>
                  <a:srgbClr val="0000FF"/>
                </a:solidFill>
              </a:rPr>
              <a:t> = 0). The voltage is tuned to minimize the deviations.</a:t>
            </a:r>
          </a:p>
          <a:p>
            <a:endParaRPr lang="en-US" dirty="0" smtClean="0">
              <a:solidFill>
                <a:srgbClr val="0000FF"/>
              </a:solidFill>
            </a:endParaRPr>
          </a:p>
          <a:p>
            <a:r>
              <a:rPr lang="en-US" dirty="0" smtClean="0">
                <a:solidFill>
                  <a:srgbClr val="0000FF"/>
                </a:solidFill>
              </a:rPr>
              <a:t>Simulations were done for </a:t>
            </a:r>
            <a:r>
              <a:rPr lang="en-US" dirty="0" err="1" smtClean="0">
                <a:solidFill>
                  <a:srgbClr val="0000FF"/>
                </a:solidFill>
              </a:rPr>
              <a:t>distChip</a:t>
            </a:r>
            <a:r>
              <a:rPr lang="en-US" dirty="0" smtClean="0">
                <a:solidFill>
                  <a:srgbClr val="0000FF"/>
                </a:solidFill>
              </a:rPr>
              <a:t> = 40 (80) pixels</a:t>
            </a:r>
          </a:p>
          <a:p>
            <a:r>
              <a:rPr lang="en-US" dirty="0" smtClean="0">
                <a:solidFill>
                  <a:srgbClr val="0000FF"/>
                </a:solidFill>
              </a:rPr>
              <a:t>This allows to cover the space between the chips (no bonds).</a:t>
            </a:r>
          </a:p>
          <a:p>
            <a:r>
              <a:rPr lang="en-US" dirty="0" smtClean="0">
                <a:solidFill>
                  <a:srgbClr val="0000FF"/>
                </a:solidFill>
              </a:rPr>
              <a:t>For the chip side that will be bonded one needs more space (80). </a:t>
            </a:r>
            <a:endParaRPr lang="en-US" dirty="0">
              <a:solidFill>
                <a:srgbClr val="0000FF"/>
              </a:solidFill>
            </a:endParaRPr>
          </a:p>
        </p:txBody>
      </p:sp>
      <p:sp>
        <p:nvSpPr>
          <p:cNvPr id="43" name="TextBox 42"/>
          <p:cNvSpPr txBox="1"/>
          <p:nvPr/>
        </p:nvSpPr>
        <p:spPr>
          <a:xfrm>
            <a:off x="685800" y="5638800"/>
            <a:ext cx="1447800" cy="369332"/>
          </a:xfrm>
          <a:prstGeom prst="rect">
            <a:avLst/>
          </a:prstGeom>
          <a:noFill/>
        </p:spPr>
        <p:txBody>
          <a:bodyPr wrap="square" rtlCol="0">
            <a:spAutoFit/>
          </a:bodyPr>
          <a:lstStyle/>
          <a:p>
            <a:r>
              <a:rPr lang="en-US" dirty="0" smtClean="0"/>
              <a:t>distChip/2</a:t>
            </a:r>
            <a:endParaRPr lang="en-US" dirty="0"/>
          </a:p>
        </p:txBody>
      </p:sp>
      <p:cxnSp>
        <p:nvCxnSpPr>
          <p:cNvPr id="45" name="Straight Connector 44"/>
          <p:cNvCxnSpPr/>
          <p:nvPr/>
        </p:nvCxnSpPr>
        <p:spPr>
          <a:xfrm rot="5400000">
            <a:off x="358636" y="4854436"/>
            <a:ext cx="1263928" cy="1588"/>
          </a:xfrm>
          <a:prstGeom prst="line">
            <a:avLst/>
          </a:prstGeom>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533400" y="4941332"/>
            <a:ext cx="228600" cy="646331"/>
          </a:xfrm>
          <a:prstGeom prst="rect">
            <a:avLst/>
          </a:prstGeom>
          <a:noFill/>
        </p:spPr>
        <p:txBody>
          <a:bodyPr wrap="square" rtlCol="0">
            <a:spAutoFit/>
          </a:bodyPr>
          <a:lstStyle/>
          <a:p>
            <a:r>
              <a:rPr lang="en-US" dirty="0" err="1" smtClean="0"/>
              <a:t>z</a:t>
            </a:r>
            <a:endParaRPr lang="en-US" dirty="0"/>
          </a:p>
        </p:txBody>
      </p:sp>
      <p:cxnSp>
        <p:nvCxnSpPr>
          <p:cNvPr id="16" name="Straight Connector 15"/>
          <p:cNvCxnSpPr/>
          <p:nvPr/>
        </p:nvCxnSpPr>
        <p:spPr>
          <a:xfrm flipV="1">
            <a:off x="228600" y="4235728"/>
            <a:ext cx="1447800" cy="31472"/>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381000" y="3810000"/>
            <a:ext cx="1600200" cy="369332"/>
          </a:xfrm>
          <a:prstGeom prst="rect">
            <a:avLst/>
          </a:prstGeom>
          <a:noFill/>
        </p:spPr>
        <p:txBody>
          <a:bodyPr wrap="square" rtlCol="0">
            <a:spAutoFit/>
          </a:bodyPr>
          <a:lstStyle/>
          <a:p>
            <a:r>
              <a:rPr lang="en-US" dirty="0" smtClean="0"/>
              <a:t>T structure</a:t>
            </a:r>
            <a:endParaRPr lang="en-US" dirty="0"/>
          </a:p>
        </p:txBody>
      </p:sp>
      <p:sp>
        <p:nvSpPr>
          <p:cNvPr id="20" name="Rectangle 19"/>
          <p:cNvSpPr/>
          <p:nvPr/>
        </p:nvSpPr>
        <p:spPr>
          <a:xfrm>
            <a:off x="1371600" y="4355068"/>
            <a:ext cx="959217" cy="369332"/>
          </a:xfrm>
          <a:prstGeom prst="rect">
            <a:avLst/>
          </a:prstGeom>
        </p:spPr>
        <p:txBody>
          <a:bodyPr wrap="none">
            <a:spAutoFit/>
          </a:bodyPr>
          <a:lstStyle/>
          <a:p>
            <a:r>
              <a:rPr lang="en-US" dirty="0" smtClean="0"/>
              <a:t>500 </a:t>
            </a:r>
            <a:r>
              <a:rPr lang="en-US" dirty="0" err="1" smtClean="0"/>
              <a:t>μm</a:t>
            </a:r>
            <a:r>
              <a:rPr lang="en-US" dirty="0" smtClean="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1828800" y="228600"/>
            <a:ext cx="6499195" cy="646331"/>
          </a:xfrm>
          <a:prstGeom prst="rect">
            <a:avLst/>
          </a:prstGeom>
        </p:spPr>
        <p:txBody>
          <a:bodyPr wrap="none">
            <a:spAutoFit/>
          </a:bodyPr>
          <a:lstStyle/>
          <a:p>
            <a:r>
              <a:rPr lang="en-US" sz="36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Results for a T structure 40 pixels</a:t>
            </a:r>
            <a:endParaRPr lang="en-US" dirty="0"/>
          </a:p>
        </p:txBody>
      </p:sp>
      <p:cxnSp>
        <p:nvCxnSpPr>
          <p:cNvPr id="59" name="Straight Arrow Connector 58"/>
          <p:cNvCxnSpPr/>
          <p:nvPr/>
        </p:nvCxnSpPr>
        <p:spPr>
          <a:xfrm rot="5400000" flipH="1" flipV="1">
            <a:off x="7543800" y="5411788"/>
            <a:ext cx="455612"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524000" y="1143000"/>
            <a:ext cx="6781800" cy="1569660"/>
          </a:xfrm>
          <a:prstGeom prst="rect">
            <a:avLst/>
          </a:prstGeom>
          <a:noFill/>
        </p:spPr>
        <p:txBody>
          <a:bodyPr wrap="square" rtlCol="0">
            <a:spAutoFit/>
          </a:bodyPr>
          <a:lstStyle/>
          <a:p>
            <a:endParaRPr lang="en-US" sz="2000" dirty="0" smtClean="0">
              <a:solidFill>
                <a:srgbClr val="0000FF"/>
              </a:solidFill>
            </a:endParaRPr>
          </a:p>
          <a:p>
            <a:endParaRPr lang="en-US" sz="2000" dirty="0" smtClean="0">
              <a:solidFill>
                <a:srgbClr val="0000FF"/>
              </a:solidFill>
            </a:endParaRPr>
          </a:p>
          <a:p>
            <a:endParaRPr lang="en-US" sz="2000" dirty="0" smtClean="0">
              <a:solidFill>
                <a:srgbClr val="0000FF"/>
              </a:solidFill>
            </a:endParaRPr>
          </a:p>
          <a:p>
            <a:endParaRPr lang="en-US" dirty="0" smtClean="0"/>
          </a:p>
          <a:p>
            <a:endParaRPr lang="en-US" dirty="0"/>
          </a:p>
        </p:txBody>
      </p:sp>
      <p:pic>
        <p:nvPicPr>
          <p:cNvPr id="7" name="Picture 6" descr="EfieldDeform_Geo43.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133600" y="1085211"/>
            <a:ext cx="6005818" cy="5772788"/>
          </a:xfrm>
          <a:prstGeom prst="rect">
            <a:avLst/>
          </a:prstGeom>
        </p:spPr>
      </p:pic>
      <p:sp>
        <p:nvSpPr>
          <p:cNvPr id="9" name="TextBox 8"/>
          <p:cNvSpPr txBox="1"/>
          <p:nvPr/>
        </p:nvSpPr>
        <p:spPr>
          <a:xfrm>
            <a:off x="228600" y="1295400"/>
            <a:ext cx="2209800" cy="5016758"/>
          </a:xfrm>
          <a:prstGeom prst="rect">
            <a:avLst/>
          </a:prstGeom>
          <a:noFill/>
        </p:spPr>
        <p:txBody>
          <a:bodyPr wrap="square" rtlCol="0">
            <a:spAutoFit/>
          </a:bodyPr>
          <a:lstStyle/>
          <a:p>
            <a:r>
              <a:rPr lang="en-US" sz="2000" dirty="0" smtClean="0">
                <a:solidFill>
                  <a:srgbClr val="0000FF"/>
                </a:solidFill>
              </a:rPr>
              <a:t>After tuning of the Voltage on the T structure,</a:t>
            </a:r>
          </a:p>
          <a:p>
            <a:r>
              <a:rPr lang="en-US" sz="2000" dirty="0" smtClean="0">
                <a:solidFill>
                  <a:srgbClr val="0000FF"/>
                </a:solidFill>
              </a:rPr>
              <a:t>the deformations are reduced from 600 </a:t>
            </a:r>
            <a:r>
              <a:rPr lang="en-US" sz="2000" dirty="0" err="1" smtClean="0">
                <a:solidFill>
                  <a:srgbClr val="0000FF"/>
                </a:solidFill>
              </a:rPr>
              <a:t>μm</a:t>
            </a:r>
            <a:r>
              <a:rPr lang="en-US" sz="2000" dirty="0" smtClean="0">
                <a:solidFill>
                  <a:srgbClr val="0000FF"/>
                </a:solidFill>
              </a:rPr>
              <a:t> to max. 100 </a:t>
            </a:r>
            <a:r>
              <a:rPr lang="en-US" sz="2000" dirty="0" err="1" smtClean="0">
                <a:solidFill>
                  <a:srgbClr val="0000FF"/>
                </a:solidFill>
              </a:rPr>
              <a:t>μm</a:t>
            </a:r>
            <a:r>
              <a:rPr lang="en-US" sz="2000" dirty="0" smtClean="0">
                <a:solidFill>
                  <a:srgbClr val="0000FF"/>
                </a:solidFill>
              </a:rPr>
              <a:t>.</a:t>
            </a:r>
          </a:p>
          <a:p>
            <a:endParaRPr lang="en-US" sz="2000" dirty="0" smtClean="0">
              <a:solidFill>
                <a:srgbClr val="0000FF"/>
              </a:solidFill>
            </a:endParaRPr>
          </a:p>
          <a:p>
            <a:r>
              <a:rPr lang="en-US" sz="2000" dirty="0" smtClean="0">
                <a:solidFill>
                  <a:srgbClr val="0000FF"/>
                </a:solidFill>
              </a:rPr>
              <a:t>Deformations at a distance of more than 1 mm from the edge of the grid are smaller than 50 </a:t>
            </a:r>
            <a:r>
              <a:rPr lang="en-US" sz="2000" dirty="0" err="1" smtClean="0">
                <a:solidFill>
                  <a:srgbClr val="0000FF"/>
                </a:solidFill>
              </a:rPr>
              <a:t>μm</a:t>
            </a:r>
            <a:r>
              <a:rPr lang="en-US" sz="2000" dirty="0" smtClean="0">
                <a:solidFill>
                  <a:srgbClr val="0000FF"/>
                </a:solidFill>
              </a:rPr>
              <a:t>.</a:t>
            </a:r>
          </a:p>
          <a:p>
            <a:endParaRPr lang="en-US" sz="2000" dirty="0" smtClean="0">
              <a:solidFill>
                <a:srgbClr val="0000FF"/>
              </a:solidFill>
            </a:endParaRPr>
          </a:p>
          <a:p>
            <a:endParaRPr lang="en-US" sz="2000" dirty="0">
              <a:solidFill>
                <a:srgbClr val="0000FF"/>
              </a:solidFill>
            </a:endParaRPr>
          </a:p>
        </p:txBody>
      </p:sp>
      <p:sp>
        <p:nvSpPr>
          <p:cNvPr id="8" name="TextBox 7"/>
          <p:cNvSpPr txBox="1"/>
          <p:nvPr/>
        </p:nvSpPr>
        <p:spPr>
          <a:xfrm>
            <a:off x="228600" y="6019800"/>
            <a:ext cx="3276600" cy="646331"/>
          </a:xfrm>
          <a:prstGeom prst="rect">
            <a:avLst/>
          </a:prstGeom>
          <a:noFill/>
        </p:spPr>
        <p:txBody>
          <a:bodyPr wrap="square" rtlCol="0">
            <a:spAutoFit/>
          </a:bodyPr>
          <a:lstStyle/>
          <a:p>
            <a:r>
              <a:rPr lang="en-US" dirty="0" smtClean="0"/>
              <a:t>NB here </a:t>
            </a:r>
            <a:r>
              <a:rPr lang="en-US" dirty="0" err="1" smtClean="0"/>
              <a:t>x</a:t>
            </a:r>
            <a:r>
              <a:rPr lang="en-US" dirty="0" smtClean="0"/>
              <a:t> is not shifted and the chip edge is indicated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1828800" y="228600"/>
            <a:ext cx="6499195" cy="646331"/>
          </a:xfrm>
          <a:prstGeom prst="rect">
            <a:avLst/>
          </a:prstGeom>
        </p:spPr>
        <p:txBody>
          <a:bodyPr wrap="none">
            <a:spAutoFit/>
          </a:bodyPr>
          <a:lstStyle/>
          <a:p>
            <a:r>
              <a:rPr lang="en-US" sz="36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Results for a T structure 80 pixels</a:t>
            </a:r>
            <a:endParaRPr lang="en-US" dirty="0"/>
          </a:p>
        </p:txBody>
      </p:sp>
      <p:cxnSp>
        <p:nvCxnSpPr>
          <p:cNvPr id="59" name="Straight Arrow Connector 58"/>
          <p:cNvCxnSpPr/>
          <p:nvPr/>
        </p:nvCxnSpPr>
        <p:spPr>
          <a:xfrm rot="5400000" flipH="1" flipV="1">
            <a:off x="7543800" y="5411788"/>
            <a:ext cx="455612"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524000" y="1143000"/>
            <a:ext cx="6781800" cy="1569660"/>
          </a:xfrm>
          <a:prstGeom prst="rect">
            <a:avLst/>
          </a:prstGeom>
          <a:noFill/>
        </p:spPr>
        <p:txBody>
          <a:bodyPr wrap="square" rtlCol="0">
            <a:spAutoFit/>
          </a:bodyPr>
          <a:lstStyle/>
          <a:p>
            <a:endParaRPr lang="en-US" sz="2000" dirty="0" smtClean="0">
              <a:solidFill>
                <a:srgbClr val="0000FF"/>
              </a:solidFill>
            </a:endParaRPr>
          </a:p>
          <a:p>
            <a:endParaRPr lang="en-US" sz="2000" dirty="0" smtClean="0">
              <a:solidFill>
                <a:srgbClr val="0000FF"/>
              </a:solidFill>
            </a:endParaRPr>
          </a:p>
          <a:p>
            <a:endParaRPr lang="en-US" sz="2000" dirty="0" smtClean="0">
              <a:solidFill>
                <a:srgbClr val="0000FF"/>
              </a:solidFill>
            </a:endParaRPr>
          </a:p>
          <a:p>
            <a:endParaRPr lang="en-US" dirty="0" smtClean="0"/>
          </a:p>
          <a:p>
            <a:endParaRPr lang="en-US" dirty="0"/>
          </a:p>
        </p:txBody>
      </p:sp>
      <p:sp>
        <p:nvSpPr>
          <p:cNvPr id="9" name="TextBox 8"/>
          <p:cNvSpPr txBox="1"/>
          <p:nvPr/>
        </p:nvSpPr>
        <p:spPr>
          <a:xfrm>
            <a:off x="228600" y="1295400"/>
            <a:ext cx="2209800" cy="5016758"/>
          </a:xfrm>
          <a:prstGeom prst="rect">
            <a:avLst/>
          </a:prstGeom>
          <a:noFill/>
        </p:spPr>
        <p:txBody>
          <a:bodyPr wrap="square" rtlCol="0">
            <a:spAutoFit/>
          </a:bodyPr>
          <a:lstStyle/>
          <a:p>
            <a:r>
              <a:rPr lang="en-US" sz="2000" dirty="0" smtClean="0">
                <a:solidFill>
                  <a:srgbClr val="0000FF"/>
                </a:solidFill>
              </a:rPr>
              <a:t>After tuning of the Voltage on the T structure,</a:t>
            </a:r>
          </a:p>
          <a:p>
            <a:r>
              <a:rPr lang="en-US" sz="2000" dirty="0" smtClean="0">
                <a:solidFill>
                  <a:srgbClr val="0000FF"/>
                </a:solidFill>
              </a:rPr>
              <a:t>the deformations are reduced from 650 </a:t>
            </a:r>
            <a:r>
              <a:rPr lang="en-US" sz="2000" dirty="0" err="1" smtClean="0">
                <a:solidFill>
                  <a:srgbClr val="0000FF"/>
                </a:solidFill>
              </a:rPr>
              <a:t>μm</a:t>
            </a:r>
            <a:r>
              <a:rPr lang="en-US" sz="2000" dirty="0" smtClean="0">
                <a:solidFill>
                  <a:srgbClr val="0000FF"/>
                </a:solidFill>
              </a:rPr>
              <a:t> to max. 140 </a:t>
            </a:r>
            <a:r>
              <a:rPr lang="en-US" sz="2000" dirty="0" err="1" smtClean="0">
                <a:solidFill>
                  <a:srgbClr val="0000FF"/>
                </a:solidFill>
              </a:rPr>
              <a:t>μm</a:t>
            </a:r>
            <a:r>
              <a:rPr lang="en-US" sz="2000" dirty="0" smtClean="0">
                <a:solidFill>
                  <a:srgbClr val="0000FF"/>
                </a:solidFill>
              </a:rPr>
              <a:t>.</a:t>
            </a:r>
          </a:p>
          <a:p>
            <a:endParaRPr lang="en-US" sz="2000" dirty="0" smtClean="0">
              <a:solidFill>
                <a:srgbClr val="0000FF"/>
              </a:solidFill>
            </a:endParaRPr>
          </a:p>
          <a:p>
            <a:r>
              <a:rPr lang="en-US" sz="2000" dirty="0" smtClean="0">
                <a:solidFill>
                  <a:srgbClr val="0000FF"/>
                </a:solidFill>
              </a:rPr>
              <a:t>Deformations at a distance of more than 1 mm from the edge of the grid are smaller </a:t>
            </a:r>
            <a:r>
              <a:rPr lang="en-US" sz="2000" smtClean="0">
                <a:solidFill>
                  <a:srgbClr val="0000FF"/>
                </a:solidFill>
              </a:rPr>
              <a:t>than 70 </a:t>
            </a:r>
            <a:r>
              <a:rPr lang="en-US" sz="2000" dirty="0" err="1" smtClean="0">
                <a:solidFill>
                  <a:srgbClr val="0000FF"/>
                </a:solidFill>
              </a:rPr>
              <a:t>μm</a:t>
            </a:r>
            <a:r>
              <a:rPr lang="en-US" sz="2000" dirty="0" smtClean="0">
                <a:solidFill>
                  <a:srgbClr val="0000FF"/>
                </a:solidFill>
              </a:rPr>
              <a:t>.</a:t>
            </a:r>
          </a:p>
          <a:p>
            <a:endParaRPr lang="en-US" sz="2000" dirty="0" smtClean="0">
              <a:solidFill>
                <a:srgbClr val="0000FF"/>
              </a:solidFill>
            </a:endParaRPr>
          </a:p>
          <a:p>
            <a:endParaRPr lang="en-US" sz="2000" dirty="0">
              <a:solidFill>
                <a:srgbClr val="0000FF"/>
              </a:solidFill>
            </a:endParaRPr>
          </a:p>
        </p:txBody>
      </p:sp>
      <p:pic>
        <p:nvPicPr>
          <p:cNvPr id="8" name="Picture 7" descr="EfieldDeform_Geo44.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819401" y="852043"/>
            <a:ext cx="6248400" cy="6005957"/>
          </a:xfrm>
          <a:prstGeom prst="rect">
            <a:avLst/>
          </a:prstGeom>
        </p:spPr>
      </p:pic>
      <p:sp>
        <p:nvSpPr>
          <p:cNvPr id="7" name="Rectangle 6"/>
          <p:cNvSpPr/>
          <p:nvPr/>
        </p:nvSpPr>
        <p:spPr>
          <a:xfrm>
            <a:off x="304800" y="6019800"/>
            <a:ext cx="3581400" cy="646331"/>
          </a:xfrm>
          <a:prstGeom prst="rect">
            <a:avLst/>
          </a:prstGeom>
        </p:spPr>
        <p:txBody>
          <a:bodyPr wrap="square">
            <a:spAutoFit/>
          </a:bodyPr>
          <a:lstStyle/>
          <a:p>
            <a:r>
              <a:rPr lang="en-US" dirty="0" smtClean="0"/>
              <a:t>NB here </a:t>
            </a:r>
            <a:r>
              <a:rPr lang="en-US" dirty="0" err="1" smtClean="0"/>
              <a:t>x</a:t>
            </a:r>
            <a:r>
              <a:rPr lang="en-US" dirty="0" smtClean="0"/>
              <a:t> is not shifted and the chip edge is indicated</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1408388" y="228600"/>
            <a:ext cx="7202212" cy="584776"/>
          </a:xfrm>
          <a:prstGeom prst="rect">
            <a:avLst/>
          </a:prstGeom>
        </p:spPr>
        <p:txBody>
          <a:bodyPr wrap="none">
            <a:spAutoFit/>
          </a:bodyPr>
          <a:lstStyle/>
          <a:p>
            <a:r>
              <a:rPr lang="en-US" sz="32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What precision do we need for a module?</a:t>
            </a:r>
          </a:p>
        </p:txBody>
      </p:sp>
      <p:cxnSp>
        <p:nvCxnSpPr>
          <p:cNvPr id="59" name="Straight Arrow Connector 58"/>
          <p:cNvCxnSpPr/>
          <p:nvPr/>
        </p:nvCxnSpPr>
        <p:spPr>
          <a:xfrm rot="5400000" flipH="1" flipV="1">
            <a:off x="7543800" y="5411788"/>
            <a:ext cx="455612"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524000" y="990600"/>
            <a:ext cx="6781800" cy="5632312"/>
          </a:xfrm>
          <a:prstGeom prst="rect">
            <a:avLst/>
          </a:prstGeom>
          <a:noFill/>
        </p:spPr>
        <p:txBody>
          <a:bodyPr wrap="square" rtlCol="0">
            <a:spAutoFit/>
          </a:bodyPr>
          <a:lstStyle/>
          <a:p>
            <a:r>
              <a:rPr lang="en-US" dirty="0" smtClean="0">
                <a:solidFill>
                  <a:srgbClr val="0000FF"/>
                </a:solidFill>
              </a:rPr>
              <a:t>Using the T structures of 40 and 80 pixels the deformations for a distance larger than say 5 pixels from the edge (dike) are max 50-70 microns (slides 13 and 14).</a:t>
            </a:r>
          </a:p>
          <a:p>
            <a:pPr marL="342900" indent="-342900">
              <a:buFont typeface="+mj-lt"/>
              <a:buAutoNum type="arabicPeriod"/>
            </a:pPr>
            <a:r>
              <a:rPr lang="en-US" dirty="0" smtClean="0">
                <a:solidFill>
                  <a:srgbClr val="0000FF"/>
                </a:solidFill>
              </a:rPr>
              <a:t> The chip height must be controlled at the 10-20 micron level to stay below 50-70 microns (slide 10).</a:t>
            </a:r>
          </a:p>
          <a:p>
            <a:pPr marL="342900" indent="-342900">
              <a:buFont typeface="+mj-lt"/>
              <a:buAutoNum type="arabicPeriod"/>
            </a:pPr>
            <a:r>
              <a:rPr lang="en-US" dirty="0" smtClean="0">
                <a:solidFill>
                  <a:srgbClr val="0000FF"/>
                </a:solidFill>
              </a:rPr>
              <a:t>The distance of the grid </a:t>
            </a:r>
            <a:r>
              <a:rPr lang="en-US" dirty="0" err="1" smtClean="0">
                <a:solidFill>
                  <a:srgbClr val="0000FF"/>
                </a:solidFill>
              </a:rPr>
              <a:t>wrt</a:t>
            </a:r>
            <a:r>
              <a:rPr lang="en-US" dirty="0" smtClean="0">
                <a:solidFill>
                  <a:srgbClr val="0000FF"/>
                </a:solidFill>
              </a:rPr>
              <a:t> chip should be constant to better than 1 micron (averaged over chip, slide 10).</a:t>
            </a:r>
          </a:p>
          <a:p>
            <a:pPr marL="342900" indent="-342900">
              <a:buFont typeface="+mj-lt"/>
              <a:buAutoNum type="arabicPeriod"/>
            </a:pPr>
            <a:r>
              <a:rPr lang="en-US" dirty="0" smtClean="0">
                <a:solidFill>
                  <a:srgbClr val="0000FF"/>
                </a:solidFill>
              </a:rPr>
              <a:t> The voltage must be regulated to better than 4 V (1%). So no problem (slide 10).</a:t>
            </a:r>
          </a:p>
          <a:p>
            <a:pPr marL="342900" indent="-342900">
              <a:buFont typeface="+mj-lt"/>
              <a:buAutoNum type="arabicPeriod"/>
            </a:pPr>
            <a:r>
              <a:rPr lang="en-US" dirty="0" smtClean="0">
                <a:solidFill>
                  <a:srgbClr val="0000FF"/>
                </a:solidFill>
              </a:rPr>
              <a:t> The height of the T structure is now chosen to be 0.5+0.775 mm. The height itself should be constant at the 10-20 micron level (same as chip item 1 and slide 10).</a:t>
            </a:r>
          </a:p>
          <a:p>
            <a:pPr marL="342900" indent="-342900">
              <a:buFont typeface="+mj-lt"/>
              <a:buAutoNum type="arabicPeriod"/>
            </a:pPr>
            <a:r>
              <a:rPr lang="en-US" dirty="0" smtClean="0">
                <a:solidFill>
                  <a:srgbClr val="0000FF"/>
                </a:solidFill>
              </a:rPr>
              <a:t> The width of the T (top) and its placement </a:t>
            </a:r>
            <a:r>
              <a:rPr lang="en-US" dirty="0" err="1" smtClean="0">
                <a:solidFill>
                  <a:srgbClr val="0000FF"/>
                </a:solidFill>
              </a:rPr>
              <a:t>wrt</a:t>
            </a:r>
            <a:r>
              <a:rPr lang="en-US" dirty="0" smtClean="0">
                <a:solidFill>
                  <a:srgbClr val="0000FF"/>
                </a:solidFill>
              </a:rPr>
              <a:t> the chip should stay below 10 microns (slide 7).</a:t>
            </a:r>
          </a:p>
          <a:p>
            <a:pPr>
              <a:buFontTx/>
              <a:buChar char="-"/>
            </a:pPr>
            <a:endParaRPr lang="en-US" dirty="0" smtClean="0">
              <a:solidFill>
                <a:srgbClr val="0000FF"/>
              </a:solidFill>
            </a:endParaRPr>
          </a:p>
          <a:p>
            <a:r>
              <a:rPr lang="en-US" dirty="0" smtClean="0">
                <a:solidFill>
                  <a:srgbClr val="0000FF"/>
                </a:solidFill>
              </a:rPr>
              <a:t>The first two items have to be ensured during the chip production process. Items 4,5 depend on the production of the T structure and 2,4,5 on the assembling (gluing) of the chips and T structure on the module. </a:t>
            </a:r>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3733482" y="228600"/>
            <a:ext cx="2519590" cy="646331"/>
          </a:xfrm>
          <a:prstGeom prst="rect">
            <a:avLst/>
          </a:prstGeom>
        </p:spPr>
        <p:txBody>
          <a:bodyPr wrap="none">
            <a:spAutoFit/>
          </a:bodyPr>
          <a:lstStyle/>
          <a:p>
            <a:r>
              <a:rPr lang="en-US" sz="36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Introduction</a:t>
            </a:r>
            <a:endParaRPr lang="en-US" dirty="0"/>
          </a:p>
        </p:txBody>
      </p:sp>
      <p:sp>
        <p:nvSpPr>
          <p:cNvPr id="20" name="TextBox 19"/>
          <p:cNvSpPr txBox="1"/>
          <p:nvPr/>
        </p:nvSpPr>
        <p:spPr>
          <a:xfrm>
            <a:off x="1485900" y="1055668"/>
            <a:ext cx="6781800" cy="6186309"/>
          </a:xfrm>
          <a:prstGeom prst="rect">
            <a:avLst/>
          </a:prstGeom>
          <a:noFill/>
        </p:spPr>
        <p:txBody>
          <a:bodyPr wrap="square" rtlCol="0">
            <a:spAutoFit/>
          </a:bodyPr>
          <a:lstStyle/>
          <a:p>
            <a:r>
              <a:rPr lang="en-US" sz="2000" dirty="0" smtClean="0">
                <a:solidFill>
                  <a:srgbClr val="0000FF"/>
                </a:solidFill>
              </a:rPr>
              <a:t>Aim is to simulate some possible different grid pix designs</a:t>
            </a:r>
          </a:p>
          <a:p>
            <a:endParaRPr lang="en-US" sz="2000" dirty="0" smtClean="0">
              <a:solidFill>
                <a:srgbClr val="0000FF"/>
              </a:solidFill>
            </a:endParaRPr>
          </a:p>
          <a:p>
            <a:r>
              <a:rPr lang="en-US" sz="2000" dirty="0" smtClean="0">
                <a:solidFill>
                  <a:srgbClr val="0000FF"/>
                </a:solidFill>
              </a:rPr>
              <a:t>Current emphasis is on a simulation of the edge effects and the impact on E field deformations.</a:t>
            </a:r>
          </a:p>
          <a:p>
            <a:endParaRPr lang="en-US" sz="2000" dirty="0" smtClean="0">
              <a:solidFill>
                <a:srgbClr val="0000FF"/>
              </a:solidFill>
            </a:endParaRPr>
          </a:p>
          <a:p>
            <a:r>
              <a:rPr lang="en-US" sz="2000" dirty="0" smtClean="0">
                <a:solidFill>
                  <a:srgbClr val="0000FF"/>
                </a:solidFill>
              </a:rPr>
              <a:t>The simulations uses the expressions for the E field for a rectangular plates of size a and </a:t>
            </a:r>
            <a:r>
              <a:rPr lang="en-US" sz="2000" dirty="0" err="1" smtClean="0">
                <a:solidFill>
                  <a:srgbClr val="0000FF"/>
                </a:solidFill>
              </a:rPr>
              <a:t>b</a:t>
            </a:r>
            <a:r>
              <a:rPr lang="en-US" sz="2000" dirty="0" smtClean="0">
                <a:solidFill>
                  <a:srgbClr val="0000FF"/>
                </a:solidFill>
              </a:rPr>
              <a:t>. In that case one has an analytic expression for the fields in Ex, </a:t>
            </a:r>
            <a:r>
              <a:rPr lang="en-US" sz="2000" dirty="0" err="1" smtClean="0">
                <a:solidFill>
                  <a:srgbClr val="0000FF"/>
                </a:solidFill>
              </a:rPr>
              <a:t>Ey</a:t>
            </a:r>
            <a:r>
              <a:rPr lang="en-US" sz="2000" dirty="0" smtClean="0">
                <a:solidFill>
                  <a:srgbClr val="0000FF"/>
                </a:solidFill>
              </a:rPr>
              <a:t> and Ez.</a:t>
            </a:r>
          </a:p>
          <a:p>
            <a:endParaRPr lang="en-US" sz="2000" dirty="0" smtClean="0">
              <a:solidFill>
                <a:srgbClr val="0000FF"/>
              </a:solidFill>
            </a:endParaRPr>
          </a:p>
          <a:p>
            <a:r>
              <a:rPr lang="en-US" sz="2000" dirty="0" smtClean="0">
                <a:solidFill>
                  <a:srgbClr val="0000FF"/>
                </a:solidFill>
              </a:rPr>
              <a:t>The coordinate system is chosen thus that </a:t>
            </a:r>
            <a:r>
              <a:rPr lang="en-US" sz="2000" dirty="0" err="1" smtClean="0">
                <a:solidFill>
                  <a:srgbClr val="0000FF"/>
                </a:solidFill>
              </a:rPr>
              <a:t>z</a:t>
            </a:r>
            <a:r>
              <a:rPr lang="en-US" sz="2000" dirty="0" smtClean="0">
                <a:solidFill>
                  <a:srgbClr val="0000FF"/>
                </a:solidFill>
              </a:rPr>
              <a:t> is the drift field direction and </a:t>
            </a:r>
            <a:r>
              <a:rPr lang="en-US" sz="2000" dirty="0" err="1" smtClean="0">
                <a:solidFill>
                  <a:srgbClr val="0000FF"/>
                </a:solidFill>
              </a:rPr>
              <a:t>xy</a:t>
            </a:r>
            <a:r>
              <a:rPr lang="en-US" sz="2000" dirty="0" smtClean="0">
                <a:solidFill>
                  <a:srgbClr val="0000FF"/>
                </a:solidFill>
              </a:rPr>
              <a:t> defines the sensor plane.</a:t>
            </a:r>
          </a:p>
          <a:p>
            <a:endParaRPr lang="en-US" sz="2000" dirty="0" smtClean="0">
              <a:solidFill>
                <a:srgbClr val="0000FF"/>
              </a:solidFill>
            </a:endParaRPr>
          </a:p>
          <a:p>
            <a:r>
              <a:rPr lang="en-US" sz="2000" dirty="0" smtClean="0">
                <a:solidFill>
                  <a:srgbClr val="0000FF"/>
                </a:solidFill>
              </a:rPr>
              <a:t>On the surfaces a charge is put. To define the ground planes mirror charges are put.</a:t>
            </a:r>
          </a:p>
          <a:p>
            <a:endParaRPr lang="en-US" sz="2000" dirty="0" smtClean="0">
              <a:solidFill>
                <a:srgbClr val="0000FF"/>
              </a:solidFill>
            </a:endParaRPr>
          </a:p>
          <a:p>
            <a:endParaRPr lang="en-US" sz="2000" dirty="0" smtClean="0">
              <a:solidFill>
                <a:srgbClr val="0000FF"/>
              </a:solidFill>
            </a:endParaRPr>
          </a:p>
          <a:p>
            <a:endParaRPr lang="en-US" sz="2000" dirty="0" smtClean="0">
              <a:solidFill>
                <a:srgbClr val="0000FF"/>
              </a:solidFill>
            </a:endParaRPr>
          </a:p>
          <a:p>
            <a:endParaRPr lang="en-US" sz="2000" dirty="0" smtClean="0">
              <a:solidFill>
                <a:srgbClr val="0000FF"/>
              </a:solidFill>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3733482" y="228600"/>
            <a:ext cx="2519590" cy="646331"/>
          </a:xfrm>
          <a:prstGeom prst="rect">
            <a:avLst/>
          </a:prstGeom>
        </p:spPr>
        <p:txBody>
          <a:bodyPr wrap="none">
            <a:spAutoFit/>
          </a:bodyPr>
          <a:lstStyle/>
          <a:p>
            <a:r>
              <a:rPr lang="en-US" sz="36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Introduction</a:t>
            </a:r>
            <a:endParaRPr lang="en-US" dirty="0"/>
          </a:p>
        </p:txBody>
      </p:sp>
      <p:cxnSp>
        <p:nvCxnSpPr>
          <p:cNvPr id="59" name="Straight Arrow Connector 58"/>
          <p:cNvCxnSpPr/>
          <p:nvPr/>
        </p:nvCxnSpPr>
        <p:spPr>
          <a:xfrm rot="5400000" flipH="1" flipV="1">
            <a:off x="7543800" y="5411788"/>
            <a:ext cx="455612"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524000" y="1143000"/>
            <a:ext cx="6781800" cy="4955203"/>
          </a:xfrm>
          <a:prstGeom prst="rect">
            <a:avLst/>
          </a:prstGeom>
          <a:noFill/>
        </p:spPr>
        <p:txBody>
          <a:bodyPr wrap="square" rtlCol="0">
            <a:spAutoFit/>
          </a:bodyPr>
          <a:lstStyle/>
          <a:p>
            <a:r>
              <a:rPr lang="en-US" sz="2000" dirty="0" smtClean="0">
                <a:solidFill>
                  <a:srgbClr val="0000FF"/>
                </a:solidFill>
              </a:rPr>
              <a:t>One can then simulate a grid pix </a:t>
            </a:r>
            <a:r>
              <a:rPr lang="en-US" sz="2000" dirty="0" err="1" smtClean="0">
                <a:solidFill>
                  <a:srgbClr val="0000FF"/>
                </a:solidFill>
              </a:rPr>
              <a:t>sensor(s</a:t>
            </a:r>
            <a:r>
              <a:rPr lang="en-US" sz="2000" dirty="0" smtClean="0">
                <a:solidFill>
                  <a:srgbClr val="0000FF"/>
                </a:solidFill>
              </a:rPr>
              <a:t>) with a grid of squared holes embedded in a homogeneous generated by two large parallel plates (so the TPC). </a:t>
            </a:r>
          </a:p>
          <a:p>
            <a:r>
              <a:rPr lang="en-US" sz="2000" dirty="0" smtClean="0">
                <a:solidFill>
                  <a:srgbClr val="0000FF"/>
                </a:solidFill>
              </a:rPr>
              <a:t>See next slides for the – simplified - simulated geometry.</a:t>
            </a:r>
          </a:p>
          <a:p>
            <a:endParaRPr lang="en-US" sz="2000" dirty="0" smtClean="0">
              <a:solidFill>
                <a:srgbClr val="0000FF"/>
              </a:solidFill>
            </a:endParaRPr>
          </a:p>
          <a:p>
            <a:r>
              <a:rPr lang="en-US" sz="2000" dirty="0" smtClean="0">
                <a:solidFill>
                  <a:srgbClr val="0000FF"/>
                </a:solidFill>
              </a:rPr>
              <a:t>The aim is to study the E field design for a module and the needed mechanical and electrical precision.</a:t>
            </a:r>
          </a:p>
          <a:p>
            <a:r>
              <a:rPr lang="en-US" sz="2000" dirty="0" smtClean="0">
                <a:solidFill>
                  <a:srgbClr val="0000FF"/>
                </a:solidFill>
              </a:rPr>
              <a:t>Edge effects are essential for this as well as the so-called T structures that are needed to make the E field as constant as possible in order to reduce the deformations at the edges of the chips.</a:t>
            </a:r>
          </a:p>
          <a:p>
            <a:endParaRPr lang="en-US" sz="2000" dirty="0" smtClean="0">
              <a:solidFill>
                <a:srgbClr val="0000FF"/>
              </a:solidFill>
            </a:endParaRPr>
          </a:p>
          <a:p>
            <a:endParaRPr lang="en-US" sz="2000" dirty="0" smtClean="0">
              <a:solidFill>
                <a:srgbClr val="0000FF"/>
              </a:solidFill>
            </a:endParaRPr>
          </a:p>
          <a:p>
            <a:endParaRPr lang="en-US" sz="2000" dirty="0" smtClean="0">
              <a:solidFill>
                <a:srgbClr val="0000FF"/>
              </a:solidFill>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3733482" y="457200"/>
            <a:ext cx="2133918" cy="646331"/>
          </a:xfrm>
          <a:prstGeom prst="rect">
            <a:avLst/>
          </a:prstGeom>
        </p:spPr>
        <p:txBody>
          <a:bodyPr wrap="none">
            <a:spAutoFit/>
          </a:bodyPr>
          <a:lstStyle/>
          <a:p>
            <a:r>
              <a:rPr lang="en-US" sz="36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Geometry</a:t>
            </a:r>
            <a:endParaRPr lang="en-US" dirty="0"/>
          </a:p>
        </p:txBody>
      </p:sp>
      <p:cxnSp>
        <p:nvCxnSpPr>
          <p:cNvPr id="14" name="Straight Connector 13"/>
          <p:cNvCxnSpPr/>
          <p:nvPr/>
        </p:nvCxnSpPr>
        <p:spPr>
          <a:xfrm>
            <a:off x="1447800" y="5180012"/>
            <a:ext cx="7239000" cy="1588"/>
          </a:xfrm>
          <a:prstGeom prst="line">
            <a:avLst/>
          </a:prstGeom>
          <a:ln>
            <a:solidFill>
              <a:schemeClr val="tx1"/>
            </a:solidFill>
            <a:prstDash val="sysDot"/>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447800" y="1449388"/>
            <a:ext cx="7239000" cy="1588"/>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1524000" y="1412081"/>
            <a:ext cx="4572000" cy="3970318"/>
          </a:xfrm>
          <a:prstGeom prst="rect">
            <a:avLst/>
          </a:prstGeom>
        </p:spPr>
        <p:txBody>
          <a:bodyPr>
            <a:spAutoFit/>
          </a:bodyPr>
          <a:lstStyle/>
          <a:p>
            <a:r>
              <a:rPr lang="en-US" dirty="0" smtClean="0"/>
              <a:t> </a:t>
            </a:r>
            <a:r>
              <a:rPr lang="en-US" sz="1400" dirty="0" smtClean="0">
                <a:latin typeface="ＭＳ ゴシック"/>
                <a:ea typeface="ＭＳ ゴシック"/>
                <a:cs typeface="ＭＳ ゴシック"/>
              </a:rPr>
              <a:t>∧</a:t>
            </a:r>
          </a:p>
          <a:p>
            <a:endParaRPr lang="en-US" sz="1400" dirty="0" smtClean="0">
              <a:latin typeface="ＭＳ ゴシック"/>
              <a:ea typeface="ＭＳ ゴシック"/>
              <a:cs typeface="ＭＳ ゴシック"/>
            </a:endParaRPr>
          </a:p>
          <a:p>
            <a:endParaRPr lang="en-US" sz="1400" dirty="0" smtClean="0">
              <a:latin typeface="ＭＳ ゴシック"/>
              <a:ea typeface="ＭＳ ゴシック"/>
              <a:cs typeface="ＭＳ ゴシック"/>
            </a:endParaRPr>
          </a:p>
          <a:p>
            <a:endParaRPr lang="en-US" sz="1400" dirty="0" smtClean="0">
              <a:latin typeface="ＭＳ ゴシック"/>
              <a:ea typeface="ＭＳ ゴシック"/>
              <a:cs typeface="ＭＳ ゴシック"/>
            </a:endParaRPr>
          </a:p>
          <a:p>
            <a:endParaRPr lang="en-US" sz="1400" dirty="0" smtClean="0">
              <a:latin typeface="ＭＳ ゴシック"/>
              <a:ea typeface="ＭＳ ゴシック"/>
              <a:cs typeface="ＭＳ ゴシック"/>
            </a:endParaRPr>
          </a:p>
          <a:p>
            <a:endParaRPr lang="en-US" sz="1400" dirty="0" smtClean="0">
              <a:latin typeface="ＭＳ ゴシック"/>
              <a:ea typeface="ＭＳ ゴシック"/>
              <a:cs typeface="ＭＳ ゴシック"/>
            </a:endParaRPr>
          </a:p>
          <a:p>
            <a:endParaRPr lang="en-US" sz="1400" dirty="0" smtClean="0">
              <a:latin typeface="ＭＳ ゴシック"/>
              <a:ea typeface="ＭＳ ゴシック"/>
              <a:cs typeface="ＭＳ ゴシック"/>
            </a:endParaRPr>
          </a:p>
          <a:p>
            <a:pPr lvl="0"/>
            <a:r>
              <a:rPr lang="en-US" dirty="0" smtClean="0">
                <a:solidFill>
                  <a:prstClr val="black"/>
                </a:solidFill>
              </a:rPr>
              <a:t>550 mm</a:t>
            </a:r>
          </a:p>
          <a:p>
            <a:pPr lvl="0"/>
            <a:endParaRPr lang="en-US" dirty="0" smtClean="0">
              <a:solidFill>
                <a:prstClr val="black"/>
              </a:solidFill>
            </a:endParaRPr>
          </a:p>
          <a:p>
            <a:endParaRPr lang="en-US" sz="1400" dirty="0" smtClean="0">
              <a:latin typeface="ＭＳ ゴシック"/>
              <a:ea typeface="ＭＳ ゴシック"/>
              <a:cs typeface="ＭＳ ゴシック"/>
            </a:endParaRPr>
          </a:p>
          <a:p>
            <a:endParaRPr lang="en-US" sz="1400" dirty="0" smtClean="0">
              <a:latin typeface="ＭＳ ゴシック"/>
              <a:ea typeface="ＭＳ ゴシック"/>
              <a:cs typeface="ＭＳ ゴシック"/>
            </a:endParaRPr>
          </a:p>
          <a:p>
            <a:endParaRPr lang="en-US" sz="1400" dirty="0" smtClean="0">
              <a:latin typeface="ＭＳ ゴシック"/>
              <a:ea typeface="ＭＳ ゴシック"/>
              <a:cs typeface="ＭＳ ゴシック"/>
            </a:endParaRPr>
          </a:p>
          <a:p>
            <a:endParaRPr lang="en-US" dirty="0" smtClean="0"/>
          </a:p>
          <a:p>
            <a:endParaRPr lang="en-US" dirty="0" smtClean="0"/>
          </a:p>
          <a:p>
            <a:r>
              <a:rPr lang="en-US" dirty="0" smtClean="0"/>
              <a:t> </a:t>
            </a:r>
            <a:r>
              <a:rPr lang="en-US" sz="1400" dirty="0" smtClean="0"/>
              <a:t> </a:t>
            </a:r>
            <a:r>
              <a:rPr lang="en-US" sz="1400" dirty="0" smtClean="0">
                <a:latin typeface="ＭＳ ゴシック"/>
                <a:ea typeface="ＭＳ ゴシック"/>
                <a:cs typeface="ＭＳ ゴシック"/>
              </a:rPr>
              <a:t>∨</a:t>
            </a:r>
          </a:p>
          <a:p>
            <a:endParaRPr lang="en-US" dirty="0"/>
          </a:p>
        </p:txBody>
      </p:sp>
      <p:sp>
        <p:nvSpPr>
          <p:cNvPr id="40" name="TextBox 39"/>
          <p:cNvSpPr txBox="1"/>
          <p:nvPr/>
        </p:nvSpPr>
        <p:spPr>
          <a:xfrm>
            <a:off x="685800" y="914400"/>
            <a:ext cx="1905000" cy="369332"/>
          </a:xfrm>
          <a:prstGeom prst="rect">
            <a:avLst/>
          </a:prstGeom>
          <a:noFill/>
        </p:spPr>
        <p:txBody>
          <a:bodyPr wrap="square" rtlCol="0">
            <a:spAutoFit/>
          </a:bodyPr>
          <a:lstStyle/>
          <a:p>
            <a:r>
              <a:rPr lang="en-US" dirty="0" smtClean="0"/>
              <a:t>TPC endplate</a:t>
            </a:r>
            <a:endParaRPr lang="en-US" dirty="0"/>
          </a:p>
        </p:txBody>
      </p:sp>
      <p:cxnSp>
        <p:nvCxnSpPr>
          <p:cNvPr id="41" name="Straight Connector 40"/>
          <p:cNvCxnSpPr/>
          <p:nvPr/>
        </p:nvCxnSpPr>
        <p:spPr>
          <a:xfrm>
            <a:off x="1447800" y="5180012"/>
            <a:ext cx="7239000" cy="1588"/>
          </a:xfrm>
          <a:prstGeom prst="line">
            <a:avLst/>
          </a:prstGeom>
          <a:ln w="381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4953000" y="5180012"/>
            <a:ext cx="9906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5638800" y="4724400"/>
            <a:ext cx="457200" cy="369332"/>
          </a:xfrm>
          <a:prstGeom prst="rect">
            <a:avLst/>
          </a:prstGeom>
          <a:noFill/>
        </p:spPr>
        <p:txBody>
          <a:bodyPr wrap="square" rtlCol="0">
            <a:spAutoFit/>
          </a:bodyPr>
          <a:lstStyle/>
          <a:p>
            <a:r>
              <a:rPr lang="en-US" dirty="0" err="1" smtClean="0"/>
              <a:t>x</a:t>
            </a:r>
            <a:endParaRPr lang="en-US" dirty="0"/>
          </a:p>
        </p:txBody>
      </p:sp>
      <p:sp>
        <p:nvSpPr>
          <p:cNvPr id="46" name="Rectangle 45"/>
          <p:cNvSpPr/>
          <p:nvPr/>
        </p:nvSpPr>
        <p:spPr>
          <a:xfrm>
            <a:off x="4436385" y="4355068"/>
            <a:ext cx="364215" cy="369332"/>
          </a:xfrm>
          <a:prstGeom prst="rect">
            <a:avLst/>
          </a:prstGeom>
        </p:spPr>
        <p:txBody>
          <a:bodyPr wrap="none">
            <a:spAutoFit/>
          </a:bodyPr>
          <a:lstStyle/>
          <a:p>
            <a:r>
              <a:rPr lang="en-US" dirty="0" smtClean="0"/>
              <a:t> z </a:t>
            </a:r>
            <a:endParaRPr lang="en-US" dirty="0"/>
          </a:p>
        </p:txBody>
      </p:sp>
      <p:cxnSp>
        <p:nvCxnSpPr>
          <p:cNvPr id="48" name="Straight Connector 47"/>
          <p:cNvCxnSpPr/>
          <p:nvPr/>
        </p:nvCxnSpPr>
        <p:spPr>
          <a:xfrm>
            <a:off x="3810000" y="5181600"/>
            <a:ext cx="9906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1219200" y="5638800"/>
            <a:ext cx="4191000" cy="369332"/>
          </a:xfrm>
          <a:prstGeom prst="rect">
            <a:avLst/>
          </a:prstGeom>
          <a:noFill/>
        </p:spPr>
        <p:txBody>
          <a:bodyPr wrap="square" rtlCol="0">
            <a:spAutoFit/>
          </a:bodyPr>
          <a:lstStyle/>
          <a:p>
            <a:r>
              <a:rPr lang="en-US" dirty="0" smtClean="0"/>
              <a:t>Start with 2 </a:t>
            </a:r>
            <a:r>
              <a:rPr lang="en-US" dirty="0" smtClean="0">
                <a:solidFill>
                  <a:srgbClr val="FF0000"/>
                </a:solidFill>
              </a:rPr>
              <a:t>sensors</a:t>
            </a:r>
            <a:r>
              <a:rPr lang="en-US" dirty="0" smtClean="0"/>
              <a:t> in </a:t>
            </a:r>
            <a:r>
              <a:rPr lang="en-US" dirty="0" err="1" smtClean="0"/>
              <a:t>x</a:t>
            </a:r>
            <a:r>
              <a:rPr lang="en-US" dirty="0" smtClean="0"/>
              <a:t> 128x0.055 mm</a:t>
            </a:r>
          </a:p>
        </p:txBody>
      </p:sp>
      <p:sp>
        <p:nvSpPr>
          <p:cNvPr id="51" name="TextBox 50"/>
          <p:cNvSpPr txBox="1"/>
          <p:nvPr/>
        </p:nvSpPr>
        <p:spPr>
          <a:xfrm>
            <a:off x="5715000" y="5638800"/>
            <a:ext cx="3276600" cy="923330"/>
          </a:xfrm>
          <a:prstGeom prst="rect">
            <a:avLst/>
          </a:prstGeom>
          <a:noFill/>
        </p:spPr>
        <p:txBody>
          <a:bodyPr wrap="square" rtlCol="0">
            <a:spAutoFit/>
          </a:bodyPr>
          <a:lstStyle/>
          <a:p>
            <a:r>
              <a:rPr lang="en-US" dirty="0" smtClean="0"/>
              <a:t>guard is in the sensor plane</a:t>
            </a:r>
          </a:p>
          <a:p>
            <a:r>
              <a:rPr lang="en-US" dirty="0" smtClean="0"/>
              <a:t>and extends to 100x 550 mm</a:t>
            </a:r>
          </a:p>
          <a:p>
            <a:r>
              <a:rPr lang="en-US" dirty="0" smtClean="0"/>
              <a:t>“infinite plane”  </a:t>
            </a:r>
            <a:endParaRPr lang="en-US" dirty="0"/>
          </a:p>
        </p:txBody>
      </p:sp>
      <p:sp>
        <p:nvSpPr>
          <p:cNvPr id="52" name="TextBox 51"/>
          <p:cNvSpPr txBox="1"/>
          <p:nvPr/>
        </p:nvSpPr>
        <p:spPr>
          <a:xfrm>
            <a:off x="5181600" y="1752600"/>
            <a:ext cx="2819400" cy="369332"/>
          </a:xfrm>
          <a:prstGeom prst="rect">
            <a:avLst/>
          </a:prstGeom>
          <a:noFill/>
        </p:spPr>
        <p:txBody>
          <a:bodyPr wrap="square" rtlCol="0">
            <a:spAutoFit/>
          </a:bodyPr>
          <a:lstStyle/>
          <a:p>
            <a:r>
              <a:rPr lang="en-US" dirty="0" err="1" smtClean="0">
                <a:solidFill>
                  <a:srgbClr val="0000FF"/>
                </a:solidFill>
              </a:rPr>
              <a:t>Ez</a:t>
            </a:r>
            <a:r>
              <a:rPr lang="en-US" dirty="0" smtClean="0">
                <a:solidFill>
                  <a:srgbClr val="0000FF"/>
                </a:solidFill>
              </a:rPr>
              <a:t> field      = 13 V/mm</a:t>
            </a:r>
          </a:p>
        </p:txBody>
      </p:sp>
      <p:cxnSp>
        <p:nvCxnSpPr>
          <p:cNvPr id="54" name="Straight Connector 53"/>
          <p:cNvCxnSpPr/>
          <p:nvPr/>
        </p:nvCxnSpPr>
        <p:spPr>
          <a:xfrm rot="5400000">
            <a:off x="4396442" y="4625042"/>
            <a:ext cx="959128"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rot="10800000" flipV="1">
            <a:off x="4876801" y="5105400"/>
            <a:ext cx="649876" cy="794"/>
          </a:xfrm>
          <a:prstGeom prst="line">
            <a:avLst/>
          </a:prstGeom>
        </p:spPr>
        <p:style>
          <a:lnRef idx="2">
            <a:schemeClr val="accent1"/>
          </a:lnRef>
          <a:fillRef idx="0">
            <a:schemeClr val="accent1"/>
          </a:fillRef>
          <a:effectRef idx="1">
            <a:schemeClr val="accent1"/>
          </a:effectRef>
          <a:fontRef idx="minor">
            <a:schemeClr val="tx1"/>
          </a:fontRef>
        </p:style>
      </p:cxnSp>
      <p:cxnSp>
        <p:nvCxnSpPr>
          <p:cNvPr id="59" name="Straight Arrow Connector 58"/>
          <p:cNvCxnSpPr/>
          <p:nvPr/>
        </p:nvCxnSpPr>
        <p:spPr>
          <a:xfrm rot="5400000" flipH="1" flipV="1">
            <a:off x="7543800" y="5411788"/>
            <a:ext cx="455612"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3276600" y="228600"/>
            <a:ext cx="3337197" cy="646331"/>
          </a:xfrm>
          <a:prstGeom prst="rect">
            <a:avLst/>
          </a:prstGeom>
        </p:spPr>
        <p:txBody>
          <a:bodyPr wrap="none">
            <a:spAutoFit/>
          </a:bodyPr>
          <a:lstStyle/>
          <a:p>
            <a:r>
              <a:rPr lang="en-US" sz="36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Sensor definition</a:t>
            </a:r>
          </a:p>
        </p:txBody>
      </p:sp>
      <p:sp>
        <p:nvSpPr>
          <p:cNvPr id="12" name="Rectangle 11"/>
          <p:cNvSpPr/>
          <p:nvPr/>
        </p:nvSpPr>
        <p:spPr>
          <a:xfrm>
            <a:off x="1676400" y="4953000"/>
            <a:ext cx="6172200" cy="5318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1676400" y="4876800"/>
            <a:ext cx="6172200" cy="1588"/>
          </a:xfrm>
          <a:prstGeom prst="line">
            <a:avLst/>
          </a:prstGeom>
          <a:ln>
            <a:solidFill>
              <a:schemeClr val="tx1"/>
            </a:solidFill>
            <a:prstDash val="sysDot"/>
          </a:ln>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2438400" y="4495800"/>
            <a:ext cx="3429000" cy="369332"/>
          </a:xfrm>
          <a:prstGeom prst="rect">
            <a:avLst/>
          </a:prstGeom>
          <a:noFill/>
        </p:spPr>
        <p:txBody>
          <a:bodyPr wrap="square" rtlCol="0">
            <a:spAutoFit/>
          </a:bodyPr>
          <a:lstStyle/>
          <a:p>
            <a:r>
              <a:rPr lang="en-US" dirty="0" smtClean="0"/>
              <a:t>Grid @ 775 </a:t>
            </a:r>
            <a:r>
              <a:rPr lang="en-US" dirty="0" err="1" smtClean="0"/>
              <a:t>μm</a:t>
            </a:r>
            <a:r>
              <a:rPr lang="en-US" dirty="0" smtClean="0"/>
              <a:t> (</a:t>
            </a:r>
            <a:r>
              <a:rPr lang="en-US" dirty="0" err="1" smtClean="0"/>
              <a:t>z</a:t>
            </a:r>
            <a:r>
              <a:rPr lang="en-US" dirty="0" smtClean="0"/>
              <a:t>)  -400 V</a:t>
            </a:r>
            <a:endParaRPr lang="en-US" dirty="0"/>
          </a:p>
        </p:txBody>
      </p:sp>
      <p:sp>
        <p:nvSpPr>
          <p:cNvPr id="24" name="Rectangle 23"/>
          <p:cNvSpPr/>
          <p:nvPr/>
        </p:nvSpPr>
        <p:spPr>
          <a:xfrm>
            <a:off x="2428563" y="5029200"/>
            <a:ext cx="2524437" cy="369332"/>
          </a:xfrm>
          <a:prstGeom prst="rect">
            <a:avLst/>
          </a:prstGeom>
        </p:spPr>
        <p:txBody>
          <a:bodyPr wrap="none">
            <a:spAutoFit/>
          </a:bodyPr>
          <a:lstStyle/>
          <a:p>
            <a:r>
              <a:rPr lang="en-US" dirty="0" smtClean="0"/>
              <a:t>Chip 700 </a:t>
            </a:r>
            <a:r>
              <a:rPr lang="en-US" dirty="0" err="1" smtClean="0"/>
              <a:t>μm</a:t>
            </a:r>
            <a:r>
              <a:rPr lang="en-US" dirty="0" smtClean="0"/>
              <a:t> (</a:t>
            </a:r>
            <a:r>
              <a:rPr lang="en-US" dirty="0" err="1" smtClean="0"/>
              <a:t>z</a:t>
            </a:r>
            <a:r>
              <a:rPr lang="en-US" dirty="0" smtClean="0"/>
              <a:t>) height</a:t>
            </a:r>
            <a:endParaRPr lang="en-US" dirty="0"/>
          </a:p>
        </p:txBody>
      </p:sp>
      <p:cxnSp>
        <p:nvCxnSpPr>
          <p:cNvPr id="22" name="Straight Connector 21"/>
          <p:cNvCxnSpPr/>
          <p:nvPr/>
        </p:nvCxnSpPr>
        <p:spPr>
          <a:xfrm>
            <a:off x="7848600" y="4876800"/>
            <a:ext cx="1219200" cy="1588"/>
          </a:xfrm>
          <a:prstGeom prst="line">
            <a:avLst/>
          </a:prstGeom>
          <a:ln w="3810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990600" y="5486400"/>
            <a:ext cx="8077200"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8077200" y="4355068"/>
            <a:ext cx="838200" cy="369332"/>
          </a:xfrm>
          <a:prstGeom prst="rect">
            <a:avLst/>
          </a:prstGeom>
          <a:noFill/>
        </p:spPr>
        <p:txBody>
          <a:bodyPr wrap="square" rtlCol="0">
            <a:spAutoFit/>
          </a:bodyPr>
          <a:lstStyle/>
          <a:p>
            <a:r>
              <a:rPr lang="en-US" dirty="0" smtClean="0"/>
              <a:t>Guard</a:t>
            </a:r>
            <a:endParaRPr lang="en-US" dirty="0"/>
          </a:p>
        </p:txBody>
      </p:sp>
      <p:sp>
        <p:nvSpPr>
          <p:cNvPr id="41" name="TextBox 40"/>
          <p:cNvSpPr txBox="1"/>
          <p:nvPr/>
        </p:nvSpPr>
        <p:spPr>
          <a:xfrm>
            <a:off x="3886200" y="5638800"/>
            <a:ext cx="2971800" cy="369332"/>
          </a:xfrm>
          <a:prstGeom prst="rect">
            <a:avLst/>
          </a:prstGeom>
          <a:noFill/>
        </p:spPr>
        <p:txBody>
          <a:bodyPr wrap="square" rtlCol="0">
            <a:spAutoFit/>
          </a:bodyPr>
          <a:lstStyle/>
          <a:p>
            <a:r>
              <a:rPr lang="en-US" dirty="0" smtClean="0"/>
              <a:t>size Chip (</a:t>
            </a:r>
            <a:r>
              <a:rPr lang="en-US" dirty="0" err="1" smtClean="0"/>
              <a:t>x</a:t>
            </a:r>
            <a:r>
              <a:rPr lang="en-US" dirty="0" smtClean="0"/>
              <a:t>) 128*55 </a:t>
            </a:r>
            <a:r>
              <a:rPr lang="en-US" dirty="0" err="1" smtClean="0"/>
              <a:t>μm</a:t>
            </a:r>
            <a:endParaRPr lang="en-US" dirty="0"/>
          </a:p>
        </p:txBody>
      </p:sp>
      <p:sp>
        <p:nvSpPr>
          <p:cNvPr id="42" name="TextBox 41"/>
          <p:cNvSpPr txBox="1"/>
          <p:nvPr/>
        </p:nvSpPr>
        <p:spPr>
          <a:xfrm>
            <a:off x="1600200" y="1219200"/>
            <a:ext cx="6781800" cy="2585323"/>
          </a:xfrm>
          <a:prstGeom prst="rect">
            <a:avLst/>
          </a:prstGeom>
          <a:noFill/>
        </p:spPr>
        <p:txBody>
          <a:bodyPr wrap="square" rtlCol="0">
            <a:spAutoFit/>
          </a:bodyPr>
          <a:lstStyle/>
          <a:p>
            <a:r>
              <a:rPr lang="en-US" dirty="0" smtClean="0"/>
              <a:t>Note there is ground just below the grid at </a:t>
            </a:r>
            <a:r>
              <a:rPr lang="en-US" dirty="0" err="1" smtClean="0"/>
              <a:t>z</a:t>
            </a:r>
            <a:r>
              <a:rPr lang="en-US" dirty="0" smtClean="0"/>
              <a:t> = 700 </a:t>
            </a:r>
            <a:r>
              <a:rPr lang="en-US" dirty="0" err="1" smtClean="0"/>
              <a:t>μm</a:t>
            </a:r>
            <a:r>
              <a:rPr lang="en-US" dirty="0" smtClean="0"/>
              <a:t>.</a:t>
            </a:r>
          </a:p>
          <a:p>
            <a:r>
              <a:rPr lang="en-US" dirty="0" smtClean="0"/>
              <a:t>The grid is  75 </a:t>
            </a:r>
            <a:r>
              <a:rPr lang="en-US" dirty="0" err="1" smtClean="0"/>
              <a:t>μm</a:t>
            </a:r>
            <a:r>
              <a:rPr lang="en-US" dirty="0" smtClean="0"/>
              <a:t> above the grid. </a:t>
            </a:r>
          </a:p>
          <a:p>
            <a:r>
              <a:rPr lang="en-US" dirty="0" smtClean="0"/>
              <a:t>The ground under the Guard is at </a:t>
            </a:r>
            <a:r>
              <a:rPr lang="en-US" dirty="0" err="1" smtClean="0"/>
              <a:t>z</a:t>
            </a:r>
            <a:r>
              <a:rPr lang="en-US" dirty="0" smtClean="0"/>
              <a:t> = 0</a:t>
            </a:r>
          </a:p>
          <a:p>
            <a:r>
              <a:rPr lang="en-US" dirty="0" smtClean="0"/>
              <a:t>The distance between the (2) chips in </a:t>
            </a:r>
            <a:r>
              <a:rPr lang="en-US" dirty="0" err="1" smtClean="0"/>
              <a:t>x</a:t>
            </a:r>
            <a:r>
              <a:rPr lang="en-US" dirty="0" smtClean="0"/>
              <a:t> is </a:t>
            </a:r>
            <a:r>
              <a:rPr lang="en-US" dirty="0" err="1" smtClean="0"/>
              <a:t>distChip</a:t>
            </a:r>
            <a:r>
              <a:rPr lang="en-US" dirty="0" smtClean="0"/>
              <a:t> it varies from 2 to 256 pixels. The ground in the empty area is at </a:t>
            </a:r>
            <a:r>
              <a:rPr lang="en-US" dirty="0" err="1" smtClean="0"/>
              <a:t>z</a:t>
            </a:r>
            <a:r>
              <a:rPr lang="en-US" dirty="0" smtClean="0"/>
              <a:t> =0.</a:t>
            </a:r>
          </a:p>
          <a:p>
            <a:endParaRPr lang="en-US" dirty="0" smtClean="0"/>
          </a:p>
          <a:p>
            <a:r>
              <a:rPr lang="en-US" dirty="0" smtClean="0">
                <a:solidFill>
                  <a:srgbClr val="0000FF"/>
                </a:solidFill>
              </a:rPr>
              <a:t>The sensor is not fully realistic, because the real grid </a:t>
            </a:r>
            <a:r>
              <a:rPr lang="en-US" dirty="0" err="1" smtClean="0">
                <a:solidFill>
                  <a:srgbClr val="0000FF"/>
                </a:solidFill>
              </a:rPr>
              <a:t>doesnot</a:t>
            </a:r>
            <a:r>
              <a:rPr lang="en-US" dirty="0" smtClean="0">
                <a:solidFill>
                  <a:srgbClr val="0000FF"/>
                </a:solidFill>
              </a:rPr>
              <a:t> extend till the edge of the chip. Also part of the area under the grid is not sensitive due to the presence of the dike. </a:t>
            </a:r>
            <a:endParaRPr lang="en-US" dirty="0">
              <a:solidFill>
                <a:srgbClr val="0000FF"/>
              </a:solidFill>
            </a:endParaRPr>
          </a:p>
        </p:txBody>
      </p:sp>
      <p:sp>
        <p:nvSpPr>
          <p:cNvPr id="43" name="TextBox 42"/>
          <p:cNvSpPr txBox="1"/>
          <p:nvPr/>
        </p:nvSpPr>
        <p:spPr>
          <a:xfrm>
            <a:off x="685800" y="5638800"/>
            <a:ext cx="1447800" cy="369332"/>
          </a:xfrm>
          <a:prstGeom prst="rect">
            <a:avLst/>
          </a:prstGeom>
          <a:noFill/>
        </p:spPr>
        <p:txBody>
          <a:bodyPr wrap="square" rtlCol="0">
            <a:spAutoFit/>
          </a:bodyPr>
          <a:lstStyle/>
          <a:p>
            <a:r>
              <a:rPr lang="en-US" dirty="0" smtClean="0"/>
              <a:t>distChip/2</a:t>
            </a:r>
            <a:endParaRPr lang="en-US" dirty="0"/>
          </a:p>
        </p:txBody>
      </p:sp>
      <p:cxnSp>
        <p:nvCxnSpPr>
          <p:cNvPr id="45" name="Straight Connector 44"/>
          <p:cNvCxnSpPr/>
          <p:nvPr/>
        </p:nvCxnSpPr>
        <p:spPr>
          <a:xfrm rot="5400000">
            <a:off x="511830" y="5006042"/>
            <a:ext cx="959128" cy="1588"/>
          </a:xfrm>
          <a:prstGeom prst="line">
            <a:avLst/>
          </a:prstGeom>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533400" y="4941332"/>
            <a:ext cx="228600" cy="646331"/>
          </a:xfrm>
          <a:prstGeom prst="rect">
            <a:avLst/>
          </a:prstGeom>
          <a:noFill/>
        </p:spPr>
        <p:txBody>
          <a:bodyPr wrap="square" rtlCol="0">
            <a:spAutoFit/>
          </a:bodyPr>
          <a:lstStyle/>
          <a:p>
            <a:r>
              <a:rPr lang="en-US" dirty="0" err="1" smtClean="0"/>
              <a:t>z</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3733482" y="228600"/>
            <a:ext cx="1525703" cy="646331"/>
          </a:xfrm>
          <a:prstGeom prst="rect">
            <a:avLst/>
          </a:prstGeom>
        </p:spPr>
        <p:txBody>
          <a:bodyPr wrap="none">
            <a:spAutoFit/>
          </a:bodyPr>
          <a:lstStyle/>
          <a:p>
            <a:r>
              <a:rPr lang="en-US" sz="36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Results </a:t>
            </a:r>
            <a:endParaRPr lang="en-US" dirty="0"/>
          </a:p>
        </p:txBody>
      </p:sp>
      <p:cxnSp>
        <p:nvCxnSpPr>
          <p:cNvPr id="59" name="Straight Arrow Connector 58"/>
          <p:cNvCxnSpPr/>
          <p:nvPr/>
        </p:nvCxnSpPr>
        <p:spPr>
          <a:xfrm rot="5400000" flipH="1" flipV="1">
            <a:off x="7543800" y="5411788"/>
            <a:ext cx="455612"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524000" y="1143000"/>
            <a:ext cx="6781800" cy="6186309"/>
          </a:xfrm>
          <a:prstGeom prst="rect">
            <a:avLst/>
          </a:prstGeom>
          <a:noFill/>
        </p:spPr>
        <p:txBody>
          <a:bodyPr wrap="square" rtlCol="0">
            <a:spAutoFit/>
          </a:bodyPr>
          <a:lstStyle/>
          <a:p>
            <a:r>
              <a:rPr lang="en-US" sz="2000" dirty="0" smtClean="0">
                <a:solidFill>
                  <a:srgbClr val="0000FF"/>
                </a:solidFill>
              </a:rPr>
              <a:t>By calculating the field in the </a:t>
            </a:r>
            <a:r>
              <a:rPr lang="en-US" sz="2000" dirty="0" err="1" smtClean="0">
                <a:solidFill>
                  <a:srgbClr val="0000FF"/>
                </a:solidFill>
              </a:rPr>
              <a:t>x</a:t>
            </a:r>
            <a:r>
              <a:rPr lang="en-US" sz="2000" dirty="0" smtClean="0">
                <a:solidFill>
                  <a:srgbClr val="0000FF"/>
                </a:solidFill>
              </a:rPr>
              <a:t> and </a:t>
            </a:r>
            <a:r>
              <a:rPr lang="en-US" sz="2000" dirty="0" err="1" smtClean="0">
                <a:solidFill>
                  <a:srgbClr val="0000FF"/>
                </a:solidFill>
              </a:rPr>
              <a:t>z</a:t>
            </a:r>
            <a:r>
              <a:rPr lang="en-US" sz="2000" dirty="0" smtClean="0">
                <a:solidFill>
                  <a:srgbClr val="0000FF"/>
                </a:solidFill>
              </a:rPr>
              <a:t> directions starting from </a:t>
            </a:r>
            <a:r>
              <a:rPr lang="en-US" sz="2000" dirty="0" err="1" smtClean="0">
                <a:solidFill>
                  <a:srgbClr val="0000FF"/>
                </a:solidFill>
              </a:rPr>
              <a:t>z</a:t>
            </a:r>
            <a:r>
              <a:rPr lang="en-US" sz="2000" dirty="0" smtClean="0">
                <a:solidFill>
                  <a:srgbClr val="0000FF"/>
                </a:solidFill>
              </a:rPr>
              <a:t> = 550 mm till the sensor at </a:t>
            </a:r>
            <a:r>
              <a:rPr lang="en-US" sz="2000" dirty="0" err="1" smtClean="0">
                <a:solidFill>
                  <a:srgbClr val="0000FF"/>
                </a:solidFill>
              </a:rPr>
              <a:t>z</a:t>
            </a:r>
            <a:r>
              <a:rPr lang="en-US" sz="2000" dirty="0" smtClean="0">
                <a:solidFill>
                  <a:srgbClr val="0000FF"/>
                </a:solidFill>
              </a:rPr>
              <a:t> = 0.7 mm one can calculate the total deviation in the </a:t>
            </a:r>
            <a:r>
              <a:rPr lang="en-US" sz="2000" dirty="0" err="1" smtClean="0">
                <a:solidFill>
                  <a:srgbClr val="0000FF"/>
                </a:solidFill>
              </a:rPr>
              <a:t>x</a:t>
            </a:r>
            <a:r>
              <a:rPr lang="en-US" sz="2000" dirty="0" smtClean="0">
                <a:solidFill>
                  <a:srgbClr val="0000FF"/>
                </a:solidFill>
              </a:rPr>
              <a:t> coordinate, due to the presence of a non zero distance between the chips.</a:t>
            </a:r>
          </a:p>
          <a:p>
            <a:r>
              <a:rPr lang="en-US" sz="2000" dirty="0" smtClean="0">
                <a:solidFill>
                  <a:srgbClr val="0000FF"/>
                </a:solidFill>
              </a:rPr>
              <a:t>If </a:t>
            </a:r>
            <a:r>
              <a:rPr lang="en-US" sz="2000" dirty="0" err="1" smtClean="0">
                <a:solidFill>
                  <a:srgbClr val="0000FF"/>
                </a:solidFill>
              </a:rPr>
              <a:t>distChip</a:t>
            </a:r>
            <a:r>
              <a:rPr lang="en-US" sz="2000" dirty="0" smtClean="0">
                <a:solidFill>
                  <a:srgbClr val="0000FF"/>
                </a:solidFill>
              </a:rPr>
              <a:t> = 0 the deviation is zero.</a:t>
            </a:r>
          </a:p>
          <a:p>
            <a:endParaRPr lang="en-US" sz="2000" dirty="0" smtClean="0">
              <a:solidFill>
                <a:srgbClr val="0000FF"/>
              </a:solidFill>
            </a:endParaRPr>
          </a:p>
          <a:p>
            <a:r>
              <a:rPr lang="en-US" sz="2000" dirty="0" smtClean="0">
                <a:solidFill>
                  <a:srgbClr val="0000FF"/>
                </a:solidFill>
              </a:rPr>
              <a:t>The deviation has been fitted and is described by:</a:t>
            </a:r>
          </a:p>
          <a:p>
            <a:r>
              <a:rPr lang="en-US" sz="2000" dirty="0" smtClean="0"/>
              <a:t> double p1 = 1.25;      </a:t>
            </a:r>
          </a:p>
          <a:p>
            <a:r>
              <a:rPr lang="en-US" sz="2000" dirty="0" smtClean="0"/>
              <a:t> double p2 = 0.45 + 0.2/(p0+0.11);      </a:t>
            </a:r>
          </a:p>
          <a:p>
            <a:r>
              <a:rPr lang="en-US" sz="2000" dirty="0" smtClean="0"/>
              <a:t> double p3 = -700.-140./(p0+0.11);      </a:t>
            </a:r>
          </a:p>
          <a:p>
            <a:r>
              <a:rPr lang="en-US" sz="2000" dirty="0" smtClean="0"/>
              <a:t> double y0 = </a:t>
            </a:r>
            <a:r>
              <a:rPr lang="en-US" sz="2000" dirty="0" err="1" smtClean="0"/>
              <a:t>x</a:t>
            </a:r>
            <a:r>
              <a:rPr lang="en-US" sz="2000" dirty="0" smtClean="0"/>
              <a:t> (in mm);      </a:t>
            </a:r>
          </a:p>
          <a:p>
            <a:r>
              <a:rPr lang="en-US" sz="2000" dirty="0" smtClean="0"/>
              <a:t> double y1 = x+2*p0;      </a:t>
            </a:r>
          </a:p>
          <a:p>
            <a:r>
              <a:rPr lang="en-US" sz="2000" dirty="0" smtClean="0"/>
              <a:t> double f00 = p3/(1+p1*y0*y0+p2*sqrt(y0*y0));      </a:t>
            </a:r>
          </a:p>
          <a:p>
            <a:r>
              <a:rPr lang="en-US" sz="2000" dirty="0" smtClean="0"/>
              <a:t> double f11 = p3/(1+p1*y1*y1+p2*sqrt(y1*y1));</a:t>
            </a:r>
          </a:p>
          <a:p>
            <a:r>
              <a:rPr lang="en-US" sz="2000" dirty="0" smtClean="0">
                <a:solidFill>
                  <a:srgbClr val="0000FF"/>
                </a:solidFill>
              </a:rPr>
              <a:t> deviation (in microns) = f00-f11;</a:t>
            </a:r>
          </a:p>
          <a:p>
            <a:endParaRPr lang="en-US" sz="2000" dirty="0" smtClean="0">
              <a:solidFill>
                <a:srgbClr val="0000FF"/>
              </a:solidFill>
            </a:endParaRPr>
          </a:p>
          <a:p>
            <a:endParaRPr lang="en-US" sz="2000" dirty="0" smtClean="0">
              <a:solidFill>
                <a:srgbClr val="0000FF"/>
              </a:solidFill>
            </a:endParaRPr>
          </a:p>
          <a:p>
            <a:endParaRPr lang="en-US" sz="2000" dirty="0" smtClean="0">
              <a:solidFill>
                <a:srgbClr val="0000FF"/>
              </a:solidFill>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1828800" y="228600"/>
            <a:ext cx="6650679" cy="646331"/>
          </a:xfrm>
          <a:prstGeom prst="rect">
            <a:avLst/>
          </a:prstGeom>
        </p:spPr>
        <p:txBody>
          <a:bodyPr wrap="none">
            <a:spAutoFit/>
          </a:bodyPr>
          <a:lstStyle/>
          <a:p>
            <a:r>
              <a:rPr lang="en-US" sz="36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Results for distance between chips </a:t>
            </a:r>
            <a:endParaRPr lang="en-US" dirty="0"/>
          </a:p>
        </p:txBody>
      </p:sp>
      <p:cxnSp>
        <p:nvCxnSpPr>
          <p:cNvPr id="59" name="Straight Arrow Connector 58"/>
          <p:cNvCxnSpPr/>
          <p:nvPr/>
        </p:nvCxnSpPr>
        <p:spPr>
          <a:xfrm rot="5400000" flipH="1" flipV="1">
            <a:off x="7543800" y="5411788"/>
            <a:ext cx="455612"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524000" y="1143000"/>
            <a:ext cx="6781800" cy="1569660"/>
          </a:xfrm>
          <a:prstGeom prst="rect">
            <a:avLst/>
          </a:prstGeom>
          <a:noFill/>
        </p:spPr>
        <p:txBody>
          <a:bodyPr wrap="square" rtlCol="0">
            <a:spAutoFit/>
          </a:bodyPr>
          <a:lstStyle/>
          <a:p>
            <a:endParaRPr lang="en-US" sz="2000" dirty="0" smtClean="0">
              <a:solidFill>
                <a:srgbClr val="0000FF"/>
              </a:solidFill>
            </a:endParaRPr>
          </a:p>
          <a:p>
            <a:endParaRPr lang="en-US" sz="2000" dirty="0" smtClean="0">
              <a:solidFill>
                <a:srgbClr val="0000FF"/>
              </a:solidFill>
            </a:endParaRPr>
          </a:p>
          <a:p>
            <a:endParaRPr lang="en-US" sz="2000" dirty="0" smtClean="0">
              <a:solidFill>
                <a:srgbClr val="0000FF"/>
              </a:solidFill>
            </a:endParaRPr>
          </a:p>
          <a:p>
            <a:endParaRPr lang="en-US" dirty="0" smtClean="0"/>
          </a:p>
          <a:p>
            <a:endParaRPr lang="en-US" dirty="0"/>
          </a:p>
        </p:txBody>
      </p:sp>
      <p:pic>
        <p:nvPicPr>
          <p:cNvPr id="6" name="Picture 5" descr="EfieldDeformations.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2452382" y="990600"/>
            <a:ext cx="6082018" cy="5846031"/>
          </a:xfrm>
          <a:prstGeom prst="rect">
            <a:avLst/>
          </a:prstGeom>
        </p:spPr>
      </p:pic>
      <p:sp>
        <p:nvSpPr>
          <p:cNvPr id="7" name="TextBox 6"/>
          <p:cNvSpPr txBox="1"/>
          <p:nvPr/>
        </p:nvSpPr>
        <p:spPr>
          <a:xfrm>
            <a:off x="457200" y="838200"/>
            <a:ext cx="3048000" cy="369332"/>
          </a:xfrm>
          <a:prstGeom prst="rect">
            <a:avLst/>
          </a:prstGeom>
          <a:noFill/>
        </p:spPr>
        <p:txBody>
          <a:bodyPr wrap="square" rtlCol="0">
            <a:spAutoFit/>
          </a:bodyPr>
          <a:lstStyle/>
          <a:p>
            <a:r>
              <a:rPr lang="en-US" dirty="0" smtClean="0"/>
              <a:t>So empty zone == </a:t>
            </a:r>
            <a:r>
              <a:rPr lang="en-US" dirty="0" err="1" smtClean="0"/>
              <a:t>distChip</a:t>
            </a:r>
            <a:endParaRPr lang="en-US" dirty="0"/>
          </a:p>
        </p:txBody>
      </p:sp>
      <p:sp>
        <p:nvSpPr>
          <p:cNvPr id="8" name="TextBox 7"/>
          <p:cNvSpPr txBox="1"/>
          <p:nvPr/>
        </p:nvSpPr>
        <p:spPr>
          <a:xfrm>
            <a:off x="228600" y="2124670"/>
            <a:ext cx="2223782" cy="1477328"/>
          </a:xfrm>
          <a:prstGeom prst="rect">
            <a:avLst/>
          </a:prstGeom>
          <a:noFill/>
        </p:spPr>
        <p:txBody>
          <a:bodyPr wrap="square" rtlCol="0">
            <a:spAutoFit/>
          </a:bodyPr>
          <a:lstStyle/>
          <a:p>
            <a:r>
              <a:rPr lang="en-US" dirty="0" smtClean="0"/>
              <a:t>Top curve corresponds to</a:t>
            </a:r>
          </a:p>
          <a:p>
            <a:r>
              <a:rPr lang="en-US" dirty="0" err="1" smtClean="0"/>
              <a:t>distChip</a:t>
            </a:r>
            <a:r>
              <a:rPr lang="en-US" dirty="0" smtClean="0"/>
              <a:t> = 2 pixels</a:t>
            </a:r>
          </a:p>
          <a:p>
            <a:endParaRPr lang="en-US" dirty="0" smtClean="0"/>
          </a:p>
          <a:p>
            <a:r>
              <a:rPr lang="en-US" dirty="0" smtClean="0"/>
              <a:t>etc.</a:t>
            </a:r>
            <a:endParaRPr lang="en-US" dirty="0"/>
          </a:p>
        </p:txBody>
      </p:sp>
      <p:sp>
        <p:nvSpPr>
          <p:cNvPr id="9" name="TextBox 8"/>
          <p:cNvSpPr txBox="1"/>
          <p:nvPr/>
        </p:nvSpPr>
        <p:spPr>
          <a:xfrm>
            <a:off x="228600" y="4694872"/>
            <a:ext cx="2438400" cy="1631216"/>
          </a:xfrm>
          <a:prstGeom prst="rect">
            <a:avLst/>
          </a:prstGeom>
          <a:noFill/>
        </p:spPr>
        <p:txBody>
          <a:bodyPr wrap="square" rtlCol="0">
            <a:spAutoFit/>
          </a:bodyPr>
          <a:lstStyle/>
          <a:p>
            <a:r>
              <a:rPr lang="en-US" sz="2000" dirty="0" err="1" smtClean="0">
                <a:solidFill>
                  <a:srgbClr val="0000FF"/>
                </a:solidFill>
              </a:rPr>
              <a:t>x</a:t>
            </a:r>
            <a:r>
              <a:rPr lang="en-US" sz="2000" dirty="0" smtClean="0">
                <a:solidFill>
                  <a:srgbClr val="0000FF"/>
                </a:solidFill>
              </a:rPr>
              <a:t> = </a:t>
            </a:r>
            <a:r>
              <a:rPr lang="en-US" sz="2000" dirty="0" err="1" smtClean="0">
                <a:solidFill>
                  <a:srgbClr val="0000FF"/>
                </a:solidFill>
              </a:rPr>
              <a:t>x</a:t>
            </a:r>
            <a:r>
              <a:rPr lang="en-US" sz="2000" dirty="0" smtClean="0">
                <a:solidFill>
                  <a:srgbClr val="0000FF"/>
                </a:solidFill>
              </a:rPr>
              <a:t> –distChip/2</a:t>
            </a:r>
          </a:p>
          <a:p>
            <a:endParaRPr lang="en-US" sz="2000" dirty="0" smtClean="0">
              <a:solidFill>
                <a:srgbClr val="0000FF"/>
              </a:solidFill>
            </a:endParaRPr>
          </a:p>
          <a:p>
            <a:r>
              <a:rPr lang="en-US" sz="2000" dirty="0" smtClean="0">
                <a:solidFill>
                  <a:srgbClr val="0000FF"/>
                </a:solidFill>
              </a:rPr>
              <a:t>So </a:t>
            </a:r>
            <a:r>
              <a:rPr lang="en-US" sz="2000" dirty="0" err="1" smtClean="0">
                <a:solidFill>
                  <a:srgbClr val="0000FF"/>
                </a:solidFill>
              </a:rPr>
              <a:t>x</a:t>
            </a:r>
            <a:r>
              <a:rPr lang="en-US" sz="2000" dirty="0" smtClean="0">
                <a:solidFill>
                  <a:srgbClr val="0000FF"/>
                </a:solidFill>
              </a:rPr>
              <a:t> = 0 always corresponds to the chip edge</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2362200" y="228600"/>
            <a:ext cx="5507112" cy="646331"/>
          </a:xfrm>
          <a:prstGeom prst="rect">
            <a:avLst/>
          </a:prstGeom>
        </p:spPr>
        <p:txBody>
          <a:bodyPr wrap="none">
            <a:spAutoFit/>
          </a:bodyPr>
          <a:lstStyle/>
          <a:p>
            <a:r>
              <a:rPr lang="en-US" sz="36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Interpretation of the Results </a:t>
            </a:r>
            <a:endParaRPr lang="en-US" dirty="0"/>
          </a:p>
        </p:txBody>
      </p:sp>
      <p:cxnSp>
        <p:nvCxnSpPr>
          <p:cNvPr id="59" name="Straight Arrow Connector 58"/>
          <p:cNvCxnSpPr/>
          <p:nvPr/>
        </p:nvCxnSpPr>
        <p:spPr>
          <a:xfrm rot="5400000" flipH="1" flipV="1">
            <a:off x="7543800" y="5411788"/>
            <a:ext cx="455612"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524000" y="1143000"/>
            <a:ext cx="6781800" cy="5940089"/>
          </a:xfrm>
          <a:prstGeom prst="rect">
            <a:avLst/>
          </a:prstGeom>
          <a:noFill/>
        </p:spPr>
        <p:txBody>
          <a:bodyPr wrap="square" rtlCol="0">
            <a:spAutoFit/>
          </a:bodyPr>
          <a:lstStyle/>
          <a:p>
            <a:r>
              <a:rPr lang="en-US" dirty="0" smtClean="0">
                <a:solidFill>
                  <a:srgbClr val="0000FF"/>
                </a:solidFill>
              </a:rPr>
              <a:t>One observes that even for small distance between the chips of 110 microns, there is a sizeable deviation that goes up to 250 microns. Part of the drifted electrons (at </a:t>
            </a:r>
            <a:r>
              <a:rPr lang="en-US" dirty="0" err="1" smtClean="0">
                <a:solidFill>
                  <a:srgbClr val="0000FF"/>
                </a:solidFill>
              </a:rPr>
              <a:t>x</a:t>
            </a:r>
            <a:r>
              <a:rPr lang="en-US" dirty="0" smtClean="0">
                <a:solidFill>
                  <a:srgbClr val="0000FF"/>
                </a:solidFill>
              </a:rPr>
              <a:t> = 0) will not end up on the sensor. For very small deformations (up to 20 microns) one has to stay 1 mm away from the chip edge.</a:t>
            </a:r>
          </a:p>
          <a:p>
            <a:endParaRPr lang="en-US" dirty="0" smtClean="0">
              <a:solidFill>
                <a:srgbClr val="0000FF"/>
              </a:solidFill>
            </a:endParaRPr>
          </a:p>
          <a:p>
            <a:r>
              <a:rPr lang="en-US" dirty="0" smtClean="0">
                <a:solidFill>
                  <a:srgbClr val="0000FF"/>
                </a:solidFill>
              </a:rPr>
              <a:t>The other extreme (large distance): what happens if a chip is switched off or not presented. This is the 256 pixels case. This is not so different from having a 2 mm (40 pixels) gap between the chips. Note that we have a 2 mm gap due to the bonds.</a:t>
            </a:r>
          </a:p>
          <a:p>
            <a:endParaRPr lang="en-US" dirty="0" smtClean="0">
              <a:solidFill>
                <a:srgbClr val="0000FF"/>
              </a:solidFill>
            </a:endParaRPr>
          </a:p>
          <a:p>
            <a:r>
              <a:rPr lang="en-US" dirty="0" smtClean="0">
                <a:solidFill>
                  <a:srgbClr val="0000FF"/>
                </a:solidFill>
              </a:rPr>
              <a:t>It shows that it is important to put e.g. a well designed T shaped structure to define the Electric field over the bonding area. If one puts a full T structure around the chip one can also compensate for the distortions that are introduced because of the fact that the grid field does not cover the full chip plus distance between the chips. A full structure will also limit the deviation in case a neighbor chip is switched off. </a:t>
            </a:r>
          </a:p>
          <a:p>
            <a:endParaRPr lang="en-US" sz="2000" dirty="0" smtClean="0">
              <a:solidFill>
                <a:srgbClr val="0000FF"/>
              </a:solidFill>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4"/>
          <p:cNvSpPr/>
          <p:nvPr/>
        </p:nvSpPr>
        <p:spPr>
          <a:xfrm>
            <a:off x="2209805" y="344269"/>
            <a:ext cx="5257795" cy="646331"/>
          </a:xfrm>
          <a:prstGeom prst="rect">
            <a:avLst/>
          </a:prstGeom>
        </p:spPr>
        <p:txBody>
          <a:bodyPr wrap="none">
            <a:spAutoFit/>
          </a:bodyPr>
          <a:lstStyle/>
          <a:p>
            <a:r>
              <a:rPr lang="en-US" sz="3600" dirty="0" smtClean="0">
                <a:solidFill>
                  <a:srgbClr val="FF0000"/>
                </a:solidFill>
                <a:effectLst>
                  <a:outerShdw blurRad="50000" dist="30000" dir="5400000" algn="tl" rotWithShape="0">
                    <a:srgbClr val="000000">
                      <a:alpha val="30000"/>
                    </a:srgbClr>
                  </a:outerShdw>
                </a:effectLst>
                <a:latin typeface="Gill Sans MT"/>
                <a:ea typeface="ＭＳ Ｐゴシック" pitchFamily="-84" charset="-128"/>
                <a:cs typeface="ＭＳ Ｐゴシック" pitchFamily="-84" charset="-128"/>
              </a:rPr>
              <a:t>The impact of asymmetries </a:t>
            </a:r>
            <a:endParaRPr lang="en-US" dirty="0"/>
          </a:p>
        </p:txBody>
      </p:sp>
      <p:cxnSp>
        <p:nvCxnSpPr>
          <p:cNvPr id="59" name="Straight Arrow Connector 58"/>
          <p:cNvCxnSpPr/>
          <p:nvPr/>
        </p:nvCxnSpPr>
        <p:spPr>
          <a:xfrm rot="5400000" flipH="1" flipV="1">
            <a:off x="7543800" y="5411788"/>
            <a:ext cx="455612" cy="158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1524000" y="1478101"/>
            <a:ext cx="6781800" cy="4031873"/>
          </a:xfrm>
          <a:prstGeom prst="rect">
            <a:avLst/>
          </a:prstGeom>
          <a:noFill/>
        </p:spPr>
        <p:txBody>
          <a:bodyPr wrap="square" rtlCol="0">
            <a:spAutoFit/>
          </a:bodyPr>
          <a:lstStyle/>
          <a:p>
            <a:r>
              <a:rPr lang="en-US" sz="2000" dirty="0" smtClean="0">
                <a:solidFill>
                  <a:srgbClr val="0000FF"/>
                </a:solidFill>
              </a:rPr>
              <a:t>The following three simulations were performed with a zero distance between the chips:</a:t>
            </a:r>
          </a:p>
          <a:p>
            <a:pPr marL="342900" indent="-342900">
              <a:buAutoNum type="arabicParenR"/>
            </a:pPr>
            <a:r>
              <a:rPr lang="en-US" sz="2000" dirty="0" smtClean="0">
                <a:solidFill>
                  <a:srgbClr val="0000FF"/>
                </a:solidFill>
              </a:rPr>
              <a:t>The voltage on the left chip is changed by 10% (40 V)</a:t>
            </a:r>
          </a:p>
          <a:p>
            <a:pPr marL="342900" indent="-342900">
              <a:buAutoNum type="arabicParenR"/>
            </a:pPr>
            <a:r>
              <a:rPr lang="en-US" sz="2000" dirty="0" smtClean="0">
                <a:solidFill>
                  <a:srgbClr val="0000FF"/>
                </a:solidFill>
              </a:rPr>
              <a:t>The distance of the grid to the chip is changed from 75 to 70 microns on the left chip.</a:t>
            </a:r>
          </a:p>
          <a:p>
            <a:pPr marL="342900" indent="-342900">
              <a:buAutoNum type="arabicParenR"/>
            </a:pPr>
            <a:r>
              <a:rPr lang="en-US" sz="2000" dirty="0" smtClean="0">
                <a:solidFill>
                  <a:srgbClr val="0000FF"/>
                </a:solidFill>
              </a:rPr>
              <a:t>The thickness of the left chip is changed from 700 to 800 microns</a:t>
            </a:r>
          </a:p>
          <a:p>
            <a:pPr marL="342900" indent="-342900"/>
            <a:r>
              <a:rPr lang="en-US" sz="2000" dirty="0" smtClean="0">
                <a:solidFill>
                  <a:srgbClr val="0000FF"/>
                </a:solidFill>
              </a:rPr>
              <a:t>As in the other simulations the total deviation is evaluated</a:t>
            </a:r>
          </a:p>
          <a:p>
            <a:pPr marL="342900" indent="-342900"/>
            <a:endParaRPr lang="en-US" sz="2000" dirty="0" smtClean="0">
              <a:solidFill>
                <a:srgbClr val="0000FF"/>
              </a:solidFill>
            </a:endParaRPr>
          </a:p>
          <a:p>
            <a:pPr marL="342900" indent="-342900"/>
            <a:r>
              <a:rPr lang="en-US" sz="2000" dirty="0" smtClean="0">
                <a:solidFill>
                  <a:srgbClr val="0000FF"/>
                </a:solidFill>
              </a:rPr>
              <a:t>It may well be that we can and must reach better</a:t>
            </a:r>
          </a:p>
          <a:p>
            <a:pPr marL="342900" indent="-342900"/>
            <a:r>
              <a:rPr lang="en-US" sz="2000" dirty="0" smtClean="0">
                <a:solidFill>
                  <a:srgbClr val="0000FF"/>
                </a:solidFill>
              </a:rPr>
              <a:t>specifications than the variations listed above.</a:t>
            </a:r>
            <a:endParaRPr lang="en-US" sz="2400" dirty="0" smtClean="0">
              <a:solidFill>
                <a:srgbClr val="0000FF"/>
              </a:solidFill>
            </a:endParaRPr>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12268</TotalTime>
  <Words>1556</Words>
  <Application>Microsoft Macintosh PowerPoint</Application>
  <PresentationFormat>On-screen Show (4:3)</PresentationFormat>
  <Paragraphs>161</Paragraphs>
  <Slides>15</Slides>
  <Notes>0</Notes>
  <HiddenSlides>0</HiddenSlides>
  <MMClips>0</MMClips>
  <ScaleCrop>false</ScaleCrop>
  <HeadingPairs>
    <vt:vector size="4" baseType="variant">
      <vt:variant>
        <vt:lpstr>Design Template</vt:lpstr>
      </vt:variant>
      <vt:variant>
        <vt:i4>1</vt:i4>
      </vt:variant>
      <vt:variant>
        <vt:lpstr>Slide Titles</vt:lpstr>
      </vt:variant>
      <vt:variant>
        <vt:i4>15</vt:i4>
      </vt:variant>
    </vt:vector>
  </HeadingPairs>
  <TitlesOfParts>
    <vt:vector size="16" baseType="lpstr">
      <vt:lpstr>Solstice</vt:lpstr>
      <vt:lpstr>Grid Pix Field Simulations  and precision needed for a module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NIKHEF</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Muon reconstruction</dc:title>
  <dc:creator>Peter Kluit</dc:creator>
  <cp:lastModifiedBy>Peter Kluit</cp:lastModifiedBy>
  <cp:revision>208</cp:revision>
  <dcterms:created xsi:type="dcterms:W3CDTF">2016-05-20T14:57:49Z</dcterms:created>
  <dcterms:modified xsi:type="dcterms:W3CDTF">2016-05-20T15:47:58Z</dcterms:modified>
</cp:coreProperties>
</file>