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8" r:id="rId2"/>
    <p:sldId id="634" r:id="rId3"/>
    <p:sldId id="635" r:id="rId4"/>
    <p:sldId id="636" r:id="rId5"/>
    <p:sldId id="640" r:id="rId6"/>
    <p:sldId id="637" r:id="rId7"/>
    <p:sldId id="638" r:id="rId8"/>
    <p:sldId id="574" r:id="rId9"/>
    <p:sldId id="575" r:id="rId10"/>
    <p:sldId id="639" r:id="rId11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808080"/>
    <a:srgbClr val="CCFFFF"/>
    <a:srgbClr val="FF6600"/>
    <a:srgbClr val="FFFF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30" autoAdjust="0"/>
    <p:restoredTop sz="92117" autoAdjust="0"/>
  </p:normalViewPr>
  <p:slideViewPr>
    <p:cSldViewPr>
      <p:cViewPr varScale="1">
        <p:scale>
          <a:sx n="96" d="100"/>
          <a:sy n="96" d="100"/>
        </p:scale>
        <p:origin x="176" y="448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27 February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goal of the noise run is to verify the stability of the DAQ and to mask new noisy channels before data taking.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Noise runs have run number 1111.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Run procedure: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/localstore2/TPX3/DATA/LOGFILES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first remove old noise run  always 1111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rm -f /localstore2/TPX3/DATA/*I*/Run1111/*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command for 10 secs data (is enough)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Tpx3daq_concentrator -s "" -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1 -p 2 -m -t 10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produce arawana_daqlog_20230216_152142.txt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 and .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 in /localstore2/TPX3/DATA/LINK0 LINK1/ TIMESTAMP/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in the log file show that right thresholds were put and at the end of the run read back. See e.g.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*EIC*.log   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4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curve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gas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gain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E0670F-9401-964B-4F74-A92C22A3B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1296328"/>
            <a:ext cx="5411564" cy="485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start a new terminal (cannot mix the setups for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and A run/ B analysis):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/home/gastpx3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init_laser_setup_software.sh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in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-r 1111 -l 0 &gt; testNoise_0.l &amp;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-r 1111 -l 1 &gt; testNoise_1.l &amp;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produces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/localstore2/TPX3/ROOT/run1111_0.root and run1111_1.root </a:t>
            </a:r>
          </a:p>
          <a:p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//main code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make_concentrator_tree.cpp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make_concentrator_tree.h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you can redo make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make_concentrator_tree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1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 Analyse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start a new terminal (cannot mix the setups for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production and A run/ B analysis):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/home/gastpx3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-l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.L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++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t.LoopM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MaskAndTrim.h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run on both concentrators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name = "/localstore2/TPX3/ROOT/run1111_0.root";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name = "/localstore2/TPX3/ROOT/run1111_1.root";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this code masks pixels and updates all the W0030_G03_trimdacs.txt files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use the new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 -rf W*.txt /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/Module/EIC/.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redo A take noise data, B make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 analyse and mask pixels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92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687448"/>
            <a:ext cx="102971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Often one needs two iterations for masking</a:t>
            </a:r>
          </a:p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can see DAQ problems in the running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(e.g. time outs etc.)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analysis can show not so apparent problems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indicate a badly running chip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high rate 200 hits/ pixel with almost all channels firing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Action: do a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reset and take a new noise run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likely that the the current setting of the masks is fine and only a few pixels get noisy in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US.	</a:t>
            </a:r>
          </a:p>
        </p:txBody>
      </p:sp>
    </p:spTree>
    <p:extLst>
      <p:ext uri="{BB962C8B-B14F-4D97-AF65-F5344CB8AC3E}">
        <p14:creationId xmlns:p14="http://schemas.microsoft.com/office/powerpoint/2010/main" val="88116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of noise runs with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offset of 50 counts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/localstore2/TPX3/DATA/LOGFILES/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*EIC50.txt</a:t>
            </a: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Corresponding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/localstore2/TPX3/ROOT/run1111EIC50_0.root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/localstore2/TPX3/ROOT/run1111EIC50_1.root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Output of the mask and trim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laser_setup_software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logfileMaskAndTrim.log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Typically we have 1-10 hits per pixel in 10 seconds.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window of 1 </a:t>
            </a:r>
            <a:r>
              <a:rPr lang="en-GB" dirty="0" err="1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means  0.1-10 hits per event. This is a very acceptable noise rate. The noise can be easily removed by at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cut at 8 counts (time 25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nsec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5866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runs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test at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Nikhef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chip 30 was not in the readout.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never succeeded to get chip 30 in the readout.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DESY test beam we did after many retries.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*** Often chip 31 had (ALARM message for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problems.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a few restarts of the SPIDRs it worked fine.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7074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Diagnostics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from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/source run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10297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In case the detector is fully on with gas and HV one can take a source and take a noise run for a 10-100 seconds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can measure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 chip and this is VERY VERY revealing. It shows the full functioning of the detector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should be similar for all chips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next slides from May 2021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recipe is simple: take a noise run and make the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ntuple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use the tree for making plots of 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units of 25 ns).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6295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C80E2-5B8B-BA41-8A3F-4E58B730D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611" y="874857"/>
            <a:ext cx="4164860" cy="6102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New Gas envelop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14B06-8FF6-6A46-930D-068F7058A4D7}"/>
              </a:ext>
            </a:extLst>
          </p:cNvPr>
          <p:cNvSpPr txBox="1"/>
          <p:nvPr/>
        </p:nvSpPr>
        <p:spPr>
          <a:xfrm>
            <a:off x="1936670" y="1181707"/>
            <a:ext cx="32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gas box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675149-6A70-CB45-B3D3-98AC0F3EA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90616" y="874857"/>
            <a:ext cx="4164862" cy="61020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93197F-6ACE-9A4E-8326-E562C22D1AFE}"/>
              </a:ext>
            </a:extLst>
          </p:cNvPr>
          <p:cNvSpPr/>
          <p:nvPr/>
        </p:nvSpPr>
        <p:spPr>
          <a:xfrm>
            <a:off x="8090763" y="1167135"/>
            <a:ext cx="216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gas box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1FD80-AA14-4E45-9076-72D122185E4D}"/>
              </a:ext>
            </a:extLst>
          </p:cNvPr>
          <p:cNvSpPr/>
          <p:nvPr/>
        </p:nvSpPr>
        <p:spPr>
          <a:xfrm>
            <a:off x="4799856" y="5793488"/>
            <a:ext cx="3677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Concentrator 0 chip nr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FF9D2-C39D-8441-B299-9C314D803560}"/>
              </a:ext>
            </a:extLst>
          </p:cNvPr>
          <p:cNvSpPr/>
          <p:nvPr/>
        </p:nvSpPr>
        <p:spPr>
          <a:xfrm rot="16200000">
            <a:off x="5271606" y="3198168"/>
            <a:ext cx="164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ToT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5E5ED-D612-DF45-A0AE-7E463A47AD4A}"/>
              </a:ext>
            </a:extLst>
          </p:cNvPr>
          <p:cNvSpPr/>
          <p:nvPr/>
        </p:nvSpPr>
        <p:spPr>
          <a:xfrm rot="19358446">
            <a:off x="1535834" y="2878151"/>
            <a:ext cx="6328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2021: https://indico.nikhef.nl/event/3124/</a:t>
            </a:r>
          </a:p>
        </p:txBody>
      </p:sp>
    </p:spTree>
    <p:extLst>
      <p:ext uri="{BB962C8B-B14F-4D97-AF65-F5344CB8AC3E}">
        <p14:creationId xmlns:p14="http://schemas.microsoft.com/office/powerpoint/2010/main" val="382943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New Gas envelop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14B06-8FF6-6A46-930D-068F7058A4D7}"/>
              </a:ext>
            </a:extLst>
          </p:cNvPr>
          <p:cNvSpPr txBox="1"/>
          <p:nvPr/>
        </p:nvSpPr>
        <p:spPr>
          <a:xfrm>
            <a:off x="1936670" y="1181707"/>
            <a:ext cx="32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gas box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1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93197F-6ACE-9A4E-8326-E562C22D1AFE}"/>
              </a:ext>
            </a:extLst>
          </p:cNvPr>
          <p:cNvSpPr/>
          <p:nvPr/>
        </p:nvSpPr>
        <p:spPr>
          <a:xfrm>
            <a:off x="8090763" y="1167135"/>
            <a:ext cx="216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gas box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1FD80-AA14-4E45-9076-72D122185E4D}"/>
              </a:ext>
            </a:extLst>
          </p:cNvPr>
          <p:cNvSpPr/>
          <p:nvPr/>
        </p:nvSpPr>
        <p:spPr>
          <a:xfrm>
            <a:off x="4799856" y="5793488"/>
            <a:ext cx="3677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Concentrator 1 chip nr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FF9D2-C39D-8441-B299-9C314D803560}"/>
              </a:ext>
            </a:extLst>
          </p:cNvPr>
          <p:cNvSpPr/>
          <p:nvPr/>
        </p:nvSpPr>
        <p:spPr>
          <a:xfrm rot="16200000">
            <a:off x="5271606" y="3198168"/>
            <a:ext cx="164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ToT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F5B03E-0A94-B240-8045-89844FDA8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6581" y="732236"/>
            <a:ext cx="4164862" cy="61020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3CE186-59C2-714B-A07B-63F902BF7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25872" y="775933"/>
            <a:ext cx="4105213" cy="60146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DF1EAD-BE2A-5740-88C0-2E1B7C338F26}"/>
              </a:ext>
            </a:extLst>
          </p:cNvPr>
          <p:cNvSpPr/>
          <p:nvPr/>
        </p:nvSpPr>
        <p:spPr>
          <a:xfrm rot="19654466">
            <a:off x="1279598" y="2503954"/>
            <a:ext cx="7207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L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2021: https://indico.nikhef.nl/event/3124/</a:t>
            </a:r>
          </a:p>
        </p:txBody>
      </p:sp>
    </p:spTree>
    <p:extLst>
      <p:ext uri="{BB962C8B-B14F-4D97-AF65-F5344CB8AC3E}">
        <p14:creationId xmlns:p14="http://schemas.microsoft.com/office/powerpoint/2010/main" val="4118753524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9107212</TotalTime>
  <Pages>11</Pages>
  <Words>915</Words>
  <Application>Microsoft Macintosh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Monotype Sorts</vt:lpstr>
      <vt:lpstr>Symbol</vt:lpstr>
      <vt:lpstr>Times New Roman</vt:lpstr>
      <vt:lpstr>Verdana</vt:lpstr>
      <vt:lpstr>Wingdings</vt:lpstr>
      <vt:lpstr>Como</vt:lpstr>
      <vt:lpstr> Noise runs</vt:lpstr>
      <vt:lpstr> Noise runs</vt:lpstr>
      <vt:lpstr> Noise runs</vt:lpstr>
      <vt:lpstr> Diagnostics from Noise runs</vt:lpstr>
      <vt:lpstr> Diagnostics from Noise runs</vt:lpstr>
      <vt:lpstr> Diagnostics from Noise runs</vt:lpstr>
      <vt:lpstr> Diagnostics from Noise/source run</vt:lpstr>
      <vt:lpstr>  New Gas envelop</vt:lpstr>
      <vt:lpstr>  New Gas envelop</vt:lpstr>
      <vt:lpstr>  Calibration curve ToT gas gain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Peter Kluit</cp:lastModifiedBy>
  <cp:revision>2643</cp:revision>
  <cp:lastPrinted>2002-02-06T08:01:21Z</cp:lastPrinted>
  <dcterms:created xsi:type="dcterms:W3CDTF">2020-03-07T12:22:56Z</dcterms:created>
  <dcterms:modified xsi:type="dcterms:W3CDTF">2023-02-24T09:56:49Z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