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628" r:id="rId2"/>
    <p:sldId id="629" r:id="rId3"/>
    <p:sldId id="624" r:id="rId4"/>
    <p:sldId id="627" r:id="rId5"/>
    <p:sldId id="630" r:id="rId6"/>
    <p:sldId id="631" r:id="rId7"/>
    <p:sldId id="625" r:id="rId8"/>
    <p:sldId id="632" r:id="rId9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FF0000"/>
    <a:srgbClr val="808080"/>
    <a:srgbClr val="CCFFFF"/>
    <a:srgbClr val="FF6600"/>
    <a:srgbClr val="FFFF00"/>
    <a:srgbClr val="66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2125" autoAdjust="0"/>
  </p:normalViewPr>
  <p:slideViewPr>
    <p:cSldViewPr>
      <p:cViewPr varScale="1">
        <p:scale>
          <a:sx n="93" d="100"/>
          <a:sy n="93" d="100"/>
        </p:scale>
        <p:origin x="216" y="504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0"/>
            <a:r>
              <a:rPr lang="en-GB" noProof="0"/>
              <a:t>Second level</a:t>
            </a:r>
          </a:p>
          <a:p>
            <a:pPr lvl="0"/>
            <a:r>
              <a:rPr lang="en-GB" noProof="0"/>
              <a:t>Third level</a:t>
            </a:r>
          </a:p>
          <a:p>
            <a:pPr lvl="0"/>
            <a:r>
              <a:rPr lang="en-GB" noProof="0"/>
              <a:t>Fourth level</a:t>
            </a:r>
          </a:p>
          <a:p>
            <a:pPr lvl="0"/>
            <a:r>
              <a:rPr lang="en-GB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Lepton Collider </a:t>
            </a:r>
            <a:r>
              <a:rPr lang="en-US" sz="1200" kern="1200" baseline="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meeting 27 February 2023</a:t>
            </a:r>
            <a:endParaRPr lang="en-GB" altLang="en-US" sz="900" dirty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9073008" cy="800100"/>
          </a:xfrm>
        </p:spPr>
        <p:txBody>
          <a:bodyPr/>
          <a:lstStyle/>
          <a:p>
            <a:b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</a:b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Equalization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7AC3F-7B6B-0744-810B-C1FFA0830983}"/>
              </a:ext>
            </a:extLst>
          </p:cNvPr>
          <p:cNvSpPr/>
          <p:nvPr/>
        </p:nvSpPr>
        <p:spPr>
          <a:xfrm>
            <a:off x="1343472" y="1268760"/>
            <a:ext cx="95770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Goal of equalization is to measure and adjust (trimming) the noise level of all chips and channels in the module and apply masking to reduce the noise tail. </a:t>
            </a:r>
          </a:p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 - The results are stored for running (later) in</a:t>
            </a:r>
          </a:p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  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localstore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/TPX3/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localCONFIGS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/Module/W*_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dacs.txt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     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localstore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/TPX3/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localCONFIGS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/Module/W*_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trimdacs.txt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 - W* is the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chipid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dacs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contains the general setting of TPX3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                     the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trimdacs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per channel value and the masked bit</a:t>
            </a: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a starting point the DESY equalisation was taken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equalisation was excellent (see next slides) and a test run was done to (re)determine the mean noise level and mask pixels with a too high noise level.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</a:t>
            </a: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313541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9073008" cy="800100"/>
          </a:xfrm>
        </p:spPr>
        <p:txBody>
          <a:bodyPr/>
          <a:lstStyle/>
          <a:p>
            <a:b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</a:b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Equalization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7AC3F-7B6B-0744-810B-C1FFA0830983}"/>
              </a:ext>
            </a:extLst>
          </p:cNvPr>
          <p:cNvSpPr/>
          <p:nvPr/>
        </p:nvSpPr>
        <p:spPr>
          <a:xfrm>
            <a:off x="1343472" y="1124744"/>
            <a:ext cx="95770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66FF"/>
                </a:solidFill>
              </a:rPr>
              <a:t> 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  cd /localstore2/TPX3/user/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cligtenb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equalise_conc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     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Equalise_concentrator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-t all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       the program asks for spacing put in 4 and chips put in -1 (all)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       it produces files: all_spacing_4_chip_-1_link0_equalised.root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      all_spacing_4_chip_-1_link1_equalised.root LOGFILE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outall.log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(here I don’t discuss full (-f) equalization starting from scratch)      </a:t>
            </a: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the *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equalised.root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files one can plot see the result per chip (and channel).. There are .C macros to compare *_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trimdac.txt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files and look at the mean noise.  </a:t>
            </a: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final plots and values are extracted by running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maskTrim.C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 that the trim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values are kept as in the DESY run.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is masking applied to channels with a too high noise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code contains code to extract the mean noise level also in case of side peaks etc.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Root &gt; .L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maskTrim.C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Root &gt;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maskTrim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(-1)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LOGFILE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output_maskTrim.log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36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84" y="260648"/>
            <a:ext cx="9073008" cy="800100"/>
          </a:xfrm>
        </p:spPr>
        <p:txBody>
          <a:bodyPr/>
          <a:lstStyle/>
          <a:p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Checking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the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noise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level of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the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chips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CED000-6889-FF4B-9A66-3F7D8273259C}"/>
              </a:ext>
            </a:extLst>
          </p:cNvPr>
          <p:cNvSpPr txBox="1"/>
          <p:nvPr/>
        </p:nvSpPr>
        <p:spPr>
          <a:xfrm>
            <a:off x="119336" y="1628800"/>
            <a:ext cx="73448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W0030_F06 (1e66)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0    289       288     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W0030_E07 (1e75)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1    318       316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W0030_F07 (1e76)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2    294       292   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W0030_M05 (1e5d)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3    296      295      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W0023_H09 (1798)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4    304       302    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W0023_I09 (1799)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5    287        287      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W0023_I06 (1769)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6    275        275   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W0023_F09 (1796)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7    288        289        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W0030_C07 (1e73)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8    260        264    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W0030_C08 (1e83)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9    268        268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W0030_C09 (1e93)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10   300       303     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W0030_K05 (1e5b)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11   311       314     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W0023_E09 (1795)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12   316       317     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W0023_D08 (1784)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13   319       319     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W0023_E08 (1785)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14   289        286    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W0023_H08 (1788)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15   306       305      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CA6888-8D30-4E40-9104-AEB2BA46DC34}"/>
              </a:ext>
            </a:extLst>
          </p:cNvPr>
          <p:cNvSpPr txBox="1"/>
          <p:nvPr/>
        </p:nvSpPr>
        <p:spPr>
          <a:xfrm>
            <a:off x="6084524" y="1628800"/>
            <a:ext cx="64807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W0030_G03 (1e37)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16   312      312  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W0030_I04 (1e49)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17    307      308          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W0030_A05 (1e51)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18   257      257     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W0030_H02 (1e28)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19   292      293        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W0023_E04 (1745)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20   301       302      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W0023_F04 (1746)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21   279       279      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W0023_G04 (1747)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22   267       268     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W0023_H03 (1738)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23   270       271 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W0023_I04 (1749)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24    323       318     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W0023_D05 (1754)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25   238       238    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W0023_E05 (1755)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26   274       274    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W0023_H04 (1748)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27   246       246     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W0023_D06 (1764)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28   258       </a:t>
            </a:r>
            <a:r>
              <a:rPr lang="en-GB" sz="1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263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W0023_H06 (1768)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29   308       </a:t>
            </a:r>
            <a:r>
              <a:rPr lang="en-GB" sz="1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312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W0023_J06 (176a)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30    260       </a:t>
            </a:r>
            <a:r>
              <a:rPr lang="en-GB" sz="1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265 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W0023_J05 (175a)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31    371       </a:t>
            </a:r>
            <a:r>
              <a:rPr lang="en-GB" sz="1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377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        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AA30EB-E10E-284E-B8F9-F62CE78774F9}"/>
              </a:ext>
            </a:extLst>
          </p:cNvPr>
          <p:cNvSpPr txBox="1"/>
          <p:nvPr/>
        </p:nvSpPr>
        <p:spPr>
          <a:xfrm>
            <a:off x="3791744" y="118879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DESY     </a:t>
            </a:r>
            <a:r>
              <a:rPr lang="en-NL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</a:t>
            </a:r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      DESY  </a:t>
            </a:r>
            <a:r>
              <a:rPr lang="en-NL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3727829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ECA398-7ED2-6C4C-98A1-72FFAF940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228" y="1060748"/>
            <a:ext cx="8472264" cy="40967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84" y="260648"/>
            <a:ext cx="9073008" cy="800100"/>
          </a:xfrm>
        </p:spPr>
        <p:txBody>
          <a:bodyPr/>
          <a:lstStyle/>
          <a:p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Equalisation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results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chip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8EE11C-7845-9044-88BA-D200761BFE3D}"/>
              </a:ext>
            </a:extLst>
          </p:cNvPr>
          <p:cNvSpPr txBox="1"/>
          <p:nvPr/>
        </p:nvSpPr>
        <p:spPr>
          <a:xfrm>
            <a:off x="1451484" y="4840609"/>
            <a:ext cx="11053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has sigma noise is 7.9 counts and the tune per pixel is 2.8 counts</a:t>
            </a: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trim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unit corresponds to 12 counts . So one expects 12/sqrt(12.)</a:t>
            </a:r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ABE62E-3B04-B44F-8036-3A4944E9E2B8}"/>
              </a:ext>
            </a:extLst>
          </p:cNvPr>
          <p:cNvSpPr/>
          <p:nvPr/>
        </p:nvSpPr>
        <p:spPr>
          <a:xfrm rot="16200000">
            <a:off x="-289808" y="2703006"/>
            <a:ext cx="32912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ThresholdFinalChip0.gif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410428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84" y="260648"/>
            <a:ext cx="9073008" cy="800100"/>
          </a:xfrm>
        </p:spPr>
        <p:txBody>
          <a:bodyPr/>
          <a:lstStyle/>
          <a:p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Equalisation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results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chip 1-3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A3FE59-943E-394F-9146-3CAE7414AB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040" y="1340768"/>
            <a:ext cx="5231903" cy="252987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BDBA65-DAD4-EE4F-8F03-0D150793F6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71" y="3779445"/>
            <a:ext cx="5231903" cy="252987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43DB7CA-5030-7643-875A-473A694A0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040" y="3782128"/>
            <a:ext cx="5231906" cy="252987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94DBFA8-51DD-5E46-9F24-40DB195A984D}"/>
              </a:ext>
            </a:extLst>
          </p:cNvPr>
          <p:cNvSpPr/>
          <p:nvPr/>
        </p:nvSpPr>
        <p:spPr>
          <a:xfrm>
            <a:off x="1927146" y="1958431"/>
            <a:ext cx="4161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 0 see previous slide 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43383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84" y="260648"/>
            <a:ext cx="9073008" cy="800100"/>
          </a:xfrm>
        </p:spPr>
        <p:txBody>
          <a:bodyPr/>
          <a:lstStyle/>
          <a:p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Equalisation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results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chip 28-31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568FFD-1D6D-3D40-A6AA-0C88D85D2D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130" y="1340768"/>
            <a:ext cx="5231906" cy="25298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26C952-32E1-3048-AAE8-107C95F07D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205" y="1340768"/>
            <a:ext cx="5231905" cy="25298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CA2944D-114D-7949-9AF1-CACC272DF9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205" y="3870645"/>
            <a:ext cx="5231906" cy="252987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4137951-C86F-FA4E-A6D3-FB7B0D4049CA}"/>
              </a:ext>
            </a:extLst>
          </p:cNvPr>
          <p:cNvSpPr/>
          <p:nvPr/>
        </p:nvSpPr>
        <p:spPr>
          <a:xfrm>
            <a:off x="1703512" y="4673918"/>
            <a:ext cx="3898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 30 not in read out 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80697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84" y="260648"/>
            <a:ext cx="9073008" cy="800100"/>
          </a:xfrm>
        </p:spPr>
        <p:txBody>
          <a:bodyPr/>
          <a:lstStyle/>
          <a:p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Conclusions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on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equalisation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25E9F6-C3F3-544B-9057-0811C13EB08D}"/>
              </a:ext>
            </a:extLst>
          </p:cNvPr>
          <p:cNvSpPr/>
          <p:nvPr/>
        </p:nvSpPr>
        <p:spPr>
          <a:xfrm>
            <a:off x="1055440" y="1340768"/>
            <a:ext cx="1036915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a baseline the trim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values for the DESY run were taken. They are excellent. The masking of pixels helps to get rid of the upper tail of the noise spectrum.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 the chips 28-31 that had lower efficiencies in the DESY run look well tuned. The mean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values is slightly adjusted. NB one can observe 5 counts changed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wrt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equalization is well done and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doesnot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have to redone for EIC, but the procedure/principle should be understood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new EIC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dacs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trimdacs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can be found on:</a:t>
            </a:r>
          </a:p>
          <a:p>
            <a:r>
              <a:rPr lang="en-GB" dirty="0"/>
              <a:t>       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localstore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/TPX3/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localCONFIGS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/Module/EIC/W*_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dacs.txt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    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localstore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/TPX3/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localCONFIGS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/Module/EIC/W*_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trimdacs.txt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38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84" y="260648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Software on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arawana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for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equalisation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25E9F6-C3F3-544B-9057-0811C13EB08D}"/>
              </a:ext>
            </a:extLst>
          </p:cNvPr>
          <p:cNvSpPr/>
          <p:nvPr/>
        </p:nvSpPr>
        <p:spPr>
          <a:xfrm>
            <a:off x="1055440" y="1340768"/>
            <a:ext cx="10369151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Equalize is in PC (event counter) and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iTOT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mode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  event counter 10 bit LFSR (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iTOT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not used but 14 bit LFSR)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change and compile code: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localstore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/TPX3/spidr3-software/Telescope/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Equalisation_Concentrator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/Lib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main code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SpidrEqualisation.h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SpidrEqualisation.cpp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make -B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localstore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/TPX3/spidr3-software/Telescope/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Equalisation_Concentrator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/App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main app E</a:t>
            </a:r>
            <a:r>
              <a:rPr lang="en-GB"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qualise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.cpp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make -B</a:t>
            </a:r>
          </a:p>
          <a:p>
            <a:b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run code  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cd /localstore2/TPX3/user/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cligtenb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equalise_conc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Equalise_concentrator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-t all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       the program asks for spacing put in 4 and chips put in -1 (all)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       (For just running on chip 4 and 16+4 put in 4)</a:t>
            </a:r>
          </a:p>
          <a:p>
            <a:endParaRPr lang="en-GB" dirty="0"/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139"/>
      </p:ext>
    </p:extLst>
  </p:cSld>
  <p:clrMapOvr>
    <a:masterClrMapping/>
  </p:clrMapOvr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9106795</TotalTime>
  <Pages>11</Pages>
  <Words>1199</Words>
  <Application>Microsoft Macintosh PowerPoint</Application>
  <PresentationFormat>Widescreen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Monotype Sorts</vt:lpstr>
      <vt:lpstr>Times New Roman</vt:lpstr>
      <vt:lpstr>Verdana</vt:lpstr>
      <vt:lpstr>Wingdings</vt:lpstr>
      <vt:lpstr>Como</vt:lpstr>
      <vt:lpstr> Equalization</vt:lpstr>
      <vt:lpstr> Equalization</vt:lpstr>
      <vt:lpstr>Checking the noise level of the chips </vt:lpstr>
      <vt:lpstr>Equalisation results chip 0</vt:lpstr>
      <vt:lpstr>Equalisation results chip 1-3</vt:lpstr>
      <vt:lpstr>Equalisation results chip 28-31</vt:lpstr>
      <vt:lpstr>Conclusions on equalisation</vt:lpstr>
      <vt:lpstr>Software on arawana for equalisation</vt:lpstr>
    </vt:vector>
  </TitlesOfParts>
  <Manager/>
  <Company>NIKHEF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ILC Lepton Collider</dc:title>
  <dc:subject/>
  <dc:creator>Peter Kluit </dc:creator>
  <cp:keywords/>
  <dc:description/>
  <cp:lastModifiedBy>Microsoft Office User</cp:lastModifiedBy>
  <cp:revision>2637</cp:revision>
  <cp:lastPrinted>2002-02-06T08:01:21Z</cp:lastPrinted>
  <dcterms:created xsi:type="dcterms:W3CDTF">2020-03-07T12:22:56Z</dcterms:created>
  <dcterms:modified xsi:type="dcterms:W3CDTF">2023-02-22T11:00:05Z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