
<file path=[Content_Types].xml><?xml version="1.0" encoding="utf-8"?>
<Types xmlns="http://schemas.openxmlformats.org/package/2006/content-types">
  <Default Extension="gif" ContentType="image/gi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628" r:id="rId2"/>
    <p:sldId id="629" r:id="rId3"/>
    <p:sldId id="624" r:id="rId4"/>
    <p:sldId id="627" r:id="rId5"/>
    <p:sldId id="630" r:id="rId6"/>
    <p:sldId id="631" r:id="rId7"/>
    <p:sldId id="625" r:id="rId8"/>
    <p:sldId id="632" r:id="rId9"/>
  </p:sldIdLst>
  <p:sldSz cx="12192000" cy="6858000"/>
  <p:notesSz cx="7023100" cy="93091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55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FF"/>
    <a:srgbClr val="FF0000"/>
    <a:srgbClr val="808080"/>
    <a:srgbClr val="CCFFFF"/>
    <a:srgbClr val="FF6600"/>
    <a:srgbClr val="FFFF00"/>
    <a:srgbClr val="66FF33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43" autoAdjust="0"/>
    <p:restoredTop sz="92125" autoAdjust="0"/>
  </p:normalViewPr>
  <p:slideViewPr>
    <p:cSldViewPr>
      <p:cViewPr varScale="1">
        <p:scale>
          <a:sx n="93" d="100"/>
          <a:sy n="93" d="100"/>
        </p:scale>
        <p:origin x="216" y="504"/>
      </p:cViewPr>
      <p:guideLst>
        <p:guide orient="horz" pos="3552"/>
        <p:guide pos="3840"/>
      </p:guideLst>
    </p:cSldViewPr>
  </p:slideViewPr>
  <p:outlineViewPr>
    <p:cViewPr>
      <p:scale>
        <a:sx n="25" d="100"/>
        <a:sy n="25" d="100"/>
      </p:scale>
      <p:origin x="0" y="-5938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-70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30213" y="703263"/>
            <a:ext cx="6183312" cy="34798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22775"/>
            <a:ext cx="5151437" cy="4187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845" tIns="46622" rIns="94845" bIns="466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0"/>
            <a:r>
              <a:rPr lang="en-GB" noProof="0"/>
              <a:t>Second level</a:t>
            </a:r>
          </a:p>
          <a:p>
            <a:pPr lvl="0"/>
            <a:r>
              <a:rPr lang="en-GB" noProof="0"/>
              <a:t>Third level</a:t>
            </a:r>
          </a:p>
          <a:p>
            <a:pPr lvl="0"/>
            <a:r>
              <a:rPr lang="en-GB" noProof="0"/>
              <a:t>Fourth level</a:t>
            </a:r>
          </a:p>
          <a:p>
            <a:pPr lvl="0"/>
            <a:r>
              <a:rPr lang="en-GB" noProof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91171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7480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46235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56133" y="457200"/>
            <a:ext cx="2726267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3" y="457200"/>
            <a:ext cx="79756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072758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8267" y="457200"/>
            <a:ext cx="10363200" cy="8001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77334" y="1657350"/>
            <a:ext cx="5350933" cy="33718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1467" y="1657350"/>
            <a:ext cx="5350933" cy="33718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11726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  <a:lvl2pPr marL="742950" indent="-285750">
              <a:buFontTx/>
              <a:buBlip>
                <a:blip r:embed="rId2"/>
              </a:buBlip>
              <a:defRPr/>
            </a:lvl2pPr>
            <a:lvl3pPr marL="1143000" indent="-228600">
              <a:buFontTx/>
              <a:buBlip>
                <a:blip r:embed="rId2"/>
              </a:buBlip>
              <a:defRPr/>
            </a:lvl3pPr>
            <a:lvl4pPr marL="1600200" indent="-228600">
              <a:buFontTx/>
              <a:buBlip>
                <a:blip r:embed="rId2"/>
              </a:buBlip>
              <a:defRPr/>
            </a:lvl4pPr>
            <a:lvl5pPr marL="2057400" indent="-228600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2012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7329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2823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1657350"/>
            <a:ext cx="5350933" cy="337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1467" y="1657350"/>
            <a:ext cx="5350933" cy="337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40919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09594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 b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7724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05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3200"/>
            </a:lvl1pPr>
            <a:lvl2pPr marL="742950" indent="-285750">
              <a:buClr>
                <a:schemeClr val="accent1"/>
              </a:buClr>
              <a:buFont typeface="Wingdings" panose="05000000000000000000" pitchFamily="2" charset="2"/>
              <a:buChar char="§"/>
              <a:defRPr sz="2800"/>
            </a:lvl2pPr>
            <a:lvl3pPr marL="1257300" indent="-342900">
              <a:buClr>
                <a:schemeClr val="accent1"/>
              </a:buClr>
              <a:buFont typeface="Wingdings" panose="05000000000000000000" pitchFamily="2" charset="2"/>
              <a:buChar char="§"/>
              <a:defRPr sz="2400"/>
            </a:lvl3pPr>
            <a:lvl4pPr marL="1714500" indent="-342900">
              <a:buClr>
                <a:schemeClr val="accent1"/>
              </a:buClr>
              <a:buFont typeface="Wingdings" panose="05000000000000000000" pitchFamily="2" charset="2"/>
              <a:buChar char="§"/>
              <a:defRPr sz="2000"/>
            </a:lvl4pPr>
            <a:lvl5pPr marL="2171700" indent="-342900">
              <a:buClr>
                <a:schemeClr val="accent1"/>
              </a:buClr>
              <a:buFont typeface="Wingdings" panose="05000000000000000000" pitchFamily="2" charset="2"/>
              <a:buChar char="§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2045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48267" y="457200"/>
            <a:ext cx="103632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7333" y="1657350"/>
            <a:ext cx="10905067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 </a:t>
            </a:r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4343400" y="6305550"/>
            <a:ext cx="3962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GB" altLang="en-US" sz="1200" dirty="0">
                <a:solidFill>
                  <a:schemeClr val="tx1"/>
                </a:solidFill>
                <a:latin typeface="Verdana"/>
                <a:cs typeface="Verdana"/>
              </a:rPr>
              <a:t>Peter</a:t>
            </a:r>
            <a:r>
              <a:rPr lang="en-GB" altLang="en-US" sz="1200" baseline="0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en-GB" altLang="en-US" sz="1200" baseline="0" dirty="0" err="1">
                <a:solidFill>
                  <a:schemeClr val="tx1"/>
                </a:solidFill>
                <a:latin typeface="Verdana"/>
                <a:cs typeface="Verdana"/>
              </a:rPr>
              <a:t>Kluit</a:t>
            </a:r>
            <a:r>
              <a:rPr lang="en-GB" altLang="en-US" sz="1200" baseline="0" dirty="0">
                <a:solidFill>
                  <a:schemeClr val="tx1"/>
                </a:solidFill>
                <a:latin typeface="Verdana"/>
                <a:cs typeface="Verdana"/>
              </a:rPr>
              <a:t> (</a:t>
            </a:r>
            <a:r>
              <a:rPr lang="en-GB" altLang="en-US" sz="1200" baseline="0" dirty="0" err="1">
                <a:solidFill>
                  <a:schemeClr val="tx1"/>
                </a:solidFill>
                <a:latin typeface="Verdana"/>
                <a:cs typeface="Verdana"/>
              </a:rPr>
              <a:t>Nikhef</a:t>
            </a:r>
            <a:r>
              <a:rPr lang="en-GB" altLang="en-US" sz="1200" baseline="0" dirty="0">
                <a:solidFill>
                  <a:schemeClr val="tx1"/>
                </a:solidFill>
                <a:latin typeface="Verdana"/>
                <a:cs typeface="Verdana"/>
              </a:rPr>
              <a:t>)</a:t>
            </a:r>
            <a:endParaRPr lang="en-GB" altLang="en-US" sz="1200" dirty="0">
              <a:solidFill>
                <a:schemeClr val="tx1"/>
              </a:solidFill>
              <a:latin typeface="Verdana"/>
              <a:cs typeface="Verdana"/>
            </a:endParaRP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8940800" y="622935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n-GB" altLang="en-US" sz="800">
                <a:solidFill>
                  <a:schemeClr val="bg2"/>
                </a:solidFill>
              </a:rPr>
              <a:t> </a:t>
            </a:r>
            <a:fld id="{50F9948D-FA28-478D-A82E-F93DDFBE36D5}" type="slidenum">
              <a:rPr lang="en-GB" altLang="en-US" sz="800" smtClean="0">
                <a:solidFill>
                  <a:schemeClr val="bg2"/>
                </a:solidFill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en-GB" altLang="en-US" sz="800">
              <a:solidFill>
                <a:schemeClr val="bg2"/>
              </a:solidFill>
            </a:endParaRPr>
          </a:p>
        </p:txBody>
      </p:sp>
      <p:sp>
        <p:nvSpPr>
          <p:cNvPr id="1030" name="Rectangle 8"/>
          <p:cNvSpPr>
            <a:spLocks noChangeArrowheads="1"/>
          </p:cNvSpPr>
          <p:nvPr/>
        </p:nvSpPr>
        <p:spPr bwMode="auto">
          <a:xfrm>
            <a:off x="533400" y="6460282"/>
            <a:ext cx="4906061" cy="245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latin typeface="Verdana"/>
                <a:ea typeface="+mn-ea"/>
                <a:cs typeface="Verdana"/>
              </a:rPr>
              <a:t>Lepton Collider </a:t>
            </a:r>
            <a:r>
              <a:rPr lang="en-US" sz="1200" kern="1200" baseline="0" dirty="0">
                <a:solidFill>
                  <a:schemeClr val="tx1"/>
                </a:solidFill>
                <a:latin typeface="Verdana"/>
                <a:ea typeface="+mn-ea"/>
                <a:cs typeface="Verdana"/>
              </a:rPr>
              <a:t>meeting 27 February 2023</a:t>
            </a:r>
            <a:endParaRPr lang="en-GB" altLang="en-US" sz="900" dirty="0">
              <a:latin typeface="Verdana"/>
              <a:cs typeface="Verdan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Monotype Sorts"/>
        <a:buChar char="u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Font typeface="Monotype Sorts"/>
        <a:buChar char="l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00000"/>
        <a:buFont typeface="Monotype Sorts"/>
        <a:buChar char="n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100000"/>
        <a:buFont typeface="Monotype Sorts"/>
        <a:buChar char="u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00000"/>
        <a:buFont typeface="Monotype Sorts"/>
        <a:buChar char="l"/>
        <a:defRPr sz="1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00000"/>
        <a:buFont typeface="Monotype Sorts" pitchFamily="2" charset="2"/>
        <a:buChar char="l"/>
        <a:defRPr sz="1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00000"/>
        <a:buFont typeface="Monotype Sorts" pitchFamily="2" charset="2"/>
        <a:buChar char="l"/>
        <a:defRPr sz="1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00000"/>
        <a:buFont typeface="Monotype Sorts" pitchFamily="2" charset="2"/>
        <a:buChar char="l"/>
        <a:defRPr sz="1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00000"/>
        <a:buFont typeface="Monotype Sorts" pitchFamily="2" charset="2"/>
        <a:buChar char="l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7528" y="188640"/>
            <a:ext cx="9073008" cy="800100"/>
          </a:xfrm>
        </p:spPr>
        <p:txBody>
          <a:bodyPr/>
          <a:lstStyle/>
          <a:p>
            <a:br>
              <a:rPr lang="nl-NL" sz="3200" b="0" dirty="0">
                <a:solidFill>
                  <a:srgbClr val="FF0000"/>
                </a:solidFill>
                <a:latin typeface="Verdana"/>
                <a:cs typeface="Verdana"/>
              </a:rPr>
            </a:br>
            <a:r>
              <a:rPr lang="nl-NL" sz="3200" b="0" dirty="0" err="1">
                <a:solidFill>
                  <a:srgbClr val="FF0000"/>
                </a:solidFill>
                <a:latin typeface="Verdana"/>
                <a:cs typeface="Verdana"/>
              </a:rPr>
              <a:t>Equalization</a:t>
            </a:r>
            <a:endParaRPr lang="nl-NL" sz="3200" b="0" dirty="0">
              <a:solidFill>
                <a:srgbClr val="FF0000"/>
              </a:solidFill>
              <a:latin typeface="Verdana"/>
              <a:cs typeface="Verdana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47AC3F-7B6B-0744-810B-C1FFA0830983}"/>
              </a:ext>
            </a:extLst>
          </p:cNvPr>
          <p:cNvSpPr/>
          <p:nvPr/>
        </p:nvSpPr>
        <p:spPr>
          <a:xfrm>
            <a:off x="1343472" y="1268760"/>
            <a:ext cx="957706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Goal of equalization is to measure and adjust (trimming) the noise level of all chips and channels in the module and apply masking to reduce the noise tail. </a:t>
            </a:r>
          </a:p>
          <a:p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   - The results are stored for running (later) in</a:t>
            </a:r>
          </a:p>
          <a:p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    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 /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localstore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/TPX3/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localCONFIGS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/Module/W*_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dacs.txt</a:t>
            </a:r>
            <a:endParaRPr lang="en-GB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      /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localstore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/TPX3/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localCONFIGS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/Module/W*_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trimdacs.txt</a:t>
            </a:r>
            <a:endParaRPr lang="en-GB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   - W* is the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chipid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the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dacs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contains the general setting of TPX3</a:t>
            </a:r>
          </a:p>
          <a:p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                      the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trimdacs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the per channel value and the masked bit</a:t>
            </a:r>
          </a:p>
          <a:p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 a starting point the DESY equalisation was taken</a:t>
            </a:r>
          </a:p>
          <a:p>
            <a:r>
              <a:rPr lang="en-GB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equalisation was excellent (see next slides) and a test run was done to (re)determine the mean noise level and mask pixels with a too high noise level.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  </a:t>
            </a:r>
          </a:p>
          <a:p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313541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7528" y="188640"/>
            <a:ext cx="9073008" cy="800100"/>
          </a:xfrm>
        </p:spPr>
        <p:txBody>
          <a:bodyPr/>
          <a:lstStyle/>
          <a:p>
            <a:br>
              <a:rPr lang="nl-NL" sz="3200" b="0" dirty="0">
                <a:solidFill>
                  <a:srgbClr val="FF0000"/>
                </a:solidFill>
                <a:latin typeface="Verdana"/>
                <a:cs typeface="Verdana"/>
              </a:rPr>
            </a:br>
            <a:r>
              <a:rPr lang="nl-NL" sz="3200" b="0" dirty="0" err="1">
                <a:solidFill>
                  <a:srgbClr val="FF0000"/>
                </a:solidFill>
                <a:latin typeface="Verdana"/>
                <a:cs typeface="Verdana"/>
              </a:rPr>
              <a:t>Equalization</a:t>
            </a:r>
            <a:endParaRPr lang="nl-NL" sz="3200" b="0" dirty="0">
              <a:solidFill>
                <a:srgbClr val="FF0000"/>
              </a:solidFill>
              <a:latin typeface="Verdana"/>
              <a:cs typeface="Verdana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47AC3F-7B6B-0744-810B-C1FFA0830983}"/>
              </a:ext>
            </a:extLst>
          </p:cNvPr>
          <p:cNvSpPr/>
          <p:nvPr/>
        </p:nvSpPr>
        <p:spPr>
          <a:xfrm>
            <a:off x="1343472" y="1124744"/>
            <a:ext cx="957706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66FF"/>
                </a:solidFill>
              </a:rPr>
              <a:t> 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  cd /localstore2/TPX3/user/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cligtenb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equalise_conc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</a:t>
            </a:r>
          </a:p>
          <a:p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       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Equalise_concentrator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-t all</a:t>
            </a:r>
          </a:p>
          <a:p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        the program asks for spacing put in 4 and chips put in -1 (all)</a:t>
            </a:r>
          </a:p>
          <a:p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        it produces files: all_spacing_4_chip_-1_link0_equalised.root</a:t>
            </a:r>
          </a:p>
          <a:p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        all_spacing_4_chip_-1_link1_equalised.root LOGFILE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outall.log</a:t>
            </a:r>
            <a:endParaRPr lang="en-GB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(here I don’t discuss full (-f) equalization starting from scratch)      </a:t>
            </a:r>
          </a:p>
          <a:p>
            <a:r>
              <a:rPr lang="en-GB" sz="2000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With the *</a:t>
            </a:r>
            <a:r>
              <a:rPr lang="en-GB" sz="2000" dirty="0" err="1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equalised.root</a:t>
            </a:r>
            <a:r>
              <a:rPr lang="en-GB" sz="2000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files one can plot see the result per chip (and channel).. There are .C macros to compare *_</a:t>
            </a:r>
            <a:r>
              <a:rPr lang="en-GB" sz="2000" dirty="0" err="1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trimdac.txt</a:t>
            </a:r>
            <a:r>
              <a:rPr lang="en-GB" sz="2000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files and look at the mean noise.  </a:t>
            </a:r>
          </a:p>
          <a:p>
            <a:r>
              <a:rPr lang="en-GB" sz="2000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final plots and values are extracted by running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maskTrim.C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Note that the trim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dac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values are kept as in the DESY run.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There is masking applied to channels with a too high noise level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code contains code to extract the mean noise level also in case of side peaks etc.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Root &gt; .L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maskTrim.C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Root &gt;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maskTrim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(-1)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LOGFILE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output_maskTrim.log</a:t>
            </a:r>
            <a:endParaRPr lang="en-GB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2000" dirty="0">
              <a:solidFill>
                <a:srgbClr val="0066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236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484" y="260648"/>
            <a:ext cx="9073008" cy="800100"/>
          </a:xfrm>
        </p:spPr>
        <p:txBody>
          <a:bodyPr/>
          <a:lstStyle/>
          <a:p>
            <a:r>
              <a:rPr lang="nl-NL" sz="3200" b="0" dirty="0" err="1">
                <a:solidFill>
                  <a:srgbClr val="FF0000"/>
                </a:solidFill>
                <a:latin typeface="Verdana"/>
                <a:cs typeface="Verdana"/>
              </a:rPr>
              <a:t>Checking</a:t>
            </a:r>
            <a:r>
              <a:rPr lang="nl-NL" sz="3200" b="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lang="nl-NL" sz="3200" b="0" dirty="0" err="1">
                <a:solidFill>
                  <a:srgbClr val="FF0000"/>
                </a:solidFill>
                <a:latin typeface="Verdana"/>
                <a:cs typeface="Verdana"/>
              </a:rPr>
              <a:t>the</a:t>
            </a:r>
            <a:r>
              <a:rPr lang="nl-NL" sz="3200" b="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lang="nl-NL" sz="3200" b="0" dirty="0" err="1">
                <a:solidFill>
                  <a:srgbClr val="FF0000"/>
                </a:solidFill>
                <a:latin typeface="Verdana"/>
                <a:cs typeface="Verdana"/>
              </a:rPr>
              <a:t>noise</a:t>
            </a:r>
            <a:r>
              <a:rPr lang="nl-NL" sz="3200" b="0" dirty="0">
                <a:solidFill>
                  <a:srgbClr val="FF0000"/>
                </a:solidFill>
                <a:latin typeface="Verdana"/>
                <a:cs typeface="Verdana"/>
              </a:rPr>
              <a:t> level of </a:t>
            </a:r>
            <a:r>
              <a:rPr lang="nl-NL" sz="3200" b="0" dirty="0" err="1">
                <a:solidFill>
                  <a:srgbClr val="FF0000"/>
                </a:solidFill>
                <a:latin typeface="Verdana"/>
                <a:cs typeface="Verdana"/>
              </a:rPr>
              <a:t>the</a:t>
            </a:r>
            <a:r>
              <a:rPr lang="nl-NL" sz="3200" b="0" dirty="0">
                <a:solidFill>
                  <a:srgbClr val="FF0000"/>
                </a:solidFill>
                <a:latin typeface="Verdana"/>
                <a:cs typeface="Verdana"/>
              </a:rPr>
              <a:t> chips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DCED000-6889-FF4B-9A66-3F7D8273259C}"/>
              </a:ext>
            </a:extLst>
          </p:cNvPr>
          <p:cNvSpPr txBox="1"/>
          <p:nvPr/>
        </p:nvSpPr>
        <p:spPr>
          <a:xfrm>
            <a:off x="119336" y="1628800"/>
            <a:ext cx="734481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 W0030_F06 (1e66) </a:t>
            </a:r>
            <a:r>
              <a:rPr lang="en-GB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chipnr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0    289       288     </a:t>
            </a:r>
          </a:p>
          <a:p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 W0030_E07 (1e75) </a:t>
            </a:r>
            <a:r>
              <a:rPr lang="en-GB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chipnr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1    318       316</a:t>
            </a:r>
          </a:p>
          <a:p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 W0030_F07 (1e76) </a:t>
            </a:r>
            <a:r>
              <a:rPr lang="en-GB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chipnr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2    294       292   </a:t>
            </a:r>
          </a:p>
          <a:p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 W0030_M05 (1e5d) </a:t>
            </a:r>
            <a:r>
              <a:rPr lang="en-GB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chipnr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3    296      295      </a:t>
            </a:r>
          </a:p>
          <a:p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 W0023_H09 (1798) </a:t>
            </a:r>
            <a:r>
              <a:rPr lang="en-GB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chipnr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4    304       302    </a:t>
            </a:r>
          </a:p>
          <a:p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 W0023_I09 (1799) </a:t>
            </a:r>
            <a:r>
              <a:rPr lang="en-GB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chipnr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5    287        287      </a:t>
            </a:r>
          </a:p>
          <a:p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 W0023_I06 (1769) </a:t>
            </a:r>
            <a:r>
              <a:rPr lang="en-GB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chipnr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6    275        275   </a:t>
            </a:r>
          </a:p>
          <a:p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 W0023_F09 (1796) </a:t>
            </a:r>
            <a:r>
              <a:rPr lang="en-GB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chipnr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7    288        289        </a:t>
            </a:r>
          </a:p>
          <a:p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 W0030_C07 (1e73) </a:t>
            </a:r>
            <a:r>
              <a:rPr lang="en-GB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chipnr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8    260        264    </a:t>
            </a:r>
          </a:p>
          <a:p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 W0030_C08 (1e83) </a:t>
            </a:r>
            <a:r>
              <a:rPr lang="en-GB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chipnr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9    268        268</a:t>
            </a:r>
          </a:p>
          <a:p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 W0030_C09 (1e93) </a:t>
            </a:r>
            <a:r>
              <a:rPr lang="en-GB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chipnr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10   300       303     </a:t>
            </a:r>
          </a:p>
          <a:p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 W0030_K05 (1e5b) </a:t>
            </a:r>
            <a:r>
              <a:rPr lang="en-GB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chipnr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11   311       314     </a:t>
            </a:r>
          </a:p>
          <a:p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 W0023_E09 (1795) </a:t>
            </a:r>
            <a:r>
              <a:rPr lang="en-GB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chipnr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12   316       317     </a:t>
            </a:r>
          </a:p>
          <a:p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 W0023_D08 (1784) </a:t>
            </a:r>
            <a:r>
              <a:rPr lang="en-GB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chipnr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13   319       319     </a:t>
            </a:r>
          </a:p>
          <a:p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 W0023_E08 (1785) </a:t>
            </a:r>
            <a:r>
              <a:rPr lang="en-GB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chipnr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14   289        286    </a:t>
            </a:r>
          </a:p>
          <a:p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 W0023_H08 (1788) </a:t>
            </a:r>
            <a:r>
              <a:rPr lang="en-GB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chipnr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15   306       305      </a:t>
            </a:r>
          </a:p>
          <a:p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GB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CA6888-8D30-4E40-9104-AEB2BA46DC34}"/>
              </a:ext>
            </a:extLst>
          </p:cNvPr>
          <p:cNvSpPr txBox="1"/>
          <p:nvPr/>
        </p:nvSpPr>
        <p:spPr>
          <a:xfrm>
            <a:off x="6084524" y="1628800"/>
            <a:ext cx="64807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W0030_G03 (1e37) </a:t>
            </a:r>
            <a:r>
              <a:rPr lang="en-GB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chipnr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16   312      312  </a:t>
            </a:r>
            <a:endParaRPr lang="en-GB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 W0030_I04 (1e49) </a:t>
            </a:r>
            <a:r>
              <a:rPr lang="en-GB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chipnr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17    307      308          </a:t>
            </a:r>
          </a:p>
          <a:p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 W0030_A05 (1e51) </a:t>
            </a:r>
            <a:r>
              <a:rPr lang="en-GB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chipnr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18   257      257     </a:t>
            </a:r>
          </a:p>
          <a:p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 W0030_H02 (1e28) </a:t>
            </a:r>
            <a:r>
              <a:rPr lang="en-GB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chipnr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19   292      293        </a:t>
            </a:r>
          </a:p>
          <a:p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 W0023_E04 (1745) </a:t>
            </a:r>
            <a:r>
              <a:rPr lang="en-GB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chipnr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20   301       302      </a:t>
            </a:r>
          </a:p>
          <a:p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 W0023_F04 (1746) </a:t>
            </a:r>
            <a:r>
              <a:rPr lang="en-GB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chipnr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21   279       279      </a:t>
            </a:r>
          </a:p>
          <a:p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 W0023_G04 (1747) </a:t>
            </a:r>
            <a:r>
              <a:rPr lang="en-GB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chipnr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22   267       268     </a:t>
            </a:r>
          </a:p>
          <a:p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 W0023_H03 (1738) </a:t>
            </a:r>
            <a:r>
              <a:rPr lang="en-GB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chipnr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23   270       271 </a:t>
            </a:r>
          </a:p>
          <a:p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 W0023_I04 (1749) </a:t>
            </a:r>
            <a:r>
              <a:rPr lang="en-GB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chipnr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24    323       318     </a:t>
            </a:r>
          </a:p>
          <a:p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 W0023_D05 (1754) </a:t>
            </a:r>
            <a:r>
              <a:rPr lang="en-GB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chipnr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25   238       238    </a:t>
            </a:r>
          </a:p>
          <a:p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 W0023_E05 (1755) </a:t>
            </a:r>
            <a:r>
              <a:rPr lang="en-GB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chipnr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26   274       274    </a:t>
            </a:r>
          </a:p>
          <a:p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 W0023_H04 (1748) </a:t>
            </a:r>
            <a:r>
              <a:rPr lang="en-GB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chipnr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27   246       246     </a:t>
            </a:r>
          </a:p>
          <a:p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 W0023_D06 (1764) </a:t>
            </a:r>
            <a:r>
              <a:rPr lang="en-GB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chipnr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28   258       </a:t>
            </a:r>
            <a:r>
              <a:rPr lang="en-GB" sz="1800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263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    </a:t>
            </a:r>
          </a:p>
          <a:p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 W0023_H06 (1768) </a:t>
            </a:r>
            <a:r>
              <a:rPr lang="en-GB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chipnr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29   308       </a:t>
            </a:r>
            <a:r>
              <a:rPr lang="en-GB" sz="1800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312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    </a:t>
            </a:r>
          </a:p>
          <a:p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 W0023_J06 (176a) </a:t>
            </a:r>
            <a:r>
              <a:rPr lang="en-GB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chipnr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30    260       </a:t>
            </a:r>
            <a:r>
              <a:rPr lang="en-GB" sz="1800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265 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      </a:t>
            </a:r>
          </a:p>
          <a:p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 W0023_J05 (175a) </a:t>
            </a:r>
            <a:r>
              <a:rPr lang="en-GB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chipnr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31    371       </a:t>
            </a:r>
            <a:r>
              <a:rPr lang="en-GB" sz="1800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377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        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AA30EB-E10E-284E-B8F9-F62CE78774F9}"/>
              </a:ext>
            </a:extLst>
          </p:cNvPr>
          <p:cNvSpPr txBox="1"/>
          <p:nvPr/>
        </p:nvSpPr>
        <p:spPr>
          <a:xfrm>
            <a:off x="3791744" y="1188792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DESY     </a:t>
            </a:r>
            <a:r>
              <a:rPr lang="en-NL" sz="18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NEW</a:t>
            </a:r>
            <a:r>
              <a:rPr lang="en-NL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                                        DESY  </a:t>
            </a:r>
            <a:r>
              <a:rPr lang="en-NL" sz="18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NEW</a:t>
            </a:r>
          </a:p>
        </p:txBody>
      </p:sp>
    </p:spTree>
    <p:extLst>
      <p:ext uri="{BB962C8B-B14F-4D97-AF65-F5344CB8AC3E}">
        <p14:creationId xmlns:p14="http://schemas.microsoft.com/office/powerpoint/2010/main" val="3727829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AECA398-7ED2-6C4C-98A1-72FFAF9408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228" y="1060748"/>
            <a:ext cx="8472264" cy="409674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484" y="260648"/>
            <a:ext cx="9073008" cy="800100"/>
          </a:xfrm>
        </p:spPr>
        <p:txBody>
          <a:bodyPr/>
          <a:lstStyle/>
          <a:p>
            <a:r>
              <a:rPr lang="nl-NL" sz="3200" b="0" dirty="0" err="1">
                <a:solidFill>
                  <a:srgbClr val="FF0000"/>
                </a:solidFill>
                <a:latin typeface="Verdana"/>
                <a:cs typeface="Verdana"/>
              </a:rPr>
              <a:t>Equalisation</a:t>
            </a:r>
            <a:r>
              <a:rPr lang="nl-NL" sz="3200" b="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lang="nl-NL" sz="3200" b="0" dirty="0" err="1">
                <a:solidFill>
                  <a:srgbClr val="FF0000"/>
                </a:solidFill>
                <a:latin typeface="Verdana"/>
                <a:cs typeface="Verdana"/>
              </a:rPr>
              <a:t>results</a:t>
            </a:r>
            <a:r>
              <a:rPr lang="nl-NL" sz="3200" b="0" dirty="0">
                <a:solidFill>
                  <a:srgbClr val="FF0000"/>
                </a:solidFill>
                <a:latin typeface="Verdana"/>
                <a:cs typeface="Verdana"/>
              </a:rPr>
              <a:t> chip 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E8EE11C-7845-9044-88BA-D200761BFE3D}"/>
              </a:ext>
            </a:extLst>
          </p:cNvPr>
          <p:cNvSpPr txBox="1"/>
          <p:nvPr/>
        </p:nvSpPr>
        <p:spPr>
          <a:xfrm>
            <a:off x="1451484" y="4840609"/>
            <a:ext cx="110532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2000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One has sigma noise is 7.9 counts and the tune per pixel is 2.8 counts</a:t>
            </a:r>
          </a:p>
          <a:p>
            <a:r>
              <a:rPr lang="en-GB" sz="2000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One trim </a:t>
            </a:r>
            <a:r>
              <a:rPr lang="en-GB" sz="2000" dirty="0" err="1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dac</a:t>
            </a:r>
            <a:r>
              <a:rPr lang="en-GB" sz="2000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unit corresponds to 12 counts . So one expects 12/sqrt(12.)</a:t>
            </a:r>
            <a:endParaRPr lang="en-NL" sz="2000" dirty="0">
              <a:solidFill>
                <a:srgbClr val="0066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ABE62E-3B04-B44F-8036-3A4944E9E2B8}"/>
              </a:ext>
            </a:extLst>
          </p:cNvPr>
          <p:cNvSpPr/>
          <p:nvPr/>
        </p:nvSpPr>
        <p:spPr>
          <a:xfrm rot="16200000">
            <a:off x="-289808" y="2703006"/>
            <a:ext cx="32912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ThresholdFinalChip0.gif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410428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484" y="260648"/>
            <a:ext cx="9073008" cy="800100"/>
          </a:xfrm>
        </p:spPr>
        <p:txBody>
          <a:bodyPr/>
          <a:lstStyle/>
          <a:p>
            <a:r>
              <a:rPr lang="nl-NL" sz="3200" b="0" dirty="0" err="1">
                <a:solidFill>
                  <a:srgbClr val="FF0000"/>
                </a:solidFill>
                <a:latin typeface="Verdana"/>
                <a:cs typeface="Verdana"/>
              </a:rPr>
              <a:t>Equalisation</a:t>
            </a:r>
            <a:r>
              <a:rPr lang="nl-NL" sz="3200" b="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lang="nl-NL" sz="3200" b="0" dirty="0" err="1">
                <a:solidFill>
                  <a:srgbClr val="FF0000"/>
                </a:solidFill>
                <a:latin typeface="Verdana"/>
                <a:cs typeface="Verdana"/>
              </a:rPr>
              <a:t>results</a:t>
            </a:r>
            <a:r>
              <a:rPr lang="nl-NL" sz="3200" b="0" dirty="0">
                <a:solidFill>
                  <a:srgbClr val="FF0000"/>
                </a:solidFill>
                <a:latin typeface="Verdana"/>
                <a:cs typeface="Verdana"/>
              </a:rPr>
              <a:t> chip 1-3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A3FE59-943E-394F-9146-3CAE7414AB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6040" y="1340768"/>
            <a:ext cx="5231903" cy="252987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BBDBA65-DAD4-EE4F-8F03-0D150793F6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71" y="3779445"/>
            <a:ext cx="5231903" cy="252987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43DB7CA-5030-7643-875A-473A694A06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6040" y="3782128"/>
            <a:ext cx="5231906" cy="2529877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E94DBFA8-51DD-5E46-9F24-40DB195A984D}"/>
              </a:ext>
            </a:extLst>
          </p:cNvPr>
          <p:cNvSpPr/>
          <p:nvPr/>
        </p:nvSpPr>
        <p:spPr>
          <a:xfrm>
            <a:off x="1927146" y="1958431"/>
            <a:ext cx="41617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Chip 0 see previous slide 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3433830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484" y="260648"/>
            <a:ext cx="9073008" cy="800100"/>
          </a:xfrm>
        </p:spPr>
        <p:txBody>
          <a:bodyPr/>
          <a:lstStyle/>
          <a:p>
            <a:r>
              <a:rPr lang="nl-NL" sz="3200" b="0" dirty="0" err="1">
                <a:solidFill>
                  <a:srgbClr val="FF0000"/>
                </a:solidFill>
                <a:latin typeface="Verdana"/>
                <a:cs typeface="Verdana"/>
              </a:rPr>
              <a:t>Equalisation</a:t>
            </a:r>
            <a:r>
              <a:rPr lang="nl-NL" sz="3200" b="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lang="nl-NL" sz="3200" b="0" dirty="0" err="1">
                <a:solidFill>
                  <a:srgbClr val="FF0000"/>
                </a:solidFill>
                <a:latin typeface="Verdana"/>
                <a:cs typeface="Verdana"/>
              </a:rPr>
              <a:t>results</a:t>
            </a:r>
            <a:r>
              <a:rPr lang="nl-NL" sz="3200" b="0" dirty="0">
                <a:solidFill>
                  <a:srgbClr val="FF0000"/>
                </a:solidFill>
                <a:latin typeface="Verdana"/>
                <a:cs typeface="Verdana"/>
              </a:rPr>
              <a:t> chip 28-31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4568FFD-1D6D-3D40-A6AA-0C88D85D2D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130" y="1340768"/>
            <a:ext cx="5231906" cy="252987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F26C952-32E1-3048-AAE8-107C95F07D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1205" y="1340768"/>
            <a:ext cx="5231905" cy="252987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CA2944D-114D-7949-9AF1-CACC272DF9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1205" y="3870645"/>
            <a:ext cx="5231906" cy="2529877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34137951-C86F-FA4E-A6D3-FB7B0D4049CA}"/>
              </a:ext>
            </a:extLst>
          </p:cNvPr>
          <p:cNvSpPr/>
          <p:nvPr/>
        </p:nvSpPr>
        <p:spPr>
          <a:xfrm>
            <a:off x="1703512" y="4673918"/>
            <a:ext cx="38988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Chip 30 not in read out 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3806975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484" y="260648"/>
            <a:ext cx="9073008" cy="800100"/>
          </a:xfrm>
        </p:spPr>
        <p:txBody>
          <a:bodyPr/>
          <a:lstStyle/>
          <a:p>
            <a:r>
              <a:rPr lang="nl-NL" sz="3200" b="0" dirty="0" err="1">
                <a:solidFill>
                  <a:srgbClr val="FF0000"/>
                </a:solidFill>
                <a:latin typeface="Verdana"/>
                <a:cs typeface="Verdana"/>
              </a:rPr>
              <a:t>Conclusions</a:t>
            </a:r>
            <a:r>
              <a:rPr lang="nl-NL" sz="3200" b="0" dirty="0">
                <a:solidFill>
                  <a:srgbClr val="FF0000"/>
                </a:solidFill>
                <a:latin typeface="Verdana"/>
                <a:cs typeface="Verdana"/>
              </a:rPr>
              <a:t> on </a:t>
            </a:r>
            <a:r>
              <a:rPr lang="nl-NL" sz="3200" b="0" dirty="0" err="1">
                <a:solidFill>
                  <a:srgbClr val="FF0000"/>
                </a:solidFill>
                <a:latin typeface="Verdana"/>
                <a:cs typeface="Verdana"/>
              </a:rPr>
              <a:t>equalisation</a:t>
            </a:r>
            <a:endParaRPr lang="nl-NL" sz="3200" b="0" dirty="0">
              <a:solidFill>
                <a:srgbClr val="FF0000"/>
              </a:solidFill>
              <a:latin typeface="Verdana"/>
              <a:cs typeface="Verdana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F25E9F6-C3F3-544B-9057-0811C13EB08D}"/>
              </a:ext>
            </a:extLst>
          </p:cNvPr>
          <p:cNvSpPr/>
          <p:nvPr/>
        </p:nvSpPr>
        <p:spPr>
          <a:xfrm>
            <a:off x="1055440" y="1340768"/>
            <a:ext cx="10369151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 a baseline the trim </a:t>
            </a:r>
            <a:r>
              <a:rPr lang="en-GB" dirty="0" err="1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dac</a:t>
            </a:r>
            <a:r>
              <a:rPr lang="en-GB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values for the DESY run were taken. They are excellent. The masking of pixels helps to get rid of the upper tail of the noise spectrum.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Also the chips 28-31 that had lower efficiencies in the DESY run look well tuned. The mean </a:t>
            </a:r>
            <a:r>
              <a:rPr lang="en-GB" dirty="0" err="1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dac</a:t>
            </a:r>
            <a:r>
              <a:rPr lang="en-GB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values is slightly adjusted. NB one can observe 5 counts changed </a:t>
            </a:r>
            <a:r>
              <a:rPr lang="en-GB" dirty="0" err="1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wrt</a:t>
            </a:r>
            <a:r>
              <a:rPr lang="en-GB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DESY.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equalization is well done and </a:t>
            </a:r>
            <a:r>
              <a:rPr lang="en-GB" dirty="0" err="1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doesnot</a:t>
            </a:r>
            <a:r>
              <a:rPr lang="en-GB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have to redone for EIC, but the procedure/principle should be understood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new EIC </a:t>
            </a:r>
            <a:r>
              <a:rPr lang="en-GB" dirty="0" err="1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dacs</a:t>
            </a:r>
            <a:r>
              <a:rPr lang="en-GB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</a:t>
            </a:r>
            <a:r>
              <a:rPr lang="en-GB" dirty="0" err="1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trimdacs</a:t>
            </a:r>
            <a:r>
              <a:rPr lang="en-GB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can be found on:</a:t>
            </a:r>
          </a:p>
          <a:p>
            <a:r>
              <a:rPr lang="en-GB" dirty="0"/>
              <a:t>       /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localstore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/TPX3/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localCONFIGS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/Module/EIC/W*_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dacs.txt</a:t>
            </a:r>
            <a:endParaRPr lang="en-GB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     /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localstore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/TPX3/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localCONFIGS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/Module/EIC/W*_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trimdacs.txt</a:t>
            </a:r>
            <a:endParaRPr lang="en-GB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dirty="0">
              <a:solidFill>
                <a:srgbClr val="0066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138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484" y="260648"/>
            <a:ext cx="9073008" cy="800100"/>
          </a:xfrm>
        </p:spPr>
        <p:txBody>
          <a:bodyPr/>
          <a:lstStyle/>
          <a:p>
            <a:r>
              <a:rPr lang="nl-NL" sz="3200" b="0" dirty="0">
                <a:solidFill>
                  <a:srgbClr val="FF0000"/>
                </a:solidFill>
                <a:latin typeface="Verdana"/>
                <a:cs typeface="Verdana"/>
              </a:rPr>
              <a:t>Software on </a:t>
            </a:r>
            <a:r>
              <a:rPr lang="nl-NL" sz="3200" b="0" dirty="0" err="1">
                <a:solidFill>
                  <a:srgbClr val="FF0000"/>
                </a:solidFill>
                <a:latin typeface="Verdana"/>
                <a:cs typeface="Verdana"/>
              </a:rPr>
              <a:t>arawana</a:t>
            </a:r>
            <a:r>
              <a:rPr lang="nl-NL" sz="3200" b="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lang="nl-NL" sz="3200" b="0" dirty="0" err="1">
                <a:solidFill>
                  <a:srgbClr val="FF0000"/>
                </a:solidFill>
                <a:latin typeface="Verdana"/>
                <a:cs typeface="Verdana"/>
              </a:rPr>
              <a:t>for</a:t>
            </a:r>
            <a:r>
              <a:rPr lang="nl-NL" sz="3200" b="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lang="nl-NL" sz="3200" b="0" dirty="0" err="1">
                <a:solidFill>
                  <a:srgbClr val="FF0000"/>
                </a:solidFill>
                <a:latin typeface="Verdana"/>
                <a:cs typeface="Verdana"/>
              </a:rPr>
              <a:t>equalisation</a:t>
            </a:r>
            <a:endParaRPr lang="nl-NL" sz="3200" b="0" dirty="0">
              <a:solidFill>
                <a:srgbClr val="FF0000"/>
              </a:solidFill>
              <a:latin typeface="Verdana"/>
              <a:cs typeface="Verdana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F25E9F6-C3F3-544B-9057-0811C13EB08D}"/>
              </a:ext>
            </a:extLst>
          </p:cNvPr>
          <p:cNvSpPr/>
          <p:nvPr/>
        </p:nvSpPr>
        <p:spPr>
          <a:xfrm>
            <a:off x="1055440" y="1340768"/>
            <a:ext cx="10369151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// Equalize is in PC (event counter) and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iTOT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mode</a:t>
            </a:r>
          </a:p>
          <a:p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//  event counter 10 bit LFSR (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iTOT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not used but 14 bit LFSR)</a:t>
            </a:r>
          </a:p>
          <a:p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// change and compile code:</a:t>
            </a:r>
          </a:p>
          <a:p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/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localstore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/TPX3/spidr3-software/Telescope/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Equalisation_Concentrator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/Lib</a:t>
            </a:r>
          </a:p>
          <a:p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// main code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SpidrEqualisation.h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SpidrEqualisation.cpp</a:t>
            </a:r>
            <a:endParaRPr lang="en-GB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make -B</a:t>
            </a:r>
          </a:p>
          <a:p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/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localstore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/TPX3/spidr3-software/Telescope/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Equalisation_Concentrator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/App</a:t>
            </a:r>
          </a:p>
          <a:p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// main app E</a:t>
            </a:r>
            <a:r>
              <a:rPr lang="en-GB"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qualise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.cpp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make -B</a:t>
            </a:r>
          </a:p>
          <a:p>
            <a:b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// run code  </a:t>
            </a:r>
          </a:p>
          <a:p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cd /localstore2/TPX3/user/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cligtenb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equalise_conc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</a:t>
            </a:r>
          </a:p>
          <a:p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Equalise_concentrator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-t all</a:t>
            </a:r>
          </a:p>
          <a:p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        the program asks for spacing put in 4 and chips put in -1 (all)</a:t>
            </a:r>
          </a:p>
          <a:p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        (For just running on chip 4 and 16+4 put in 4)</a:t>
            </a:r>
          </a:p>
          <a:p>
            <a:endParaRPr lang="en-GB" dirty="0"/>
          </a:p>
          <a:p>
            <a:r>
              <a:rPr lang="en-GB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endParaRPr lang="en-GB" dirty="0">
              <a:solidFill>
                <a:srgbClr val="0066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8139"/>
      </p:ext>
    </p:extLst>
  </p:cSld>
  <p:clrMapOvr>
    <a:masterClrMapping/>
  </p:clrMapOvr>
</p:sld>
</file>

<file path=ppt/theme/theme1.xml><?xml version="1.0" encoding="utf-8"?>
<a:theme xmlns:a="http://schemas.openxmlformats.org/drawingml/2006/main" name="Como">
  <a:themeElements>
    <a:clrScheme name="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m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m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9106795</TotalTime>
  <Pages>11</Pages>
  <Words>1199</Words>
  <Application>Microsoft Macintosh PowerPoint</Application>
  <PresentationFormat>Widescreen</PresentationFormat>
  <Paragraphs>92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Monotype Sorts</vt:lpstr>
      <vt:lpstr>Times New Roman</vt:lpstr>
      <vt:lpstr>Verdana</vt:lpstr>
      <vt:lpstr>Wingdings</vt:lpstr>
      <vt:lpstr>Como</vt:lpstr>
      <vt:lpstr> Equalization</vt:lpstr>
      <vt:lpstr> Equalization</vt:lpstr>
      <vt:lpstr>Checking the noise level of the chips </vt:lpstr>
      <vt:lpstr>Equalisation results chip 0</vt:lpstr>
      <vt:lpstr>Equalisation results chip 1-3</vt:lpstr>
      <vt:lpstr>Equalisation results chip 28-31</vt:lpstr>
      <vt:lpstr>Conclusions on equalisation</vt:lpstr>
      <vt:lpstr>Software on arawana for equalisation</vt:lpstr>
    </vt:vector>
  </TitlesOfParts>
  <Manager/>
  <Company>NIKHEF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ILC Lepton Collider</dc:title>
  <dc:subject/>
  <dc:creator>Peter Kluit </dc:creator>
  <cp:keywords/>
  <dc:description/>
  <cp:lastModifiedBy>Microsoft Office User</cp:lastModifiedBy>
  <cp:revision>2637</cp:revision>
  <cp:lastPrinted>2002-02-06T08:01:21Z</cp:lastPrinted>
  <dcterms:created xsi:type="dcterms:W3CDTF">2020-03-07T12:22:56Z</dcterms:created>
  <dcterms:modified xsi:type="dcterms:W3CDTF">2023-02-22T11:00:05Z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F.Hartjes@nikhef.nl</vt:lpwstr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1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\\Nikhefh\CT www\pub\techphys\diamond</vt:lpwstr>
  </property>
</Properties>
</file>