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33"/>
  </p:notesMasterIdLst>
  <p:handoutMasterIdLst>
    <p:handoutMasterId r:id="rId34"/>
  </p:handoutMasterIdLst>
  <p:sldIdLst>
    <p:sldId id="772" r:id="rId2"/>
    <p:sldId id="773" r:id="rId3"/>
    <p:sldId id="774" r:id="rId4"/>
    <p:sldId id="775" r:id="rId5"/>
    <p:sldId id="700" r:id="rId6"/>
    <p:sldId id="519" r:id="rId7"/>
    <p:sldId id="735" r:id="rId8"/>
    <p:sldId id="680" r:id="rId9"/>
    <p:sldId id="537" r:id="rId10"/>
    <p:sldId id="547" r:id="rId11"/>
    <p:sldId id="705" r:id="rId12"/>
    <p:sldId id="777" r:id="rId13"/>
    <p:sldId id="623" r:id="rId14"/>
    <p:sldId id="625" r:id="rId15"/>
    <p:sldId id="626" r:id="rId16"/>
    <p:sldId id="631" r:id="rId17"/>
    <p:sldId id="737" r:id="rId18"/>
    <p:sldId id="746" r:id="rId19"/>
    <p:sldId id="710" r:id="rId20"/>
    <p:sldId id="778" r:id="rId21"/>
    <p:sldId id="765" r:id="rId22"/>
    <p:sldId id="555" r:id="rId23"/>
    <p:sldId id="548" r:id="rId24"/>
    <p:sldId id="771" r:id="rId25"/>
    <p:sldId id="630" r:id="rId26"/>
    <p:sldId id="632" r:id="rId27"/>
    <p:sldId id="655" r:id="rId28"/>
    <p:sldId id="751" r:id="rId29"/>
    <p:sldId id="731" r:id="rId30"/>
    <p:sldId id="769" r:id="rId31"/>
    <p:sldId id="776" r:id="rId3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1" autoAdjust="0"/>
    <p:restoredTop sz="85565" autoAdjust="0"/>
  </p:normalViewPr>
  <p:slideViewPr>
    <p:cSldViewPr>
      <p:cViewPr varScale="1">
        <p:scale>
          <a:sx n="176" d="100"/>
          <a:sy n="176" d="100"/>
        </p:scale>
        <p:origin x="144" y="53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5-6-2023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5-6-2023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Two lines, gravity to the strong force, </a:t>
            </a:r>
          </a:p>
          <a:p>
            <a:pPr lvl="0"/>
            <a:r>
              <a:rPr lang="en-US" dirty="0"/>
              <a:t>Mergers and intractable problems by exploiting Maldacena’s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809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524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Two lines, gravity to the strong force, </a:t>
            </a:r>
          </a:p>
          <a:p>
            <a:pPr lvl="0"/>
            <a:r>
              <a:rPr lang="en-US" dirty="0"/>
              <a:t>Mergers and intractable problems by exploiting Maldacena’s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539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661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844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8401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199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755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Many states +</a:t>
            </a:r>
            <a:r>
              <a:rPr lang="nl-NL" baseline="0" dirty="0"/>
              <a:t> linearized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573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37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3450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Two lines, gravity to the strong force, </a:t>
            </a:r>
          </a:p>
          <a:p>
            <a:pPr lvl="0"/>
            <a:r>
              <a:rPr lang="en-US" dirty="0"/>
              <a:t>Mergers and intractable problems by exploiting Maldacena’s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096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Two lines, gravity to the strong force, </a:t>
            </a:r>
          </a:p>
          <a:p>
            <a:pPr lvl="0"/>
            <a:r>
              <a:rPr lang="en-US" dirty="0"/>
              <a:t>Mergers and intractable problems by exploiting Maldacena’s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748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Quick intro HIC</a:t>
            </a:r>
          </a:p>
          <a:p>
            <a:pPr lvl="0"/>
            <a:r>
              <a:rPr lang="en-US" dirty="0"/>
              <a:t>Historically: Weak coupling: slow thermalization and larger viscosity</a:t>
            </a:r>
          </a:p>
          <a:p>
            <a:pPr lvl="0"/>
            <a:r>
              <a:rPr lang="en-US" dirty="0"/>
              <a:t>Review: now notice anisotropic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454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5154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530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Finite number of transport coefficients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81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01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21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Parameters </a:t>
            </a:r>
            <a:r>
              <a:rPr lang="nl-NL" dirty="0" err="1"/>
              <a:t>influence</a:t>
            </a:r>
            <a:r>
              <a:rPr lang="nl-NL" dirty="0"/>
              <a:t> </a:t>
            </a:r>
            <a:r>
              <a:rPr lang="nl-NL" dirty="0" err="1"/>
              <a:t>observables</a:t>
            </a:r>
            <a:r>
              <a:rPr lang="nl-NL" dirty="0"/>
              <a:t> in complex </a:t>
            </a:r>
            <a:r>
              <a:rPr lang="nl-NL" dirty="0" err="1"/>
              <a:t>and</a:t>
            </a:r>
            <a:r>
              <a:rPr lang="nl-NL" dirty="0"/>
              <a:t> non-</a:t>
            </a:r>
            <a:r>
              <a:rPr lang="nl-NL" dirty="0" err="1"/>
              <a:t>linear</a:t>
            </a:r>
            <a:r>
              <a:rPr lang="nl-NL" dirty="0"/>
              <a:t> way</a:t>
            </a:r>
          </a:p>
          <a:p>
            <a:r>
              <a:rPr lang="nl-NL" dirty="0"/>
              <a:t>Global analysis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/>
              <a:t>Run on design points + </a:t>
            </a:r>
            <a:r>
              <a:rPr lang="nl-NL" dirty="0" err="1"/>
              <a:t>emulate</a:t>
            </a:r>
            <a:endParaRPr lang="nl-NL" dirty="0"/>
          </a:p>
          <a:p>
            <a:r>
              <a:rPr lang="nl-NL" dirty="0"/>
              <a:t>MCMC </a:t>
            </a:r>
            <a:r>
              <a:rPr lang="nl-NL" dirty="0" err="1"/>
              <a:t>with</a:t>
            </a:r>
            <a:r>
              <a:rPr lang="nl-NL" dirty="0"/>
              <a:t> Bayes </a:t>
            </a:r>
            <a:r>
              <a:rPr lang="nl-NL" dirty="0" err="1"/>
              <a:t>theorem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over 500 datapoints</a:t>
            </a:r>
          </a:p>
          <a:p>
            <a:r>
              <a:rPr lang="nl-NL" dirty="0" err="1"/>
              <a:t>Verify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high </a:t>
            </a:r>
            <a:r>
              <a:rPr lang="nl-NL" dirty="0" err="1"/>
              <a:t>probability</a:t>
            </a:r>
            <a:r>
              <a:rPr lang="nl-NL" dirty="0"/>
              <a:t> parameter set </a:t>
            </a:r>
            <a:r>
              <a:rPr lang="nl-NL" dirty="0" err="1"/>
              <a:t>works</a:t>
            </a:r>
            <a:r>
              <a:rPr lang="nl-NL" dirty="0"/>
              <a:t> well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observables</a:t>
            </a:r>
            <a:endParaRPr lang="nl-NL" dirty="0"/>
          </a:p>
          <a:p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gravitational</a:t>
            </a:r>
            <a:r>
              <a:rPr lang="nl-NL" dirty="0"/>
              <a:t> waves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instance</a:t>
            </a:r>
            <a:r>
              <a:rPr lang="nl-NL" dirty="0"/>
              <a:t> </a:t>
            </a:r>
            <a:r>
              <a:rPr lang="nl-NL" dirty="0" err="1"/>
              <a:t>waveform</a:t>
            </a:r>
            <a:r>
              <a:rPr lang="nl-NL" dirty="0"/>
              <a:t> </a:t>
            </a:r>
            <a:r>
              <a:rPr lang="nl-NL" dirty="0" err="1"/>
              <a:t>determines</a:t>
            </a:r>
            <a:r>
              <a:rPr lang="nl-NL" dirty="0"/>
              <a:t> </a:t>
            </a:r>
            <a:r>
              <a:rPr lang="nl-NL" dirty="0" err="1"/>
              <a:t>correlation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distance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inclination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28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Parameters </a:t>
            </a:r>
            <a:r>
              <a:rPr lang="nl-NL" dirty="0" err="1"/>
              <a:t>influence</a:t>
            </a:r>
            <a:r>
              <a:rPr lang="nl-NL" dirty="0"/>
              <a:t> </a:t>
            </a:r>
            <a:r>
              <a:rPr lang="nl-NL" dirty="0" err="1"/>
              <a:t>observables</a:t>
            </a:r>
            <a:r>
              <a:rPr lang="nl-NL" dirty="0"/>
              <a:t> in complex </a:t>
            </a:r>
            <a:r>
              <a:rPr lang="nl-NL" dirty="0" err="1"/>
              <a:t>and</a:t>
            </a:r>
            <a:r>
              <a:rPr lang="nl-NL" dirty="0"/>
              <a:t> non-</a:t>
            </a:r>
            <a:r>
              <a:rPr lang="nl-NL" dirty="0" err="1"/>
              <a:t>linear</a:t>
            </a:r>
            <a:r>
              <a:rPr lang="nl-NL" dirty="0"/>
              <a:t> way</a:t>
            </a:r>
          </a:p>
          <a:p>
            <a:r>
              <a:rPr lang="nl-NL" dirty="0"/>
              <a:t>Global analysis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/>
              <a:t>Run on design points + </a:t>
            </a:r>
            <a:r>
              <a:rPr lang="nl-NL" dirty="0" err="1"/>
              <a:t>emulate</a:t>
            </a:r>
            <a:endParaRPr lang="nl-NL" dirty="0"/>
          </a:p>
          <a:p>
            <a:r>
              <a:rPr lang="nl-NL" dirty="0"/>
              <a:t>MCMC </a:t>
            </a:r>
            <a:r>
              <a:rPr lang="nl-NL" dirty="0" err="1"/>
              <a:t>with</a:t>
            </a:r>
            <a:r>
              <a:rPr lang="nl-NL" dirty="0"/>
              <a:t> Bayes </a:t>
            </a:r>
            <a:r>
              <a:rPr lang="nl-NL" dirty="0" err="1"/>
              <a:t>theorem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over 500 datapoints</a:t>
            </a:r>
          </a:p>
          <a:p>
            <a:r>
              <a:rPr lang="nl-NL" dirty="0" err="1"/>
              <a:t>Verify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high </a:t>
            </a:r>
            <a:r>
              <a:rPr lang="nl-NL" dirty="0" err="1"/>
              <a:t>probability</a:t>
            </a:r>
            <a:r>
              <a:rPr lang="nl-NL" dirty="0"/>
              <a:t> parameter set </a:t>
            </a:r>
            <a:r>
              <a:rPr lang="nl-NL" dirty="0" err="1"/>
              <a:t>works</a:t>
            </a:r>
            <a:r>
              <a:rPr lang="nl-NL" dirty="0"/>
              <a:t> well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observables</a:t>
            </a:r>
            <a:endParaRPr lang="nl-NL" dirty="0"/>
          </a:p>
          <a:p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gravitational</a:t>
            </a:r>
            <a:r>
              <a:rPr lang="nl-NL" dirty="0"/>
              <a:t> waves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instance</a:t>
            </a:r>
            <a:r>
              <a:rPr lang="nl-NL" dirty="0"/>
              <a:t> </a:t>
            </a:r>
            <a:r>
              <a:rPr lang="nl-NL" dirty="0" err="1"/>
              <a:t>waveform</a:t>
            </a:r>
            <a:r>
              <a:rPr lang="nl-NL" dirty="0"/>
              <a:t> </a:t>
            </a:r>
            <a:r>
              <a:rPr lang="nl-NL" dirty="0" err="1"/>
              <a:t>determines</a:t>
            </a:r>
            <a:r>
              <a:rPr lang="nl-NL" dirty="0"/>
              <a:t> </a:t>
            </a:r>
            <a:r>
              <a:rPr lang="nl-NL" dirty="0" err="1"/>
              <a:t>correlation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distance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inclination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3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Two lines, gravity to the strong force, </a:t>
            </a:r>
          </a:p>
          <a:p>
            <a:pPr lvl="0"/>
            <a:r>
              <a:rPr lang="en-US" dirty="0"/>
              <a:t>Mergers and intractable problems by exploiting Maldacena’s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343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5-6-2023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atbailey.github.io/post/gaussian-processes-for-dummies/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atbailey.github.io/post/gaussian-processes-for-dummies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cerncourier.com/a/neutron-star-mergers-create-heaviest-elements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cerncourier.com/a/exploring-nuclei-at-the-limi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16.pn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1393" y="2004732"/>
            <a:ext cx="10470319" cy="11763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sz="3400" b="1" dirty="0"/>
              <a:t>A theory perspective on heavy ion collisions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68710" y="3203629"/>
            <a:ext cx="9037638" cy="4714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sz="2500" spc="-80" dirty="0">
                <a:solidFill>
                  <a:srgbClr val="C00000"/>
                </a:solidFill>
                <a:latin typeface="Tw Cen MT" pitchFamily="34" charset="0"/>
                <a:ea typeface="+mj-ea"/>
                <a:cs typeface="+mj-cs"/>
              </a:rPr>
              <a:t>Many body physics in the hottest droplet on earth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6960" y="5096719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US" sz="1700" dirty="0"/>
              <a:t>Topical lectures, NIKHEF</a:t>
            </a:r>
          </a:p>
          <a:p>
            <a:pPr algn="r"/>
            <a:r>
              <a:rPr lang="en-US" sz="1700" dirty="0"/>
              <a:t>7 June 2023</a:t>
            </a:r>
            <a:endParaRPr lang="nl-NL" sz="1700" dirty="0"/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B2D6CF3D-6565-4D3C-B247-426A40C8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-67235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B8A181-1E44-441D-9D0C-60EF415D7F30}"/>
              </a:ext>
            </a:extLst>
          </p:cNvPr>
          <p:cNvGrpSpPr/>
          <p:nvPr/>
        </p:nvGrpSpPr>
        <p:grpSpPr>
          <a:xfrm>
            <a:off x="5086960" y="4953000"/>
            <a:ext cx="3786139" cy="1355488"/>
            <a:chOff x="8815339" y="3893982"/>
            <a:chExt cx="3200400" cy="1209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0C7571-6D12-4694-9A9A-5A4F2C10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39" y="4035366"/>
              <a:ext cx="3200400" cy="856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32CFF-0B43-4745-BDCA-B35C525F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88073" y="3893982"/>
              <a:ext cx="437553" cy="1209861"/>
            </a:xfrm>
            <a:prstGeom prst="rect">
              <a:avLst/>
            </a:prstGeom>
          </p:spPr>
        </p:pic>
      </p:grpSp>
      <p:sp>
        <p:nvSpPr>
          <p:cNvPr id="7" name="AutoShape 2">
            <a:extLst>
              <a:ext uri="{FF2B5EF4-FFF2-40B4-BE49-F238E27FC236}">
                <a16:creationId xmlns:a16="http://schemas.microsoft.com/office/drawing/2014/main" id="{13EA4B9C-139A-0B2D-126B-9845D5A502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ALICE run 295585">
            <a:extLst>
              <a:ext uri="{FF2B5EF4-FFF2-40B4-BE49-F238E27FC236}">
                <a16:creationId xmlns:a16="http://schemas.microsoft.com/office/drawing/2014/main" id="{31789270-35D5-031F-7345-10639B5C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0"/>
            <a:ext cx="7772401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53E119-F925-9565-296B-2016B786C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898" y="113102"/>
            <a:ext cx="1810003" cy="1857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4C80A5-5B6C-950D-C378-CE1DF4227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810000"/>
            <a:ext cx="3549569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580" y="416844"/>
            <a:ext cx="8915400" cy="685482"/>
          </a:xfrm>
        </p:spPr>
        <p:txBody>
          <a:bodyPr>
            <a:normAutofit/>
          </a:bodyPr>
          <a:lstStyle/>
          <a:p>
            <a:r>
              <a:rPr lang="en-US" sz="3000" b="1" dirty="0"/>
              <a:t>Rapidity versus pseudo-rapidity</a:t>
            </a:r>
            <a:endParaRPr lang="en-US" sz="3000" b="1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10</a:t>
            </a:fld>
            <a:r>
              <a:rPr lang="nl-NL" dirty="0"/>
              <a:t>/20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155916" y="1752600"/>
            <a:ext cx="8597684" cy="4373563"/>
          </a:xfrm>
        </p:spPr>
        <p:txBody>
          <a:bodyPr/>
          <a:lstStyle/>
          <a:p>
            <a:r>
              <a:rPr lang="en-US" dirty="0"/>
              <a:t>Longitudinal particle spectrum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No real boost invariance: rapidity dependence Gaussian width (~ 2 at RHIC, ~3 at LHC), with Jacobian depending on mass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Theorists prefer y, experimentalists </a:t>
            </a:r>
            <a:r>
              <a:rPr lang="en-US" dirty="0">
                <a:solidFill>
                  <a:srgbClr val="0070C0"/>
                </a:solidFill>
                <a:latin typeface="Symbol" panose="05050102010706020507" pitchFamily="18" charset="2"/>
              </a:rPr>
              <a:t>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4400" y="12834"/>
            <a:ext cx="18984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MIT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28" y="3216434"/>
            <a:ext cx="4467400" cy="30789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3276600"/>
            <a:ext cx="4339616" cy="3009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" y="6581001"/>
            <a:ext cx="9468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ALICE, Centrality dependence of the </a:t>
            </a:r>
            <a:r>
              <a:rPr lang="en-US" sz="1200" dirty="0" err="1">
                <a:solidFill>
                  <a:schemeClr val="bg1"/>
                </a:solidFill>
              </a:rPr>
              <a:t>pseudorapidity</a:t>
            </a:r>
            <a:r>
              <a:rPr lang="en-US" sz="1200" dirty="0">
                <a:solidFill>
                  <a:schemeClr val="bg1"/>
                </a:solidFill>
              </a:rPr>
              <a:t> distribution for charged particles in </a:t>
            </a:r>
            <a:r>
              <a:rPr lang="en-US" sz="1200" dirty="0" err="1">
                <a:solidFill>
                  <a:schemeClr val="bg1"/>
                </a:solidFill>
              </a:rPr>
              <a:t>Pb</a:t>
            </a:r>
            <a:r>
              <a:rPr lang="en-US" sz="1200" dirty="0">
                <a:solidFill>
                  <a:schemeClr val="bg1"/>
                </a:solidFill>
              </a:rPr>
              <a:t>–</a:t>
            </a:r>
            <a:r>
              <a:rPr lang="en-US" sz="1200" dirty="0" err="1">
                <a:solidFill>
                  <a:schemeClr val="bg1"/>
                </a:solidFill>
              </a:rPr>
              <a:t>Pb</a:t>
            </a:r>
            <a:r>
              <a:rPr lang="en-US" sz="1200" dirty="0">
                <a:solidFill>
                  <a:schemeClr val="bg1"/>
                </a:solidFill>
              </a:rPr>
              <a:t> collisions at √</a:t>
            </a:r>
            <a:r>
              <a:rPr lang="en-US" sz="1200" dirty="0" err="1">
                <a:solidFill>
                  <a:schemeClr val="bg1"/>
                </a:solidFill>
              </a:rPr>
              <a:t>s</a:t>
            </a:r>
            <a:r>
              <a:rPr lang="en-US" sz="1200" baseline="-25000" dirty="0" err="1">
                <a:solidFill>
                  <a:schemeClr val="bg1"/>
                </a:solidFill>
              </a:rPr>
              <a:t>NN</a:t>
            </a:r>
            <a:r>
              <a:rPr lang="en-US" sz="1200" dirty="0">
                <a:solidFill>
                  <a:schemeClr val="bg1"/>
                </a:solidFill>
              </a:rPr>
              <a:t> = 2.76 </a:t>
            </a:r>
            <a:r>
              <a:rPr lang="en-US" sz="1200" dirty="0" err="1">
                <a:solidFill>
                  <a:schemeClr val="bg1"/>
                </a:solidFill>
              </a:rPr>
              <a:t>TeV</a:t>
            </a:r>
            <a:r>
              <a:rPr lang="en-US" sz="1200" dirty="0">
                <a:solidFill>
                  <a:schemeClr val="bg1"/>
                </a:solidFill>
              </a:rPr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2596831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73076"/>
            <a:ext cx="7162800" cy="1142682"/>
          </a:xfrm>
        </p:spPr>
        <p:txBody>
          <a:bodyPr>
            <a:normAutofit/>
          </a:bodyPr>
          <a:lstStyle/>
          <a:p>
            <a:r>
              <a:rPr lang="en-US" sz="3200" dirty="0"/>
              <a:t>Many different kinds of observables</a:t>
            </a:r>
            <a:endParaRPr lang="en-US" sz="3200" baseline="-25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822593"/>
            <a:ext cx="8153400" cy="50292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Total cross section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Spectra as a function of: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Centrality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Transverse momentum (</a:t>
            </a:r>
            <a:r>
              <a:rPr lang="en-US" sz="1600" dirty="0" err="1">
                <a:solidFill>
                  <a:schemeClr val="accent1"/>
                </a:solidFill>
              </a:rPr>
              <a:t>p</a:t>
            </a:r>
            <a:r>
              <a:rPr lang="en-US" sz="1600" baseline="-25000" dirty="0" err="1">
                <a:solidFill>
                  <a:schemeClr val="accent1"/>
                </a:solidFill>
              </a:rPr>
              <a:t>T</a:t>
            </a:r>
            <a:r>
              <a:rPr lang="en-US" sz="1600" dirty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Particle identification (PID): </a:t>
            </a:r>
            <a:r>
              <a:rPr lang="en-US" sz="1600" dirty="0" err="1">
                <a:solidFill>
                  <a:schemeClr val="accent1"/>
                </a:solidFill>
              </a:rPr>
              <a:t>pions</a:t>
            </a:r>
            <a:r>
              <a:rPr lang="en-US" sz="1600" dirty="0">
                <a:solidFill>
                  <a:schemeClr val="accent1"/>
                </a:solidFill>
              </a:rPr>
              <a:t>, kaons, protons, lambdas, </a:t>
            </a:r>
            <a:r>
              <a:rPr lang="en-US" sz="1600" dirty="0" err="1">
                <a:solidFill>
                  <a:schemeClr val="accent1"/>
                </a:solidFill>
              </a:rPr>
              <a:t>etc</a:t>
            </a:r>
            <a:r>
              <a:rPr lang="en-US" sz="1600" dirty="0">
                <a:solidFill>
                  <a:schemeClr val="accent1"/>
                </a:solidFill>
              </a:rPr>
              <a:t> …</a:t>
            </a:r>
          </a:p>
          <a:p>
            <a:pPr lvl="1"/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Anisotropic flow, like v</a:t>
            </a:r>
            <a:r>
              <a:rPr lang="en-US" sz="1800" baseline="-25000" dirty="0">
                <a:solidFill>
                  <a:schemeClr val="tx1"/>
                </a:solidFill>
              </a:rPr>
              <a:t>2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Again as a function of centrality, </a:t>
            </a:r>
            <a:r>
              <a:rPr lang="en-US" sz="1600" dirty="0" err="1">
                <a:solidFill>
                  <a:schemeClr val="accent1"/>
                </a:solidFill>
              </a:rPr>
              <a:t>p</a:t>
            </a:r>
            <a:r>
              <a:rPr lang="en-US" sz="1600" baseline="-25000" dirty="0" err="1">
                <a:solidFill>
                  <a:schemeClr val="accent1"/>
                </a:solidFill>
              </a:rPr>
              <a:t>T</a:t>
            </a:r>
            <a:r>
              <a:rPr lang="en-US" sz="1600" dirty="0">
                <a:solidFill>
                  <a:schemeClr val="accent1"/>
                </a:solidFill>
              </a:rPr>
              <a:t> and PID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Higher orders (up to v</a:t>
            </a:r>
            <a:r>
              <a:rPr lang="en-US" sz="1600" baseline="-25000" dirty="0">
                <a:solidFill>
                  <a:schemeClr val="accent1"/>
                </a:solidFill>
              </a:rPr>
              <a:t>10</a:t>
            </a:r>
            <a:r>
              <a:rPr lang="en-US" sz="1600" dirty="0">
                <a:solidFill>
                  <a:schemeClr val="accent1"/>
                </a:solidFill>
              </a:rPr>
              <a:t>)</a:t>
            </a:r>
          </a:p>
          <a:p>
            <a:pPr lvl="1"/>
            <a:endParaRPr lang="en-US" sz="16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More complicated observables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  <a:sym typeface="Wingdings" pitchFamily="2" charset="2"/>
              </a:rPr>
              <a:t>Correlations among observables above, as a function again of centrality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  <a:sym typeface="Wingdings" pitchFamily="2" charset="2"/>
              </a:rPr>
              <a:t>Event plane angles and their correlations, </a:t>
            </a:r>
            <a:r>
              <a:rPr lang="en-US" sz="1600" dirty="0" err="1">
                <a:solidFill>
                  <a:schemeClr val="accent1"/>
                </a:solidFill>
                <a:sym typeface="Wingdings" pitchFamily="2" charset="2"/>
              </a:rPr>
              <a:t>etc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C9BC572D-0355-498D-AC39-F9CB15D0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11</a:t>
            </a:fld>
            <a:r>
              <a:rPr lang="nl-NL" dirty="0"/>
              <a:t>/20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3A764-A8A0-4A6E-BB6F-79D25D3AD252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F2CC7-B485-F7A2-4F3D-E12F115F58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5" t="75333" r="50443"/>
          <a:stretch/>
        </p:blipFill>
        <p:spPr>
          <a:xfrm>
            <a:off x="8534400" y="1920874"/>
            <a:ext cx="2819400" cy="258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70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F337E2-C581-44E0-931C-2CC2860D9FF2}"/>
              </a:ext>
            </a:extLst>
          </p:cNvPr>
          <p:cNvSpPr/>
          <p:nvPr/>
        </p:nvSpPr>
        <p:spPr>
          <a:xfrm>
            <a:off x="8229600" y="1850249"/>
            <a:ext cx="3953142" cy="427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73076"/>
            <a:ext cx="7162800" cy="1142682"/>
          </a:xfrm>
        </p:spPr>
        <p:txBody>
          <a:bodyPr>
            <a:normAutofit/>
          </a:bodyPr>
          <a:lstStyle/>
          <a:p>
            <a:r>
              <a:rPr lang="en-US" sz="3200" dirty="0"/>
              <a:t>Performing a global analysis</a:t>
            </a:r>
            <a:endParaRPr lang="en-US" sz="3200" baseline="-25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21336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Model depends on parameters non-linearly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Run model on 1200 `design’ points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Use an emulator for any point in parameter space (</a:t>
            </a:r>
            <a:r>
              <a:rPr lang="en-US" b="1" dirty="0">
                <a:solidFill>
                  <a:schemeClr val="accent1"/>
                </a:solidFill>
              </a:rPr>
              <a:t>GP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Markov Chain Monte Carlo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653 data points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Obtain posterior probability density of parameters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EMCEE code (`hammer of </a:t>
            </a:r>
            <a:r>
              <a:rPr lang="en-US" dirty="0" err="1">
                <a:solidFill>
                  <a:schemeClr val="accent1"/>
                </a:solidFill>
              </a:rPr>
              <a:t>mcmc</a:t>
            </a:r>
            <a:r>
              <a:rPr lang="en-US" dirty="0">
                <a:solidFill>
                  <a:schemeClr val="accent1"/>
                </a:solidFill>
              </a:rPr>
              <a:t>’)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Compare posterior with data</a:t>
            </a:r>
          </a:p>
          <a:p>
            <a:pPr lvl="1"/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Can include high statistics run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2AD2C7-37E1-4FE5-917E-664C96AA87AE}"/>
              </a:ext>
            </a:extLst>
          </p:cNvPr>
          <p:cNvGrpSpPr/>
          <p:nvPr/>
        </p:nvGrpSpPr>
        <p:grpSpPr>
          <a:xfrm>
            <a:off x="8204233" y="388367"/>
            <a:ext cx="3392449" cy="1199918"/>
            <a:chOff x="5715000" y="381000"/>
            <a:chExt cx="3392449" cy="11999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7625CC-E7D1-4298-9973-5FC50D3AA201}"/>
                </a:ext>
              </a:extLst>
            </p:cNvPr>
            <p:cNvSpPr/>
            <p:nvPr/>
          </p:nvSpPr>
          <p:spPr>
            <a:xfrm>
              <a:off x="5715000" y="381000"/>
              <a:ext cx="3392449" cy="1199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25EFE0-629C-4F10-9095-801CD6A7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750031"/>
              <a:ext cx="3266055" cy="8308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8AB581-5F60-41EF-9ECA-2F09E1527537}"/>
                </a:ext>
              </a:extLst>
            </p:cNvPr>
            <p:cNvSpPr txBox="1"/>
            <p:nvPr/>
          </p:nvSpPr>
          <p:spPr>
            <a:xfrm>
              <a:off x="5786718" y="415540"/>
              <a:ext cx="2514600" cy="37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Bayes theorem:</a:t>
              </a:r>
            </a:p>
          </p:txBody>
        </p:sp>
      </p:grp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C9BC572D-0355-498D-AC39-F9CB15D0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12</a:t>
            </a:fld>
            <a:r>
              <a:rPr lang="nl-NL" dirty="0"/>
              <a:t>/20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3A764-A8A0-4A6E-BB6F-79D25D3AD252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C44B3-6772-4FE2-BB42-8CABBB53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729" y="2219581"/>
            <a:ext cx="3648049" cy="1849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C8E825-4546-4F0D-9C47-DBA9C8AE3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774" y="4099876"/>
            <a:ext cx="3656029" cy="18728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F9AED-D82B-4726-AAC2-5CD0C3A5A454}"/>
              </a:ext>
            </a:extLst>
          </p:cNvPr>
          <p:cNvSpPr txBox="1"/>
          <p:nvPr/>
        </p:nvSpPr>
        <p:spPr>
          <a:xfrm>
            <a:off x="0" y="6439956"/>
            <a:ext cx="929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LIGO, Properties of the Binary Black Hole Merger GW150914 (2016)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https://emcee.readthedocs.io/en/stable/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8F2F5-553D-4EBF-8DA9-8D51FF8B702F}"/>
              </a:ext>
            </a:extLst>
          </p:cNvPr>
          <p:cNvSpPr txBox="1"/>
          <p:nvPr/>
        </p:nvSpPr>
        <p:spPr>
          <a:xfrm>
            <a:off x="8229600" y="184148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Same technique: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2670634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8531352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Many observables, but they are (often) highly correlated</a:t>
            </a:r>
          </a:p>
          <a:p>
            <a:pPr marL="749808" lvl="1" indent="-457200"/>
            <a:r>
              <a:rPr lang="en-US" dirty="0"/>
              <a:t>PCA analysis: linear transformation among observables</a:t>
            </a:r>
          </a:p>
          <a:p>
            <a:pPr marL="749808" lvl="1" indent="-457200"/>
            <a:r>
              <a:rPr lang="en-US" dirty="0"/>
              <a:t>Orders </a:t>
            </a:r>
            <a:r>
              <a:rPr lang="en-US" dirty="0" err="1"/>
              <a:t>d.o.f</a:t>
            </a:r>
            <a:r>
              <a:rPr lang="en-US" dirty="0"/>
              <a:t>. in decreasing variance; removes correlations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An example: pion multiplicity in 4 different centrality bins</a:t>
            </a:r>
          </a:p>
          <a:p>
            <a:pPr marL="749808" lvl="1" indent="-457200"/>
            <a:r>
              <a:rPr lang="en-US" dirty="0"/>
              <a:t>Less correlation between central and peripheral (0.928)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13</a:t>
            </a:fld>
            <a:r>
              <a:rPr lang="nl-NL" dirty="0"/>
              <a:t>/20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51771-9C3D-42B0-A110-B51057B947BD}"/>
              </a:ext>
            </a:extLst>
          </p:cNvPr>
          <p:cNvSpPr txBox="1"/>
          <p:nvPr/>
        </p:nvSpPr>
        <p:spPr>
          <a:xfrm>
            <a:off x="8704705" y="0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B42596-945A-4B63-962E-284F0A066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31" y="3740415"/>
            <a:ext cx="4307711" cy="2599742"/>
          </a:xfrm>
          <a:prstGeom prst="rect">
            <a:avLst/>
          </a:prstGeom>
        </p:spPr>
      </p:pic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60EBFEA0-B688-45C1-99BD-CE95F808C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90" y="3920102"/>
            <a:ext cx="4502510" cy="2362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1AB57A-B336-B160-F00A-99D911B6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8458200" cy="1295082"/>
          </a:xfrm>
        </p:spPr>
        <p:txBody>
          <a:bodyPr>
            <a:normAutofit/>
          </a:bodyPr>
          <a:lstStyle/>
          <a:p>
            <a:r>
              <a:rPr lang="en-US" sz="4000" dirty="0" err="1"/>
              <a:t>Analysing</a:t>
            </a:r>
            <a:r>
              <a:rPr lang="en-US" sz="4000" dirty="0"/>
              <a:t> the model: correlations</a:t>
            </a:r>
            <a:endParaRPr lang="nl-NL" sz="4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8EECC6-D083-F14C-56BB-7370F9629600}"/>
              </a:ext>
            </a:extLst>
          </p:cNvPr>
          <p:cNvGrpSpPr/>
          <p:nvPr/>
        </p:nvGrpSpPr>
        <p:grpSpPr>
          <a:xfrm>
            <a:off x="8204233" y="388367"/>
            <a:ext cx="3392449" cy="1199918"/>
            <a:chOff x="5715000" y="381000"/>
            <a:chExt cx="3392449" cy="11999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073B73-B104-0A91-30E1-717DEC08DEDA}"/>
                </a:ext>
              </a:extLst>
            </p:cNvPr>
            <p:cNvSpPr/>
            <p:nvPr/>
          </p:nvSpPr>
          <p:spPr>
            <a:xfrm>
              <a:off x="5715000" y="381000"/>
              <a:ext cx="3392449" cy="1199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BF2032-3A19-889B-DF9E-AA9C4F7F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750031"/>
              <a:ext cx="3266055" cy="83088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97928F-2F0B-5805-AE60-76B20CE4A56A}"/>
                </a:ext>
              </a:extLst>
            </p:cNvPr>
            <p:cNvSpPr txBox="1"/>
            <p:nvPr/>
          </p:nvSpPr>
          <p:spPr>
            <a:xfrm>
              <a:off x="5786718" y="415540"/>
              <a:ext cx="2514600" cy="37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Bayes theorem: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9E71D7-7263-7A32-E9E9-8D14595C08C3}"/>
              </a:ext>
            </a:extLst>
          </p:cNvPr>
          <p:cNvCxnSpPr/>
          <p:nvPr/>
        </p:nvCxnSpPr>
        <p:spPr>
          <a:xfrm flipV="1">
            <a:off x="7543800" y="1588285"/>
            <a:ext cx="2590800" cy="392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928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8458200" cy="1295082"/>
          </a:xfrm>
        </p:spPr>
        <p:txBody>
          <a:bodyPr>
            <a:normAutofit/>
          </a:bodyPr>
          <a:lstStyle/>
          <a:p>
            <a:r>
              <a:rPr lang="en-US" sz="4000" dirty="0" err="1"/>
              <a:t>Analysing</a:t>
            </a:r>
            <a:r>
              <a:rPr lang="en-US" sz="4000" dirty="0"/>
              <a:t> the model: correlations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8531352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`Tiny’</a:t>
            </a:r>
            <a:r>
              <a:rPr lang="en-US" dirty="0"/>
              <a:t> mean pion and proton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still correlated with pion multiplicity</a:t>
            </a:r>
          </a:p>
          <a:p>
            <a:pPr marL="749808" lvl="1" indent="-457200"/>
            <a:r>
              <a:rPr lang="en-US" dirty="0"/>
              <a:t>Even the hardly varying pion </a:t>
            </a:r>
            <a:r>
              <a:rPr lang="en-US" dirty="0" err="1"/>
              <a:t>pT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Much more complicated for a </a:t>
            </a:r>
            <a:r>
              <a:rPr lang="en-US" b="1" dirty="0"/>
              <a:t>large</a:t>
            </a:r>
            <a:r>
              <a:rPr lang="en-US" dirty="0"/>
              <a:t> dataset</a:t>
            </a:r>
          </a:p>
          <a:p>
            <a:pPr marL="749808" lvl="1" indent="-457200"/>
            <a:r>
              <a:rPr lang="en-US" dirty="0"/>
              <a:t>Quite natural: bulk viscosity compete norm, </a:t>
            </a:r>
            <a:r>
              <a:rPr lang="en-US" dirty="0" err="1"/>
              <a:t>etc</a:t>
            </a:r>
            <a:endParaRPr lang="en-US" dirty="0"/>
          </a:p>
          <a:p>
            <a:pPr marL="749808" lvl="1" indent="-457200"/>
            <a:r>
              <a:rPr lang="en-US" dirty="0"/>
              <a:t>Still blue quite striking: central pion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versus central pion multiplicity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14</a:t>
            </a:fld>
            <a:r>
              <a:rPr lang="nl-NL" dirty="0"/>
              <a:t>/20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51771-9C3D-42B0-A110-B51057B947BD}"/>
              </a:ext>
            </a:extLst>
          </p:cNvPr>
          <p:cNvSpPr txBox="1"/>
          <p:nvPr/>
        </p:nvSpPr>
        <p:spPr>
          <a:xfrm>
            <a:off x="8704705" y="0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DD706DF9-0787-4820-850C-5E5591D91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61" y="3962401"/>
            <a:ext cx="4419600" cy="2276373"/>
          </a:xfrm>
          <a:prstGeom prst="rect">
            <a:avLst/>
          </a:prstGeom>
        </p:spPr>
      </p:pic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FB532CD-2072-491E-9378-576A9E503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62400"/>
            <a:ext cx="4428560" cy="228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00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7934"/>
            <a:ext cx="9372600" cy="1295082"/>
          </a:xfrm>
        </p:spPr>
        <p:txBody>
          <a:bodyPr>
            <a:normAutofit/>
          </a:bodyPr>
          <a:lstStyle/>
          <a:p>
            <a:r>
              <a:rPr lang="en-US" sz="4000" dirty="0"/>
              <a:t>Design points are not enough: emulate rest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438" y="1895916"/>
            <a:ext cx="8531352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Emulation using </a:t>
            </a:r>
            <a:r>
              <a:rPr lang="en-US" i="1" dirty="0">
                <a:solidFill>
                  <a:schemeClr val="accent5"/>
                </a:solidFill>
              </a:rPr>
              <a:t>Gaussian Processes</a:t>
            </a:r>
          </a:p>
          <a:p>
            <a:pPr marL="749808" lvl="1" indent="-457200"/>
            <a:r>
              <a:rPr lang="en-US" i="1" dirty="0"/>
              <a:t>Non-parametric:</a:t>
            </a:r>
            <a:r>
              <a:rPr lang="en-US" dirty="0"/>
              <a:t> finds (Bayesian) probability over distribution of functions f(</a:t>
            </a:r>
            <a:r>
              <a:rPr lang="en-US" b="1" dirty="0"/>
              <a:t>x</a:t>
            </a:r>
            <a:r>
              <a:rPr lang="en-US" dirty="0"/>
              <a:t>)</a:t>
            </a:r>
          </a:p>
          <a:p>
            <a:pPr marL="749808" lvl="1" indent="-457200"/>
            <a:r>
              <a:rPr lang="en-US" dirty="0"/>
              <a:t>Uses prior + observations (e.g. 250 design points)</a:t>
            </a:r>
          </a:p>
          <a:p>
            <a:pPr marL="749808" lvl="1" indent="-457200"/>
            <a:r>
              <a:rPr lang="en-US" dirty="0"/>
              <a:t>Prior kernel defines function similarity versus distance in </a:t>
            </a:r>
            <a:r>
              <a:rPr lang="en-US" b="1" dirty="0"/>
              <a:t>x</a:t>
            </a:r>
            <a:r>
              <a:rPr lang="en-US" dirty="0"/>
              <a:t>-space; standard: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Length term + noise term (uncorrelated): </a:t>
            </a:r>
            <a:r>
              <a:rPr lang="en-US" i="1" dirty="0">
                <a:solidFill>
                  <a:schemeClr val="accent5"/>
                </a:solidFill>
              </a:rPr>
              <a:t>hyperparameters</a:t>
            </a:r>
          </a:p>
          <a:p>
            <a:pPr marL="749808" lvl="1" indent="-457200"/>
            <a:r>
              <a:rPr lang="en-US" dirty="0"/>
              <a:t>If independent of </a:t>
            </a:r>
            <a:r>
              <a:rPr lang="en-US" b="1" dirty="0"/>
              <a:t>x</a:t>
            </a:r>
            <a:r>
              <a:rPr lang="en-US" dirty="0"/>
              <a:t>: long length scale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15</a:t>
            </a:fld>
            <a:r>
              <a:rPr lang="nl-NL" dirty="0"/>
              <a:t>/20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51771-9C3D-42B0-A110-B51057B947BD}"/>
              </a:ext>
            </a:extLst>
          </p:cNvPr>
          <p:cNvSpPr txBox="1"/>
          <p:nvPr/>
        </p:nvSpPr>
        <p:spPr>
          <a:xfrm>
            <a:off x="8704705" y="0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A679C-D577-42DE-9A43-EA42375E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775" y="6461600"/>
            <a:ext cx="94678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Carl Rasmussen and Christopher Williams, Gaussian Processes for Machine Learning (2006)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Katherine Bailey, </a:t>
            </a:r>
            <a:r>
              <a:rPr lang="en-US" sz="1100" dirty="0">
                <a:hlinkClick r:id="rId3"/>
              </a:rPr>
              <a:t>https://katbailey.github.io/post/gaussian-processes-for-dummies/</a:t>
            </a:r>
            <a:r>
              <a:rPr lang="en-US" sz="1100" dirty="0"/>
              <a:t>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+ Python Sci-kit</a:t>
            </a:r>
          </a:p>
        </p:txBody>
      </p:sp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F28C8DF-8DC8-48A7-9CB3-BF7625B2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29" y="3660323"/>
            <a:ext cx="2621286" cy="19577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63D1A6-5932-465A-A652-C472946FBF72}"/>
              </a:ext>
            </a:extLst>
          </p:cNvPr>
          <p:cNvSpPr txBox="1"/>
          <p:nvPr/>
        </p:nvSpPr>
        <p:spPr>
          <a:xfrm>
            <a:off x="4323590" y="416444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L = 1/M </a:t>
            </a:r>
            <a:r>
              <a:rPr lang="en-US" baseline="3000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= 0.1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CE63E5-D435-454F-9045-C492E6077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064" y="3205223"/>
            <a:ext cx="4191000" cy="44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687D68-217E-4773-98EA-9F9CDFF66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142" y="3313214"/>
            <a:ext cx="1881191" cy="267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40403-7FD4-E2D9-61B4-4B8E2D470A44}"/>
              </a:ext>
            </a:extLst>
          </p:cNvPr>
          <p:cNvSpPr txBox="1"/>
          <p:nvPr/>
        </p:nvSpPr>
        <p:spPr>
          <a:xfrm>
            <a:off x="8219153" y="3754397"/>
            <a:ext cx="32004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f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points that are `given’</a:t>
            </a:r>
          </a:p>
          <a:p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f</a:t>
            </a:r>
            <a:r>
              <a:rPr lang="en-US" i="1" baseline="-25000" dirty="0">
                <a:latin typeface="Times" panose="02020603050405020304" pitchFamily="18" charset="0"/>
                <a:cs typeface="Times" panose="02020603050405020304" pitchFamily="18" charset="0"/>
              </a:rPr>
              <a:t>*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m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points we like to estimate</a:t>
            </a:r>
          </a:p>
          <a:p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K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: correlation between points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47B6B0-6654-4075-857E-E8847FF12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3853979"/>
            <a:ext cx="2437534" cy="4875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DED363-3284-79E0-FF95-1306DB0CA24E}"/>
              </a:ext>
            </a:extLst>
          </p:cNvPr>
          <p:cNvCxnSpPr>
            <a:cxnSpLocks/>
          </p:cNvCxnSpPr>
          <p:nvPr/>
        </p:nvCxnSpPr>
        <p:spPr>
          <a:xfrm>
            <a:off x="9067800" y="2590800"/>
            <a:ext cx="76200" cy="1163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63B248-09FF-0F6F-2D33-238C28893271}"/>
              </a:ext>
            </a:extLst>
          </p:cNvPr>
          <p:cNvCxnSpPr>
            <a:cxnSpLocks/>
          </p:cNvCxnSpPr>
          <p:nvPr/>
        </p:nvCxnSpPr>
        <p:spPr>
          <a:xfrm flipH="1" flipV="1">
            <a:off x="4387915" y="3580742"/>
            <a:ext cx="3831238" cy="1448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01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05000"/>
            <a:ext cx="8991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Emulation using Gaussian Processes</a:t>
            </a:r>
          </a:p>
          <a:p>
            <a:pPr marL="749808" lvl="1" indent="-457200"/>
            <a:r>
              <a:rPr lang="en-US" dirty="0"/>
              <a:t>Add training data </a:t>
            </a:r>
            <a:r>
              <a:rPr lang="en-US" i="1" dirty="0"/>
              <a:t>f</a:t>
            </a:r>
            <a:r>
              <a:rPr lang="en-US" dirty="0"/>
              <a:t>; compute Bayesian posterior distribution for </a:t>
            </a:r>
            <a:r>
              <a:rPr lang="en-US" i="1" dirty="0"/>
              <a:t>f</a:t>
            </a:r>
            <a:r>
              <a:rPr lang="en-US" i="1" baseline="-25000" dirty="0"/>
              <a:t>*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GP work for any dimension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Hyperparameters need to be </a:t>
            </a:r>
            <a:r>
              <a:rPr lang="en-US" dirty="0" err="1"/>
              <a:t>optimised</a:t>
            </a:r>
            <a:r>
              <a:rPr lang="en-US" dirty="0"/>
              <a:t> (‘training’ the emulator)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16</a:t>
            </a:fld>
            <a:r>
              <a:rPr lang="nl-NL" dirty="0"/>
              <a:t>/20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51771-9C3D-42B0-A110-B51057B947BD}"/>
              </a:ext>
            </a:extLst>
          </p:cNvPr>
          <p:cNvSpPr txBox="1"/>
          <p:nvPr/>
        </p:nvSpPr>
        <p:spPr>
          <a:xfrm>
            <a:off x="8704705" y="0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F28C8DF-8DC8-48A7-9CB3-BF7625B2E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95" y="3005355"/>
            <a:ext cx="2621286" cy="19577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63D1A6-5932-465A-A652-C472946FBF72}"/>
              </a:ext>
            </a:extLst>
          </p:cNvPr>
          <p:cNvSpPr txBox="1"/>
          <p:nvPr/>
        </p:nvSpPr>
        <p:spPr>
          <a:xfrm>
            <a:off x="2173695" y="267558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L = 1/M </a:t>
            </a:r>
            <a:r>
              <a:rPr lang="en-US" baseline="3000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= 0.1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6B53BAE-87A5-4733-83D7-2158F2901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78" y="2875602"/>
            <a:ext cx="2963660" cy="2213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B2939-64F8-490A-8729-D2A3DE386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406" y="2675588"/>
            <a:ext cx="2437534" cy="487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D6DEC9-AF9E-B2A1-BAE9-CCB59AFAE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775" y="6461600"/>
            <a:ext cx="94678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Carl Rasmussen and Christopher Williams, Gaussian Processes for Machine Learning (2006)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Katherine Bailey, </a:t>
            </a:r>
            <a:r>
              <a:rPr lang="en-US" sz="1100" dirty="0">
                <a:hlinkClick r:id="rId6"/>
              </a:rPr>
              <a:t>https://katbailey.github.io/post/gaussian-processes-for-dummies/</a:t>
            </a:r>
            <a:r>
              <a:rPr lang="en-US" sz="1100" dirty="0"/>
              <a:t>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+ Python Sci-kit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64A043-5188-F613-7C48-098AF523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87934"/>
            <a:ext cx="9372600" cy="1295082"/>
          </a:xfrm>
        </p:spPr>
        <p:txBody>
          <a:bodyPr>
            <a:normAutofit/>
          </a:bodyPr>
          <a:lstStyle/>
          <a:p>
            <a:r>
              <a:rPr lang="en-US" sz="4000" dirty="0"/>
              <a:t>Design points are not enough: emulate rest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335529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3" y="0"/>
            <a:ext cx="11790437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838201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51616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63" y="0"/>
            <a:ext cx="11790436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1154625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238292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6FAF873-277A-4F82-9CDB-5E4EEBEE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19</a:t>
            </a:fld>
            <a:r>
              <a:rPr lang="nl-NL" dirty="0"/>
              <a:t>/27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80" y="-531813"/>
            <a:ext cx="8458200" cy="1293813"/>
          </a:xfrm>
        </p:spPr>
        <p:txBody>
          <a:bodyPr>
            <a:normAutofit/>
          </a:bodyPr>
          <a:lstStyle/>
          <a:p>
            <a:r>
              <a:rPr lang="nl-NL" sz="3600" dirty="0"/>
              <a:t>Full posterior </a:t>
            </a:r>
            <a:r>
              <a:rPr lang="nl-NL" sz="3600" dirty="0" err="1"/>
              <a:t>distributions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1071315"/>
            <a:ext cx="4572000" cy="478155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Some parameters better constrained than others</a:t>
            </a:r>
          </a:p>
          <a:p>
            <a:pPr marL="749808" lvl="1" indent="-457200"/>
            <a:r>
              <a:rPr lang="en-US" dirty="0"/>
              <a:t>Correlations add important information, e.g. width constrained much more accurately if </a:t>
            </a:r>
            <a:r>
              <a:rPr lang="en-US" i="1" dirty="0"/>
              <a:t>q </a:t>
            </a:r>
            <a:r>
              <a:rPr lang="en-US" dirty="0"/>
              <a:t>parameter is known</a:t>
            </a:r>
          </a:p>
          <a:p>
            <a:pPr marL="749808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3FB973-436E-41A5-86F2-154B5BADD7E4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7AC93B87-B210-426E-8B10-1F87C2CF8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9" y="33090"/>
            <a:ext cx="7365146" cy="6858000"/>
          </a:xfrm>
          <a:prstGeom prst="rect">
            <a:avLst/>
          </a:prstGeom>
        </p:spPr>
      </p:pic>
      <p:pic>
        <p:nvPicPr>
          <p:cNvPr id="4" name="Picture 3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79131C9F-847F-BC65-645C-42C93EC97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7"/>
          <a:stretch/>
        </p:blipFill>
        <p:spPr>
          <a:xfrm>
            <a:off x="533400" y="3429000"/>
            <a:ext cx="2659947" cy="17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6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14430-757B-4170-9DA0-F03C6D97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-238658"/>
            <a:ext cx="10058400" cy="1450757"/>
          </a:xfrm>
        </p:spPr>
        <p:txBody>
          <a:bodyPr/>
          <a:lstStyle/>
          <a:p>
            <a:r>
              <a:rPr lang="en-US" dirty="0"/>
              <a:t>The scope of QCD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00155E-60AA-4D75-8C45-35FA410A2153}"/>
              </a:ext>
            </a:extLst>
          </p:cNvPr>
          <p:cNvSpPr txBox="1"/>
          <p:nvPr/>
        </p:nvSpPr>
        <p:spPr>
          <a:xfrm>
            <a:off x="0" y="6591224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2"/>
              </a:rPr>
              <a:t>https://cerncourier.com/a/exploring-nuclei-at-the-limits/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https://cerncourier.com/a/neutron-star-mergers-create-heaviest-elements/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010A31-1B7E-18F7-2652-F014A0B9AF11}"/>
              </a:ext>
            </a:extLst>
          </p:cNvPr>
          <p:cNvGrpSpPr/>
          <p:nvPr/>
        </p:nvGrpSpPr>
        <p:grpSpPr>
          <a:xfrm>
            <a:off x="524216" y="4191000"/>
            <a:ext cx="3101878" cy="1980908"/>
            <a:chOff x="1600200" y="3083340"/>
            <a:chExt cx="4942114" cy="3057389"/>
          </a:xfrm>
        </p:grpSpPr>
        <p:pic>
          <p:nvPicPr>
            <p:cNvPr id="1026" name="Picture 2" descr="Chart of nuclides">
              <a:extLst>
                <a:ext uri="{FF2B5EF4-FFF2-40B4-BE49-F238E27FC236}">
                  <a16:creationId xmlns:a16="http://schemas.microsoft.com/office/drawing/2014/main" id="{EB8D0183-C12A-42C3-BD83-389392172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4164292"/>
              <a:ext cx="4142038" cy="1976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B3951D54-8E44-EDC0-0771-380779B4E7CB}"/>
                </a:ext>
              </a:extLst>
            </p:cNvPr>
            <p:cNvSpPr txBox="1">
              <a:spLocks/>
            </p:cNvSpPr>
            <p:nvPr/>
          </p:nvSpPr>
          <p:spPr>
            <a:xfrm>
              <a:off x="1619794" y="3083340"/>
              <a:ext cx="4922520" cy="105156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500" dirty="0">
                  <a:solidFill>
                    <a:schemeClr val="accent5"/>
                  </a:solidFill>
                </a:rPr>
                <a:t>Nuclear structure</a:t>
              </a:r>
              <a:endParaRPr lang="nl-NL" sz="25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20EF36-EBE3-3B98-16E1-8E03169A3FC1}"/>
              </a:ext>
            </a:extLst>
          </p:cNvPr>
          <p:cNvGrpSpPr/>
          <p:nvPr/>
        </p:nvGrpSpPr>
        <p:grpSpPr>
          <a:xfrm>
            <a:off x="4381500" y="1791386"/>
            <a:ext cx="3656525" cy="2327426"/>
            <a:chOff x="4433731" y="1739537"/>
            <a:chExt cx="3656525" cy="23274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0714AF-5FFE-804F-CCCC-9491346A7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3731" y="1739537"/>
              <a:ext cx="3656525" cy="23274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DAB568-FA58-6069-7EB5-5ADCABBCA59C}"/>
                </a:ext>
              </a:extLst>
            </p:cNvPr>
            <p:cNvSpPr txBox="1"/>
            <p:nvPr/>
          </p:nvSpPr>
          <p:spPr>
            <a:xfrm>
              <a:off x="6139543" y="2445492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EA3C2BE-EE5A-D266-373E-DBBF60DAD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389" y="3914471"/>
            <a:ext cx="2490787" cy="24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7E05DA7-A771-3EF5-4F50-D4735498531B}"/>
              </a:ext>
            </a:extLst>
          </p:cNvPr>
          <p:cNvSpPr txBox="1">
            <a:spLocks/>
          </p:cNvSpPr>
          <p:nvPr/>
        </p:nvSpPr>
        <p:spPr>
          <a:xfrm>
            <a:off x="8839200" y="3015745"/>
            <a:ext cx="3870792" cy="8265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accent5"/>
                </a:solidFill>
              </a:rPr>
              <a:t>Neutron star (mergers)</a:t>
            </a:r>
            <a:endParaRPr lang="nl-NL" sz="2500" dirty="0">
              <a:solidFill>
                <a:schemeClr val="accent5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F527F6-896E-AFAB-7B5D-4D7049A60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0" y="72985"/>
            <a:ext cx="3038354" cy="260902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971261D-043E-9E2A-6BAB-DE5B00CB19BE}"/>
              </a:ext>
            </a:extLst>
          </p:cNvPr>
          <p:cNvSpPr txBox="1">
            <a:spLocks/>
          </p:cNvSpPr>
          <p:nvPr/>
        </p:nvSpPr>
        <p:spPr>
          <a:xfrm>
            <a:off x="8817429" y="2327820"/>
            <a:ext cx="3870792" cy="8265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accent5"/>
                </a:solidFill>
              </a:rPr>
              <a:t>Quark-gluon plasma</a:t>
            </a:r>
            <a:endParaRPr lang="nl-NL" sz="2500" dirty="0">
              <a:solidFill>
                <a:schemeClr val="accent5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ECC88C-A1A7-2F9D-098D-DA06056F1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12" y="762000"/>
            <a:ext cx="1807043" cy="3308808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1408A9A5-F193-B18C-3E71-54A312C52F0F}"/>
              </a:ext>
            </a:extLst>
          </p:cNvPr>
          <p:cNvSpPr txBox="1">
            <a:spLocks/>
          </p:cNvSpPr>
          <p:nvPr/>
        </p:nvSpPr>
        <p:spPr>
          <a:xfrm>
            <a:off x="45543" y="-28199"/>
            <a:ext cx="3870792" cy="8265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chemeClr val="accent5"/>
                </a:solidFill>
              </a:rPr>
              <a:t>Particle showers</a:t>
            </a:r>
            <a:endParaRPr lang="nl-NL" sz="2700" dirty="0">
              <a:solidFill>
                <a:schemeClr val="accent5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42BDF67-29F7-AD10-6864-240943FD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076" y="5106306"/>
            <a:ext cx="2335723" cy="11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6A5A9BB1-FCE6-D4B0-A221-B9FF692E6D65}"/>
              </a:ext>
            </a:extLst>
          </p:cNvPr>
          <p:cNvSpPr txBox="1">
            <a:spLocks/>
          </p:cNvSpPr>
          <p:nvPr/>
        </p:nvSpPr>
        <p:spPr>
          <a:xfrm>
            <a:off x="4368789" y="4439324"/>
            <a:ext cx="3089580" cy="6813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accent5"/>
                </a:solidFill>
              </a:rPr>
              <a:t>Lattice QCD</a:t>
            </a:r>
            <a:endParaRPr lang="nl-NL" sz="25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1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20</a:t>
            </a:fld>
            <a:r>
              <a:rPr lang="nl-NL" dirty="0"/>
              <a:t>/20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268287"/>
            <a:ext cx="8382000" cy="914400"/>
          </a:xfrm>
        </p:spPr>
        <p:txBody>
          <a:bodyPr>
            <a:normAutofit/>
          </a:bodyPr>
          <a:lstStyle/>
          <a:p>
            <a:r>
              <a:rPr lang="nl-NL" sz="3200" dirty="0" err="1"/>
              <a:t>Discussion</a:t>
            </a:r>
            <a:endParaRPr lang="nl-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02531" y="1404392"/>
            <a:ext cx="7712869" cy="505301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Exciting progress using global analyses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Heavy ion collisions towards percent level precision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Wealth of data, most of it understood within hydrodynamic framework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/>
              <a:t>Many things left out: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Hard probes, jets, jet-hydro interaction</a:t>
            </a:r>
          </a:p>
          <a:p>
            <a:pPr lvl="1">
              <a:buClr>
                <a:schemeClr val="accent6"/>
              </a:buClr>
            </a:pPr>
            <a:r>
              <a:rPr lang="en-US" dirty="0" err="1">
                <a:solidFill>
                  <a:srgbClr val="000000"/>
                </a:solidFill>
              </a:rPr>
              <a:t>Flavoured</a:t>
            </a:r>
            <a:r>
              <a:rPr lang="en-US" dirty="0">
                <a:solidFill>
                  <a:srgbClr val="000000"/>
                </a:solidFill>
              </a:rPr>
              <a:t> particles (strange, charm, beauty..) and their characteristics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Parton distribution functions and their nuclear modifications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Exciting topics in `small’ systems (p-Pb, OO …): hydro at its limit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Interaction with nuclear structure (oxygen, neutron skin of lead…)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`Special’ observables such as </a:t>
            </a:r>
            <a:r>
              <a:rPr lang="en-US" dirty="0" err="1">
                <a:solidFill>
                  <a:srgbClr val="000000"/>
                </a:solidFill>
              </a:rPr>
              <a:t>ultracentral</a:t>
            </a:r>
            <a:r>
              <a:rPr lang="en-US" dirty="0">
                <a:solidFill>
                  <a:srgbClr val="000000"/>
                </a:solidFill>
              </a:rPr>
              <a:t> collisions (highest 0.01%)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1295400" y="1219200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movie6hq2">
            <a:hlinkClick r:id="" action="ppaction://media"/>
            <a:extLst>
              <a:ext uri="{FF2B5EF4-FFF2-40B4-BE49-F238E27FC236}">
                <a16:creationId xmlns:a16="http://schemas.microsoft.com/office/drawing/2014/main" id="{806E683A-760A-C2E0-0B06-BCB0E987B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458" y="4527345"/>
            <a:ext cx="1922830" cy="1668667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5513FEE8-3BEC-4AAF-AD22-0E94D90681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b="16552"/>
          <a:stretch/>
        </p:blipFill>
        <p:spPr>
          <a:xfrm rot="10800000">
            <a:off x="7167965" y="-1"/>
            <a:ext cx="5013701" cy="46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8E7F-E5C4-F3B9-0142-2A9CD943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855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9" y="727662"/>
            <a:ext cx="8382000" cy="914082"/>
          </a:xfrm>
        </p:spPr>
        <p:txBody>
          <a:bodyPr>
            <a:normAutofit/>
          </a:bodyPr>
          <a:lstStyle/>
          <a:p>
            <a:r>
              <a:rPr lang="en-US" sz="3100" dirty="0"/>
              <a:t>Jet spectra</a:t>
            </a:r>
            <a:endParaRPr lang="en-US" sz="3100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22</a:t>
            </a:fld>
            <a:r>
              <a:rPr lang="nl-NL" dirty="0"/>
              <a:t>/20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219200" y="1828800"/>
            <a:ext cx="7620000" cy="4373563"/>
          </a:xfrm>
        </p:spPr>
        <p:txBody>
          <a:bodyPr/>
          <a:lstStyle/>
          <a:p>
            <a:r>
              <a:rPr lang="en-US" dirty="0"/>
              <a:t>Clustering algorithm: anti-</a:t>
            </a:r>
            <a:r>
              <a:rPr lang="en-US" dirty="0" err="1"/>
              <a:t>k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1"/>
            <a:r>
              <a:rPr lang="en-US" dirty="0"/>
              <a:t>Clusters around hard cores: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32" y="6559205"/>
            <a:ext cx="9468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Matteo Cacciari, Gavin P. Salam and Gregory Soyez</a:t>
            </a:r>
            <a:r>
              <a:rPr lang="en-US" sz="1200" dirty="0">
                <a:solidFill>
                  <a:schemeClr val="bg1"/>
                </a:solidFill>
              </a:rPr>
              <a:t>, The anti-</a:t>
            </a:r>
            <a:r>
              <a:rPr lang="en-US" sz="1200" dirty="0" err="1">
                <a:solidFill>
                  <a:schemeClr val="bg1"/>
                </a:solidFill>
              </a:rPr>
              <a:t>k</a:t>
            </a:r>
            <a:r>
              <a:rPr lang="en-US" sz="1200" baseline="-25000" dirty="0" err="1">
                <a:solidFill>
                  <a:schemeClr val="bg1"/>
                </a:solidFill>
              </a:rPr>
              <a:t>t</a:t>
            </a:r>
            <a:r>
              <a:rPr lang="en-US" sz="1200" dirty="0">
                <a:solidFill>
                  <a:schemeClr val="bg1"/>
                </a:solidFill>
              </a:rPr>
              <a:t> jet clustering algorithm (2008)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507" y="2811987"/>
            <a:ext cx="4279580" cy="3181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5EEB4"/>
              </a:clrFrom>
              <a:clrTo>
                <a:srgbClr val="E5EEB4">
                  <a:alpha val="0"/>
                </a:srgbClr>
              </a:clrTo>
            </a:clrChange>
          </a:blip>
          <a:srcRect r="33962"/>
          <a:stretch/>
        </p:blipFill>
        <p:spPr>
          <a:xfrm>
            <a:off x="8988958" y="221342"/>
            <a:ext cx="2995841" cy="782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080" y="2819736"/>
            <a:ext cx="4251799" cy="32675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2749" y="5146442"/>
            <a:ext cx="1716023" cy="4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6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588" y="152719"/>
            <a:ext cx="8458200" cy="714085"/>
          </a:xfrm>
        </p:spPr>
        <p:txBody>
          <a:bodyPr>
            <a:normAutofit fontScale="90000"/>
          </a:bodyPr>
          <a:lstStyle/>
          <a:p>
            <a:r>
              <a:rPr lang="en-US" dirty="0"/>
              <a:t>Jets in QGP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23</a:t>
            </a:fld>
            <a:r>
              <a:rPr lang="nl-NL" dirty="0"/>
              <a:t>/20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0" y="6593290"/>
            <a:ext cx="9467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itchFamily="34" charset="0"/>
              </a:rPr>
              <a:t>CMS PAPER EXO-12-059</a:t>
            </a:r>
          </a:p>
          <a:p>
            <a:r>
              <a:rPr lang="en-US" sz="1200" dirty="0">
                <a:latin typeface="Tw Cen MT" pitchFamily="34" charset="0"/>
              </a:rPr>
              <a:t> </a:t>
            </a:r>
            <a:endParaRPr lang="it-IT" sz="1200" dirty="0">
              <a:latin typeface="Tw Cen MT" pitchFamily="34" charset="0"/>
            </a:endParaRPr>
          </a:p>
        </p:txBody>
      </p:sp>
      <p:pic>
        <p:nvPicPr>
          <p:cNvPr id="2054" name="Picture 6" descr="http://www.pd.infn.it/~dorigo/zprime_t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152719"/>
            <a:ext cx="4839965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ms.web.cern.ch/sites/cms.web.cern.ch/files/styles/large/public/field/image/EXO12059_Event01.png?itok=HonbX8Y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3" b="7994"/>
          <a:stretch/>
        </p:blipFill>
        <p:spPr bwMode="auto">
          <a:xfrm>
            <a:off x="1652588" y="1068204"/>
            <a:ext cx="3543300" cy="350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gure 1: Sketch of pp-collision and resulting collimated spray of particles, a jet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4369672"/>
            <a:ext cx="5441950" cy="201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cms.web.cern.ch/sites/cms.web.cern.ch/files/styles/large/public/field/image/HI-DijetSupp-151076-1328520-RhoPhi.png?itok=mSukm2L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101" y="990600"/>
            <a:ext cx="4572000" cy="33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4052" y="3926438"/>
            <a:ext cx="3240049" cy="25514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27035" y="4854501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7458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37623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Heavy </a:t>
            </a:r>
            <a:r>
              <a:rPr lang="en-US" dirty="0" err="1"/>
              <a:t>flavour</a:t>
            </a:r>
            <a:r>
              <a:rPr lang="en-US" dirty="0"/>
              <a:t> theoretically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658B4BA-DCE1-48A5-95CE-F816F268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392" y="4038600"/>
            <a:ext cx="10058400" cy="4478229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Medium modified splitting function </a:t>
            </a:r>
            <a:r>
              <a:rPr lang="en-GB" sz="2400" dirty="0"/>
              <a:t>after scattering with N medium constituents</a:t>
            </a:r>
          </a:p>
          <a:p>
            <a:r>
              <a:rPr lang="en-GB" sz="2400" dirty="0"/>
              <a:t>Depends on density n(</a:t>
            </a:r>
            <a:r>
              <a:rPr lang="en-GB" sz="2400" dirty="0">
                <a:latin typeface="Symbol" panose="05050102010706020507" pitchFamily="18" charset="2"/>
              </a:rPr>
              <a:t>x</a:t>
            </a:r>
            <a:r>
              <a:rPr lang="en-GB" sz="2400" dirty="0"/>
              <a:t>); medium modified propagator </a:t>
            </a:r>
            <a:r>
              <a:rPr lang="en-GB" sz="2400" i="1" dirty="0"/>
              <a:t>K</a:t>
            </a:r>
            <a:r>
              <a:rPr lang="en-GB" sz="2400" dirty="0"/>
              <a:t>, cross section </a:t>
            </a:r>
            <a:r>
              <a:rPr lang="en-GB" sz="2400" dirty="0">
                <a:latin typeface="Symbol" panose="05050102010706020507" pitchFamily="18" charset="2"/>
              </a:rPr>
              <a:t>s</a:t>
            </a:r>
            <a:r>
              <a:rPr lang="en-GB" sz="2400" baseline="-25000" dirty="0"/>
              <a:t>3</a:t>
            </a:r>
          </a:p>
          <a:p>
            <a:r>
              <a:rPr lang="en-GB" sz="2400" dirty="0"/>
              <a:t>Two characteristics: </a:t>
            </a:r>
          </a:p>
          <a:p>
            <a:pPr lvl="1"/>
            <a:r>
              <a:rPr lang="en-GB" sz="2200" dirty="0"/>
              <a:t>amplitude (yield)</a:t>
            </a:r>
          </a:p>
          <a:p>
            <a:pPr lvl="1"/>
            <a:r>
              <a:rPr lang="en-GB" sz="2200" dirty="0"/>
              <a:t>transverse momentum </a:t>
            </a:r>
            <a:r>
              <a:rPr lang="en-GB" sz="2200" dirty="0">
                <a:latin typeface="Symbol" panose="05050102010706020507" pitchFamily="18" charset="2"/>
              </a:rPr>
              <a:t>k</a:t>
            </a:r>
            <a:r>
              <a:rPr lang="en-GB" sz="2200" dirty="0"/>
              <a:t> (broadening)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144383-B5C9-45CB-ACC5-36E36EDC836B}"/>
              </a:ext>
            </a:extLst>
          </p:cNvPr>
          <p:cNvSpPr txBox="1"/>
          <p:nvPr/>
        </p:nvSpPr>
        <p:spPr>
          <a:xfrm>
            <a:off x="152400" y="76200"/>
            <a:ext cx="711517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Aleksas</a:t>
            </a:r>
            <a:r>
              <a:rPr lang="en-GB" dirty="0"/>
              <a:t>, Jasmine, Maximilian, </a:t>
            </a:r>
            <a:r>
              <a:rPr lang="en-GB" dirty="0" err="1"/>
              <a:t>Sohyun</a:t>
            </a:r>
            <a:r>
              <a:rPr lang="en-GB" dirty="0"/>
              <a:t>, </a:t>
            </a:r>
            <a:r>
              <a:rPr lang="en-GB" dirty="0" err="1"/>
              <a:t>Urs</a:t>
            </a:r>
            <a:r>
              <a:rPr lang="en-GB" dirty="0"/>
              <a:t>, Wilke and Gian Michele (ALICE)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B6A190-1F9D-5C4A-E423-D36C0B4A6598}"/>
              </a:ext>
            </a:extLst>
          </p:cNvPr>
          <p:cNvSpPr txBox="1"/>
          <p:nvPr/>
        </p:nvSpPr>
        <p:spPr>
          <a:xfrm>
            <a:off x="0" y="6593890"/>
            <a:ext cx="967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Aleksas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Jasmine, Maximilian,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Sohyun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Urs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Wilke and Gian Michele, The medium-modified g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  <a:sym typeface="Wingdings" panose="05000000000000000000" pitchFamily="2" charset="2"/>
              </a:rPr>
              <a:t>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cc¯ splitting function in the BDMPS-Z formalism (2022)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EE532-54CD-29E0-04DE-9DC43D06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8" y="2008773"/>
            <a:ext cx="6323752" cy="1387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F0928E-2B57-7B6C-5B0C-BA1911132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162" y="1533840"/>
            <a:ext cx="5562600" cy="18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54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80956"/>
            <a:ext cx="9372600" cy="1295082"/>
          </a:xfrm>
        </p:spPr>
        <p:txBody>
          <a:bodyPr>
            <a:normAutofit/>
          </a:bodyPr>
          <a:lstStyle/>
          <a:p>
            <a:r>
              <a:rPr lang="en-US" sz="4000" dirty="0"/>
              <a:t>Design points are not enough: emulate rest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648" y="1924154"/>
            <a:ext cx="8531352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Training the emulator with training data: determine hyperparameters</a:t>
            </a:r>
          </a:p>
          <a:p>
            <a:pPr marL="749808" lvl="1" indent="-457200"/>
            <a:r>
              <a:rPr lang="en-US" dirty="0"/>
              <a:t>Find </a:t>
            </a:r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l</a:t>
            </a:r>
            <a:r>
              <a:rPr lang="en-US" dirty="0"/>
              <a:t> to </a:t>
            </a:r>
            <a:r>
              <a:rPr lang="en-US" dirty="0" err="1"/>
              <a:t>maximise</a:t>
            </a:r>
            <a:r>
              <a:rPr lang="en-US" dirty="0"/>
              <a:t> chance of finding training data</a:t>
            </a:r>
          </a:p>
          <a:p>
            <a:pPr marL="749808" lvl="1" indent="-457200"/>
            <a:r>
              <a:rPr lang="en-US" dirty="0"/>
              <a:t>Log likelihood, </a:t>
            </a:r>
            <a:r>
              <a:rPr lang="en-US" dirty="0" err="1"/>
              <a:t>marginalise</a:t>
            </a:r>
            <a:r>
              <a:rPr lang="en-US" dirty="0"/>
              <a:t> over functions f: </a:t>
            </a:r>
          </a:p>
          <a:p>
            <a:pPr marL="749808" lvl="1" indent="-457200"/>
            <a:endParaRPr lang="en-US" dirty="0"/>
          </a:p>
          <a:p>
            <a:pPr marL="749808" lvl="1" indent="-457200"/>
            <a:endParaRPr lang="en-US" dirty="0"/>
          </a:p>
          <a:p>
            <a:pPr marL="749808" lvl="1" indent="-457200"/>
            <a:endParaRPr lang="en-US" dirty="0"/>
          </a:p>
          <a:p>
            <a:pPr marL="749808" lvl="1" indent="-457200"/>
            <a:endParaRPr lang="en-US" dirty="0"/>
          </a:p>
          <a:p>
            <a:pPr marL="749808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First term fits data; second</a:t>
            </a:r>
            <a:br>
              <a:rPr lang="en-US" dirty="0"/>
            </a:br>
            <a:r>
              <a:rPr lang="en-US" dirty="0"/>
              <a:t>penalizes complexity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Prefer left fit:</a:t>
            </a:r>
          </a:p>
          <a:p>
            <a:pPr marL="292608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25</a:t>
            </a:fld>
            <a:r>
              <a:rPr lang="nl-NL" dirty="0"/>
              <a:t>/20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51771-9C3D-42B0-A110-B51057B947BD}"/>
              </a:ext>
            </a:extLst>
          </p:cNvPr>
          <p:cNvSpPr txBox="1"/>
          <p:nvPr/>
        </p:nvSpPr>
        <p:spPr>
          <a:xfrm>
            <a:off x="8704705" y="0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A679C-D577-42DE-9A43-EA42375E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11543"/>
            <a:ext cx="94678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Carl Rasmussen and Christopher Williams, Gaussian Processes for Machine Learning (2006, page 116)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B86FE-7F83-4F00-8E60-05272B75C9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2861266"/>
            <a:ext cx="4114800" cy="3374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30E0F-ED76-4899-B74B-31B91A7F2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895601"/>
            <a:ext cx="4343400" cy="828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0F6DF-0926-4E2B-BAB5-ADDA51939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035" y="3763398"/>
            <a:ext cx="4901730" cy="3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96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80956"/>
            <a:ext cx="8458200" cy="1295082"/>
          </a:xfrm>
        </p:spPr>
        <p:txBody>
          <a:bodyPr>
            <a:normAutofit/>
          </a:bodyPr>
          <a:lstStyle/>
          <a:p>
            <a:r>
              <a:rPr lang="en-US" sz="4000" dirty="0"/>
              <a:t>Does it really work? Validate!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648" y="1924154"/>
            <a:ext cx="8531352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Emulator gives (statistical) error: in principle sufficient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Nevertheless, validate with O(10%) extra validation points</a:t>
            </a:r>
          </a:p>
          <a:p>
            <a:pPr marL="749808" lvl="1" indent="-457200"/>
            <a:r>
              <a:rPr lang="en-US" dirty="0"/>
              <a:t>Example: </a:t>
            </a:r>
            <a:r>
              <a:rPr lang="en-US" dirty="0" err="1"/>
              <a:t>dN</a:t>
            </a:r>
            <a:r>
              <a:rPr lang="en-US" baseline="-25000" dirty="0" err="1"/>
              <a:t>ch</a:t>
            </a:r>
            <a:r>
              <a:rPr lang="en-US" dirty="0"/>
              <a:t>/d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 for 10-20% centrality, large dataset:</a:t>
            </a:r>
          </a:p>
          <a:p>
            <a:pPr marL="749808" lvl="1" indent="-457200"/>
            <a:endParaRPr lang="en-US" dirty="0"/>
          </a:p>
          <a:p>
            <a:pPr marL="749808" lvl="1" indent="-457200"/>
            <a:endParaRPr lang="en-US" dirty="0"/>
          </a:p>
          <a:p>
            <a:pPr marL="749808" lvl="1" indent="-457200"/>
            <a:endParaRPr lang="en-US" dirty="0"/>
          </a:p>
          <a:p>
            <a:pPr marL="749808" lvl="1" indent="-457200"/>
            <a:endParaRPr lang="en-US" dirty="0"/>
          </a:p>
          <a:p>
            <a:pPr marL="749808" lvl="1" indent="-457200"/>
            <a:endParaRPr lang="en-US" dirty="0"/>
          </a:p>
          <a:p>
            <a:pPr marL="292608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26</a:t>
            </a:fld>
            <a:r>
              <a:rPr lang="nl-NL" dirty="0"/>
              <a:t>/20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51771-9C3D-42B0-A110-B51057B947BD}"/>
              </a:ext>
            </a:extLst>
          </p:cNvPr>
          <p:cNvSpPr txBox="1"/>
          <p:nvPr/>
        </p:nvSpPr>
        <p:spPr>
          <a:xfrm>
            <a:off x="8704705" y="0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EC276672-A184-475A-8102-25CC08945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84" y="3307270"/>
            <a:ext cx="4111869" cy="2560901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FDCD0465-5804-49EC-9C4B-25D2A638D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99" y="3352800"/>
            <a:ext cx="3738333" cy="260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44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42688" y="-109999"/>
            <a:ext cx="8988425" cy="766763"/>
          </a:xfrm>
        </p:spPr>
        <p:txBody>
          <a:bodyPr>
            <a:normAutofit/>
          </a:bodyPr>
          <a:lstStyle/>
          <a:p>
            <a:r>
              <a:rPr lang="en-US" sz="5500" baseline="-25000" dirty="0"/>
              <a:t>Quark-gluon plasma is strongly coupled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2C0D1-0424-488B-8E4E-0E8E6D9D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37" y="2017070"/>
            <a:ext cx="2864498" cy="3537914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DEE9E2C-F553-4355-9842-54D0AA62A186}"/>
              </a:ext>
            </a:extLst>
          </p:cNvPr>
          <p:cNvSpPr txBox="1">
            <a:spLocks/>
          </p:cNvSpPr>
          <p:nvPr/>
        </p:nvSpPr>
        <p:spPr>
          <a:xfrm>
            <a:off x="5257799" y="5951531"/>
            <a:ext cx="3200401" cy="535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3. Jet energy loss in </a:t>
            </a:r>
            <a:r>
              <a:rPr lang="en-US" dirty="0" err="1">
                <a:solidFill>
                  <a:srgbClr val="0070C0"/>
                </a:solidFill>
              </a:rPr>
              <a:t>dijet</a:t>
            </a:r>
            <a:r>
              <a:rPr lang="en-US" dirty="0">
                <a:solidFill>
                  <a:srgbClr val="0070C0"/>
                </a:solidFill>
              </a:rPr>
              <a:t> pair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D77FB7-DCF2-4B37-9F1D-04E2A60CAD42}"/>
              </a:ext>
            </a:extLst>
          </p:cNvPr>
          <p:cNvGrpSpPr/>
          <p:nvPr/>
        </p:nvGrpSpPr>
        <p:grpSpPr>
          <a:xfrm>
            <a:off x="5943601" y="1143000"/>
            <a:ext cx="4800600" cy="5130268"/>
            <a:chOff x="3962400" y="1294687"/>
            <a:chExt cx="4878009" cy="52986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A7FD9E-3CAC-4B8D-AD5E-4B05AB37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2400" y="1294687"/>
              <a:ext cx="4442353" cy="261099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4B2824E-B728-411F-A2B0-357272582701}"/>
                </a:ext>
              </a:extLst>
            </p:cNvPr>
            <p:cNvGrpSpPr/>
            <p:nvPr/>
          </p:nvGrpSpPr>
          <p:grpSpPr>
            <a:xfrm>
              <a:off x="4205162" y="1362698"/>
              <a:ext cx="4635247" cy="5230606"/>
              <a:chOff x="4205162" y="1362698"/>
              <a:chExt cx="4635247" cy="523060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2E14B77-F2C4-4BA6-A2EF-FFCD715B7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205162" y="3928613"/>
                <a:ext cx="4635247" cy="2664691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2903662-F143-4405-BAB0-FB2910F3E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00FF66"/>
                  </a:clrFrom>
                  <a:clrTo>
                    <a:srgbClr val="00FF6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8142" y="1896631"/>
                <a:ext cx="457648" cy="1265424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0A1B78D3-CDCC-476C-8458-F45285ED0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00FF66"/>
                  </a:clrFrom>
                  <a:clrTo>
                    <a:srgbClr val="00FF6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5454" y="1362698"/>
                <a:ext cx="788724" cy="218087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light, drawing&#10;&#10;Description automatically generated">
                <a:extLst>
                  <a:ext uri="{FF2B5EF4-FFF2-40B4-BE49-F238E27FC236}">
                    <a16:creationId xmlns:a16="http://schemas.microsoft.com/office/drawing/2014/main" id="{E472406F-812F-4A0F-9AEC-423BDC48A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6913" y="2093495"/>
                <a:ext cx="317576" cy="862811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6CE3864-C424-4E4D-BA82-918A3090EDFE}"/>
              </a:ext>
            </a:extLst>
          </p:cNvPr>
          <p:cNvSpPr txBox="1"/>
          <p:nvPr/>
        </p:nvSpPr>
        <p:spPr>
          <a:xfrm>
            <a:off x="39187" y="6543456"/>
            <a:ext cx="7594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Wit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Busza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Krishna Rajagopal and </a:t>
            </a:r>
            <a:r>
              <a:rPr lang="en-US" sz="1100" b="1" dirty="0">
                <a:solidFill>
                  <a:srgbClr val="FF0000"/>
                </a:solidFill>
                <a:latin typeface="Tw Cen MT" pitchFamily="34" charset="0"/>
              </a:rPr>
              <a:t>WS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Heavy Ion Collisions: The Big Picture, and the Big Questions (2018)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00D0B51-432E-4582-A0C5-B80AB13A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27</a:t>
            </a:fld>
            <a:r>
              <a:rPr lang="nl-NL" dirty="0"/>
              <a:t>/20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3FA5F7-4B53-453D-8ECF-1AA23E432948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15" name="Picture 14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8AB25D7D-BE63-4326-B00D-AACD21840C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74" y="1584474"/>
            <a:ext cx="1709348" cy="1789118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8BC90920-2C1C-4A23-AEB8-F985511DF7BF}"/>
              </a:ext>
            </a:extLst>
          </p:cNvPr>
          <p:cNvSpPr txBox="1">
            <a:spLocks/>
          </p:cNvSpPr>
          <p:nvPr/>
        </p:nvSpPr>
        <p:spPr>
          <a:xfrm>
            <a:off x="1018632" y="1204732"/>
            <a:ext cx="4583824" cy="7968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2. Anisotropic/elliptic flow (v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r>
              <a:rPr lang="en-US" b="0" dirty="0">
                <a:solidFill>
                  <a:srgbClr val="0070C0"/>
                </a:solidFill>
              </a:rPr>
              <a:t>Small viscosity: strong coupling</a:t>
            </a:r>
            <a:endParaRPr lang="en-US" b="0" baseline="-25000" dirty="0">
              <a:solidFill>
                <a:srgbClr val="0070C0"/>
              </a:solidFill>
            </a:endParaRPr>
          </a:p>
          <a:p>
            <a:pPr marL="800100" lvl="1" indent="-342900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1F3DE845-8C03-48EC-ACBA-E27E9E0CAEE2}"/>
              </a:ext>
            </a:extLst>
          </p:cNvPr>
          <p:cNvSpPr txBox="1">
            <a:spLocks/>
          </p:cNvSpPr>
          <p:nvPr/>
        </p:nvSpPr>
        <p:spPr>
          <a:xfrm>
            <a:off x="5602456" y="772136"/>
            <a:ext cx="4583824" cy="796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1. Initial stage - QGP - hadronic phase</a:t>
            </a:r>
          </a:p>
          <a:p>
            <a:pPr marL="800100" lvl="1" indent="-342900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B9B5C-0B50-4F79-B532-78D61790631A}"/>
              </a:ext>
            </a:extLst>
          </p:cNvPr>
          <p:cNvSpPr txBox="1"/>
          <p:nvPr/>
        </p:nvSpPr>
        <p:spPr>
          <a:xfrm>
            <a:off x="10409711" y="5615048"/>
            <a:ext cx="40870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ymbol" panose="05050102010706020507" pitchFamily="18" charset="2"/>
              </a:rPr>
              <a:t>f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98C007-46C6-BCC4-38E0-DC897FAE5027}"/>
              </a:ext>
            </a:extLst>
          </p:cNvPr>
          <p:cNvGrpSpPr/>
          <p:nvPr/>
        </p:nvGrpSpPr>
        <p:grpSpPr>
          <a:xfrm>
            <a:off x="907078" y="3786027"/>
            <a:ext cx="3280115" cy="2232113"/>
            <a:chOff x="907078" y="3786027"/>
            <a:chExt cx="3280115" cy="2232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0DFE5A-28CB-4282-B8E1-C4D4F9B97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7078" y="3786027"/>
              <a:ext cx="3102196" cy="2111579"/>
            </a:xfrm>
            <a:prstGeom prst="rect">
              <a:avLst/>
            </a:prstGeom>
          </p:spPr>
        </p:pic>
        <p:pic>
          <p:nvPicPr>
            <p:cNvPr id="11" name="Picture 10" descr="A picture containing sweet, ball&#10;&#10;Description automatically generated">
              <a:extLst>
                <a:ext uri="{FF2B5EF4-FFF2-40B4-BE49-F238E27FC236}">
                  <a16:creationId xmlns:a16="http://schemas.microsoft.com/office/drawing/2014/main" id="{A7DF1D3D-6AF8-8956-CADE-08EF837D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556" y="5334000"/>
              <a:ext cx="653637" cy="684140"/>
            </a:xfrm>
            <a:prstGeom prst="rect">
              <a:avLst/>
            </a:prstGeom>
          </p:spPr>
        </p:pic>
        <p:pic>
          <p:nvPicPr>
            <p:cNvPr id="13" name="Picture 12" descr="A picture containing ball&#10;&#10;Description automatically generated">
              <a:extLst>
                <a:ext uri="{FF2B5EF4-FFF2-40B4-BE49-F238E27FC236}">
                  <a16:creationId xmlns:a16="http://schemas.microsoft.com/office/drawing/2014/main" id="{3436FACF-A98D-DAE3-D583-9A15E7E0F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142" y="5417021"/>
              <a:ext cx="486857" cy="509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7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-494845"/>
            <a:ext cx="5337550" cy="1055869"/>
          </a:xfrm>
        </p:spPr>
        <p:txBody>
          <a:bodyPr>
            <a:normAutofit/>
          </a:bodyPr>
          <a:lstStyle/>
          <a:p>
            <a:r>
              <a:rPr lang="en-US" sz="3200" b="1" dirty="0"/>
              <a:t>Energy + viscosities +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621895" y="1544716"/>
            <a:ext cx="1954008" cy="831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Centrality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28</a:t>
            </a:fld>
            <a:r>
              <a:rPr lang="nl-NL" dirty="0"/>
              <a:t>/20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390A3A-EE36-4C79-A8C7-1CA503495959}"/>
              </a:ext>
            </a:extLst>
          </p:cNvPr>
          <p:cNvSpPr txBox="1">
            <a:spLocks/>
          </p:cNvSpPr>
          <p:nvPr/>
        </p:nvSpPr>
        <p:spPr>
          <a:xfrm>
            <a:off x="936175" y="152400"/>
            <a:ext cx="6783711" cy="47811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solidFill>
                  <a:schemeClr val="accent5"/>
                </a:solidFill>
              </a:rPr>
              <a:t>Ten different probable parameter settings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CB2D42-792C-4711-8CCE-24E833D5A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256" y="662687"/>
            <a:ext cx="10413569" cy="6206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29A8C-FE74-461C-B320-0A11E271B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49" y="3906573"/>
            <a:ext cx="296348" cy="348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D5EEBD-7529-4C0C-AE32-B5F0713F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91" y="4437188"/>
            <a:ext cx="254083" cy="800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60E77-A8F2-4183-BB97-F326915A4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346" y="5420071"/>
            <a:ext cx="284799" cy="3848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1D0BD1-896D-4906-B8C3-6858E2B14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46" y="6096668"/>
            <a:ext cx="334191" cy="5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40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517" y="381000"/>
            <a:ext cx="10442448" cy="1295082"/>
          </a:xfrm>
        </p:spPr>
        <p:txBody>
          <a:bodyPr>
            <a:normAutofit/>
          </a:bodyPr>
          <a:lstStyle/>
          <a:p>
            <a:r>
              <a:rPr lang="en-US" sz="3000" dirty="0"/>
              <a:t>Design parameter-observable correlations: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29</a:t>
            </a:fld>
            <a:r>
              <a:rPr lang="nl-NL" dirty="0"/>
              <a:t>/27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8A081-CED6-4DCF-8637-2C20A0B92945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C774F-970C-4DE1-8F84-382538981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48" y="2068776"/>
            <a:ext cx="12115800" cy="392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3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8AC9B-8DF4-9909-9E93-933CD9315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0" y="2006917"/>
            <a:ext cx="4937760" cy="736282"/>
          </a:xfrm>
        </p:spPr>
        <p:txBody>
          <a:bodyPr/>
          <a:lstStyle/>
          <a:p>
            <a:r>
              <a:rPr lang="en-US" b="1" dirty="0"/>
              <a:t>Vacuum (`</a:t>
            </a:r>
            <a:r>
              <a:rPr lang="en-US" b="1" cap="none" dirty="0"/>
              <a:t>pp collisions’)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DE804-A586-D727-25B3-499DC3FB0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0" y="2743200"/>
            <a:ext cx="4937760" cy="32867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Dominated by a few `hard’ scatterings</a:t>
            </a:r>
          </a:p>
          <a:p>
            <a:pPr marL="0" indent="0">
              <a:buNone/>
            </a:pPr>
            <a:r>
              <a:rPr lang="en-US" dirty="0"/>
              <a:t>Typical framework: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Parton distribution functions (PDFs)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Hard scattering matrix elements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Parton showering and fragmentation</a:t>
            </a:r>
          </a:p>
          <a:p>
            <a:pPr marL="0" indent="0">
              <a:buNone/>
            </a:pPr>
            <a:r>
              <a:rPr lang="en-US" dirty="0"/>
              <a:t>Relatively low particle production (~100)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A64A3-E26F-B0BA-6F58-4AE424C5C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9400" y="2035476"/>
            <a:ext cx="4937760" cy="736282"/>
          </a:xfrm>
        </p:spPr>
        <p:txBody>
          <a:bodyPr/>
          <a:lstStyle/>
          <a:p>
            <a:r>
              <a:rPr lang="en-US" b="1" dirty="0"/>
              <a:t>Collectivity (`</a:t>
            </a:r>
            <a:r>
              <a:rPr lang="en-US" b="1" cap="none" dirty="0" err="1"/>
              <a:t>pbpb</a:t>
            </a:r>
            <a:r>
              <a:rPr lang="en-US" b="1" cap="none" dirty="0"/>
              <a:t> collisions’)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FC0444-3223-B06D-906A-CDBDAD54D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29400" y="2771758"/>
            <a:ext cx="4937760" cy="3286760"/>
          </a:xfrm>
        </p:spPr>
        <p:txBody>
          <a:bodyPr/>
          <a:lstStyle/>
          <a:p>
            <a:r>
              <a:rPr lang="en-US" dirty="0"/>
              <a:t>Up to 2000 nucleon-nucleon collisions</a:t>
            </a:r>
          </a:p>
          <a:p>
            <a:r>
              <a:rPr lang="en-US" dirty="0"/>
              <a:t>Gluon density so high they </a:t>
            </a:r>
            <a:r>
              <a:rPr lang="en-US" dirty="0" err="1"/>
              <a:t>thermalise</a:t>
            </a:r>
            <a:endParaRPr lang="en-US" dirty="0"/>
          </a:p>
          <a:p>
            <a:r>
              <a:rPr lang="en-US" dirty="0"/>
              <a:t>Hydrodynamics is important (viscosity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Freeze-out into locally thermal spectra</a:t>
            </a:r>
          </a:p>
          <a:p>
            <a:r>
              <a:rPr lang="en-US" dirty="0"/>
              <a:t>Also `hard’ processes: </a:t>
            </a:r>
            <a:r>
              <a:rPr lang="en-US" i="1" dirty="0"/>
              <a:t>hard probes</a:t>
            </a:r>
          </a:p>
          <a:p>
            <a:r>
              <a:rPr lang="en-US" dirty="0"/>
              <a:t>Up to 30.000 particles produced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443AE-660F-2CBF-F7B6-C7728F5A8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8"/>
          <a:stretch/>
        </p:blipFill>
        <p:spPr>
          <a:xfrm rot="16741773">
            <a:off x="10561977" y="3343081"/>
            <a:ext cx="2250152" cy="1088851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4F8885F-EF45-4E36-E7D3-EE017443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A58DBF-7C61-4997-9886-539CDC07A380}" type="slidenum">
              <a:rPr lang="nl-NL" smtClean="0"/>
              <a:pPr>
                <a:spcAft>
                  <a:spcPts val="600"/>
                </a:spcAft>
              </a:pPr>
              <a:t>3</a:t>
            </a:fld>
            <a:r>
              <a:rPr lang="nl-NL" dirty="0"/>
              <a:t>/20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2800F-428D-E7A0-B633-268B2338E26C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A4992D2-80BC-ED62-EBFB-BD4C9E5F5A4D}"/>
              </a:ext>
            </a:extLst>
          </p:cNvPr>
          <p:cNvSpPr txBox="1">
            <a:spLocks/>
          </p:cNvSpPr>
          <p:nvPr/>
        </p:nvSpPr>
        <p:spPr>
          <a:xfrm>
            <a:off x="1143000" y="20215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chemeClr val="accent5"/>
                </a:solidFill>
              </a:rPr>
              <a:t>QCD at collider </a:t>
            </a:r>
            <a:r>
              <a:rPr lang="nl-NL" sz="3200" dirty="0" err="1">
                <a:solidFill>
                  <a:schemeClr val="accent5"/>
                </a:solidFill>
              </a:rPr>
              <a:t>energies</a:t>
            </a:r>
            <a:endParaRPr lang="en-US" sz="3200" dirty="0">
              <a:solidFill>
                <a:schemeClr val="accent5"/>
              </a:solidFill>
            </a:endParaRPr>
          </a:p>
        </p:txBody>
      </p:sp>
      <p:pic>
        <p:nvPicPr>
          <p:cNvPr id="15" name="Picture 14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0FEE0488-9FA5-89F2-2458-E37C0259C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997455"/>
            <a:ext cx="1111903" cy="11637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3671C3-CB7A-49E9-231E-33DABEE34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42698" y="2896689"/>
            <a:ext cx="3429000" cy="17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6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shape of nuclei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50A33-681F-6C2F-DD40-0FFA48014C00}"/>
              </a:ext>
            </a:extLst>
          </p:cNvPr>
          <p:cNvSpPr txBox="1"/>
          <p:nvPr/>
        </p:nvSpPr>
        <p:spPr>
          <a:xfrm>
            <a:off x="-76199" y="6324600"/>
            <a:ext cx="10896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Benjamin Bally, James Daniel Brandenburg, 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Ulrich Heinz,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Shengli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Huang,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Jiangoyng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Jia, Dean Lee, Yen-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Lee, Wei Li, 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Matthew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Jacquelyn Noronha-Hostler, Mateusz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Ploskon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WS,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Bjoern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Schenke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Chun Shen, Vittorio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Somà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Anthony Timmins,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Zhangbu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Xu and You Zhou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Imaging the initial condition of heavy-ion collisions and nuclear structure across the nuclide chart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50703-E0ED-A155-A90E-D56AE5531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67000"/>
            <a:ext cx="5049050" cy="2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56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8AC9B-8DF4-9909-9E93-933CD9315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0" y="2006917"/>
            <a:ext cx="4937760" cy="736282"/>
          </a:xfrm>
        </p:spPr>
        <p:txBody>
          <a:bodyPr/>
          <a:lstStyle/>
          <a:p>
            <a:r>
              <a:rPr lang="en-US" b="1" dirty="0"/>
              <a:t>Neutron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DE804-A586-D727-25B3-499DC3FB0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0" y="2743200"/>
            <a:ext cx="4937760" cy="3286760"/>
          </a:xfrm>
        </p:spPr>
        <p:txBody>
          <a:bodyPr/>
          <a:lstStyle/>
          <a:p>
            <a:r>
              <a:rPr lang="en-US" dirty="0"/>
              <a:t>Driven by gravity / general relativity</a:t>
            </a:r>
          </a:p>
          <a:p>
            <a:r>
              <a:rPr lang="en-US" dirty="0"/>
              <a:t>Large baryon density</a:t>
            </a:r>
          </a:p>
          <a:p>
            <a:r>
              <a:rPr lang="en-US" dirty="0"/>
              <a:t>Zero to low temperature (~50 MeV)</a:t>
            </a:r>
          </a:p>
          <a:p>
            <a:r>
              <a:rPr lang="en-US" dirty="0"/>
              <a:t>Dynamics is 3+1 dimensional</a:t>
            </a:r>
          </a:p>
          <a:p>
            <a:r>
              <a:rPr lang="en-US" dirty="0"/>
              <a:t>Shear viscosity due to (numerical) turbulence</a:t>
            </a:r>
          </a:p>
          <a:p>
            <a:r>
              <a:rPr lang="en-US" dirty="0"/>
              <a:t>Cools down ‘slowly’ by neutrinos</a:t>
            </a:r>
          </a:p>
          <a:p>
            <a:r>
              <a:rPr lang="en-US" dirty="0"/>
              <a:t>Harmonics probe sturdiness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A64A3-E26F-B0BA-6F58-4AE424C5C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25640" y="2006917"/>
            <a:ext cx="4937760" cy="736282"/>
          </a:xfrm>
        </p:spPr>
        <p:txBody>
          <a:bodyPr/>
          <a:lstStyle/>
          <a:p>
            <a:r>
              <a:rPr lang="en-US" b="1" dirty="0"/>
              <a:t>Heavy ion collisions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FC0444-3223-B06D-906A-CDBDAD54D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25640" y="2743199"/>
            <a:ext cx="4937760" cy="3286760"/>
          </a:xfrm>
        </p:spPr>
        <p:txBody>
          <a:bodyPr/>
          <a:lstStyle/>
          <a:p>
            <a:r>
              <a:rPr lang="en-US" dirty="0"/>
              <a:t>Gravity can be ignored (very) safely</a:t>
            </a:r>
          </a:p>
          <a:p>
            <a:r>
              <a:rPr lang="en-US" dirty="0"/>
              <a:t>Small baryon density</a:t>
            </a:r>
          </a:p>
          <a:p>
            <a:r>
              <a:rPr lang="en-US" dirty="0"/>
              <a:t>High temperature (up to 500 MeV)</a:t>
            </a:r>
          </a:p>
          <a:p>
            <a:r>
              <a:rPr lang="en-US" dirty="0"/>
              <a:t>Dynamics is 2+1+1 dimensional</a:t>
            </a:r>
          </a:p>
          <a:p>
            <a:r>
              <a:rPr lang="en-US" dirty="0"/>
              <a:t>Large gradients, ‘real’ viscosity is important</a:t>
            </a:r>
          </a:p>
          <a:p>
            <a:r>
              <a:rPr lang="en-US" dirty="0"/>
              <a:t>Cools down quickly by expansion, no neutrinos</a:t>
            </a:r>
          </a:p>
          <a:p>
            <a:r>
              <a:rPr lang="en-US" dirty="0"/>
              <a:t>Harmonics probe spatial anisotropy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24C6217-7CF4-F57E-294F-07C2341D0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08" y="1776481"/>
            <a:ext cx="1676400" cy="162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443AE-660F-2CBF-F7B6-C7728F5A80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8"/>
          <a:stretch/>
        </p:blipFill>
        <p:spPr>
          <a:xfrm>
            <a:off x="10368057" y="1556464"/>
            <a:ext cx="1964451" cy="95060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4F8885F-EF45-4E36-E7D3-EE017443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A58DBF-7C61-4997-9886-539CDC07A380}" type="slidenum">
              <a:rPr lang="nl-NL" smtClean="0"/>
              <a:pPr>
                <a:spcAft>
                  <a:spcPts val="600"/>
                </a:spcAft>
              </a:pPr>
              <a:t>31</a:t>
            </a:fld>
            <a:r>
              <a:rPr lang="nl-NL" dirty="0"/>
              <a:t>/20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2800F-428D-E7A0-B633-268B2338E26C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A4992D2-80BC-ED62-EBFB-BD4C9E5F5A4D}"/>
              </a:ext>
            </a:extLst>
          </p:cNvPr>
          <p:cNvSpPr txBox="1">
            <a:spLocks/>
          </p:cNvSpPr>
          <p:nvPr/>
        </p:nvSpPr>
        <p:spPr>
          <a:xfrm>
            <a:off x="1143000" y="20215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>
                <a:solidFill>
                  <a:schemeClr val="accent5"/>
                </a:solidFill>
              </a:rPr>
              <a:t>Neutron star mergers are just big heavy ion collisions, right?</a:t>
            </a:r>
            <a:endParaRPr lang="en-US" sz="3200" dirty="0">
              <a:solidFill>
                <a:schemeClr val="accent5"/>
              </a:solidFill>
            </a:endParaRPr>
          </a:p>
        </p:txBody>
      </p:sp>
      <p:pic>
        <p:nvPicPr>
          <p:cNvPr id="15" name="Picture 14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0FEE0488-9FA5-89F2-2458-E37C0259CF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051" y="2246158"/>
            <a:ext cx="1111903" cy="11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4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8AC9B-8DF4-9909-9E93-933CD9315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4600" y="1955874"/>
            <a:ext cx="4937760" cy="736282"/>
          </a:xfrm>
        </p:spPr>
        <p:txBody>
          <a:bodyPr/>
          <a:lstStyle/>
          <a:p>
            <a:r>
              <a:rPr lang="en-US" b="1" dirty="0"/>
              <a:t>Soft (`</a:t>
            </a:r>
            <a:r>
              <a:rPr lang="en-US" b="1" cap="none" dirty="0"/>
              <a:t>collective effects’)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DE804-A586-D727-25B3-499DC3FB0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4600" y="2692157"/>
            <a:ext cx="4937760" cy="32867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Spectra come from a thermal plasma</a:t>
            </a:r>
          </a:p>
          <a:p>
            <a:pPr marL="0" indent="0">
              <a:buNone/>
            </a:pPr>
            <a:r>
              <a:rPr lang="en-US" dirty="0"/>
              <a:t>Can be more precise: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Radial flow boosts mean &lt;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&gt;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Anisotropy induces `elliptic flow’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Sensitive to shear/bulk viscosities</a:t>
            </a:r>
          </a:p>
          <a:p>
            <a:pPr marL="0" indent="0">
              <a:buNone/>
            </a:pPr>
            <a:r>
              <a:rPr lang="en-US" dirty="0"/>
              <a:t>Study of quark-gluon plasma (QGP)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A64A3-E26F-B0BA-6F58-4AE424C5C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25640" y="2006917"/>
            <a:ext cx="4937760" cy="736282"/>
          </a:xfrm>
        </p:spPr>
        <p:txBody>
          <a:bodyPr/>
          <a:lstStyle/>
          <a:p>
            <a:r>
              <a:rPr lang="en-US" b="1" dirty="0"/>
              <a:t>hard (`</a:t>
            </a:r>
            <a:r>
              <a:rPr lang="en-US" b="1" cap="none" dirty="0"/>
              <a:t>rare processes / probes’)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FC0444-3223-B06D-906A-CDBDAD54D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25640" y="2743199"/>
            <a:ext cx="4937760" cy="3286760"/>
          </a:xfrm>
        </p:spPr>
        <p:txBody>
          <a:bodyPr/>
          <a:lstStyle/>
          <a:p>
            <a:r>
              <a:rPr lang="en-US" dirty="0"/>
              <a:t>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</a:t>
            </a:r>
            <a:r>
              <a:rPr lang="en-US" dirty="0" err="1"/>
              <a:t>partons</a:t>
            </a:r>
            <a:r>
              <a:rPr lang="en-US" dirty="0"/>
              <a:t> (jets)</a:t>
            </a:r>
          </a:p>
          <a:p>
            <a:pPr lvl="1"/>
            <a:r>
              <a:rPr lang="en-US" dirty="0" err="1"/>
              <a:t>Charateristically</a:t>
            </a:r>
            <a:r>
              <a:rPr lang="en-US" dirty="0"/>
              <a:t> lose energy to QGP</a:t>
            </a:r>
          </a:p>
          <a:p>
            <a:r>
              <a:rPr lang="en-US" dirty="0"/>
              <a:t>Electroweak bosons (W/Z/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Colourless</a:t>
            </a:r>
            <a:r>
              <a:rPr lang="en-US" dirty="0"/>
              <a:t>: traverse QGP unmodified</a:t>
            </a:r>
          </a:p>
          <a:p>
            <a:pPr lvl="1"/>
            <a:r>
              <a:rPr lang="en-US" dirty="0"/>
              <a:t>Production modified by </a:t>
            </a:r>
            <a:r>
              <a:rPr lang="en-US" dirty="0" err="1"/>
              <a:t>nPDF</a:t>
            </a:r>
            <a:r>
              <a:rPr lang="en-US" dirty="0"/>
              <a:t> effects (cold)</a:t>
            </a:r>
          </a:p>
          <a:p>
            <a:r>
              <a:rPr lang="en-US" dirty="0"/>
              <a:t>Quarkonium, such as J/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 melting in QGP</a:t>
            </a:r>
          </a:p>
          <a:p>
            <a:pPr lvl="1"/>
            <a:r>
              <a:rPr lang="en-US" dirty="0"/>
              <a:t>J/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 can also be formed by charm recombination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443AE-660F-2CBF-F7B6-C7728F5A8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8"/>
          <a:stretch/>
        </p:blipFill>
        <p:spPr>
          <a:xfrm>
            <a:off x="195943" y="5334000"/>
            <a:ext cx="1964451" cy="95060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4F8885F-EF45-4E36-E7D3-EE017443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A58DBF-7C61-4997-9886-539CDC07A380}" type="slidenum">
              <a:rPr lang="nl-NL" smtClean="0"/>
              <a:pPr>
                <a:spcAft>
                  <a:spcPts val="600"/>
                </a:spcAft>
              </a:pPr>
              <a:t>4</a:t>
            </a:fld>
            <a:r>
              <a:rPr lang="nl-NL" dirty="0"/>
              <a:t>/20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2800F-428D-E7A0-B633-268B2338E26C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A4992D2-80BC-ED62-EBFB-BD4C9E5F5A4D}"/>
              </a:ext>
            </a:extLst>
          </p:cNvPr>
          <p:cNvSpPr txBox="1">
            <a:spLocks/>
          </p:cNvSpPr>
          <p:nvPr/>
        </p:nvSpPr>
        <p:spPr>
          <a:xfrm>
            <a:off x="1143000" y="20215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chemeClr val="accent5"/>
                </a:solidFill>
              </a:rPr>
              <a:t>Heavy ion </a:t>
            </a:r>
            <a:r>
              <a:rPr lang="nl-NL" sz="3200" dirty="0" err="1">
                <a:solidFill>
                  <a:schemeClr val="accent5"/>
                </a:solidFill>
              </a:rPr>
              <a:t>collisions</a:t>
            </a:r>
            <a:r>
              <a:rPr lang="nl-NL" sz="3200" dirty="0">
                <a:solidFill>
                  <a:schemeClr val="accent5"/>
                </a:solidFill>
              </a:rPr>
              <a:t> – a </a:t>
            </a:r>
            <a:r>
              <a:rPr lang="nl-NL" sz="3200" dirty="0" err="1">
                <a:solidFill>
                  <a:schemeClr val="accent5"/>
                </a:solidFill>
              </a:rPr>
              <a:t>window</a:t>
            </a:r>
            <a:r>
              <a:rPr lang="nl-NL" sz="3200" dirty="0">
                <a:solidFill>
                  <a:schemeClr val="accent5"/>
                </a:solidFill>
              </a:rPr>
              <a:t> </a:t>
            </a:r>
            <a:r>
              <a:rPr lang="nl-NL" sz="3200" dirty="0" err="1">
                <a:solidFill>
                  <a:schemeClr val="accent5"/>
                </a:solidFill>
              </a:rPr>
              <a:t>into</a:t>
            </a:r>
            <a:r>
              <a:rPr lang="nl-NL" sz="3200" dirty="0">
                <a:solidFill>
                  <a:schemeClr val="accent5"/>
                </a:solidFill>
              </a:rPr>
              <a:t> </a:t>
            </a:r>
            <a:r>
              <a:rPr lang="nl-NL" sz="3200" dirty="0" err="1">
                <a:solidFill>
                  <a:schemeClr val="accent5"/>
                </a:solidFill>
              </a:rPr>
              <a:t>strongly</a:t>
            </a:r>
            <a:r>
              <a:rPr lang="nl-NL" sz="3200" dirty="0">
                <a:solidFill>
                  <a:schemeClr val="accent5"/>
                </a:solidFill>
              </a:rPr>
              <a:t> </a:t>
            </a:r>
            <a:r>
              <a:rPr lang="nl-NL" sz="3200" dirty="0" err="1">
                <a:solidFill>
                  <a:schemeClr val="accent5"/>
                </a:solidFill>
              </a:rPr>
              <a:t>coupled</a:t>
            </a:r>
            <a:r>
              <a:rPr lang="nl-NL" sz="3200" dirty="0">
                <a:solidFill>
                  <a:schemeClr val="accent5"/>
                </a:solidFill>
              </a:rPr>
              <a:t> matter</a:t>
            </a:r>
            <a:endParaRPr lang="en-US" sz="3200" dirty="0">
              <a:solidFill>
                <a:schemeClr val="accent5"/>
              </a:solidFill>
            </a:endParaRPr>
          </a:p>
        </p:txBody>
      </p:sp>
      <p:pic>
        <p:nvPicPr>
          <p:cNvPr id="15" name="Picture 14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0FEE0488-9FA5-89F2-2458-E37C0259C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477" y="908300"/>
            <a:ext cx="1111903" cy="1163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27E726-6152-8411-09D7-1689B96A6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8" y="3048000"/>
            <a:ext cx="2152519" cy="2057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AB671-E360-83F3-1884-B88F7074F61D}"/>
              </a:ext>
            </a:extLst>
          </p:cNvPr>
          <p:cNvGrpSpPr/>
          <p:nvPr/>
        </p:nvGrpSpPr>
        <p:grpSpPr>
          <a:xfrm>
            <a:off x="11607960" y="3124200"/>
            <a:ext cx="501882" cy="1318892"/>
            <a:chOff x="7346718" y="1652908"/>
            <a:chExt cx="501882" cy="13188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319E277-50D5-B1CB-713D-42E48626A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095" t="20171" r="56426" b="27658"/>
            <a:stretch/>
          </p:blipFill>
          <p:spPr>
            <a:xfrm>
              <a:off x="7346718" y="1652908"/>
              <a:ext cx="501882" cy="1318892"/>
            </a:xfrm>
            <a:prstGeom prst="rect">
              <a:avLst/>
            </a:prstGeom>
          </p:spPr>
        </p:pic>
        <p:pic>
          <p:nvPicPr>
            <p:cNvPr id="21" name="Picture 2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6786CC-E02C-500E-BAE6-9E708251C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6718" y="1725819"/>
              <a:ext cx="450386" cy="1225219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E80E265-1080-5196-E5E1-2C574E22E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1400" y="5379598"/>
            <a:ext cx="843080" cy="90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71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E514D-BBB5-4907-990D-34C3688B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328D4-5CF9-4AFD-80D5-DC9F06766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33371" y="-138979"/>
            <a:ext cx="10058400" cy="1449387"/>
          </a:xfrm>
        </p:spPr>
        <p:txBody>
          <a:bodyPr/>
          <a:lstStyle/>
          <a:p>
            <a:r>
              <a:rPr lang="en-US" dirty="0"/>
              <a:t>Quark-Gluon Plasma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5C6BF-9075-4FBC-BD4F-E42C2A9D0C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97071" y="1542059"/>
            <a:ext cx="10058400" cy="4022725"/>
          </a:xfrm>
        </p:spPr>
        <p:txBody>
          <a:bodyPr>
            <a:normAutofit/>
          </a:bodyPr>
          <a:lstStyle/>
          <a:p>
            <a:r>
              <a:rPr lang="en-US" sz="2200" dirty="0"/>
              <a:t>Colliding heavy nuclei (</a:t>
            </a:r>
            <a:r>
              <a:rPr lang="en-US" sz="2200" b="1" dirty="0"/>
              <a:t>Pb, Au</a:t>
            </a:r>
            <a:r>
              <a:rPr lang="en-US" sz="2200" dirty="0"/>
              <a:t>) at high energies</a:t>
            </a:r>
          </a:p>
          <a:p>
            <a:r>
              <a:rPr lang="en-US" sz="2200" dirty="0"/>
              <a:t>Lorentz gamma factor up to 2500 (LHC) or 100 (RHIC)</a:t>
            </a:r>
          </a:p>
        </p:txBody>
      </p:sp>
      <p:pic>
        <p:nvPicPr>
          <p:cNvPr id="11266" name="Picture 2" descr="Perfect Liquid' Quark-Gluon Plasma is the Most Vortical Fluid | BNL Newsroom">
            <a:extLst>
              <a:ext uri="{FF2B5EF4-FFF2-40B4-BE49-F238E27FC236}">
                <a16:creationId xmlns:a16="http://schemas.microsoft.com/office/drawing/2014/main" id="{F354DDFA-4AD2-429A-BD34-07684544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931" y="3505200"/>
            <a:ext cx="255107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F42287A1-4646-4A1E-B3A7-60B36B70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371" y="3505200"/>
            <a:ext cx="254176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olume 13 Issue 6">
            <a:extLst>
              <a:ext uri="{FF2B5EF4-FFF2-40B4-BE49-F238E27FC236}">
                <a16:creationId xmlns:a16="http://schemas.microsoft.com/office/drawing/2014/main" id="{CF4DEB7D-17F7-46D7-9A93-AF842643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28" y="3505200"/>
            <a:ext cx="255938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Quark soup by scientific american - [PDF Document]">
            <a:extLst>
              <a:ext uri="{FF2B5EF4-FFF2-40B4-BE49-F238E27FC236}">
                <a16:creationId xmlns:a16="http://schemas.microsoft.com/office/drawing/2014/main" id="{F99A4547-CA43-4045-B79D-B0ACAABA5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0" y="3505200"/>
            <a:ext cx="2496798" cy="33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FEF19C-3760-4931-8B04-A0E9C40D63A0}"/>
              </a:ext>
            </a:extLst>
          </p:cNvPr>
          <p:cNvSpPr txBox="1"/>
          <p:nvPr/>
        </p:nvSpPr>
        <p:spPr>
          <a:xfrm>
            <a:off x="375756" y="2782614"/>
            <a:ext cx="4669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Hottest fluid:</a:t>
            </a:r>
          </a:p>
          <a:p>
            <a:r>
              <a:rPr lang="en-US" sz="2000" dirty="0">
                <a:solidFill>
                  <a:srgbClr val="C00000"/>
                </a:solidFill>
              </a:rPr>
              <a:t>10</a:t>
            </a:r>
            <a:r>
              <a:rPr lang="en-US" sz="2000" baseline="30000" dirty="0">
                <a:solidFill>
                  <a:srgbClr val="C00000"/>
                </a:solidFill>
              </a:rPr>
              <a:t>12</a:t>
            </a:r>
            <a:r>
              <a:rPr lang="en-US" sz="2000" dirty="0">
                <a:solidFill>
                  <a:srgbClr val="C00000"/>
                </a:solidFill>
              </a:rPr>
              <a:t> 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9A4AF5-9FF9-4239-9969-05C3E62553E1}"/>
              </a:ext>
            </a:extLst>
          </p:cNvPr>
          <p:cNvSpPr txBox="1"/>
          <p:nvPr/>
        </p:nvSpPr>
        <p:spPr>
          <a:xfrm>
            <a:off x="9280931" y="2764224"/>
            <a:ext cx="4669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Most vortical fluid:</a:t>
            </a:r>
          </a:p>
          <a:p>
            <a:r>
              <a:rPr lang="en-US" sz="2000" dirty="0">
                <a:solidFill>
                  <a:srgbClr val="C00000"/>
                </a:solidFill>
                <a:latin typeface="Symbol" panose="05050102010706020507" pitchFamily="18" charset="2"/>
              </a:rPr>
              <a:t>w</a:t>
            </a:r>
            <a:r>
              <a:rPr lang="en-US" sz="2000" dirty="0">
                <a:solidFill>
                  <a:srgbClr val="C00000"/>
                </a:solidFill>
              </a:rPr>
              <a:t> ~ 10</a:t>
            </a:r>
            <a:r>
              <a:rPr lang="en-US" sz="2000" baseline="30000" dirty="0">
                <a:solidFill>
                  <a:srgbClr val="C00000"/>
                </a:solidFill>
              </a:rPr>
              <a:t>22</a:t>
            </a:r>
            <a:r>
              <a:rPr lang="en-US" sz="2000" dirty="0">
                <a:solidFill>
                  <a:srgbClr val="C00000"/>
                </a:solidFill>
              </a:rPr>
              <a:t>/s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79E003-F1E6-4991-B954-008FAB903CB8}"/>
              </a:ext>
            </a:extLst>
          </p:cNvPr>
          <p:cNvSpPr txBox="1"/>
          <p:nvPr/>
        </p:nvSpPr>
        <p:spPr>
          <a:xfrm>
            <a:off x="3433371" y="2764224"/>
            <a:ext cx="4669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Smallest fluid:</a:t>
            </a:r>
          </a:p>
          <a:p>
            <a:r>
              <a:rPr lang="en-US" sz="2000" dirty="0">
                <a:solidFill>
                  <a:srgbClr val="C00000"/>
                </a:solidFill>
              </a:rPr>
              <a:t>~ 2 </a:t>
            </a:r>
            <a:r>
              <a:rPr lang="en-US" sz="2000" dirty="0" err="1">
                <a:solidFill>
                  <a:srgbClr val="C00000"/>
                </a:solidFill>
              </a:rPr>
              <a:t>fm</a:t>
            </a:r>
            <a:r>
              <a:rPr lang="en-US" sz="2000" dirty="0">
                <a:solidFill>
                  <a:srgbClr val="C00000"/>
                </a:solidFill>
              </a:rPr>
              <a:t> living 10</a:t>
            </a:r>
            <a:r>
              <a:rPr lang="en-US" sz="2000" baseline="30000" dirty="0">
                <a:solidFill>
                  <a:srgbClr val="C00000"/>
                </a:solidFill>
              </a:rPr>
              <a:t>-23</a:t>
            </a:r>
            <a:r>
              <a:rPr lang="en-US" sz="2000" dirty="0">
                <a:solidFill>
                  <a:srgbClr val="C00000"/>
                </a:solidFill>
              </a:rPr>
              <a:t> 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CC8164-7D24-48F2-B951-F94752DD68F7}"/>
              </a:ext>
            </a:extLst>
          </p:cNvPr>
          <p:cNvSpPr txBox="1"/>
          <p:nvPr/>
        </p:nvSpPr>
        <p:spPr>
          <a:xfrm>
            <a:off x="6400800" y="2759505"/>
            <a:ext cx="4669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Most perfect/strange:</a:t>
            </a:r>
          </a:p>
          <a:p>
            <a:r>
              <a:rPr lang="en-US" sz="2000" dirty="0">
                <a:solidFill>
                  <a:srgbClr val="C00000"/>
                </a:solidFill>
                <a:latin typeface="Symbol" panose="05050102010706020507" pitchFamily="18" charset="2"/>
              </a:rPr>
              <a:t>h</a:t>
            </a:r>
            <a:r>
              <a:rPr lang="en-US" sz="2000" dirty="0">
                <a:solidFill>
                  <a:srgbClr val="C00000"/>
                </a:solidFill>
              </a:rPr>
              <a:t>/s ~ 0.08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3851D2-1C14-4111-B067-07FD61AECDA1}"/>
              </a:ext>
            </a:extLst>
          </p:cNvPr>
          <p:cNvGrpSpPr/>
          <p:nvPr/>
        </p:nvGrpSpPr>
        <p:grpSpPr>
          <a:xfrm>
            <a:off x="8546843" y="328654"/>
            <a:ext cx="3645157" cy="1274922"/>
            <a:chOff x="7162800" y="790019"/>
            <a:chExt cx="4380152" cy="17087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A2B0B6-DC48-40A9-85F0-2668A85DCDAB}"/>
                </a:ext>
              </a:extLst>
            </p:cNvPr>
            <p:cNvGrpSpPr/>
            <p:nvPr/>
          </p:nvGrpSpPr>
          <p:grpSpPr>
            <a:xfrm>
              <a:off x="7162800" y="811630"/>
              <a:ext cx="3268404" cy="1687123"/>
              <a:chOff x="2057401" y="3506033"/>
              <a:chExt cx="3824709" cy="210800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DD4A7F3-37B1-44FA-9AFB-135EE7ED90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97" t="22375" r="19996" b="28514"/>
              <a:stretch/>
            </p:blipFill>
            <p:spPr>
              <a:xfrm>
                <a:off x="2057401" y="3657601"/>
                <a:ext cx="1746683" cy="169375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EB93DEF-1917-4524-AA42-38EC5955B9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89" t="4451" r="40000" b="7777"/>
              <a:stretch/>
            </p:blipFill>
            <p:spPr>
              <a:xfrm>
                <a:off x="4999893" y="3506033"/>
                <a:ext cx="507023" cy="2108003"/>
              </a:xfrm>
              <a:prstGeom prst="rect">
                <a:avLst/>
              </a:prstGeom>
            </p:spPr>
          </p:pic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4D46A8A6-06E7-473E-B968-365356402BBA}"/>
                  </a:ext>
                </a:extLst>
              </p:cNvPr>
              <p:cNvSpPr/>
              <p:nvPr/>
            </p:nvSpPr>
            <p:spPr>
              <a:xfrm>
                <a:off x="3900798" y="4191000"/>
                <a:ext cx="762000" cy="457200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062E70-BDC3-48D3-BDA9-E5BC7DF1B4A3}"/>
                  </a:ext>
                </a:extLst>
              </p:cNvPr>
              <p:cNvSpPr txBox="1"/>
              <p:nvPr/>
            </p:nvSpPr>
            <p:spPr>
              <a:xfrm rot="5400000">
                <a:off x="5334203" y="4387208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16 </a:t>
                </a:r>
                <a:r>
                  <a:rPr lang="en-US" dirty="0" err="1"/>
                  <a:t>fm</a:t>
                </a:r>
                <a:endParaRPr lang="en-GB" dirty="0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6362AFA-B7A2-4A0F-BA3D-688D0289D6BE}"/>
                  </a:ext>
                </a:extLst>
              </p:cNvPr>
              <p:cNvCxnSpPr/>
              <p:nvPr/>
            </p:nvCxnSpPr>
            <p:spPr>
              <a:xfrm flipV="1">
                <a:off x="5723847" y="3581400"/>
                <a:ext cx="8764" cy="6096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30A82C-BE13-43DD-B9DA-2B26D0DC8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4451" r="40000" b="7777"/>
            <a:stretch/>
          </p:blipFill>
          <p:spPr>
            <a:xfrm>
              <a:off x="11109676" y="790019"/>
              <a:ext cx="433276" cy="1687123"/>
            </a:xfrm>
            <a:prstGeom prst="rect">
              <a:avLst/>
            </a:prstGeom>
          </p:spPr>
        </p:pic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7A540C17-675E-49E5-BC6A-EA5D782B9491}"/>
                </a:ext>
              </a:extLst>
            </p:cNvPr>
            <p:cNvSpPr/>
            <p:nvPr/>
          </p:nvSpPr>
          <p:spPr>
            <a:xfrm rot="10800000">
              <a:off x="10803823" y="1481720"/>
              <a:ext cx="278363" cy="225524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 descr="Recreate the Conditions">
            <a:extLst>
              <a:ext uri="{FF2B5EF4-FFF2-40B4-BE49-F238E27FC236}">
                <a16:creationId xmlns:a16="http://schemas.microsoft.com/office/drawing/2014/main" id="{C847F03C-51B6-7CF4-5B7E-C678D1B6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463965" cy="154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5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 flow: v</a:t>
            </a:r>
            <a:r>
              <a:rPr lang="en-US" baseline="-25000" dirty="0"/>
              <a:t>2</a:t>
            </a:r>
            <a:r>
              <a:rPr lang="en-US" dirty="0"/>
              <a:t>, QGP is interesting</a:t>
            </a:r>
            <a:endParaRPr lang="en-US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6</a:t>
            </a:fld>
            <a:r>
              <a:rPr lang="nl-NL" dirty="0"/>
              <a:t>/20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How anisotropic is the final state?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Ideal gas/weak coupling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Perfect fluid/strong coupling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23969" y="3003302"/>
            <a:ext cx="4292644" cy="3219483"/>
            <a:chOff x="2585602" y="2888119"/>
            <a:chExt cx="4292644" cy="3219483"/>
          </a:xfrm>
        </p:grpSpPr>
        <p:pic>
          <p:nvPicPr>
            <p:cNvPr id="1026" name="Picture 2" descr="D:\dropbox\Dropbox\elliptic_flow_80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802" y="3534210"/>
              <a:ext cx="2700244" cy="192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D:\dropbox\Dropbox\v2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602" y="2888119"/>
              <a:ext cx="4292644" cy="3219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-46110" y="6573367"/>
            <a:ext cx="9468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K. </a:t>
            </a:r>
            <a:r>
              <a:rPr lang="en-US" sz="1200" dirty="0" err="1">
                <a:solidFill>
                  <a:schemeClr val="bg1"/>
                </a:solidFill>
              </a:rPr>
              <a:t>Aamodt</a:t>
            </a:r>
            <a:r>
              <a:rPr lang="en-US" sz="1200" dirty="0">
                <a:solidFill>
                  <a:schemeClr val="bg1"/>
                </a:solidFill>
              </a:rPr>
              <a:t> et al, Anisotropic Flow of Charged Particles in </a:t>
            </a:r>
            <a:r>
              <a:rPr lang="en-US" sz="1200" dirty="0" err="1">
                <a:solidFill>
                  <a:schemeClr val="bg1"/>
                </a:solidFill>
              </a:rPr>
              <a:t>Pb-Pb</a:t>
            </a:r>
            <a:r>
              <a:rPr lang="en-US" sz="1200" dirty="0">
                <a:solidFill>
                  <a:schemeClr val="bg1"/>
                </a:solidFill>
              </a:rPr>
              <a:t> Collisions at √</a:t>
            </a:r>
            <a:r>
              <a:rPr lang="en-US" sz="1200" dirty="0" err="1">
                <a:solidFill>
                  <a:schemeClr val="bg1"/>
                </a:solidFill>
              </a:rPr>
              <a:t>s</a:t>
            </a:r>
            <a:r>
              <a:rPr lang="en-US" sz="1200" baseline="-25000" dirty="0" err="1">
                <a:solidFill>
                  <a:schemeClr val="bg1"/>
                </a:solidFill>
              </a:rPr>
              <a:t>NN</a:t>
            </a:r>
            <a:r>
              <a:rPr lang="en-US" sz="1200" dirty="0">
                <a:solidFill>
                  <a:schemeClr val="bg1"/>
                </a:solidFill>
              </a:rPr>
              <a:t>=5.02  </a:t>
            </a:r>
            <a:r>
              <a:rPr lang="en-US" sz="1200" dirty="0" err="1">
                <a:solidFill>
                  <a:schemeClr val="bg1"/>
                </a:solidFill>
              </a:rPr>
              <a:t>TeV</a:t>
            </a:r>
            <a:r>
              <a:rPr lang="en-US" sz="1200" dirty="0">
                <a:solidFill>
                  <a:schemeClr val="bg1"/>
                </a:solidFill>
              </a:rPr>
              <a:t> (2016)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329" y="2915922"/>
            <a:ext cx="4310062" cy="33670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43EB34-21C0-5A0B-177F-39FC88B5F575}"/>
              </a:ext>
            </a:extLst>
          </p:cNvPr>
          <p:cNvGrpSpPr/>
          <p:nvPr/>
        </p:nvGrpSpPr>
        <p:grpSpPr>
          <a:xfrm>
            <a:off x="6822670" y="1919371"/>
            <a:ext cx="3733800" cy="727493"/>
            <a:chOff x="8458200" y="853975"/>
            <a:chExt cx="3733800" cy="7274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F720E-0AED-A638-D689-FD44278D5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58200" y="853975"/>
              <a:ext cx="3733800" cy="72749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612CE6-0B38-54CA-7E56-5E884FAF3C77}"/>
                </a:ext>
              </a:extLst>
            </p:cNvPr>
            <p:cNvSpPr/>
            <p:nvPr/>
          </p:nvSpPr>
          <p:spPr>
            <a:xfrm>
              <a:off x="10390093" y="1102659"/>
              <a:ext cx="259978" cy="22411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117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28FF642-F4B2-4A51-A7FC-A453F9D1CE29}"/>
              </a:ext>
            </a:extLst>
          </p:cNvPr>
          <p:cNvSpPr txBox="1">
            <a:spLocks/>
          </p:cNvSpPr>
          <p:nvPr/>
        </p:nvSpPr>
        <p:spPr>
          <a:xfrm>
            <a:off x="8606649" y="2522918"/>
            <a:ext cx="2968753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Shear viscosity (</a:t>
            </a:r>
            <a:r>
              <a:rPr lang="en-US" sz="1500" dirty="0">
                <a:solidFill>
                  <a:srgbClr val="FF0000"/>
                </a:solidFill>
              </a:rPr>
              <a:t>4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Bulk viscosity (</a:t>
            </a:r>
            <a:r>
              <a:rPr lang="en-US" sz="1500" dirty="0">
                <a:solidFill>
                  <a:srgbClr val="FF0000"/>
                </a:solidFill>
              </a:rPr>
              <a:t>3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8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Second order transports: 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905" y="-355153"/>
            <a:ext cx="8458200" cy="1295082"/>
          </a:xfrm>
        </p:spPr>
        <p:txBody>
          <a:bodyPr>
            <a:normAutofit/>
          </a:bodyPr>
          <a:lstStyle/>
          <a:p>
            <a:r>
              <a:rPr lang="en-US" sz="3600" dirty="0"/>
              <a:t>Standard model of heavy ion collisions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375" y="2549382"/>
            <a:ext cx="2968753" cy="35131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500" dirty="0" err="1"/>
              <a:t>Subnucleonic</a:t>
            </a:r>
            <a:r>
              <a:rPr lang="en-US" sz="1500" dirty="0"/>
              <a:t> structure? (</a:t>
            </a:r>
            <a:r>
              <a:rPr lang="en-US" sz="1500" dirty="0">
                <a:solidFill>
                  <a:srgbClr val="FF0000"/>
                </a:solidFill>
              </a:rPr>
              <a:t>8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Non-thermal flow? (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r>
              <a:rPr lang="en-US" sz="1500" dirty="0"/>
              <a:t>)</a:t>
            </a:r>
            <a:br>
              <a:rPr lang="en-US" sz="1500" dirty="0"/>
            </a:br>
            <a:r>
              <a:rPr lang="en-US" sz="1500" dirty="0"/>
              <a:t>with </a:t>
            </a:r>
            <a:r>
              <a:rPr lang="en-US" sz="1500" dirty="0" err="1">
                <a:solidFill>
                  <a:schemeClr val="accent2"/>
                </a:solidFill>
              </a:rPr>
              <a:t>hydrodynamised</a:t>
            </a:r>
            <a:r>
              <a:rPr lang="en-US" sz="1500" dirty="0">
                <a:solidFill>
                  <a:schemeClr val="accent2"/>
                </a:solidFill>
              </a:rPr>
              <a:t> initial stage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500" dirty="0"/>
              <a:t>Fluctuations? (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1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388A42-A926-4D84-9E29-E173E5AF6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79" y="967902"/>
            <a:ext cx="3070407" cy="665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79740D-F286-48D0-9649-39F417BBE9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909"/>
          <a:stretch/>
        </p:blipFill>
        <p:spPr>
          <a:xfrm>
            <a:off x="11245828" y="5333677"/>
            <a:ext cx="946172" cy="1030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D9092-36C1-48AB-B8E6-28BD55C5D5C0}"/>
              </a:ext>
            </a:extLst>
          </p:cNvPr>
          <p:cNvSpPr txBox="1"/>
          <p:nvPr/>
        </p:nvSpPr>
        <p:spPr>
          <a:xfrm>
            <a:off x="4323205" y="1974726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Initial stage (</a:t>
            </a:r>
            <a:r>
              <a:rPr lang="en-US" sz="2200" dirty="0">
                <a:solidFill>
                  <a:srgbClr val="FF0000"/>
                </a:solidFill>
              </a:rPr>
              <a:t>11</a:t>
            </a:r>
            <a:r>
              <a:rPr lang="en-US" sz="22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C2F2B-DD5A-455A-9422-28625642C72D}"/>
              </a:ext>
            </a:extLst>
          </p:cNvPr>
          <p:cNvSpPr txBox="1"/>
          <p:nvPr/>
        </p:nvSpPr>
        <p:spPr>
          <a:xfrm>
            <a:off x="8262224" y="1979482"/>
            <a:ext cx="3411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Viscous hydrodynamics (</a:t>
            </a:r>
            <a:r>
              <a:rPr lang="en-US" sz="2100" dirty="0">
                <a:solidFill>
                  <a:srgbClr val="FF0000"/>
                </a:solidFill>
              </a:rPr>
              <a:t>9</a:t>
            </a:r>
            <a:r>
              <a:rPr lang="en-US" sz="21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E3E1D-3800-4AD9-BFF6-C3DF58C471E9}"/>
              </a:ext>
            </a:extLst>
          </p:cNvPr>
          <p:cNvSpPr txBox="1"/>
          <p:nvPr/>
        </p:nvSpPr>
        <p:spPr>
          <a:xfrm>
            <a:off x="8348750" y="5439089"/>
            <a:ext cx="26677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Cascade of hadrons (</a:t>
            </a:r>
            <a:r>
              <a:rPr lang="en-US" sz="2100" dirty="0">
                <a:solidFill>
                  <a:srgbClr val="FF0000"/>
                </a:solidFill>
              </a:rPr>
              <a:t>1</a:t>
            </a:r>
            <a:r>
              <a:rPr lang="en-US" sz="2100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A05FA-4746-4D8F-A4C5-51B53AD69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069" y="2925340"/>
            <a:ext cx="2895600" cy="1458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1F1436-D5C4-4275-B827-DDE96F1FB041}"/>
              </a:ext>
            </a:extLst>
          </p:cNvPr>
          <p:cNvCxnSpPr>
            <a:cxnSpLocks/>
          </p:cNvCxnSpPr>
          <p:nvPr/>
        </p:nvCxnSpPr>
        <p:spPr>
          <a:xfrm>
            <a:off x="4240933" y="1991970"/>
            <a:ext cx="8070" cy="4224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EDD8EB-3257-4C18-957D-A7506B7E8E35}"/>
              </a:ext>
            </a:extLst>
          </p:cNvPr>
          <p:cNvCxnSpPr>
            <a:cxnSpLocks/>
          </p:cNvCxnSpPr>
          <p:nvPr/>
        </p:nvCxnSpPr>
        <p:spPr>
          <a:xfrm>
            <a:off x="8262224" y="1987092"/>
            <a:ext cx="0" cy="4229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E4A19FB-EFE1-4616-90AB-DCCDBDB74664}"/>
              </a:ext>
            </a:extLst>
          </p:cNvPr>
          <p:cNvSpPr txBox="1">
            <a:spLocks/>
          </p:cNvSpPr>
          <p:nvPr/>
        </p:nvSpPr>
        <p:spPr>
          <a:xfrm>
            <a:off x="8708471" y="2632649"/>
            <a:ext cx="3212069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24442B-97D1-4388-A0B2-7A6ECB32AD29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Jonah Bernhard, Scott Moreland and Steffen Bass, Bayesian estimation of the specific shear and bulk viscosity of quark–gluon plasma (2019)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>
                <a:solidFill>
                  <a:srgbClr val="C00000"/>
                </a:solidFill>
                <a:latin typeface="Tw Cen MT" pitchFamily="34" charset="0"/>
              </a:rPr>
              <a:t>WS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Umut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Gursoy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Raimond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Snellings, A Bayesian analysis of Heavy Ion Collisions with </a:t>
            </a:r>
            <a:r>
              <a:rPr lang="en-US" sz="11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w Cen MT" pitchFamily="34" charset="0"/>
              </a:rPr>
              <a:t>Trajectum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(2020)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39331DB6-825F-47E9-81DD-BAC23608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7</a:t>
            </a:fld>
            <a:r>
              <a:rPr lang="nl-NL" dirty="0"/>
              <a:t>/20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356E49-FD53-4A5C-952C-9DD790388497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50465-9A22-40E2-8616-E4591295AFFF}"/>
              </a:ext>
            </a:extLst>
          </p:cNvPr>
          <p:cNvSpPr txBox="1"/>
          <p:nvPr/>
        </p:nvSpPr>
        <p:spPr>
          <a:xfrm>
            <a:off x="9567041" y="129950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</a:t>
            </a:r>
            <a:r>
              <a:rPr lang="en-US" sz="2200" dirty="0">
                <a:solidFill>
                  <a:srgbClr val="FF0000"/>
                </a:solidFill>
              </a:rPr>
              <a:t># parameters</a:t>
            </a:r>
            <a:r>
              <a:rPr lang="en-US" sz="22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A0A50A-56C1-4B59-9262-115FB52D1B26}"/>
              </a:ext>
            </a:extLst>
          </p:cNvPr>
          <p:cNvSpPr txBox="1"/>
          <p:nvPr/>
        </p:nvSpPr>
        <p:spPr>
          <a:xfrm>
            <a:off x="778781" y="2059294"/>
            <a:ext cx="357935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Trajectum</a:t>
            </a:r>
            <a:r>
              <a:rPr lang="nl-NL" sz="15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500" dirty="0"/>
          </a:p>
        </p:txBody>
      </p:sp>
      <p:pic>
        <p:nvPicPr>
          <p:cNvPr id="9" name="Picture 8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74024F85-1937-F8E5-75F1-689D6CC4EE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7"/>
          <a:stretch/>
        </p:blipFill>
        <p:spPr>
          <a:xfrm>
            <a:off x="10180320" y="2325539"/>
            <a:ext cx="2026670" cy="1344753"/>
          </a:xfrm>
          <a:prstGeom prst="rect">
            <a:avLst/>
          </a:prstGeom>
        </p:spPr>
      </p:pic>
      <p:pic>
        <p:nvPicPr>
          <p:cNvPr id="13" name="Picture 12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2C1D735E-54A2-7FE5-08FC-DF083CD88B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/>
          <a:stretch/>
        </p:blipFill>
        <p:spPr>
          <a:xfrm>
            <a:off x="10084525" y="3667347"/>
            <a:ext cx="2081789" cy="1350734"/>
          </a:xfrm>
          <a:prstGeom prst="rect">
            <a:avLst/>
          </a:prstGeom>
        </p:spPr>
      </p:pic>
      <p:pic>
        <p:nvPicPr>
          <p:cNvPr id="12" name="moviehrv">
            <a:hlinkClick r:id="" action="ppaction://media"/>
            <a:extLst>
              <a:ext uri="{FF2B5EF4-FFF2-40B4-BE49-F238E27FC236}">
                <a16:creationId xmlns:a16="http://schemas.microsoft.com/office/drawing/2014/main" id="{64E0B4B5-67FB-1412-2B2B-FD7ACAE5C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460" y="2618114"/>
            <a:ext cx="3553126" cy="30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1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 err="1"/>
              <a:t>Hydrodynamics</a:t>
            </a:r>
            <a:r>
              <a:rPr lang="nl-NL" sz="3600" dirty="0"/>
              <a:t>: first </a:t>
            </a:r>
            <a:r>
              <a:rPr lang="nl-NL" sz="3600" dirty="0" err="1"/>
              <a:t>and</a:t>
            </a:r>
            <a:r>
              <a:rPr lang="nl-NL" sz="3600" dirty="0"/>
              <a:t> second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61219"/>
            <a:ext cx="10668000" cy="438718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Relativistic version of Navier-Stokes for conformal hydrodynamics:</a:t>
            </a:r>
          </a:p>
          <a:p>
            <a:pPr marL="749808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Depends on energy density </a:t>
            </a:r>
            <a:r>
              <a:rPr lang="en-US" i="1" dirty="0">
                <a:latin typeface="Symbol" panose="05050102010706020507" pitchFamily="18" charset="2"/>
              </a:rPr>
              <a:t>e</a:t>
            </a:r>
            <a:r>
              <a:rPr lang="en-US" dirty="0"/>
              <a:t> and fluid velocity u (4 degrees of freedom).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/>
              <a:t>Evolution equations:                             (conservation)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/>
              <a:t>Transport/EOS: </a:t>
            </a:r>
            <a:r>
              <a:rPr lang="en-US" i="1" dirty="0"/>
              <a:t>P(</a:t>
            </a:r>
            <a:r>
              <a:rPr lang="en-US" i="1" dirty="0">
                <a:latin typeface="Symbol" panose="05050102010706020507" pitchFamily="18" charset="2"/>
              </a:rPr>
              <a:t>e</a:t>
            </a:r>
            <a:r>
              <a:rPr lang="en-US" i="1" dirty="0"/>
              <a:t>)</a:t>
            </a:r>
            <a:r>
              <a:rPr lang="en-US" dirty="0"/>
              <a:t> (Equation of State), shear viscosity </a:t>
            </a:r>
            <a:r>
              <a:rPr lang="en-US" i="1" dirty="0">
                <a:latin typeface="Symbol" panose="05050102010706020507" pitchFamily="18" charset="2"/>
              </a:rPr>
              <a:t>h</a:t>
            </a:r>
            <a:r>
              <a:rPr lang="en-US" dirty="0"/>
              <a:t> and second order terms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/>
              <a:t>For non-conformal hydro one gets more terms, including bulk viscosity. Rotation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 usually small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4BB9EF4-CB93-489D-A6E5-36EC6494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8</a:t>
            </a:fld>
            <a:r>
              <a:rPr lang="nl-NL" dirty="0"/>
              <a:t>/20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16D8F-61AB-1DD9-0951-EAABCC621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710187"/>
            <a:ext cx="1357899" cy="325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09478B-8542-3F95-97E5-8694DBA1B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399994"/>
            <a:ext cx="10820400" cy="836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819F15-A014-133A-3F93-4BB0451AA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341276"/>
            <a:ext cx="4658088" cy="469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4EB4C7-D15D-2DA2-60F2-7F98D0A2D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725" y="4120705"/>
            <a:ext cx="1856975" cy="3648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70DB51-D492-6482-198F-024338A18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3873" y="2430695"/>
            <a:ext cx="2979027" cy="4615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4DD615-A83E-87AE-0D11-AD5D19C72BF1}"/>
              </a:ext>
            </a:extLst>
          </p:cNvPr>
          <p:cNvSpPr txBox="1"/>
          <p:nvPr/>
        </p:nvSpPr>
        <p:spPr>
          <a:xfrm>
            <a:off x="6057900" y="2430695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 `spatial’ projection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158E4C-AA57-968B-8DED-E33D159C1626}"/>
              </a:ext>
            </a:extLst>
          </p:cNvPr>
          <p:cNvSpPr txBox="1"/>
          <p:nvPr/>
        </p:nvSpPr>
        <p:spPr>
          <a:xfrm>
            <a:off x="0" y="6584840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R.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Loganayagam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Entropy Current in Conformal Hydrodynamics (2008)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38AD1-7447-45DA-9253-047E9B8B7478}"/>
              </a:ext>
            </a:extLst>
          </p:cNvPr>
          <p:cNvSpPr/>
          <p:nvPr/>
        </p:nvSpPr>
        <p:spPr>
          <a:xfrm>
            <a:off x="3048000" y="3474720"/>
            <a:ext cx="8991600" cy="71628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124" y="615731"/>
            <a:ext cx="8915400" cy="685482"/>
          </a:xfrm>
        </p:spPr>
        <p:txBody>
          <a:bodyPr>
            <a:noAutofit/>
          </a:bodyPr>
          <a:lstStyle/>
          <a:p>
            <a:r>
              <a:rPr lang="en-US" dirty="0"/>
              <a:t>(pseudo)rapidity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9</a:t>
            </a:fld>
            <a:r>
              <a:rPr lang="nl-NL" dirty="0"/>
              <a:t>/20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93124" y="1808097"/>
            <a:ext cx="7620000" cy="4373563"/>
          </a:xfrm>
        </p:spPr>
        <p:txBody>
          <a:bodyPr/>
          <a:lstStyle/>
          <a:p>
            <a:r>
              <a:rPr lang="en-US" dirty="0"/>
              <a:t>Transverse and longitudinal dynamics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Note distinction between space and momentum rapidity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Boost invariance: no y-dependence </a:t>
            </a:r>
            <a:r>
              <a:rPr lang="en-US" dirty="0" err="1">
                <a:solidFill>
                  <a:srgbClr val="0070C0"/>
                </a:solidFill>
              </a:rPr>
              <a:t>Bjorken</a:t>
            </a:r>
            <a:r>
              <a:rPr lang="en-US" dirty="0">
                <a:solidFill>
                  <a:srgbClr val="0070C0"/>
                </a:solidFill>
              </a:rPr>
              <a:t> symmetry,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simplest model for expanding plasma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429000"/>
            <a:ext cx="5703768" cy="28240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598577"/>
            <a:ext cx="2057400" cy="19540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55578"/>
            <a:ext cx="76962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/>
              <a:t>Exercise:</a:t>
            </a:r>
            <a:r>
              <a:rPr lang="en-US" dirty="0"/>
              <a:t> ALICE measures up to 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=5.1, 4cm from beam, how big is the detector?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688" y="67961"/>
            <a:ext cx="3764715" cy="2495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23D6C9-A9FA-1CF6-EBE4-B67725CFB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3155608"/>
            <a:ext cx="3368603" cy="239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6242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2178</Words>
  <Application>Microsoft Office PowerPoint</Application>
  <PresentationFormat>Widescreen</PresentationFormat>
  <Paragraphs>372</Paragraphs>
  <Slides>31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Times</vt:lpstr>
      <vt:lpstr>Tw Cen MT</vt:lpstr>
      <vt:lpstr>Retrospect</vt:lpstr>
      <vt:lpstr>A theory perspective on heavy ion collisions</vt:lpstr>
      <vt:lpstr>The scope of QCD</vt:lpstr>
      <vt:lpstr>PowerPoint Presentation</vt:lpstr>
      <vt:lpstr>PowerPoint Presentation</vt:lpstr>
      <vt:lpstr>Quark-Gluon Plasma</vt:lpstr>
      <vt:lpstr>Elliptic flow: v2, QGP is interesting</vt:lpstr>
      <vt:lpstr>Standard model of heavy ion collisions</vt:lpstr>
      <vt:lpstr>Hydrodynamics: first and second order</vt:lpstr>
      <vt:lpstr>(pseudo)rapidity</vt:lpstr>
      <vt:lpstr>Rapidity versus pseudo-rapidity</vt:lpstr>
      <vt:lpstr>Many different kinds of observables</vt:lpstr>
      <vt:lpstr>Performing a global analysis</vt:lpstr>
      <vt:lpstr>Analysing the model: correlations</vt:lpstr>
      <vt:lpstr>Analysing the model: correlations</vt:lpstr>
      <vt:lpstr>Design points are not enough: emulate rest</vt:lpstr>
      <vt:lpstr>Design points are not enough: emulate rest</vt:lpstr>
      <vt:lpstr>Experimental observables: a wealth of data</vt:lpstr>
      <vt:lpstr>Experimental observables: a wealth of data</vt:lpstr>
      <vt:lpstr>Full posterior distributions</vt:lpstr>
      <vt:lpstr>Discussion</vt:lpstr>
      <vt:lpstr>Back-up</vt:lpstr>
      <vt:lpstr>Jet spectra</vt:lpstr>
      <vt:lpstr>Jets in QGP</vt:lpstr>
      <vt:lpstr>Heavy flavour theoretically</vt:lpstr>
      <vt:lpstr>Design points are not enough: emulate rest</vt:lpstr>
      <vt:lpstr>Does it really work? Validate!</vt:lpstr>
      <vt:lpstr>Quark-gluon plasma is strongly coupled</vt:lpstr>
      <vt:lpstr>Energy + viscosities + experiment</vt:lpstr>
      <vt:lpstr>Design parameter-observable correlations:</vt:lpstr>
      <vt:lpstr>The shape of nuclei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inner workings of the QGP</dc:title>
  <dc:creator>Wilke van der Schee</dc:creator>
  <cp:lastModifiedBy>Wilke van der Schee</cp:lastModifiedBy>
  <cp:revision>612</cp:revision>
  <cp:lastPrinted>2020-01-13T13:28:42Z</cp:lastPrinted>
  <dcterms:created xsi:type="dcterms:W3CDTF">2020-01-05T16:58:15Z</dcterms:created>
  <dcterms:modified xsi:type="dcterms:W3CDTF">2023-06-07T06:25:02Z</dcterms:modified>
</cp:coreProperties>
</file>