
<file path=[Content_Types].xml><?xml version="1.0" encoding="utf-8"?>
<Types xmlns="http://schemas.openxmlformats.org/package/2006/content-types"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591" r:id="rId2"/>
    <p:sldId id="592" r:id="rId3"/>
    <p:sldId id="619" r:id="rId4"/>
    <p:sldId id="618" r:id="rId5"/>
    <p:sldId id="583" r:id="rId6"/>
    <p:sldId id="584" r:id="rId7"/>
    <p:sldId id="585" r:id="rId8"/>
    <p:sldId id="586" r:id="rId9"/>
    <p:sldId id="587" r:id="rId10"/>
    <p:sldId id="588" r:id="rId11"/>
    <p:sldId id="590" r:id="rId12"/>
  </p:sldIdLst>
  <p:sldSz cx="12192000" cy="68580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5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FF0000"/>
    <a:srgbClr val="CCFFFF"/>
    <a:srgbClr val="FF6600"/>
    <a:srgbClr val="FFFF00"/>
    <a:srgbClr val="66FF33"/>
    <a:srgbClr val="80808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2121" autoAdjust="0"/>
  </p:normalViewPr>
  <p:slideViewPr>
    <p:cSldViewPr>
      <p:cViewPr varScale="1">
        <p:scale>
          <a:sx n="93" d="100"/>
          <a:sy n="93" d="100"/>
        </p:scale>
        <p:origin x="216" y="456"/>
      </p:cViewPr>
      <p:guideLst>
        <p:guide orient="horz" pos="3552"/>
        <p:guide pos="3840"/>
      </p:guideLst>
    </p:cSldViewPr>
  </p:slideViewPr>
  <p:outlineViewPr>
    <p:cViewPr>
      <p:scale>
        <a:sx n="25" d="100"/>
        <a:sy n="25" d="100"/>
      </p:scale>
      <p:origin x="0" y="-5938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70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213" y="703263"/>
            <a:ext cx="6183312" cy="347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1437" cy="418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845" tIns="46622" rIns="94845" bIns="46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0"/>
            <a:r>
              <a:rPr lang="en-GB" noProof="0"/>
              <a:t>Second level</a:t>
            </a:r>
          </a:p>
          <a:p>
            <a:pPr lvl="0"/>
            <a:r>
              <a:rPr lang="en-GB" noProof="0"/>
              <a:t>Third level</a:t>
            </a:r>
          </a:p>
          <a:p>
            <a:pPr lvl="0"/>
            <a:r>
              <a:rPr lang="en-GB" noProof="0"/>
              <a:t>Fourth level</a:t>
            </a:r>
          </a:p>
          <a:p>
            <a:pPr lvl="0"/>
            <a:r>
              <a:rPr lang="en-GB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23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911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74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4623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457200"/>
            <a:ext cx="2726267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3" y="457200"/>
            <a:ext cx="79756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727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457200"/>
            <a:ext cx="10363200" cy="80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172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201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32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82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09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95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724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05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 marL="742950" indent="-28575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2pPr>
            <a:lvl3pPr marL="12573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3pPr>
            <a:lvl4pPr marL="17145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4pPr>
            <a:lvl5pPr marL="21717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20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8267" y="457200"/>
            <a:ext cx="10363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1657350"/>
            <a:ext cx="1090506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 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343400" y="630555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altLang="en-US" sz="1200" dirty="0">
                <a:solidFill>
                  <a:schemeClr val="tx1"/>
                </a:solidFill>
                <a:latin typeface="Verdana"/>
                <a:cs typeface="Verdana"/>
              </a:rPr>
              <a:t>Peter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Kluit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 (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Nikhef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)</a:t>
            </a:r>
            <a:endParaRPr lang="en-GB" altLang="en-US" sz="12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940800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altLang="en-US" sz="800">
                <a:solidFill>
                  <a:schemeClr val="bg2"/>
                </a:solidFill>
              </a:rPr>
              <a:t> </a:t>
            </a:r>
            <a:fld id="{50F9948D-FA28-478D-A82E-F93DDFBE36D5}" type="slidenum">
              <a:rPr lang="en-GB" altLang="en-US" sz="800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altLang="en-US" sz="800">
              <a:solidFill>
                <a:schemeClr val="bg2"/>
              </a:solidFill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533400" y="6460282"/>
            <a:ext cx="4906061" cy="24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Verdana"/>
                <a:ea typeface="+mn-ea"/>
                <a:cs typeface="Verdana"/>
              </a:rPr>
              <a:t>Lepton Collider </a:t>
            </a:r>
            <a:r>
              <a:rPr lang="en-US" sz="1200" kern="1200" baseline="0" dirty="0">
                <a:solidFill>
                  <a:schemeClr val="tx1"/>
                </a:solidFill>
                <a:latin typeface="Verdana"/>
                <a:ea typeface="+mn-ea"/>
                <a:cs typeface="Verdana"/>
              </a:rPr>
              <a:t>meeting 30 January 2023</a:t>
            </a:r>
            <a:endParaRPr lang="en-GB" altLang="en-US" sz="900" dirty="0"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/>
        <a:buChar char="u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l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n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Monotype Sorts"/>
        <a:buChar char="u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l"/>
        <a:defRPr sz="1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em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08620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DESY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ToT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puzzles</a:t>
            </a:r>
            <a:endParaRPr lang="nl-NL" sz="32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33E1D-4376-0B4E-AC30-2C0F2E0B07A8}"/>
              </a:ext>
            </a:extLst>
          </p:cNvPr>
          <p:cNvSpPr txBox="1"/>
          <p:nvPr/>
        </p:nvSpPr>
        <p:spPr>
          <a:xfrm>
            <a:off x="695400" y="1340768"/>
            <a:ext cx="110892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Follow up of the low efficiency, low ToT puzzle</a:t>
            </a:r>
          </a:p>
          <a:p>
            <a:endParaRPr lang="en-NL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Bonn 26 January 2023 Fred inspected the quad with chips 28 till 31.</a:t>
            </a: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HV is properly distributed.</a:t>
            </a:r>
          </a:p>
          <a:p>
            <a:endParaRPr lang="en-NL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there some issue with the threshold setting?</a:t>
            </a: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was studied in the following slides 6 September 2021.</a:t>
            </a:r>
          </a:p>
          <a:p>
            <a:endParaRPr lang="en-NL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addition I made plots to see wether in general the threshold is different for the chips inside the different quads.  See next slide. </a:t>
            </a:r>
          </a:p>
          <a:p>
            <a:endParaRPr lang="en-NL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879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A11A48C-FEB9-5C4C-9748-1989C9A637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44559" y="1539195"/>
            <a:ext cx="3969869" cy="50131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6A4699F-4AD3-3241-B619-51428859B7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82719" y="1618754"/>
            <a:ext cx="3969869" cy="50131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08620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DESY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ToT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electronics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calibration</a:t>
            </a:r>
            <a:endParaRPr lang="nl-NL" sz="32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33E1D-4376-0B4E-AC30-2C0F2E0B07A8}"/>
              </a:ext>
            </a:extLst>
          </p:cNvPr>
          <p:cNvSpPr txBox="1"/>
          <p:nvPr/>
        </p:nvSpPr>
        <p:spPr>
          <a:xfrm>
            <a:off x="983432" y="1124744"/>
            <a:ext cx="11089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calibration plots from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Kees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the 4 chips of the Bonn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testbeam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quad</a:t>
            </a:r>
          </a:p>
          <a:p>
            <a:r>
              <a:rPr lang="en-GB" sz="200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Systematics around 1000e is about 10% </a:t>
            </a:r>
            <a:endParaRPr lang="en-GB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2D59A8-7CAA-8643-BE37-899363D22FB1}"/>
              </a:ext>
            </a:extLst>
          </p:cNvPr>
          <p:cNvSpPr txBox="1"/>
          <p:nvPr/>
        </p:nvSpPr>
        <p:spPr>
          <a:xfrm>
            <a:off x="3791743" y="4437112"/>
            <a:ext cx="1244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hip 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CE1E56-E6A8-0149-9A2E-48F0A4799079}"/>
              </a:ext>
            </a:extLst>
          </p:cNvPr>
          <p:cNvSpPr/>
          <p:nvPr/>
        </p:nvSpPr>
        <p:spPr>
          <a:xfrm>
            <a:off x="8429494" y="4463543"/>
            <a:ext cx="11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hip 3</a:t>
            </a:r>
          </a:p>
        </p:txBody>
      </p:sp>
    </p:spTree>
    <p:extLst>
      <p:ext uri="{BB962C8B-B14F-4D97-AF65-F5344CB8AC3E}">
        <p14:creationId xmlns:p14="http://schemas.microsoft.com/office/powerpoint/2010/main" val="3097168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08620"/>
            <a:ext cx="9073008" cy="800100"/>
          </a:xfrm>
        </p:spPr>
        <p:txBody>
          <a:bodyPr/>
          <a:lstStyle/>
          <a:p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ToT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conclusions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33E1D-4376-0B4E-AC30-2C0F2E0B07A8}"/>
              </a:ext>
            </a:extLst>
          </p:cNvPr>
          <p:cNvSpPr txBox="1"/>
          <p:nvPr/>
        </p:nvSpPr>
        <p:spPr>
          <a:xfrm>
            <a:off x="983432" y="1124744"/>
            <a:ext cx="110892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per chip variations in the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calibration are not due to electronics gain differences (that can only produce up to 10% variations)</a:t>
            </a:r>
          </a:p>
          <a:p>
            <a:endParaRPr lang="en-GB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are also not correlated to the position of the chip on the wafer (see talk by Jan 23 August https://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indico.nikhef.nl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/event/3207/) </a:t>
            </a:r>
          </a:p>
          <a:p>
            <a:endParaRPr lang="en-GB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also not correlated to the thresholds</a:t>
            </a:r>
          </a:p>
          <a:p>
            <a:endParaRPr lang="en-GB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low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values for chip 28-31 could be due to the power distribution of the multiplexer. The power is more critical for this quad as more channels go over threshold together (hurray events)</a:t>
            </a:r>
          </a:p>
          <a:p>
            <a:endParaRPr lang="en-GB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variations between the chips and the variations over the chip of +- 2 counts could be due to variations of the charge up of the protection layer</a:t>
            </a: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794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08620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DESY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ToT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puzzles</a:t>
            </a:r>
            <a:endParaRPr lang="nl-NL" sz="32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032D43-7B91-AC45-8096-8D23B834EC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53440" y="-2021328"/>
            <a:ext cx="3960440" cy="1111668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C8228E1-7DA5-074A-BFE8-3CFB4CE79527}"/>
              </a:ext>
            </a:extLst>
          </p:cNvPr>
          <p:cNvSpPr txBox="1"/>
          <p:nvPr/>
        </p:nvSpPr>
        <p:spPr>
          <a:xfrm>
            <a:off x="1271464" y="1248724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Noise Threshold per chip in counts</a:t>
            </a:r>
            <a:endParaRPr lang="en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5327E5-D115-504F-B737-9FADAC515DFF}"/>
              </a:ext>
            </a:extLst>
          </p:cNvPr>
          <p:cNvSpPr/>
          <p:nvPr/>
        </p:nvSpPr>
        <p:spPr>
          <a:xfrm>
            <a:off x="6230028" y="1202849"/>
            <a:ext cx="58009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Noise Threshold per chip inside quad (0-4)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mean per quad  + mean all chips  </a:t>
            </a:r>
            <a:endParaRPr lang="en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77FF8C-4775-614B-8348-027542DC8BEE}"/>
              </a:ext>
            </a:extLst>
          </p:cNvPr>
          <p:cNvSpPr/>
          <p:nvPr/>
        </p:nvSpPr>
        <p:spPr>
          <a:xfrm>
            <a:off x="2711624" y="5517232"/>
            <a:ext cx="70681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 is that there is no statistically significant pattern inside quad</a:t>
            </a:r>
          </a:p>
        </p:txBody>
      </p:sp>
    </p:spTree>
    <p:extLst>
      <p:ext uri="{BB962C8B-B14F-4D97-AF65-F5344CB8AC3E}">
        <p14:creationId xmlns:p14="http://schemas.microsoft.com/office/powerpoint/2010/main" val="793870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08620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DESY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ToT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puzzles</a:t>
            </a:r>
            <a:endParaRPr lang="nl-NL" sz="32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33E1D-4376-0B4E-AC30-2C0F2E0B07A8}"/>
              </a:ext>
            </a:extLst>
          </p:cNvPr>
          <p:cNvSpPr txBox="1"/>
          <p:nvPr/>
        </p:nvSpPr>
        <p:spPr>
          <a:xfrm>
            <a:off x="839416" y="1143903"/>
            <a:ext cx="110892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DESY testbeam thresholds = this noise threshold plus offset that is 60,60 for concentrator 0,1 (for runs 6926-end concentrator 1 was raised to 65)</a:t>
            </a:r>
          </a:p>
          <a:p>
            <a:pPr lvl="0"/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likely cause is that we need to check the noise threshold settings for the chips.</a:t>
            </a:r>
          </a:p>
          <a:p>
            <a:pPr lvl="0"/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noise level can vary wrt power distribution and cooling and Temperature.</a:t>
            </a:r>
          </a:p>
          <a:p>
            <a:pPr lvl="0"/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could be that the thresholds were too high for chips 28-31. </a:t>
            </a:r>
          </a:p>
          <a:p>
            <a:endParaRPr lang="en-NL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Estimated threshold change needed to achieve high efficiency </a:t>
            </a:r>
          </a:p>
          <a:p>
            <a:pPr algn="ctr"/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(based on the LCTPC slide included in the next slide)</a:t>
            </a:r>
          </a:p>
          <a:p>
            <a:pPr algn="ctr"/>
            <a:r>
              <a:rPr lang="en-GB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NL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hip 8    -15 </a:t>
            </a:r>
          </a:p>
          <a:p>
            <a:pPr algn="ctr"/>
            <a:r>
              <a:rPr lang="en-NL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 10   -15</a:t>
            </a:r>
          </a:p>
          <a:p>
            <a:pPr algn="ctr"/>
            <a:r>
              <a:rPr lang="en-NL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 14   -15</a:t>
            </a:r>
          </a:p>
          <a:p>
            <a:pPr algn="ctr"/>
            <a:endParaRPr lang="en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 28   -25</a:t>
            </a:r>
          </a:p>
          <a:p>
            <a:pPr algn="ctr"/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 29   -35</a:t>
            </a:r>
          </a:p>
          <a:p>
            <a:pPr algn="ctr"/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 30   -25</a:t>
            </a:r>
          </a:p>
          <a:p>
            <a:pPr algn="ctr"/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 31   -35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9E503D-07D8-AD4C-AC29-F520BE59E88C}"/>
              </a:ext>
            </a:extLst>
          </p:cNvPr>
          <p:cNvSpPr txBox="1"/>
          <p:nvPr/>
        </p:nvSpPr>
        <p:spPr>
          <a:xfrm>
            <a:off x="7953106" y="3652282"/>
            <a:ext cx="39755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NB these are neighbours of chip 11 with the short after the repair the thresholds don not have to be adjusted</a:t>
            </a:r>
          </a:p>
        </p:txBody>
      </p:sp>
    </p:spTree>
    <p:extLst>
      <p:ext uri="{BB962C8B-B14F-4D97-AF65-F5344CB8AC3E}">
        <p14:creationId xmlns:p14="http://schemas.microsoft.com/office/powerpoint/2010/main" val="2813734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A3F4A697-89DF-B544-B871-861852596D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84048" y="204793"/>
            <a:ext cx="3289905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B8FC849-C4EF-C14F-A268-74AE041902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43710" y="227255"/>
            <a:ext cx="3289905" cy="6858000"/>
          </a:xfrm>
          <a:prstGeom prst="rect">
            <a:avLst/>
          </a:prstGeom>
        </p:spPr>
      </p:pic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4600" y="260648"/>
            <a:ext cx="7924800" cy="775320"/>
          </a:xfrm>
        </p:spPr>
        <p:txBody>
          <a:bodyPr anchor="ctr"/>
          <a:lstStyle/>
          <a:p>
            <a:pPr marL="342900" lvl="2" indent="-342900">
              <a:spcBef>
                <a:spcPct val="20000"/>
              </a:spcBef>
            </a:pPr>
            <a:br>
              <a:rPr lang="en-US" sz="3200" dirty="0">
                <a:solidFill>
                  <a:srgbClr val="000000"/>
                </a:solidFill>
                <a:latin typeface="Verdana"/>
                <a:cs typeface="Verdana"/>
              </a:rPr>
            </a:br>
            <a:endParaRPr lang="en-GB" altLang="en-US" sz="4000" b="0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5751A4-A1C8-994A-A53E-C7F6319043C6}"/>
              </a:ext>
            </a:extLst>
          </p:cNvPr>
          <p:cNvSpPr/>
          <p:nvPr/>
        </p:nvSpPr>
        <p:spPr>
          <a:xfrm>
            <a:off x="3359696" y="363130"/>
            <a:ext cx="67730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DESY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testbeam</a:t>
            </a:r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 Module Analysis</a:t>
            </a:r>
            <a:endParaRPr lang="nl-NL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F28787-4A14-964F-924B-464925705657}"/>
              </a:ext>
            </a:extLst>
          </p:cNvPr>
          <p:cNvSpPr txBox="1"/>
          <p:nvPr/>
        </p:nvSpPr>
        <p:spPr>
          <a:xfrm>
            <a:off x="2307601" y="5229200"/>
            <a:ext cx="8540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Chips 28-31 (one quad) lower ToT and less hits</a:t>
            </a:r>
          </a:p>
          <a:p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Clear correlation gain – ToT – efficiency</a:t>
            </a:r>
          </a:p>
          <a:p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 to design a possibility to adjust the HV of individual chips 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4415709-A2C6-BC49-8B77-2BCFCC2D9779}"/>
              </a:ext>
            </a:extLst>
          </p:cNvPr>
          <p:cNvSpPr/>
          <p:nvPr/>
        </p:nvSpPr>
        <p:spPr>
          <a:xfrm rot="19020096">
            <a:off x="1056682" y="2975961"/>
            <a:ext cx="2232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Preliminary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E60017-7248-2B49-A10C-07AA47429937}"/>
              </a:ext>
            </a:extLst>
          </p:cNvPr>
          <p:cNvSpPr/>
          <p:nvPr/>
        </p:nvSpPr>
        <p:spPr>
          <a:xfrm>
            <a:off x="1832801" y="4283795"/>
            <a:ext cx="2752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hip 11 disconnected </a:t>
            </a:r>
            <a:endParaRPr lang="en-NL" sz="18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6642554-81BA-3246-B00E-5A72C6800533}"/>
              </a:ext>
            </a:extLst>
          </p:cNvPr>
          <p:cNvSpPr/>
          <p:nvPr/>
        </p:nvSpPr>
        <p:spPr>
          <a:xfrm>
            <a:off x="2351584" y="1628800"/>
            <a:ext cx="8540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66FF"/>
                </a:solidFill>
                <a:latin typeface="Verdana"/>
                <a:cs typeface="Verdana"/>
              </a:rPr>
              <a:t>Per chip: Time over Threshold and TPX3 hits on track </a:t>
            </a:r>
            <a:endParaRPr lang="en-NL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61959A7-189D-2344-9B9F-3C09225CDFEB}"/>
              </a:ext>
            </a:extLst>
          </p:cNvPr>
          <p:cNvSpPr/>
          <p:nvPr/>
        </p:nvSpPr>
        <p:spPr>
          <a:xfrm>
            <a:off x="2592696" y="1029129"/>
            <a:ext cx="70847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srgbClr val="000000"/>
                </a:solidFill>
                <a:latin typeface="Verdana"/>
                <a:cs typeface="Verdana"/>
              </a:rPr>
              <a:t>Runs 6909, 6916-17, 6934-35 B=0 T p =6,5 GeV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2E3A775-4B26-7C4A-B9CF-B92AE82EB15B}"/>
              </a:ext>
            </a:extLst>
          </p:cNvPr>
          <p:cNvSpPr/>
          <p:nvPr/>
        </p:nvSpPr>
        <p:spPr bwMode="auto">
          <a:xfrm>
            <a:off x="10848528" y="3429000"/>
            <a:ext cx="937072" cy="1008112"/>
          </a:xfrm>
          <a:prstGeom prst="ellipse">
            <a:avLst/>
          </a:prstGeom>
          <a:solidFill>
            <a:schemeClr val="accent1">
              <a:alpha val="13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79386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08620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DESY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ToT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puzzles</a:t>
            </a:r>
            <a:endParaRPr lang="nl-NL" sz="32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33E1D-4376-0B4E-AC30-2C0F2E0B07A8}"/>
              </a:ext>
            </a:extLst>
          </p:cNvPr>
          <p:cNvSpPr txBox="1"/>
          <p:nvPr/>
        </p:nvSpPr>
        <p:spPr>
          <a:xfrm>
            <a:off x="839416" y="836712"/>
            <a:ext cx="110892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Hardware related puzzles</a:t>
            </a:r>
          </a:p>
          <a:p>
            <a:pPr marL="457200" indent="-457200">
              <a:buAutoNum type="arabicParenR"/>
            </a:pP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the cause of the (largely) different ToT values for the chips?</a:t>
            </a:r>
          </a:p>
          <a:p>
            <a:pPr marL="914400" lvl="1" indent="-457200">
              <a:buAutoNum type="arabicParenR"/>
            </a:pP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this due to the electronics of the TPX3 chip? </a:t>
            </a:r>
          </a:p>
          <a:p>
            <a:pPr marL="914400" lvl="1" indent="-457200">
              <a:buAutoNum type="arabicParenR"/>
            </a:pP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due to the gain differences?  And due to the height varations of the pillars of the Grid</a:t>
            </a:r>
          </a:p>
          <a:p>
            <a:pPr marL="457200" indent="-457200">
              <a:buAutoNum type="arabicParenR"/>
            </a:pP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/>
              <a:t>Here the plot for the </a:t>
            </a:r>
            <a:r>
              <a:rPr lang="en-GB" dirty="0" err="1"/>
              <a:t>ToT</a:t>
            </a:r>
            <a:r>
              <a:rPr lang="en-GB" dirty="0"/>
              <a:t> and mean </a:t>
            </a:r>
            <a:r>
              <a:rPr lang="en-GB" dirty="0" err="1"/>
              <a:t>ToT</a:t>
            </a:r>
            <a:r>
              <a:rPr lang="en-GB" dirty="0"/>
              <a:t> per chip for run 6969. After removing the large events where the quad lights up.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FCFC3F-57B2-1145-83B7-460BD26611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80855" y="804514"/>
            <a:ext cx="2950169" cy="82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476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08620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DESY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ToT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puzzles</a:t>
            </a:r>
            <a:endParaRPr lang="nl-NL" sz="32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33E1D-4376-0B4E-AC30-2C0F2E0B07A8}"/>
              </a:ext>
            </a:extLst>
          </p:cNvPr>
          <p:cNvSpPr txBox="1"/>
          <p:nvPr/>
        </p:nvSpPr>
        <p:spPr>
          <a:xfrm>
            <a:off x="839416" y="1179909"/>
            <a:ext cx="110892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the difference in the mean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due to the different thresholds in the chips?</a:t>
            </a:r>
          </a:p>
          <a:p>
            <a:endParaRPr lang="en-GB" dirty="0"/>
          </a:p>
          <a:p>
            <a:r>
              <a:rPr lang="en-GB" dirty="0"/>
              <a:t>No as shown in the plots below         </a:t>
            </a:r>
            <a:endParaRPr lang="en-N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F4AE46-C5A2-1448-A0AC-378CD37BA1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07360" y="-1274653"/>
            <a:ext cx="3977280" cy="1116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98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08620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DESY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ToT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puzzles</a:t>
            </a:r>
            <a:endParaRPr lang="nl-NL" sz="32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33E1D-4376-0B4E-AC30-2C0F2E0B07A8}"/>
              </a:ext>
            </a:extLst>
          </p:cNvPr>
          <p:cNvSpPr txBox="1"/>
          <p:nvPr/>
        </p:nvSpPr>
        <p:spPr>
          <a:xfrm>
            <a:off x="839416" y="1982450"/>
            <a:ext cx="110892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the difference due to a different electronics response for the different chips?</a:t>
            </a:r>
          </a:p>
          <a:p>
            <a:endParaRPr lang="en-GB" dirty="0"/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testpulse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data – where we inject a signal  and scan the fine threshold and count the number of hits - show no clear different behaviour for chips 29, 30 or 31.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5039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08620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DESY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ToT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puzzles</a:t>
            </a:r>
            <a:endParaRPr lang="nl-NL" sz="32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33E1D-4376-0B4E-AC30-2C0F2E0B07A8}"/>
              </a:ext>
            </a:extLst>
          </p:cNvPr>
          <p:cNvSpPr txBox="1"/>
          <p:nvPr/>
        </p:nvSpPr>
        <p:spPr>
          <a:xfrm>
            <a:off x="983432" y="1124744"/>
            <a:ext cx="11089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the mean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constant over the surface of the three chips 29-31?  </a:t>
            </a:r>
            <a:r>
              <a:rPr lang="en-GB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DC41BF-5DF3-6D4C-B6E5-2F201B247171}"/>
              </a:ext>
            </a:extLst>
          </p:cNvPr>
          <p:cNvSpPr/>
          <p:nvPr/>
        </p:nvSpPr>
        <p:spPr>
          <a:xfrm>
            <a:off x="8328248" y="2810539"/>
            <a:ext cx="36295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are large systematic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variations of +- 2 </a:t>
            </a:r>
            <a:endParaRPr lang="en-NL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A4BA81-8A45-C042-A4E9-2B8D64F780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17559" y="404962"/>
            <a:ext cx="45115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322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08620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DESY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ToT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electronics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calibration</a:t>
            </a:r>
            <a:endParaRPr lang="nl-NL" sz="32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33E1D-4376-0B4E-AC30-2C0F2E0B07A8}"/>
              </a:ext>
            </a:extLst>
          </p:cNvPr>
          <p:cNvSpPr txBox="1"/>
          <p:nvPr/>
        </p:nvSpPr>
        <p:spPr>
          <a:xfrm>
            <a:off x="983432" y="1124744"/>
            <a:ext cx="110892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calibration plots from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Kees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the 4 chips of the Bonn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testbeam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quad</a:t>
            </a: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per pixel variations of the (electronics)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6.5% RMS </a:t>
            </a: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800" dirty="0"/>
              <a:t>https://</a:t>
            </a:r>
            <a:r>
              <a:rPr lang="en-GB" sz="1800" dirty="0" err="1"/>
              <a:t>indico.cern.ch</a:t>
            </a:r>
            <a:r>
              <a:rPr lang="en-GB" sz="1800" dirty="0"/>
              <a:t>/event/267425/attachments/477859/661149/Timepix3_final.pdf</a:t>
            </a: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endParaRPr lang="en-GB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2CDF27-0E58-B149-8050-7357EC7FB9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71727" y="1755220"/>
            <a:ext cx="3969870" cy="50131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4011D72-E70F-8447-9EB5-5EBF2A5863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34064" y="1704040"/>
            <a:ext cx="3969869" cy="5013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22D59A8-7CAA-8643-BE37-899363D22FB1}"/>
              </a:ext>
            </a:extLst>
          </p:cNvPr>
          <p:cNvSpPr txBox="1"/>
          <p:nvPr/>
        </p:nvSpPr>
        <p:spPr>
          <a:xfrm>
            <a:off x="3791743" y="4437112"/>
            <a:ext cx="1244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hip 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CE1E56-E6A8-0149-9A2E-48F0A4799079}"/>
              </a:ext>
            </a:extLst>
          </p:cNvPr>
          <p:cNvSpPr/>
          <p:nvPr/>
        </p:nvSpPr>
        <p:spPr>
          <a:xfrm>
            <a:off x="8429494" y="4463543"/>
            <a:ext cx="11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hip 1</a:t>
            </a:r>
          </a:p>
        </p:txBody>
      </p:sp>
    </p:spTree>
    <p:extLst>
      <p:ext uri="{BB962C8B-B14F-4D97-AF65-F5344CB8AC3E}">
        <p14:creationId xmlns:p14="http://schemas.microsoft.com/office/powerpoint/2010/main" val="3908361057"/>
      </p:ext>
    </p:extLst>
  </p:cSld>
  <p:clrMapOvr>
    <a:masterClrMapping/>
  </p:clrMapOvr>
</p:sld>
</file>

<file path=ppt/theme/theme1.xml><?xml version="1.0" encoding="utf-8"?>
<a:theme xmlns:a="http://schemas.openxmlformats.org/drawingml/2006/main" name="Como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m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9102615</TotalTime>
  <Pages>11</Pages>
  <Words>745</Words>
  <Application>Microsoft Macintosh PowerPoint</Application>
  <PresentationFormat>Widescreen</PresentationFormat>
  <Paragraphs>86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Monotype Sorts</vt:lpstr>
      <vt:lpstr>Times New Roman</vt:lpstr>
      <vt:lpstr>Verdana</vt:lpstr>
      <vt:lpstr>Wingdings</vt:lpstr>
      <vt:lpstr>Como</vt:lpstr>
      <vt:lpstr>  DESY ToT puzzles</vt:lpstr>
      <vt:lpstr>  DESY ToT puzzles</vt:lpstr>
      <vt:lpstr>  DESY ToT puzzles</vt:lpstr>
      <vt:lpstr> </vt:lpstr>
      <vt:lpstr>  DESY ToT puzzles</vt:lpstr>
      <vt:lpstr>  DESY ToT puzzles</vt:lpstr>
      <vt:lpstr>  DESY ToT puzzles</vt:lpstr>
      <vt:lpstr>  DESY ToT puzzles</vt:lpstr>
      <vt:lpstr>  DESY ToT electronics calibration</vt:lpstr>
      <vt:lpstr>  DESY ToT electronics calibration</vt:lpstr>
      <vt:lpstr>ToT conclusions </vt:lpstr>
    </vt:vector>
  </TitlesOfParts>
  <Manager/>
  <Company>NIKHEF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ILC Lepton Collider</dc:title>
  <dc:subject/>
  <dc:creator>Peter Kluit </dc:creator>
  <cp:keywords/>
  <dc:description/>
  <cp:lastModifiedBy>Microsoft Office User</cp:lastModifiedBy>
  <cp:revision>2564</cp:revision>
  <cp:lastPrinted>2002-02-06T08:01:21Z</cp:lastPrinted>
  <dcterms:created xsi:type="dcterms:W3CDTF">2020-03-07T12:22:56Z</dcterms:created>
  <dcterms:modified xsi:type="dcterms:W3CDTF">2023-02-01T10:38:44Z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F.Hartjes@nikhef.nl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\\Nikhefh\CT www\pub\techphys\diamond</vt:lpwstr>
  </property>
</Properties>
</file>