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13"/>
  </p:notesMasterIdLst>
  <p:handoutMasterIdLst>
    <p:handoutMasterId r:id="rId14"/>
  </p:handoutMasterIdLst>
  <p:sldIdLst>
    <p:sldId id="596" r:id="rId2"/>
    <p:sldId id="593" r:id="rId3"/>
    <p:sldId id="601" r:id="rId4"/>
    <p:sldId id="606" r:id="rId5"/>
    <p:sldId id="609" r:id="rId6"/>
    <p:sldId id="607" r:id="rId7"/>
    <p:sldId id="608" r:id="rId8"/>
    <p:sldId id="614" r:id="rId9"/>
    <p:sldId id="610" r:id="rId10"/>
    <p:sldId id="612" r:id="rId11"/>
    <p:sldId id="613" r:id="rId12"/>
  </p:sldIdLst>
  <p:sldSz cx="12192000" cy="6858000"/>
  <p:notesSz cx="7023100" cy="9309100"/>
  <p:kinsoku lang="ja-JP" invalStChars="、。，．・：；？！゛゜ヽヾゝゞ々ー’”）〕］｝〉》」』】°‰′″℃￠％ぁぃぅぇぉっゃゅょゎァィゥェォッャュョヮヵヶ!%),.:;?]}｡｣､･ｧｨｩｪｫｬｭｮｯｰﾞﾟ" invalEndChars="‘“（〔［｛〈《「『【￥＄$([\{｢￡"/>
  <p:defaultTex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355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0066FF"/>
    <a:srgbClr val="CCFFFF"/>
    <a:srgbClr val="FF6600"/>
    <a:srgbClr val="FFFF00"/>
    <a:srgbClr val="66FF33"/>
    <a:srgbClr val="80808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43" autoAdjust="0"/>
    <p:restoredTop sz="92125" autoAdjust="0"/>
  </p:normalViewPr>
  <p:slideViewPr>
    <p:cSldViewPr>
      <p:cViewPr varScale="1">
        <p:scale>
          <a:sx n="93" d="100"/>
          <a:sy n="93" d="100"/>
        </p:scale>
        <p:origin x="216" y="504"/>
      </p:cViewPr>
      <p:guideLst>
        <p:guide orient="horz" pos="3552"/>
        <p:guide pos="3840"/>
      </p:guideLst>
    </p:cSldViewPr>
  </p:slideViewPr>
  <p:outlineViewPr>
    <p:cViewPr>
      <p:scale>
        <a:sx n="25" d="100"/>
        <a:sy n="25" d="100"/>
      </p:scale>
      <p:origin x="0" y="-5938"/>
    </p:cViewPr>
  </p:outlineViewPr>
  <p:notesTextViewPr>
    <p:cViewPr>
      <p:scale>
        <a:sx n="50" d="100"/>
        <a:sy n="50" d="100"/>
      </p:scale>
      <p:origin x="0" y="0"/>
    </p:cViewPr>
  </p:notesTextViewPr>
  <p:sorterViewPr>
    <p:cViewPr>
      <p:scale>
        <a:sx n="100" d="100"/>
        <a:sy n="100" d="100"/>
      </p:scale>
      <p:origin x="0" y="-709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Rot="1" noChangeAspect="1" noChangeArrowheads="1" noTextEdit="1"/>
          </p:cNvSpPr>
          <p:nvPr>
            <p:ph type="sldImg" idx="2"/>
          </p:nvPr>
        </p:nvSpPr>
        <p:spPr bwMode="auto">
          <a:xfrm>
            <a:off x="430213" y="703263"/>
            <a:ext cx="6183312" cy="34798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1" name="Rectangle 3"/>
          <p:cNvSpPr>
            <a:spLocks noGrp="1" noChangeArrowheads="1"/>
          </p:cNvSpPr>
          <p:nvPr>
            <p:ph type="body" sz="quarter" idx="3"/>
          </p:nvPr>
        </p:nvSpPr>
        <p:spPr bwMode="auto">
          <a:xfrm>
            <a:off x="935038" y="4422775"/>
            <a:ext cx="5151437" cy="4187825"/>
          </a:xfrm>
          <a:prstGeom prst="rect">
            <a:avLst/>
          </a:prstGeom>
          <a:noFill/>
          <a:ln w="12700">
            <a:noFill/>
            <a:miter lim="800000"/>
            <a:headEnd/>
            <a:tailEnd/>
          </a:ln>
          <a:effectLst/>
        </p:spPr>
        <p:txBody>
          <a:bodyPr vert="horz" wrap="square" lIns="94845" tIns="46622" rIns="94845" bIns="46622" numCol="1" anchor="t" anchorCtr="0" compatLnSpc="1">
            <a:prstTxWarp prst="textNoShape">
              <a:avLst/>
            </a:prstTxWarp>
          </a:bodyPr>
          <a:lstStyle/>
          <a:p>
            <a:pPr lvl="0"/>
            <a:r>
              <a:rPr lang="en-GB" noProof="0"/>
              <a:t>Click to edit Master text styles</a:t>
            </a:r>
          </a:p>
          <a:p>
            <a:pPr lvl="0"/>
            <a:r>
              <a:rPr lang="en-GB" noProof="0"/>
              <a:t>Second level</a:t>
            </a:r>
          </a:p>
          <a:p>
            <a:pPr lvl="0"/>
            <a:r>
              <a:rPr lang="en-GB" noProof="0"/>
              <a:t>Third level</a:t>
            </a:r>
          </a:p>
          <a:p>
            <a:pPr lvl="0"/>
            <a:r>
              <a:rPr lang="en-GB" noProof="0"/>
              <a:t>Fourth level</a:t>
            </a:r>
          </a:p>
          <a:p>
            <a:pPr lvl="0"/>
            <a:r>
              <a:rPr lang="en-GB" noProof="0"/>
              <a:t>Fifth level</a:t>
            </a:r>
          </a:p>
        </p:txBody>
      </p:sp>
    </p:spTree>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742950" indent="-28575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11430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491171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17480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46235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56133" y="457200"/>
            <a:ext cx="2726267" cy="4572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77333" y="457200"/>
            <a:ext cx="7975600" cy="4572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72758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48267" y="457200"/>
            <a:ext cx="10363200" cy="800100"/>
          </a:xfrm>
        </p:spPr>
        <p:txBody>
          <a:bodyPr/>
          <a:lstStyle/>
          <a:p>
            <a:r>
              <a:rPr lang="en-US"/>
              <a:t>Click to edit Master title style</a:t>
            </a:r>
          </a:p>
        </p:txBody>
      </p:sp>
      <p:sp>
        <p:nvSpPr>
          <p:cNvPr id="3" name="Text Placeholder 2"/>
          <p:cNvSpPr>
            <a:spLocks noGrp="1"/>
          </p:cNvSpPr>
          <p:nvPr>
            <p:ph type="body" sz="half" idx="1"/>
          </p:nvPr>
        </p:nvSpPr>
        <p:spPr>
          <a:xfrm>
            <a:off x="677334" y="1657350"/>
            <a:ext cx="5350933" cy="3371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31467" y="1657350"/>
            <a:ext cx="5350933" cy="3371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1726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342900" indent="-342900">
              <a:buFontTx/>
              <a:buBlip>
                <a:blip r:embed="rId2"/>
              </a:buBlip>
              <a:defRPr/>
            </a:lvl1pPr>
            <a:lvl2pPr marL="742950" indent="-28575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72012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973294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Tree>
    <p:extLst>
      <p:ext uri="{BB962C8B-B14F-4D97-AF65-F5344CB8AC3E}">
        <p14:creationId xmlns:p14="http://schemas.microsoft.com/office/powerpoint/2010/main" val="2672823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1657350"/>
            <a:ext cx="5350933" cy="3371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31467" y="1657350"/>
            <a:ext cx="5350933" cy="3371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0919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9594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b="0"/>
            </a:lvl1pPr>
          </a:lstStyle>
          <a:p>
            <a:r>
              <a:rPr lang="en-US" dirty="0"/>
              <a:t>Click to edit Master title style</a:t>
            </a:r>
          </a:p>
        </p:txBody>
      </p:sp>
    </p:spTree>
    <p:extLst>
      <p:ext uri="{BB962C8B-B14F-4D97-AF65-F5344CB8AC3E}">
        <p14:creationId xmlns:p14="http://schemas.microsoft.com/office/powerpoint/2010/main" val="2577247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1059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marL="342900" indent="-342900">
              <a:buFont typeface="Wingdings" panose="05000000000000000000" pitchFamily="2" charset="2"/>
              <a:buChar char="§"/>
              <a:defRPr sz="3200"/>
            </a:lvl1pPr>
            <a:lvl2pPr marL="742950" indent="-285750">
              <a:buClr>
                <a:schemeClr val="accent1"/>
              </a:buClr>
              <a:buFont typeface="Wingdings" panose="05000000000000000000" pitchFamily="2" charset="2"/>
              <a:buChar char="§"/>
              <a:defRPr sz="2800"/>
            </a:lvl2pPr>
            <a:lvl3pPr marL="1257300" indent="-342900">
              <a:buClr>
                <a:schemeClr val="accent1"/>
              </a:buClr>
              <a:buFont typeface="Wingdings" panose="05000000000000000000" pitchFamily="2" charset="2"/>
              <a:buChar char="§"/>
              <a:defRPr sz="2400"/>
            </a:lvl3pPr>
            <a:lvl4pPr marL="1714500" indent="-342900">
              <a:buClr>
                <a:schemeClr val="accent1"/>
              </a:buClr>
              <a:buFont typeface="Wingdings" panose="05000000000000000000" pitchFamily="2" charset="2"/>
              <a:buChar char="§"/>
              <a:defRPr sz="2000"/>
            </a:lvl4pPr>
            <a:lvl5pPr marL="2171700" indent="-342900">
              <a:buClr>
                <a:schemeClr val="accent1"/>
              </a:buClr>
              <a:buFont typeface="Wingdings" panose="05000000000000000000" pitchFamily="2" charset="2"/>
              <a:buChar cha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1620458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48267" y="457200"/>
            <a:ext cx="10363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b"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677333" y="1657350"/>
            <a:ext cx="10905067"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 </a:t>
            </a:r>
          </a:p>
        </p:txBody>
      </p:sp>
      <p:sp>
        <p:nvSpPr>
          <p:cNvPr id="1028" name="Rectangle 5"/>
          <p:cNvSpPr>
            <a:spLocks noChangeArrowheads="1"/>
          </p:cNvSpPr>
          <p:nvPr/>
        </p:nvSpPr>
        <p:spPr bwMode="auto">
          <a:xfrm>
            <a:off x="4343400" y="6305550"/>
            <a:ext cx="3962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b"/>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defRPr/>
            </a:pPr>
            <a:r>
              <a:rPr lang="en-GB" altLang="en-US" sz="1200" dirty="0">
                <a:solidFill>
                  <a:schemeClr val="tx1"/>
                </a:solidFill>
                <a:latin typeface="Verdana"/>
                <a:cs typeface="Verdana"/>
              </a:rPr>
              <a:t>Peter</a:t>
            </a:r>
            <a:r>
              <a:rPr lang="en-GB" altLang="en-US" sz="1200" baseline="0" dirty="0">
                <a:solidFill>
                  <a:schemeClr val="tx1"/>
                </a:solidFill>
                <a:latin typeface="Verdana"/>
                <a:cs typeface="Verdana"/>
              </a:rPr>
              <a:t> </a:t>
            </a:r>
            <a:r>
              <a:rPr lang="en-GB" altLang="en-US" sz="1200" baseline="0" dirty="0" err="1">
                <a:solidFill>
                  <a:schemeClr val="tx1"/>
                </a:solidFill>
                <a:latin typeface="Verdana"/>
                <a:cs typeface="Verdana"/>
              </a:rPr>
              <a:t>Kluit</a:t>
            </a:r>
            <a:r>
              <a:rPr lang="en-GB" altLang="en-US" sz="1200" baseline="0" dirty="0">
                <a:solidFill>
                  <a:schemeClr val="tx1"/>
                </a:solidFill>
                <a:latin typeface="Verdana"/>
                <a:cs typeface="Verdana"/>
              </a:rPr>
              <a:t> (</a:t>
            </a:r>
            <a:r>
              <a:rPr lang="en-GB" altLang="en-US" sz="1200" baseline="0" dirty="0" err="1">
                <a:solidFill>
                  <a:schemeClr val="tx1"/>
                </a:solidFill>
                <a:latin typeface="Verdana"/>
                <a:cs typeface="Verdana"/>
              </a:rPr>
              <a:t>Nikhef</a:t>
            </a:r>
            <a:r>
              <a:rPr lang="en-GB" altLang="en-US" sz="1200" baseline="0" dirty="0">
                <a:solidFill>
                  <a:schemeClr val="tx1"/>
                </a:solidFill>
                <a:latin typeface="Verdana"/>
                <a:cs typeface="Verdana"/>
              </a:rPr>
              <a:t>)</a:t>
            </a:r>
            <a:endParaRPr lang="en-GB" altLang="en-US" sz="1200" dirty="0">
              <a:solidFill>
                <a:schemeClr val="tx1"/>
              </a:solidFill>
              <a:latin typeface="Verdana"/>
              <a:cs typeface="Verdana"/>
            </a:endParaRPr>
          </a:p>
        </p:txBody>
      </p:sp>
      <p:sp>
        <p:nvSpPr>
          <p:cNvPr id="1029" name="Rectangle 6"/>
          <p:cNvSpPr>
            <a:spLocks noChangeArrowheads="1"/>
          </p:cNvSpPr>
          <p:nvPr/>
        </p:nvSpPr>
        <p:spPr bwMode="auto">
          <a:xfrm>
            <a:off x="8940800" y="6229350"/>
            <a:ext cx="254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b"/>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r">
              <a:spcBef>
                <a:spcPct val="50000"/>
              </a:spcBef>
              <a:defRPr/>
            </a:pPr>
            <a:r>
              <a:rPr lang="en-GB" altLang="en-US" sz="800">
                <a:solidFill>
                  <a:schemeClr val="bg2"/>
                </a:solidFill>
              </a:rPr>
              <a:t> </a:t>
            </a:r>
            <a:fld id="{50F9948D-FA28-478D-A82E-F93DDFBE36D5}" type="slidenum">
              <a:rPr lang="en-GB" altLang="en-US" sz="800" smtClean="0">
                <a:solidFill>
                  <a:schemeClr val="bg2"/>
                </a:solidFill>
              </a:rPr>
              <a:pPr algn="r">
                <a:spcBef>
                  <a:spcPct val="50000"/>
                </a:spcBef>
                <a:defRPr/>
              </a:pPr>
              <a:t>‹#›</a:t>
            </a:fld>
            <a:endParaRPr lang="en-GB" altLang="en-US" sz="800">
              <a:solidFill>
                <a:schemeClr val="bg2"/>
              </a:solidFill>
            </a:endParaRPr>
          </a:p>
        </p:txBody>
      </p:sp>
      <p:sp>
        <p:nvSpPr>
          <p:cNvPr id="1030" name="Rectangle 8"/>
          <p:cNvSpPr>
            <a:spLocks noChangeArrowheads="1"/>
          </p:cNvSpPr>
          <p:nvPr/>
        </p:nvSpPr>
        <p:spPr bwMode="auto">
          <a:xfrm>
            <a:off x="533400" y="6460282"/>
            <a:ext cx="4906061" cy="245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b"/>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indent="0" algn="l" defTabSz="914400" rtl="0" eaLnBrk="0" fontAlgn="base" latinLnBrk="0" hangingPunct="0">
              <a:lnSpc>
                <a:spcPct val="100000"/>
              </a:lnSpc>
              <a:spcBef>
                <a:spcPct val="50000"/>
              </a:spcBef>
              <a:spcAft>
                <a:spcPct val="0"/>
              </a:spcAft>
              <a:buClrTx/>
              <a:buSzTx/>
              <a:buFontTx/>
              <a:buNone/>
              <a:tabLst/>
              <a:defRPr/>
            </a:pPr>
            <a:r>
              <a:rPr lang="en-US" sz="1200" kern="1200" dirty="0">
                <a:solidFill>
                  <a:schemeClr val="tx1"/>
                </a:solidFill>
                <a:latin typeface="Verdana"/>
                <a:ea typeface="+mn-ea"/>
                <a:cs typeface="Verdana"/>
              </a:rPr>
              <a:t>Lepton Collider </a:t>
            </a:r>
            <a:r>
              <a:rPr lang="en-US" sz="1200" kern="1200" baseline="0" dirty="0">
                <a:solidFill>
                  <a:schemeClr val="tx1"/>
                </a:solidFill>
                <a:latin typeface="Verdana"/>
                <a:ea typeface="+mn-ea"/>
                <a:cs typeface="Verdana"/>
              </a:rPr>
              <a:t>meeting 30 January 2023</a:t>
            </a:r>
            <a:endParaRPr lang="en-GB" altLang="en-US" sz="900" dirty="0">
              <a:latin typeface="Verdana"/>
              <a:cs typeface="Verdana"/>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Times New Roman" pitchFamily="18" charset="0"/>
        </a:defRPr>
      </a:lvl2pPr>
      <a:lvl3pPr algn="ctr" rtl="0" eaLnBrk="0" fontAlgn="base" hangingPunct="0">
        <a:spcBef>
          <a:spcPct val="0"/>
        </a:spcBef>
        <a:spcAft>
          <a:spcPct val="0"/>
        </a:spcAft>
        <a:defRPr sz="2800" b="1">
          <a:solidFill>
            <a:schemeClr val="tx2"/>
          </a:solidFill>
          <a:latin typeface="Times New Roman" pitchFamily="18" charset="0"/>
        </a:defRPr>
      </a:lvl3pPr>
      <a:lvl4pPr algn="ctr" rtl="0" eaLnBrk="0" fontAlgn="base" hangingPunct="0">
        <a:spcBef>
          <a:spcPct val="0"/>
        </a:spcBef>
        <a:spcAft>
          <a:spcPct val="0"/>
        </a:spcAft>
        <a:defRPr sz="2800" b="1">
          <a:solidFill>
            <a:schemeClr val="tx2"/>
          </a:solidFill>
          <a:latin typeface="Times New Roman" pitchFamily="18" charset="0"/>
        </a:defRPr>
      </a:lvl4pPr>
      <a:lvl5pPr algn="ctr" rtl="0" eaLnBrk="0" fontAlgn="base" hangingPunct="0">
        <a:spcBef>
          <a:spcPct val="0"/>
        </a:spcBef>
        <a:spcAft>
          <a:spcPct val="0"/>
        </a:spcAft>
        <a:defRPr sz="2800" b="1">
          <a:solidFill>
            <a:schemeClr val="tx2"/>
          </a:solidFill>
          <a:latin typeface="Times New Roman" pitchFamily="18" charset="0"/>
        </a:defRPr>
      </a:lvl5pPr>
      <a:lvl6pPr marL="457200" algn="ctr" rtl="0" eaLnBrk="0" fontAlgn="base" hangingPunct="0">
        <a:spcBef>
          <a:spcPct val="0"/>
        </a:spcBef>
        <a:spcAft>
          <a:spcPct val="0"/>
        </a:spcAft>
        <a:defRPr sz="2800" b="1">
          <a:solidFill>
            <a:schemeClr val="tx2"/>
          </a:solidFill>
          <a:latin typeface="Times New Roman" pitchFamily="18" charset="0"/>
        </a:defRPr>
      </a:lvl6pPr>
      <a:lvl7pPr marL="914400" algn="ctr" rtl="0" eaLnBrk="0" fontAlgn="base" hangingPunct="0">
        <a:spcBef>
          <a:spcPct val="0"/>
        </a:spcBef>
        <a:spcAft>
          <a:spcPct val="0"/>
        </a:spcAft>
        <a:defRPr sz="2800" b="1">
          <a:solidFill>
            <a:schemeClr val="tx2"/>
          </a:solidFill>
          <a:latin typeface="Times New Roman" pitchFamily="18" charset="0"/>
        </a:defRPr>
      </a:lvl7pPr>
      <a:lvl8pPr marL="1371600" algn="ctr" rtl="0" eaLnBrk="0" fontAlgn="base" hangingPunct="0">
        <a:spcBef>
          <a:spcPct val="0"/>
        </a:spcBef>
        <a:spcAft>
          <a:spcPct val="0"/>
        </a:spcAft>
        <a:defRPr sz="2800" b="1">
          <a:solidFill>
            <a:schemeClr val="tx2"/>
          </a:solidFill>
          <a:latin typeface="Times New Roman" pitchFamily="18" charset="0"/>
        </a:defRPr>
      </a:lvl8pPr>
      <a:lvl9pPr marL="1828800" algn="ctr" rtl="0" eaLnBrk="0" fontAlgn="base" hangingPunct="0">
        <a:spcBef>
          <a:spcPct val="0"/>
        </a:spcBef>
        <a:spcAft>
          <a:spcPct val="0"/>
        </a:spcAft>
        <a:defRPr sz="2800" b="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100000"/>
        <a:buFont typeface="Monotype Sorts"/>
        <a:buChar char="u"/>
        <a:defRPr>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100000"/>
        <a:buFont typeface="Monotype Sorts"/>
        <a:buChar char="l"/>
        <a:defRPr sz="1600">
          <a:solidFill>
            <a:schemeClr val="tx1"/>
          </a:solidFill>
          <a:latin typeface="+mn-lt"/>
        </a:defRPr>
      </a:lvl2pPr>
      <a:lvl3pPr marL="1143000" indent="-228600" algn="l" rtl="0" eaLnBrk="0" fontAlgn="base" hangingPunct="0">
        <a:spcBef>
          <a:spcPct val="20000"/>
        </a:spcBef>
        <a:spcAft>
          <a:spcPct val="0"/>
        </a:spcAft>
        <a:buClr>
          <a:schemeClr val="folHlink"/>
        </a:buClr>
        <a:buSzPct val="100000"/>
        <a:buFont typeface="Monotype Sorts"/>
        <a:buChar char="n"/>
        <a:defRPr sz="1400">
          <a:solidFill>
            <a:schemeClr val="tx1"/>
          </a:solidFill>
          <a:latin typeface="+mn-lt"/>
        </a:defRPr>
      </a:lvl3pPr>
      <a:lvl4pPr marL="1600200" indent="-228600" algn="l" rtl="0" eaLnBrk="0" fontAlgn="base" hangingPunct="0">
        <a:spcBef>
          <a:spcPct val="20000"/>
        </a:spcBef>
        <a:spcAft>
          <a:spcPct val="0"/>
        </a:spcAft>
        <a:buClr>
          <a:schemeClr val="accent2"/>
        </a:buClr>
        <a:buSzPct val="100000"/>
        <a:buFont typeface="Monotype Sorts"/>
        <a:buChar char="u"/>
        <a:defRPr sz="1200">
          <a:solidFill>
            <a:schemeClr val="tx1"/>
          </a:solidFill>
          <a:latin typeface="+mn-lt"/>
        </a:defRPr>
      </a:lvl4pPr>
      <a:lvl5pPr marL="2057400" indent="-228600" algn="l" rtl="0" eaLnBrk="0" fontAlgn="base" hangingPunct="0">
        <a:spcBef>
          <a:spcPct val="20000"/>
        </a:spcBef>
        <a:spcAft>
          <a:spcPct val="0"/>
        </a:spcAft>
        <a:buClr>
          <a:schemeClr val="folHlink"/>
        </a:buClr>
        <a:buSzPct val="100000"/>
        <a:buFont typeface="Monotype Sorts"/>
        <a:buChar char="l"/>
        <a:defRPr sz="1000">
          <a:solidFill>
            <a:schemeClr val="tx1"/>
          </a:solidFill>
          <a:latin typeface="+mn-lt"/>
        </a:defRPr>
      </a:lvl5pPr>
      <a:lvl6pPr marL="2514600" indent="-228600" algn="l" rtl="0" eaLnBrk="0" fontAlgn="base" hangingPunct="0">
        <a:spcBef>
          <a:spcPct val="20000"/>
        </a:spcBef>
        <a:spcAft>
          <a:spcPct val="0"/>
        </a:spcAft>
        <a:buClr>
          <a:schemeClr val="folHlink"/>
        </a:buClr>
        <a:buSzPct val="100000"/>
        <a:buFont typeface="Monotype Sorts" pitchFamily="2" charset="2"/>
        <a:buChar char="l"/>
        <a:defRPr sz="1000">
          <a:solidFill>
            <a:schemeClr val="tx1"/>
          </a:solidFill>
          <a:latin typeface="+mn-lt"/>
        </a:defRPr>
      </a:lvl6pPr>
      <a:lvl7pPr marL="2971800" indent="-228600" algn="l" rtl="0" eaLnBrk="0" fontAlgn="base" hangingPunct="0">
        <a:spcBef>
          <a:spcPct val="20000"/>
        </a:spcBef>
        <a:spcAft>
          <a:spcPct val="0"/>
        </a:spcAft>
        <a:buClr>
          <a:schemeClr val="folHlink"/>
        </a:buClr>
        <a:buSzPct val="100000"/>
        <a:buFont typeface="Monotype Sorts" pitchFamily="2" charset="2"/>
        <a:buChar char="l"/>
        <a:defRPr sz="1000">
          <a:solidFill>
            <a:schemeClr val="tx1"/>
          </a:solidFill>
          <a:latin typeface="+mn-lt"/>
        </a:defRPr>
      </a:lvl7pPr>
      <a:lvl8pPr marL="3429000" indent="-228600" algn="l" rtl="0" eaLnBrk="0" fontAlgn="base" hangingPunct="0">
        <a:spcBef>
          <a:spcPct val="20000"/>
        </a:spcBef>
        <a:spcAft>
          <a:spcPct val="0"/>
        </a:spcAft>
        <a:buClr>
          <a:schemeClr val="folHlink"/>
        </a:buClr>
        <a:buSzPct val="100000"/>
        <a:buFont typeface="Monotype Sorts" pitchFamily="2" charset="2"/>
        <a:buChar char="l"/>
        <a:defRPr sz="1000">
          <a:solidFill>
            <a:schemeClr val="tx1"/>
          </a:solidFill>
          <a:latin typeface="+mn-lt"/>
        </a:defRPr>
      </a:lvl8pPr>
      <a:lvl9pPr marL="3886200" indent="-228600" algn="l" rtl="0" eaLnBrk="0" fontAlgn="base" hangingPunct="0">
        <a:spcBef>
          <a:spcPct val="20000"/>
        </a:spcBef>
        <a:spcAft>
          <a:spcPct val="0"/>
        </a:spcAft>
        <a:buClr>
          <a:schemeClr val="folHlink"/>
        </a:buClr>
        <a:buSzPct val="100000"/>
        <a:buFont typeface="Monotype Sorts" pitchFamily="2" charset="2"/>
        <a:buChar char="l"/>
        <a:defRPr sz="1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528" y="188640"/>
            <a:ext cx="9073008" cy="800100"/>
          </a:xfrm>
        </p:spPr>
        <p:txBody>
          <a:bodyPr/>
          <a:lstStyle/>
          <a:p>
            <a:r>
              <a:rPr lang="nl-NL" sz="3200" b="0" dirty="0">
                <a:solidFill>
                  <a:srgbClr val="FF0000"/>
                </a:solidFill>
                <a:latin typeface="Verdana"/>
                <a:cs typeface="Verdana"/>
              </a:rPr>
              <a:t>  </a:t>
            </a:r>
            <a:r>
              <a:rPr lang="nl-NL" sz="3200" b="0" dirty="0" err="1">
                <a:solidFill>
                  <a:srgbClr val="FF0000"/>
                </a:solidFill>
                <a:latin typeface="Verdana"/>
                <a:cs typeface="Verdana"/>
              </a:rPr>
              <a:t>Repairing</a:t>
            </a:r>
            <a:r>
              <a:rPr lang="nl-NL" sz="3200" b="0" dirty="0">
                <a:solidFill>
                  <a:srgbClr val="FF0000"/>
                </a:solidFill>
                <a:latin typeface="Verdana"/>
                <a:cs typeface="Verdana"/>
              </a:rPr>
              <a:t> </a:t>
            </a:r>
            <a:r>
              <a:rPr lang="nl-NL" sz="3200" b="0" dirty="0" err="1">
                <a:solidFill>
                  <a:srgbClr val="FF0000"/>
                </a:solidFill>
                <a:latin typeface="Verdana"/>
                <a:cs typeface="Verdana"/>
              </a:rPr>
              <a:t>the</a:t>
            </a:r>
            <a:r>
              <a:rPr lang="nl-NL" sz="3200" b="0" dirty="0">
                <a:solidFill>
                  <a:srgbClr val="FF0000"/>
                </a:solidFill>
                <a:latin typeface="Verdana"/>
                <a:cs typeface="Verdana"/>
              </a:rPr>
              <a:t> Module in Bonn</a:t>
            </a:r>
          </a:p>
        </p:txBody>
      </p:sp>
      <p:pic>
        <p:nvPicPr>
          <p:cNvPr id="5" name="Picture 4">
            <a:extLst>
              <a:ext uri="{FF2B5EF4-FFF2-40B4-BE49-F238E27FC236}">
                <a16:creationId xmlns:a16="http://schemas.microsoft.com/office/drawing/2014/main" id="{93829E77-D843-8042-ADB6-2361CB06F0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78" y="1791140"/>
            <a:ext cx="4416491" cy="3312368"/>
          </a:xfrm>
          <a:prstGeom prst="rect">
            <a:avLst/>
          </a:prstGeom>
        </p:spPr>
      </p:pic>
      <p:sp>
        <p:nvSpPr>
          <p:cNvPr id="6" name="Rectangle 5">
            <a:extLst>
              <a:ext uri="{FF2B5EF4-FFF2-40B4-BE49-F238E27FC236}">
                <a16:creationId xmlns:a16="http://schemas.microsoft.com/office/drawing/2014/main" id="{1647AC3F-7B6B-0744-810B-C1FFA0830983}"/>
              </a:ext>
            </a:extLst>
          </p:cNvPr>
          <p:cNvSpPr/>
          <p:nvPr/>
        </p:nvSpPr>
        <p:spPr>
          <a:xfrm>
            <a:off x="4680519" y="1268760"/>
            <a:ext cx="6960097" cy="5262979"/>
          </a:xfrm>
          <a:prstGeom prst="rect">
            <a:avLst/>
          </a:prstGeom>
        </p:spPr>
        <p:txBody>
          <a:bodyPr wrap="square">
            <a:spAutoFit/>
          </a:bodyPr>
          <a:lstStyle/>
          <a:p>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On 25-26-27 January Fred and I will go to Bonn. </a:t>
            </a:r>
          </a:p>
          <a:p>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There are two goals: </a:t>
            </a:r>
          </a:p>
          <a:p>
            <a:pPr marL="342900" indent="-342900">
              <a:buFont typeface="Arial" panose="020B0604020202020204" pitchFamily="34" charset="0"/>
              <a:buChar char="•"/>
            </a:pP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Repair of the module in Bonn. Chip 11 has a short. See next slide for geometry. </a:t>
            </a:r>
            <a:r>
              <a:rPr lang="en-NL" dirty="0">
                <a:solidFill>
                  <a:srgbClr val="0066FF"/>
                </a:solidFill>
                <a:latin typeface="Verdana" panose="020B0604030504040204" pitchFamily="34" charset="0"/>
                <a:ea typeface="Verdana" panose="020B0604030504040204" pitchFamily="34" charset="0"/>
                <a:cs typeface="Verdana" panose="020B0604030504040204" pitchFamily="34" charset="0"/>
              </a:rPr>
              <a:t>The quad with chips 28-31 has a low efficiency and low ToT. Can this be fixed/improved?</a:t>
            </a:r>
            <a:endParaRPr lang="en-GB"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Take the module with the DAQ to </a:t>
            </a:r>
            <a:r>
              <a:rPr lang="en-GB" dirty="0" err="1">
                <a:solidFill>
                  <a:srgbClr val="0066FF"/>
                </a:solidFill>
                <a:latin typeface="Verdana" panose="020B0604030504040204" pitchFamily="34" charset="0"/>
                <a:ea typeface="Verdana" panose="020B0604030504040204" pitchFamily="34" charset="0"/>
                <a:cs typeface="Verdana" panose="020B0604030504040204" pitchFamily="34" charset="0"/>
              </a:rPr>
              <a:t>Nikhef</a:t>
            </a:r>
            <a:r>
              <a:rPr lang="en-GB" dirty="0">
                <a:solidFill>
                  <a:srgbClr val="0066FF"/>
                </a:solidFill>
                <a:latin typeface="Verdana" panose="020B0604030504040204" pitchFamily="34" charset="0"/>
                <a:ea typeface="Verdana" panose="020B0604030504040204" pitchFamily="34" charset="0"/>
                <a:cs typeface="Verdana" panose="020B0604030504040204" pitchFamily="34" charset="0"/>
              </a:rPr>
              <a:t> to prepare for shipping to the US. The idea is to test the DAQ, pack the detector and send it.  </a:t>
            </a:r>
          </a:p>
          <a:p>
            <a:endParaRPr lang="en-GB"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endParaRPr lang="en-NL" dirty="0"/>
          </a:p>
        </p:txBody>
      </p:sp>
    </p:spTree>
    <p:extLst>
      <p:ext uri="{BB962C8B-B14F-4D97-AF65-F5344CB8AC3E}">
        <p14:creationId xmlns:p14="http://schemas.microsoft.com/office/powerpoint/2010/main" val="9262101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528" y="404664"/>
            <a:ext cx="9073008" cy="800100"/>
          </a:xfrm>
        </p:spPr>
        <p:txBody>
          <a:bodyPr/>
          <a:lstStyle/>
          <a:p>
            <a:r>
              <a:rPr lang="nl-NL" sz="3200" b="0" dirty="0">
                <a:solidFill>
                  <a:srgbClr val="FF0000"/>
                </a:solidFill>
                <a:latin typeface="Verdana"/>
                <a:cs typeface="Verdana"/>
              </a:rPr>
              <a:t>  At </a:t>
            </a:r>
            <a:r>
              <a:rPr lang="nl-NL" sz="3200" b="0" dirty="0" err="1">
                <a:solidFill>
                  <a:srgbClr val="FF0000"/>
                </a:solidFill>
                <a:latin typeface="Verdana"/>
                <a:cs typeface="Verdana"/>
              </a:rPr>
              <a:t>Nikhef</a:t>
            </a:r>
            <a:r>
              <a:rPr lang="nl-NL" sz="3200" b="0" dirty="0">
                <a:solidFill>
                  <a:srgbClr val="FF0000"/>
                </a:solidFill>
                <a:latin typeface="Verdana"/>
                <a:cs typeface="Verdana"/>
              </a:rPr>
              <a:t> </a:t>
            </a:r>
            <a:r>
              <a:rPr lang="nl-NL" sz="3200" b="0" dirty="0" err="1">
                <a:solidFill>
                  <a:srgbClr val="FF0000"/>
                </a:solidFill>
                <a:latin typeface="Verdana"/>
                <a:cs typeface="Verdana"/>
              </a:rPr>
              <a:t>after</a:t>
            </a:r>
            <a:r>
              <a:rPr lang="nl-NL" sz="3200" b="0" dirty="0">
                <a:solidFill>
                  <a:srgbClr val="FF0000"/>
                </a:solidFill>
                <a:latin typeface="Verdana"/>
                <a:cs typeface="Verdana"/>
              </a:rPr>
              <a:t> </a:t>
            </a:r>
            <a:r>
              <a:rPr lang="nl-NL" sz="3200" b="0" dirty="0" err="1">
                <a:solidFill>
                  <a:srgbClr val="FF0000"/>
                </a:solidFill>
                <a:latin typeface="Verdana"/>
                <a:cs typeface="Verdana"/>
              </a:rPr>
              <a:t>arrival</a:t>
            </a:r>
            <a:endParaRPr lang="nl-NL" sz="3200" b="0" dirty="0">
              <a:solidFill>
                <a:srgbClr val="FF0000"/>
              </a:solidFill>
              <a:latin typeface="Verdana"/>
              <a:cs typeface="Verdana"/>
            </a:endParaRPr>
          </a:p>
        </p:txBody>
      </p:sp>
      <p:pic>
        <p:nvPicPr>
          <p:cNvPr id="4" name="Picture 3">
            <a:extLst>
              <a:ext uri="{FF2B5EF4-FFF2-40B4-BE49-F238E27FC236}">
                <a16:creationId xmlns:a16="http://schemas.microsoft.com/office/drawing/2014/main" id="{C4594EA5-CCCD-A64A-A21E-04500727EB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06768" y="2225465"/>
            <a:ext cx="3909053" cy="2931790"/>
          </a:xfrm>
          <a:prstGeom prst="rect">
            <a:avLst/>
          </a:prstGeom>
        </p:spPr>
      </p:pic>
      <p:pic>
        <p:nvPicPr>
          <p:cNvPr id="6" name="Picture 5">
            <a:extLst>
              <a:ext uri="{FF2B5EF4-FFF2-40B4-BE49-F238E27FC236}">
                <a16:creationId xmlns:a16="http://schemas.microsoft.com/office/drawing/2014/main" id="{FE97A731-5D03-1D48-AEE1-2314382871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807168" y="2225465"/>
            <a:ext cx="3909054" cy="2931791"/>
          </a:xfrm>
          <a:prstGeom prst="rect">
            <a:avLst/>
          </a:prstGeom>
        </p:spPr>
      </p:pic>
      <p:pic>
        <p:nvPicPr>
          <p:cNvPr id="9" name="Picture 8">
            <a:extLst>
              <a:ext uri="{FF2B5EF4-FFF2-40B4-BE49-F238E27FC236}">
                <a16:creationId xmlns:a16="http://schemas.microsoft.com/office/drawing/2014/main" id="{8DABED59-6662-F247-B2CF-D0154D9D13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9144" y="2060848"/>
            <a:ext cx="4101075" cy="3075806"/>
          </a:xfrm>
          <a:prstGeom prst="rect">
            <a:avLst/>
          </a:prstGeom>
        </p:spPr>
      </p:pic>
      <p:sp>
        <p:nvSpPr>
          <p:cNvPr id="10" name="TextBox 9">
            <a:extLst>
              <a:ext uri="{FF2B5EF4-FFF2-40B4-BE49-F238E27FC236}">
                <a16:creationId xmlns:a16="http://schemas.microsoft.com/office/drawing/2014/main" id="{7D3281B5-F0D8-AA44-A38F-F5C7B5E6A351}"/>
              </a:ext>
            </a:extLst>
          </p:cNvPr>
          <p:cNvSpPr txBox="1"/>
          <p:nvPr/>
        </p:nvSpPr>
        <p:spPr>
          <a:xfrm>
            <a:off x="2195084" y="5947123"/>
            <a:ext cx="8640960" cy="400110"/>
          </a:xfrm>
          <a:prstGeom prst="rect">
            <a:avLst/>
          </a:prstGeom>
          <a:noFill/>
        </p:spPr>
        <p:txBody>
          <a:bodyPr wrap="square" rtlCol="0">
            <a:spAutoFit/>
          </a:bodyPr>
          <a:lstStyle/>
          <a:p>
            <a:r>
              <a:rPr lang="en-NL" sz="2000" dirty="0">
                <a:latin typeface="Verdana" panose="020B0604030504040204" pitchFamily="34" charset="0"/>
                <a:ea typeface="Verdana" panose="020B0604030504040204" pitchFamily="34" charset="0"/>
                <a:cs typeface="Verdana" panose="020B0604030504040204" pitchFamily="34" charset="0"/>
              </a:rPr>
              <a:t>Module protected by laser box with quads and concentrators</a:t>
            </a:r>
          </a:p>
        </p:txBody>
      </p:sp>
    </p:spTree>
    <p:extLst>
      <p:ext uri="{BB962C8B-B14F-4D97-AF65-F5344CB8AC3E}">
        <p14:creationId xmlns:p14="http://schemas.microsoft.com/office/powerpoint/2010/main" val="13281431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528" y="116632"/>
            <a:ext cx="9073008" cy="800100"/>
          </a:xfrm>
        </p:spPr>
        <p:txBody>
          <a:bodyPr/>
          <a:lstStyle/>
          <a:p>
            <a:r>
              <a:rPr lang="nl-NL" sz="3200" b="0" dirty="0">
                <a:solidFill>
                  <a:srgbClr val="FF0000"/>
                </a:solidFill>
                <a:latin typeface="Verdana"/>
                <a:cs typeface="Verdana"/>
              </a:rPr>
              <a:t>  At </a:t>
            </a:r>
            <a:r>
              <a:rPr lang="nl-NL" sz="3200" b="0" dirty="0" err="1">
                <a:solidFill>
                  <a:srgbClr val="FF0000"/>
                </a:solidFill>
                <a:latin typeface="Verdana"/>
                <a:cs typeface="Verdana"/>
              </a:rPr>
              <a:t>Nikhef</a:t>
            </a:r>
            <a:r>
              <a:rPr lang="nl-NL" sz="3200" b="0" dirty="0">
                <a:solidFill>
                  <a:srgbClr val="FF0000"/>
                </a:solidFill>
                <a:latin typeface="Verdana"/>
                <a:cs typeface="Verdana"/>
              </a:rPr>
              <a:t> </a:t>
            </a:r>
            <a:r>
              <a:rPr lang="nl-NL" sz="3200" b="0" dirty="0" err="1">
                <a:solidFill>
                  <a:srgbClr val="FF0000"/>
                </a:solidFill>
                <a:latin typeface="Verdana"/>
                <a:cs typeface="Verdana"/>
              </a:rPr>
              <a:t>after</a:t>
            </a:r>
            <a:r>
              <a:rPr lang="nl-NL" sz="3200" b="0" dirty="0">
                <a:solidFill>
                  <a:srgbClr val="FF0000"/>
                </a:solidFill>
                <a:latin typeface="Verdana"/>
                <a:cs typeface="Verdana"/>
              </a:rPr>
              <a:t> </a:t>
            </a:r>
            <a:r>
              <a:rPr lang="nl-NL" sz="3200" b="0" dirty="0" err="1">
                <a:solidFill>
                  <a:srgbClr val="FF0000"/>
                </a:solidFill>
                <a:latin typeface="Verdana"/>
                <a:cs typeface="Verdana"/>
              </a:rPr>
              <a:t>arrival</a:t>
            </a:r>
            <a:endParaRPr lang="nl-NL" sz="3200" b="0" dirty="0">
              <a:solidFill>
                <a:srgbClr val="FF0000"/>
              </a:solidFill>
              <a:latin typeface="Verdana"/>
              <a:cs typeface="Verdana"/>
            </a:endParaRPr>
          </a:p>
        </p:txBody>
      </p:sp>
      <p:sp>
        <p:nvSpPr>
          <p:cNvPr id="10" name="TextBox 9">
            <a:extLst>
              <a:ext uri="{FF2B5EF4-FFF2-40B4-BE49-F238E27FC236}">
                <a16:creationId xmlns:a16="http://schemas.microsoft.com/office/drawing/2014/main" id="{7D3281B5-F0D8-AA44-A38F-F5C7B5E6A351}"/>
              </a:ext>
            </a:extLst>
          </p:cNvPr>
          <p:cNvSpPr txBox="1"/>
          <p:nvPr/>
        </p:nvSpPr>
        <p:spPr>
          <a:xfrm>
            <a:off x="8400256" y="1340768"/>
            <a:ext cx="3420228" cy="4770537"/>
          </a:xfrm>
          <a:prstGeom prst="rect">
            <a:avLst/>
          </a:prstGeom>
          <a:noFill/>
        </p:spPr>
        <p:txBody>
          <a:bodyPr wrap="square" rtlCol="0">
            <a:spAutoFit/>
          </a:bodyPr>
          <a:lstStyle/>
          <a:p>
            <a:r>
              <a:rPr lang="en-NL" sz="3200" dirty="0">
                <a:latin typeface="Verdana" panose="020B0604030504040204" pitchFamily="34" charset="0"/>
                <a:ea typeface="Verdana" panose="020B0604030504040204" pitchFamily="34" charset="0"/>
                <a:cs typeface="Verdana" panose="020B0604030504040204" pitchFamily="34" charset="0"/>
              </a:rPr>
              <a:t>DAQ sytem </a:t>
            </a:r>
          </a:p>
          <a:p>
            <a:endParaRPr lang="en-NL" sz="3200" dirty="0">
              <a:latin typeface="Verdana" panose="020B0604030504040204" pitchFamily="34" charset="0"/>
              <a:ea typeface="Verdana" panose="020B0604030504040204" pitchFamily="34" charset="0"/>
              <a:cs typeface="Verdana" panose="020B0604030504040204" pitchFamily="34" charset="0"/>
            </a:endParaRPr>
          </a:p>
          <a:p>
            <a:r>
              <a:rPr lang="en-GB" dirty="0">
                <a:latin typeface="Verdana" panose="020B0604030504040204" pitchFamily="34" charset="0"/>
                <a:ea typeface="Verdana" panose="020B0604030504040204" pitchFamily="34" charset="0"/>
                <a:cs typeface="Verdana" panose="020B0604030504040204" pitchFamily="34" charset="0"/>
              </a:rPr>
              <a:t>In </a:t>
            </a:r>
            <a:r>
              <a:rPr lang="en-NL" dirty="0">
                <a:latin typeface="Verdana" panose="020B0604030504040204" pitchFamily="34" charset="0"/>
                <a:ea typeface="Verdana" panose="020B0604030504040204" pitchFamily="34" charset="0"/>
                <a:cs typeface="Verdana" panose="020B0604030504040204" pitchFamily="34" charset="0"/>
              </a:rPr>
              <a:t>boxes with ARAWANA daq computer, SPIDRs, cables and on the floor a box wi</a:t>
            </a:r>
            <a:r>
              <a:rPr lang="en-GB" dirty="0" err="1">
                <a:latin typeface="Verdana" panose="020B0604030504040204" pitchFamily="34" charset="0"/>
                <a:ea typeface="Verdana" panose="020B0604030504040204" pitchFamily="34" charset="0"/>
                <a:cs typeface="Verdana" panose="020B0604030504040204" pitchFamily="34" charset="0"/>
              </a:rPr>
              <a:t>th</a:t>
            </a:r>
            <a:r>
              <a:rPr lang="en-NL" dirty="0">
                <a:latin typeface="Verdana" panose="020B0604030504040204" pitchFamily="34" charset="0"/>
                <a:ea typeface="Verdana" panose="020B0604030504040204" pitchFamily="34" charset="0"/>
                <a:cs typeface="Verdana" panose="020B0604030504040204" pitchFamily="34" charset="0"/>
              </a:rPr>
              <a:t> cooling pump with fluids</a:t>
            </a:r>
          </a:p>
          <a:p>
            <a:endParaRPr lang="en-NL" dirty="0">
              <a:latin typeface="Verdana" panose="020B0604030504040204" pitchFamily="34" charset="0"/>
              <a:ea typeface="Verdana" panose="020B0604030504040204" pitchFamily="34" charset="0"/>
              <a:cs typeface="Verdana" panose="020B0604030504040204" pitchFamily="34" charset="0"/>
            </a:endParaRPr>
          </a:p>
          <a:p>
            <a:r>
              <a:rPr lang="en-GB" dirty="0">
                <a:latin typeface="Verdana" panose="020B0604030504040204" pitchFamily="34" charset="0"/>
                <a:ea typeface="Verdana" panose="020B0604030504040204" pitchFamily="34" charset="0"/>
                <a:cs typeface="Verdana" panose="020B0604030504040204" pitchFamily="34" charset="0"/>
              </a:rPr>
              <a:t>T</a:t>
            </a:r>
            <a:r>
              <a:rPr lang="en-NL" dirty="0">
                <a:latin typeface="Verdana" panose="020B0604030504040204" pitchFamily="34" charset="0"/>
                <a:ea typeface="Verdana" panose="020B0604030504040204" pitchFamily="34" charset="0"/>
                <a:cs typeface="Verdana" panose="020B0604030504040204" pitchFamily="34" charset="0"/>
              </a:rPr>
              <a:t>o be set up and tested at Nikhef</a:t>
            </a:r>
          </a:p>
        </p:txBody>
      </p:sp>
      <p:pic>
        <p:nvPicPr>
          <p:cNvPr id="5" name="Picture 4">
            <a:extLst>
              <a:ext uri="{FF2B5EF4-FFF2-40B4-BE49-F238E27FC236}">
                <a16:creationId xmlns:a16="http://schemas.microsoft.com/office/drawing/2014/main" id="{69A7CE05-C291-244F-B38D-BA4ECE6ADE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3472" y="1267377"/>
            <a:ext cx="6156176" cy="4617132"/>
          </a:xfrm>
          <a:prstGeom prst="rect">
            <a:avLst/>
          </a:prstGeom>
        </p:spPr>
      </p:pic>
    </p:spTree>
    <p:extLst>
      <p:ext uri="{BB962C8B-B14F-4D97-AF65-F5344CB8AC3E}">
        <p14:creationId xmlns:p14="http://schemas.microsoft.com/office/powerpoint/2010/main" val="8485817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3512" y="188640"/>
            <a:ext cx="9073008" cy="800100"/>
          </a:xfrm>
        </p:spPr>
        <p:txBody>
          <a:bodyPr/>
          <a:lstStyle/>
          <a:p>
            <a:r>
              <a:rPr lang="nl-NL" sz="3200" b="0" dirty="0" err="1">
                <a:solidFill>
                  <a:srgbClr val="FF0000"/>
                </a:solidFill>
                <a:latin typeface="Verdana"/>
                <a:cs typeface="Verdana"/>
              </a:rPr>
              <a:t>Geometry</a:t>
            </a:r>
            <a:r>
              <a:rPr lang="nl-NL" sz="3200" b="0" dirty="0">
                <a:solidFill>
                  <a:srgbClr val="FF0000"/>
                </a:solidFill>
                <a:latin typeface="Verdana"/>
                <a:cs typeface="Verdana"/>
              </a:rPr>
              <a:t> of </a:t>
            </a:r>
            <a:r>
              <a:rPr lang="nl-NL" sz="3200" b="0" dirty="0" err="1">
                <a:solidFill>
                  <a:srgbClr val="FF0000"/>
                </a:solidFill>
                <a:latin typeface="Verdana"/>
                <a:cs typeface="Verdana"/>
              </a:rPr>
              <a:t>the</a:t>
            </a:r>
            <a:r>
              <a:rPr lang="nl-NL" sz="3200" b="0" dirty="0">
                <a:solidFill>
                  <a:srgbClr val="FF0000"/>
                </a:solidFill>
                <a:latin typeface="Verdana"/>
                <a:cs typeface="Verdana"/>
              </a:rPr>
              <a:t> 8 quad module </a:t>
            </a:r>
          </a:p>
        </p:txBody>
      </p:sp>
      <p:sp>
        <p:nvSpPr>
          <p:cNvPr id="3" name="TextBox 2">
            <a:extLst>
              <a:ext uri="{FF2B5EF4-FFF2-40B4-BE49-F238E27FC236}">
                <a16:creationId xmlns:a16="http://schemas.microsoft.com/office/drawing/2014/main" id="{B2114B06-8FF6-6A46-930D-068F7058A4D7}"/>
              </a:ext>
            </a:extLst>
          </p:cNvPr>
          <p:cNvSpPr txBox="1"/>
          <p:nvPr/>
        </p:nvSpPr>
        <p:spPr>
          <a:xfrm>
            <a:off x="1271464" y="1092800"/>
            <a:ext cx="9649072" cy="923330"/>
          </a:xfrm>
          <a:prstGeom prst="rect">
            <a:avLst/>
          </a:prstGeom>
          <a:noFill/>
        </p:spPr>
        <p:txBody>
          <a:bodyPr wrap="square" rtlCol="0">
            <a:spAutoFit/>
          </a:bodyPr>
          <a:lstStyle/>
          <a:p>
            <a:endParaRPr lang="en-NL" sz="18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r>
              <a:rPr lang="en-NL" sz="1800" dirty="0">
                <a:solidFill>
                  <a:srgbClr val="0066FF"/>
                </a:solidFill>
                <a:latin typeface="Verdana" panose="020B0604030504040204" pitchFamily="34" charset="0"/>
                <a:ea typeface="Verdana" panose="020B0604030504040204" pitchFamily="34" charset="0"/>
                <a:cs typeface="Verdana" panose="020B0604030504040204" pitchFamily="34" charset="0"/>
              </a:rPr>
              <a:t> </a:t>
            </a:r>
          </a:p>
          <a:p>
            <a:endParaRPr lang="en-NL" sz="1800" dirty="0">
              <a:solidFill>
                <a:srgbClr val="0066FF"/>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a:extLst>
              <a:ext uri="{FF2B5EF4-FFF2-40B4-BE49-F238E27FC236}">
                <a16:creationId xmlns:a16="http://schemas.microsoft.com/office/drawing/2014/main" id="{B5BEB7C9-4F1C-9D41-B8BA-FB44719CFA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392" y="1062856"/>
            <a:ext cx="7864994" cy="5410396"/>
          </a:xfrm>
          <a:prstGeom prst="rect">
            <a:avLst/>
          </a:prstGeom>
        </p:spPr>
      </p:pic>
      <p:sp>
        <p:nvSpPr>
          <p:cNvPr id="6" name="TextBox 5">
            <a:extLst>
              <a:ext uri="{FF2B5EF4-FFF2-40B4-BE49-F238E27FC236}">
                <a16:creationId xmlns:a16="http://schemas.microsoft.com/office/drawing/2014/main" id="{EA503629-C4EB-E44C-B7B4-B0213CD3B31B}"/>
              </a:ext>
            </a:extLst>
          </p:cNvPr>
          <p:cNvSpPr txBox="1"/>
          <p:nvPr/>
        </p:nvSpPr>
        <p:spPr>
          <a:xfrm>
            <a:off x="8832304" y="1340768"/>
            <a:ext cx="3168352" cy="4401205"/>
          </a:xfrm>
          <a:prstGeom prst="rect">
            <a:avLst/>
          </a:prstGeom>
          <a:noFill/>
        </p:spPr>
        <p:txBody>
          <a:bodyPr wrap="square" rtlCol="0">
            <a:spAutoFit/>
          </a:bodyPr>
          <a:lstStyle/>
          <a:p>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The offline geometry follows this picure and has 0,0 in the lower bottom corner and x runs upwards</a:t>
            </a:r>
          </a:p>
          <a:p>
            <a:endPar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The x laser (indicated with the arrow) starts scanning at high offline x values</a:t>
            </a:r>
          </a:p>
          <a:p>
            <a:endPar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r>
              <a:rPr lang="en-GB" sz="2000" dirty="0">
                <a:latin typeface="Verdana" panose="020B0604030504040204" pitchFamily="34" charset="0"/>
                <a:ea typeface="Verdana" panose="020B0604030504040204" pitchFamily="34" charset="0"/>
                <a:cs typeface="Verdana" panose="020B0604030504040204" pitchFamily="34" charset="0"/>
              </a:rPr>
              <a:t>x local    = o</a:t>
            </a:r>
            <a:r>
              <a:rPr lang="en-NL" sz="2000" dirty="0">
                <a:latin typeface="Verdana" panose="020B0604030504040204" pitchFamily="34" charset="0"/>
                <a:ea typeface="Verdana" panose="020B0604030504040204" pitchFamily="34" charset="0"/>
                <a:cs typeface="Verdana" panose="020B0604030504040204" pitchFamily="34" charset="0"/>
              </a:rPr>
              <a:t>ff line x </a:t>
            </a:r>
            <a:endParaRPr lang="en-GB" sz="2000" dirty="0">
              <a:latin typeface="Verdana" panose="020B0604030504040204" pitchFamily="34" charset="0"/>
              <a:ea typeface="Verdana" panose="020B0604030504040204" pitchFamily="34" charset="0"/>
              <a:cs typeface="Verdana" panose="020B0604030504040204" pitchFamily="34" charset="0"/>
            </a:endParaRPr>
          </a:p>
          <a:p>
            <a:r>
              <a:rPr lang="en-GB" sz="2000" dirty="0">
                <a:latin typeface="Verdana" panose="020B0604030504040204" pitchFamily="34" charset="0"/>
                <a:ea typeface="Verdana" panose="020B0604030504040204" pitchFamily="34" charset="0"/>
                <a:cs typeface="Verdana" panose="020B0604030504040204" pitchFamily="34" charset="0"/>
              </a:rPr>
              <a:t>o</a:t>
            </a:r>
            <a:r>
              <a:rPr lang="en-NL" sz="2000" dirty="0">
                <a:latin typeface="Verdana" panose="020B0604030504040204" pitchFamily="34" charset="0"/>
                <a:ea typeface="Verdana" panose="020B0604030504040204" pitchFamily="34" charset="0"/>
                <a:cs typeface="Verdana" panose="020B0604030504040204" pitchFamily="34" charset="0"/>
              </a:rPr>
              <a:t>ff line x = -  x (laser)</a:t>
            </a:r>
          </a:p>
          <a:p>
            <a:endPar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p:txBody>
      </p:sp>
      <p:sp>
        <p:nvSpPr>
          <p:cNvPr id="4" name="TextBox 3">
            <a:extLst>
              <a:ext uri="{FF2B5EF4-FFF2-40B4-BE49-F238E27FC236}">
                <a16:creationId xmlns:a16="http://schemas.microsoft.com/office/drawing/2014/main" id="{125004C5-E48B-354F-9AE0-0109C90DD4BC}"/>
              </a:ext>
            </a:extLst>
          </p:cNvPr>
          <p:cNvSpPr txBox="1"/>
          <p:nvPr/>
        </p:nvSpPr>
        <p:spPr>
          <a:xfrm>
            <a:off x="3503712" y="5303535"/>
            <a:ext cx="1656184" cy="461665"/>
          </a:xfrm>
          <a:prstGeom prst="rect">
            <a:avLst/>
          </a:prstGeom>
          <a:noFill/>
        </p:spPr>
        <p:txBody>
          <a:bodyPr wrap="square" rtlCol="0">
            <a:spAutoFit/>
          </a:bodyPr>
          <a:lstStyle/>
          <a:p>
            <a:r>
              <a:rPr lang="en-GB" dirty="0">
                <a:latin typeface="Verdana" panose="020B0604030504040204" pitchFamily="34" charset="0"/>
                <a:ea typeface="Verdana" panose="020B0604030504040204" pitchFamily="34" charset="0"/>
                <a:cs typeface="Verdana" panose="020B0604030504040204" pitchFamily="34" charset="0"/>
              </a:rPr>
              <a:t>y</a:t>
            </a:r>
            <a:r>
              <a:rPr lang="en-NL" dirty="0">
                <a:latin typeface="Verdana" panose="020B0604030504040204" pitchFamily="34" charset="0"/>
                <a:ea typeface="Verdana" panose="020B0604030504040204" pitchFamily="34" charset="0"/>
                <a:cs typeface="Verdana" panose="020B0604030504040204" pitchFamily="34" charset="0"/>
              </a:rPr>
              <a:t> local</a:t>
            </a:r>
          </a:p>
        </p:txBody>
      </p:sp>
      <p:sp>
        <p:nvSpPr>
          <p:cNvPr id="7" name="Rectangle 6">
            <a:extLst>
              <a:ext uri="{FF2B5EF4-FFF2-40B4-BE49-F238E27FC236}">
                <a16:creationId xmlns:a16="http://schemas.microsoft.com/office/drawing/2014/main" id="{C60C9A69-4096-4741-8461-77EBCB810127}"/>
              </a:ext>
            </a:extLst>
          </p:cNvPr>
          <p:cNvSpPr/>
          <p:nvPr/>
        </p:nvSpPr>
        <p:spPr>
          <a:xfrm>
            <a:off x="655140" y="3198603"/>
            <a:ext cx="1010213" cy="400110"/>
          </a:xfrm>
          <a:prstGeom prst="rect">
            <a:avLst/>
          </a:prstGeom>
        </p:spPr>
        <p:txBody>
          <a:bodyPr wrap="none">
            <a:spAutoFit/>
          </a:bodyPr>
          <a:lstStyle/>
          <a:p>
            <a:r>
              <a:rPr lang="en-GB" sz="2000" dirty="0">
                <a:latin typeface="Verdana" panose="020B0604030504040204" pitchFamily="34" charset="0"/>
                <a:ea typeface="Verdana" panose="020B0604030504040204" pitchFamily="34" charset="0"/>
                <a:cs typeface="Verdana" panose="020B0604030504040204" pitchFamily="34" charset="0"/>
              </a:rPr>
              <a:t>x</a:t>
            </a:r>
            <a:r>
              <a:rPr lang="en-NL" sz="2000" dirty="0">
                <a:latin typeface="Verdana" panose="020B0604030504040204" pitchFamily="34" charset="0"/>
                <a:ea typeface="Verdana" panose="020B0604030504040204" pitchFamily="34" charset="0"/>
                <a:cs typeface="Verdana" panose="020B0604030504040204" pitchFamily="34" charset="0"/>
              </a:rPr>
              <a:t> local</a:t>
            </a:r>
          </a:p>
        </p:txBody>
      </p:sp>
      <p:cxnSp>
        <p:nvCxnSpPr>
          <p:cNvPr id="11" name="Straight Arrow Connector 10">
            <a:extLst>
              <a:ext uri="{FF2B5EF4-FFF2-40B4-BE49-F238E27FC236}">
                <a16:creationId xmlns:a16="http://schemas.microsoft.com/office/drawing/2014/main" id="{50C1E154-E782-1742-8C38-12330BC0D890}"/>
              </a:ext>
            </a:extLst>
          </p:cNvPr>
          <p:cNvCxnSpPr>
            <a:cxnSpLocks/>
          </p:cNvCxnSpPr>
          <p:nvPr/>
        </p:nvCxnSpPr>
        <p:spPr bwMode="auto">
          <a:xfrm flipV="1">
            <a:off x="1085307" y="2016130"/>
            <a:ext cx="0" cy="1004854"/>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21705340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528" y="332656"/>
            <a:ext cx="9073008" cy="800100"/>
          </a:xfrm>
        </p:spPr>
        <p:txBody>
          <a:bodyPr/>
          <a:lstStyle/>
          <a:p>
            <a:r>
              <a:rPr lang="nl-NL" sz="3200" b="0" dirty="0">
                <a:solidFill>
                  <a:srgbClr val="FF0000"/>
                </a:solidFill>
                <a:latin typeface="Verdana"/>
                <a:cs typeface="Verdana"/>
              </a:rPr>
              <a:t>  Summary of </a:t>
            </a:r>
            <a:r>
              <a:rPr lang="nl-NL" sz="3200" b="0" dirty="0" err="1">
                <a:solidFill>
                  <a:srgbClr val="FF0000"/>
                </a:solidFill>
                <a:latin typeface="Verdana"/>
                <a:cs typeface="Verdana"/>
              </a:rPr>
              <a:t>repair</a:t>
            </a:r>
            <a:r>
              <a:rPr lang="nl-NL" sz="3200" b="0" dirty="0">
                <a:solidFill>
                  <a:srgbClr val="FF0000"/>
                </a:solidFill>
                <a:latin typeface="Verdana"/>
                <a:cs typeface="Verdana"/>
              </a:rPr>
              <a:t> </a:t>
            </a:r>
            <a:r>
              <a:rPr lang="nl-NL" sz="3200" b="0" dirty="0" err="1">
                <a:solidFill>
                  <a:srgbClr val="FF0000"/>
                </a:solidFill>
                <a:latin typeface="Verdana"/>
                <a:cs typeface="Verdana"/>
              </a:rPr>
              <a:t>work</a:t>
            </a:r>
            <a:r>
              <a:rPr lang="nl-NL" sz="3200" b="0" dirty="0">
                <a:solidFill>
                  <a:srgbClr val="FF0000"/>
                </a:solidFill>
                <a:latin typeface="Verdana"/>
                <a:cs typeface="Verdana"/>
              </a:rPr>
              <a:t> in Bonn</a:t>
            </a:r>
          </a:p>
        </p:txBody>
      </p:sp>
      <p:sp>
        <p:nvSpPr>
          <p:cNvPr id="6" name="Rectangle 5">
            <a:extLst>
              <a:ext uri="{FF2B5EF4-FFF2-40B4-BE49-F238E27FC236}">
                <a16:creationId xmlns:a16="http://schemas.microsoft.com/office/drawing/2014/main" id="{1647AC3F-7B6B-0744-810B-C1FFA0830983}"/>
              </a:ext>
            </a:extLst>
          </p:cNvPr>
          <p:cNvSpPr/>
          <p:nvPr/>
        </p:nvSpPr>
        <p:spPr>
          <a:xfrm>
            <a:off x="1055440" y="1659572"/>
            <a:ext cx="9865096" cy="4339650"/>
          </a:xfrm>
          <a:prstGeom prst="rect">
            <a:avLst/>
          </a:prstGeom>
        </p:spPr>
        <p:txBody>
          <a:bodyPr wrap="square">
            <a:spAutoFit/>
          </a:bodyPr>
          <a:lstStyle/>
          <a:p>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Looked at the quad with low </a:t>
            </a:r>
            <a:r>
              <a:rPr lang="en-GB" sz="1800" dirty="0" err="1">
                <a:solidFill>
                  <a:srgbClr val="0066FF"/>
                </a:solidFill>
                <a:latin typeface="Verdana" panose="020B0604030504040204" pitchFamily="34" charset="0"/>
                <a:ea typeface="Verdana" panose="020B0604030504040204" pitchFamily="34" charset="0"/>
                <a:cs typeface="Verdana" panose="020B0604030504040204" pitchFamily="34" charset="0"/>
              </a:rPr>
              <a:t>ToT</a:t>
            </a: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 HV is well connected. Question is whether this correlated to the mean threshold per chip.</a:t>
            </a:r>
          </a:p>
          <a:p>
            <a:b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b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Took off the box with entrance and exit windows that was used for the DESY test beam. To protect the detector for shipping we put on the laser set up box after cutting the wires (without field cage). </a:t>
            </a:r>
          </a:p>
          <a:p>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We also dismounted the field cage; and the guard wires that are connected to the cage. This means that in the US the guard wires should be redesigned in put on with the end plate and guard if the end plate.</a:t>
            </a:r>
          </a:p>
          <a:p>
            <a:b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b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Chip 11 had a short. After removing the L shaped guard and </a:t>
            </a:r>
            <a:r>
              <a:rPr lang="en-GB" sz="1800" dirty="0" err="1">
                <a:solidFill>
                  <a:srgbClr val="0066FF"/>
                </a:solidFill>
                <a:latin typeface="Verdana" panose="020B0604030504040204" pitchFamily="34" charset="0"/>
                <a:ea typeface="Verdana" panose="020B0604030504040204" pitchFamily="34" charset="0"/>
                <a:cs typeface="Verdana" panose="020B0604030504040204" pitchFamily="34" charset="0"/>
              </a:rPr>
              <a:t>resoldering</a:t>
            </a: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 and connecting to the grid the short was gone. Further visual inspection with the microscope showed that the HV wire and the bond wire were very close; Fred pushed the wires away from each other.</a:t>
            </a:r>
          </a:p>
          <a:p>
            <a:endParaRPr lang="en-NL" dirty="0"/>
          </a:p>
        </p:txBody>
      </p:sp>
    </p:spTree>
    <p:extLst>
      <p:ext uri="{BB962C8B-B14F-4D97-AF65-F5344CB8AC3E}">
        <p14:creationId xmlns:p14="http://schemas.microsoft.com/office/powerpoint/2010/main" val="13697745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528" y="540668"/>
            <a:ext cx="9073008" cy="800100"/>
          </a:xfrm>
        </p:spPr>
        <p:txBody>
          <a:bodyPr/>
          <a:lstStyle/>
          <a:p>
            <a:r>
              <a:rPr lang="nl-NL" sz="3200" b="0" dirty="0">
                <a:solidFill>
                  <a:srgbClr val="FF0000"/>
                </a:solidFill>
                <a:latin typeface="Verdana"/>
                <a:cs typeface="Verdana"/>
              </a:rPr>
              <a:t>  Pictures of </a:t>
            </a:r>
            <a:r>
              <a:rPr lang="nl-NL" sz="3200" b="0" dirty="0" err="1">
                <a:solidFill>
                  <a:srgbClr val="FF0000"/>
                </a:solidFill>
                <a:latin typeface="Verdana"/>
                <a:cs typeface="Verdana"/>
              </a:rPr>
              <a:t>repair</a:t>
            </a:r>
            <a:r>
              <a:rPr lang="nl-NL" sz="3200" b="0" dirty="0">
                <a:solidFill>
                  <a:srgbClr val="FF0000"/>
                </a:solidFill>
                <a:latin typeface="Verdana"/>
                <a:cs typeface="Verdana"/>
              </a:rPr>
              <a:t> </a:t>
            </a:r>
            <a:r>
              <a:rPr lang="nl-NL" sz="3200" b="0" dirty="0" err="1">
                <a:solidFill>
                  <a:srgbClr val="FF0000"/>
                </a:solidFill>
                <a:latin typeface="Verdana"/>
                <a:cs typeface="Verdana"/>
              </a:rPr>
              <a:t>work</a:t>
            </a:r>
            <a:r>
              <a:rPr lang="nl-NL" sz="3200" b="0" dirty="0">
                <a:solidFill>
                  <a:srgbClr val="FF0000"/>
                </a:solidFill>
                <a:latin typeface="Verdana"/>
                <a:cs typeface="Verdana"/>
              </a:rPr>
              <a:t> in Bonn</a:t>
            </a:r>
          </a:p>
        </p:txBody>
      </p:sp>
      <p:pic>
        <p:nvPicPr>
          <p:cNvPr id="9" name="Picture 8">
            <a:extLst>
              <a:ext uri="{FF2B5EF4-FFF2-40B4-BE49-F238E27FC236}">
                <a16:creationId xmlns:a16="http://schemas.microsoft.com/office/drawing/2014/main" id="{CF45FAED-0ACA-7C45-B714-13A6717508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6625698" y="1988840"/>
            <a:ext cx="5043342" cy="3789040"/>
          </a:xfrm>
          <a:prstGeom prst="rect">
            <a:avLst/>
          </a:prstGeom>
        </p:spPr>
      </p:pic>
      <p:pic>
        <p:nvPicPr>
          <p:cNvPr id="4" name="Picture 3">
            <a:extLst>
              <a:ext uri="{FF2B5EF4-FFF2-40B4-BE49-F238E27FC236}">
                <a16:creationId xmlns:a16="http://schemas.microsoft.com/office/drawing/2014/main" id="{DAB6D436-B6E5-3448-BF75-B5141C5253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743" y="1988839"/>
            <a:ext cx="5052055" cy="3789041"/>
          </a:xfrm>
          <a:prstGeom prst="rect">
            <a:avLst/>
          </a:prstGeom>
        </p:spPr>
      </p:pic>
    </p:spTree>
    <p:extLst>
      <p:ext uri="{BB962C8B-B14F-4D97-AF65-F5344CB8AC3E}">
        <p14:creationId xmlns:p14="http://schemas.microsoft.com/office/powerpoint/2010/main" val="32458513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528" y="260648"/>
            <a:ext cx="9073008" cy="800100"/>
          </a:xfrm>
        </p:spPr>
        <p:txBody>
          <a:bodyPr/>
          <a:lstStyle/>
          <a:p>
            <a:r>
              <a:rPr lang="nl-NL" sz="3200" b="0" dirty="0">
                <a:solidFill>
                  <a:srgbClr val="FF0000"/>
                </a:solidFill>
                <a:latin typeface="Verdana"/>
                <a:cs typeface="Verdana"/>
              </a:rPr>
              <a:t>  Pictures of </a:t>
            </a:r>
            <a:r>
              <a:rPr lang="nl-NL" sz="3200" b="0" dirty="0" err="1">
                <a:solidFill>
                  <a:srgbClr val="FF0000"/>
                </a:solidFill>
                <a:latin typeface="Verdana"/>
                <a:cs typeface="Verdana"/>
              </a:rPr>
              <a:t>repair</a:t>
            </a:r>
            <a:r>
              <a:rPr lang="nl-NL" sz="3200" b="0" dirty="0">
                <a:solidFill>
                  <a:srgbClr val="FF0000"/>
                </a:solidFill>
                <a:latin typeface="Verdana"/>
                <a:cs typeface="Verdana"/>
              </a:rPr>
              <a:t> </a:t>
            </a:r>
            <a:r>
              <a:rPr lang="nl-NL" sz="3200" b="0" dirty="0" err="1">
                <a:solidFill>
                  <a:srgbClr val="FF0000"/>
                </a:solidFill>
                <a:latin typeface="Verdana"/>
                <a:cs typeface="Verdana"/>
              </a:rPr>
              <a:t>work</a:t>
            </a:r>
            <a:r>
              <a:rPr lang="nl-NL" sz="3200" b="0" dirty="0">
                <a:solidFill>
                  <a:srgbClr val="FF0000"/>
                </a:solidFill>
                <a:latin typeface="Verdana"/>
                <a:cs typeface="Verdana"/>
              </a:rPr>
              <a:t> in Bonn</a:t>
            </a:r>
          </a:p>
        </p:txBody>
      </p:sp>
      <p:pic>
        <p:nvPicPr>
          <p:cNvPr id="12" name="Picture 11">
            <a:extLst>
              <a:ext uri="{FF2B5EF4-FFF2-40B4-BE49-F238E27FC236}">
                <a16:creationId xmlns:a16="http://schemas.microsoft.com/office/drawing/2014/main" id="{83CFC1E2-9A12-174A-BD56-5EB62CBF3B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5680" y="1484784"/>
            <a:ext cx="5760640" cy="4320480"/>
          </a:xfrm>
          <a:prstGeom prst="rect">
            <a:avLst/>
          </a:prstGeom>
        </p:spPr>
      </p:pic>
      <p:sp>
        <p:nvSpPr>
          <p:cNvPr id="3" name="TextBox 2">
            <a:extLst>
              <a:ext uri="{FF2B5EF4-FFF2-40B4-BE49-F238E27FC236}">
                <a16:creationId xmlns:a16="http://schemas.microsoft.com/office/drawing/2014/main" id="{7B4A72D4-C2D3-DD4D-B173-12CC94D60017}"/>
              </a:ext>
            </a:extLst>
          </p:cNvPr>
          <p:cNvSpPr txBox="1"/>
          <p:nvPr/>
        </p:nvSpPr>
        <p:spPr>
          <a:xfrm>
            <a:off x="623392" y="2967335"/>
            <a:ext cx="2088232" cy="461665"/>
          </a:xfrm>
          <a:prstGeom prst="rect">
            <a:avLst/>
          </a:prstGeom>
          <a:noFill/>
        </p:spPr>
        <p:txBody>
          <a:bodyPr wrap="square" rtlCol="0">
            <a:spAutoFit/>
          </a:bodyPr>
          <a:lstStyle/>
          <a:p>
            <a:r>
              <a:rPr lang="en-GB" dirty="0">
                <a:latin typeface="Verdana" panose="020B0604030504040204" pitchFamily="34" charset="0"/>
                <a:ea typeface="Verdana" panose="020B0604030504040204" pitchFamily="34" charset="0"/>
                <a:cs typeface="Verdana" panose="020B0604030504040204" pitchFamily="34" charset="0"/>
              </a:rPr>
              <a:t>A</a:t>
            </a:r>
            <a:r>
              <a:rPr lang="en-NL" dirty="0">
                <a:latin typeface="Verdana" panose="020B0604030504040204" pitchFamily="34" charset="0"/>
                <a:ea typeface="Verdana" panose="020B0604030504040204" pitchFamily="34" charset="0"/>
                <a:cs typeface="Verdana" panose="020B0604030504040204" pitchFamily="34" charset="0"/>
              </a:rPr>
              <a:t>t the start </a:t>
            </a:r>
          </a:p>
        </p:txBody>
      </p:sp>
    </p:spTree>
    <p:extLst>
      <p:ext uri="{BB962C8B-B14F-4D97-AF65-F5344CB8AC3E}">
        <p14:creationId xmlns:p14="http://schemas.microsoft.com/office/powerpoint/2010/main" val="2066386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528" y="260648"/>
            <a:ext cx="9073008" cy="800100"/>
          </a:xfrm>
        </p:spPr>
        <p:txBody>
          <a:bodyPr/>
          <a:lstStyle/>
          <a:p>
            <a:r>
              <a:rPr lang="nl-NL" sz="3200" b="0" dirty="0">
                <a:solidFill>
                  <a:srgbClr val="FF0000"/>
                </a:solidFill>
                <a:latin typeface="Verdana"/>
                <a:cs typeface="Verdana"/>
              </a:rPr>
              <a:t>  Pictures of </a:t>
            </a:r>
            <a:r>
              <a:rPr lang="nl-NL" sz="3200" b="0" dirty="0" err="1">
                <a:solidFill>
                  <a:srgbClr val="FF0000"/>
                </a:solidFill>
                <a:latin typeface="Verdana"/>
                <a:cs typeface="Verdana"/>
              </a:rPr>
              <a:t>repair</a:t>
            </a:r>
            <a:r>
              <a:rPr lang="nl-NL" sz="3200" b="0" dirty="0">
                <a:solidFill>
                  <a:srgbClr val="FF0000"/>
                </a:solidFill>
                <a:latin typeface="Verdana"/>
                <a:cs typeface="Verdana"/>
              </a:rPr>
              <a:t> </a:t>
            </a:r>
            <a:r>
              <a:rPr lang="nl-NL" sz="3200" b="0" dirty="0" err="1">
                <a:solidFill>
                  <a:srgbClr val="FF0000"/>
                </a:solidFill>
                <a:latin typeface="Verdana"/>
                <a:cs typeface="Verdana"/>
              </a:rPr>
              <a:t>work</a:t>
            </a:r>
            <a:r>
              <a:rPr lang="nl-NL" sz="3200" b="0" dirty="0">
                <a:solidFill>
                  <a:srgbClr val="FF0000"/>
                </a:solidFill>
                <a:latin typeface="Verdana"/>
                <a:cs typeface="Verdana"/>
              </a:rPr>
              <a:t> in Bonn</a:t>
            </a:r>
          </a:p>
        </p:txBody>
      </p:sp>
      <p:pic>
        <p:nvPicPr>
          <p:cNvPr id="11" name="Picture 10">
            <a:extLst>
              <a:ext uri="{FF2B5EF4-FFF2-40B4-BE49-F238E27FC236}">
                <a16:creationId xmlns:a16="http://schemas.microsoft.com/office/drawing/2014/main" id="{40B8B18A-77EF-4948-9C85-E2128BA369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392" y="1700807"/>
            <a:ext cx="5244076" cy="3933057"/>
          </a:xfrm>
          <a:prstGeom prst="rect">
            <a:avLst/>
          </a:prstGeom>
        </p:spPr>
      </p:pic>
      <p:pic>
        <p:nvPicPr>
          <p:cNvPr id="4" name="Picture 3">
            <a:extLst>
              <a:ext uri="{FF2B5EF4-FFF2-40B4-BE49-F238E27FC236}">
                <a16:creationId xmlns:a16="http://schemas.microsoft.com/office/drawing/2014/main" id="{AC67888B-D198-3F46-B786-91C8030936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0797" y="1700808"/>
            <a:ext cx="5244076" cy="3933057"/>
          </a:xfrm>
          <a:prstGeom prst="rect">
            <a:avLst/>
          </a:prstGeom>
        </p:spPr>
      </p:pic>
      <p:sp>
        <p:nvSpPr>
          <p:cNvPr id="5" name="TextBox 4">
            <a:extLst>
              <a:ext uri="{FF2B5EF4-FFF2-40B4-BE49-F238E27FC236}">
                <a16:creationId xmlns:a16="http://schemas.microsoft.com/office/drawing/2014/main" id="{BD196133-9041-2E49-8D07-98E6BA391939}"/>
              </a:ext>
            </a:extLst>
          </p:cNvPr>
          <p:cNvSpPr txBox="1"/>
          <p:nvPr/>
        </p:nvSpPr>
        <p:spPr>
          <a:xfrm>
            <a:off x="2048309" y="5877272"/>
            <a:ext cx="8784976" cy="400110"/>
          </a:xfrm>
          <a:prstGeom prst="rect">
            <a:avLst/>
          </a:prstGeom>
          <a:noFill/>
        </p:spPr>
        <p:txBody>
          <a:bodyPr wrap="square" rtlCol="0">
            <a:spAutoFit/>
          </a:bodyPr>
          <a:lstStyle/>
          <a:p>
            <a:r>
              <a:rPr lang="en-GB" sz="2000" dirty="0">
                <a:latin typeface="Verdana" panose="020B0604030504040204" pitchFamily="34" charset="0"/>
                <a:ea typeface="Verdana" panose="020B0604030504040204" pitchFamily="34" charset="0"/>
                <a:cs typeface="Verdana" panose="020B0604030504040204" pitchFamily="34" charset="0"/>
              </a:rPr>
              <a:t>T</a:t>
            </a:r>
            <a:r>
              <a:rPr lang="en-NL" sz="2000" dirty="0">
                <a:latin typeface="Verdana" panose="020B0604030504040204" pitchFamily="34" charset="0"/>
                <a:ea typeface="Verdana" panose="020B0604030504040204" pitchFamily="34" charset="0"/>
                <a:cs typeface="Verdana" panose="020B0604030504040204" pitchFamily="34" charset="0"/>
              </a:rPr>
              <a:t>aking off the (testbeam) box and field cage  and L shaped part</a:t>
            </a:r>
          </a:p>
        </p:txBody>
      </p:sp>
    </p:spTree>
    <p:extLst>
      <p:ext uri="{BB962C8B-B14F-4D97-AF65-F5344CB8AC3E}">
        <p14:creationId xmlns:p14="http://schemas.microsoft.com/office/powerpoint/2010/main" val="42058602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528" y="540668"/>
            <a:ext cx="9073008" cy="800100"/>
          </a:xfrm>
        </p:spPr>
        <p:txBody>
          <a:bodyPr/>
          <a:lstStyle/>
          <a:p>
            <a:r>
              <a:rPr lang="nl-NL" sz="3200" b="0" dirty="0">
                <a:solidFill>
                  <a:srgbClr val="FF0000"/>
                </a:solidFill>
                <a:latin typeface="Verdana"/>
                <a:cs typeface="Verdana"/>
              </a:rPr>
              <a:t>  Pictures of </a:t>
            </a:r>
            <a:r>
              <a:rPr lang="nl-NL" sz="3200" b="0" dirty="0" err="1">
                <a:solidFill>
                  <a:srgbClr val="FF0000"/>
                </a:solidFill>
                <a:latin typeface="Verdana"/>
                <a:cs typeface="Verdana"/>
              </a:rPr>
              <a:t>repair</a:t>
            </a:r>
            <a:r>
              <a:rPr lang="nl-NL" sz="3200" b="0" dirty="0">
                <a:solidFill>
                  <a:srgbClr val="FF0000"/>
                </a:solidFill>
                <a:latin typeface="Verdana"/>
                <a:cs typeface="Verdana"/>
              </a:rPr>
              <a:t> </a:t>
            </a:r>
            <a:r>
              <a:rPr lang="nl-NL" sz="3200" b="0" dirty="0" err="1">
                <a:solidFill>
                  <a:srgbClr val="FF0000"/>
                </a:solidFill>
                <a:latin typeface="Verdana"/>
                <a:cs typeface="Verdana"/>
              </a:rPr>
              <a:t>work</a:t>
            </a:r>
            <a:r>
              <a:rPr lang="nl-NL" sz="3200" b="0" dirty="0">
                <a:solidFill>
                  <a:srgbClr val="FF0000"/>
                </a:solidFill>
                <a:latin typeface="Verdana"/>
                <a:cs typeface="Verdana"/>
              </a:rPr>
              <a:t> in Bonn</a:t>
            </a:r>
          </a:p>
        </p:txBody>
      </p:sp>
      <p:pic>
        <p:nvPicPr>
          <p:cNvPr id="4" name="Picture 3">
            <a:extLst>
              <a:ext uri="{FF2B5EF4-FFF2-40B4-BE49-F238E27FC236}">
                <a16:creationId xmlns:a16="http://schemas.microsoft.com/office/drawing/2014/main" id="{1AE3349E-7907-8640-9C3D-FFD11EA318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36" y="2094917"/>
            <a:ext cx="4400629" cy="3300472"/>
          </a:xfrm>
          <a:prstGeom prst="rect">
            <a:avLst/>
          </a:prstGeom>
        </p:spPr>
      </p:pic>
      <p:pic>
        <p:nvPicPr>
          <p:cNvPr id="6" name="Picture 5">
            <a:extLst>
              <a:ext uri="{FF2B5EF4-FFF2-40B4-BE49-F238E27FC236}">
                <a16:creationId xmlns:a16="http://schemas.microsoft.com/office/drawing/2014/main" id="{2B7858C1-BC44-0E45-A502-759B941E50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0176" y="2094917"/>
            <a:ext cx="4400630" cy="3300472"/>
          </a:xfrm>
          <a:prstGeom prst="rect">
            <a:avLst/>
          </a:prstGeom>
        </p:spPr>
      </p:pic>
      <p:pic>
        <p:nvPicPr>
          <p:cNvPr id="5" name="Picture 4">
            <a:extLst>
              <a:ext uri="{FF2B5EF4-FFF2-40B4-BE49-F238E27FC236}">
                <a16:creationId xmlns:a16="http://schemas.microsoft.com/office/drawing/2014/main" id="{110D34F3-126D-394D-A536-3F6B718237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459305" y="2518012"/>
            <a:ext cx="3300471" cy="2475353"/>
          </a:xfrm>
          <a:prstGeom prst="rect">
            <a:avLst/>
          </a:prstGeom>
        </p:spPr>
      </p:pic>
    </p:spTree>
    <p:extLst>
      <p:ext uri="{BB962C8B-B14F-4D97-AF65-F5344CB8AC3E}">
        <p14:creationId xmlns:p14="http://schemas.microsoft.com/office/powerpoint/2010/main" val="5639990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528" y="384495"/>
            <a:ext cx="9073008" cy="800100"/>
          </a:xfrm>
        </p:spPr>
        <p:txBody>
          <a:bodyPr/>
          <a:lstStyle/>
          <a:p>
            <a:r>
              <a:rPr lang="nl-NL" sz="3200" b="0" dirty="0">
                <a:solidFill>
                  <a:srgbClr val="FF0000"/>
                </a:solidFill>
                <a:latin typeface="Verdana"/>
                <a:cs typeface="Verdana"/>
              </a:rPr>
              <a:t>  </a:t>
            </a:r>
            <a:r>
              <a:rPr lang="nl-NL" sz="3200" b="0" dirty="0" err="1">
                <a:solidFill>
                  <a:srgbClr val="FF0000"/>
                </a:solidFill>
                <a:latin typeface="Verdana"/>
                <a:cs typeface="Verdana"/>
              </a:rPr>
              <a:t>Measurements</a:t>
            </a:r>
            <a:r>
              <a:rPr lang="nl-NL" sz="3200" b="0" dirty="0">
                <a:solidFill>
                  <a:srgbClr val="FF0000"/>
                </a:solidFill>
                <a:latin typeface="Verdana"/>
                <a:cs typeface="Verdana"/>
              </a:rPr>
              <a:t> of </a:t>
            </a:r>
            <a:r>
              <a:rPr lang="nl-NL" sz="3200" b="0" dirty="0" err="1">
                <a:solidFill>
                  <a:srgbClr val="FF0000"/>
                </a:solidFill>
                <a:latin typeface="Verdana"/>
                <a:cs typeface="Verdana"/>
              </a:rPr>
              <a:t>all</a:t>
            </a:r>
            <a:r>
              <a:rPr lang="nl-NL" sz="3200" b="0" dirty="0">
                <a:solidFill>
                  <a:srgbClr val="FF0000"/>
                </a:solidFill>
                <a:latin typeface="Verdana"/>
                <a:cs typeface="Verdana"/>
              </a:rPr>
              <a:t> chips in Bonn</a:t>
            </a:r>
          </a:p>
        </p:txBody>
      </p:sp>
      <p:graphicFrame>
        <p:nvGraphicFramePr>
          <p:cNvPr id="7" name="Table 6">
            <a:extLst>
              <a:ext uri="{FF2B5EF4-FFF2-40B4-BE49-F238E27FC236}">
                <a16:creationId xmlns:a16="http://schemas.microsoft.com/office/drawing/2014/main" id="{601572C0-1625-3646-901C-F612A0EAA405}"/>
              </a:ext>
            </a:extLst>
          </p:cNvPr>
          <p:cNvGraphicFramePr>
            <a:graphicFrameLocks noGrp="1"/>
          </p:cNvGraphicFramePr>
          <p:nvPr>
            <p:extLst>
              <p:ext uri="{D42A27DB-BD31-4B8C-83A1-F6EECF244321}">
                <p14:modId xmlns:p14="http://schemas.microsoft.com/office/powerpoint/2010/main" val="1513316242"/>
              </p:ext>
            </p:extLst>
          </p:nvPr>
        </p:nvGraphicFramePr>
        <p:xfrm>
          <a:off x="983432" y="2852936"/>
          <a:ext cx="10153130" cy="741680"/>
        </p:xfrm>
        <a:graphic>
          <a:graphicData uri="http://schemas.openxmlformats.org/drawingml/2006/table">
            <a:tbl>
              <a:tblPr firstRow="1" bandRow="1">
                <a:tableStyleId>{5C22544A-7EE6-4342-B048-85BDC9FD1C3A}</a:tableStyleId>
              </a:tblPr>
              <a:tblGrid>
                <a:gridCol w="648072">
                  <a:extLst>
                    <a:ext uri="{9D8B030D-6E8A-4147-A177-3AD203B41FA5}">
                      <a16:colId xmlns:a16="http://schemas.microsoft.com/office/drawing/2014/main" val="4221645256"/>
                    </a:ext>
                  </a:extLst>
                </a:gridCol>
                <a:gridCol w="546413">
                  <a:extLst>
                    <a:ext uri="{9D8B030D-6E8A-4147-A177-3AD203B41FA5}">
                      <a16:colId xmlns:a16="http://schemas.microsoft.com/office/drawing/2014/main" val="3723684988"/>
                    </a:ext>
                  </a:extLst>
                </a:gridCol>
                <a:gridCol w="597243">
                  <a:extLst>
                    <a:ext uri="{9D8B030D-6E8A-4147-A177-3AD203B41FA5}">
                      <a16:colId xmlns:a16="http://schemas.microsoft.com/office/drawing/2014/main" val="4268407318"/>
                    </a:ext>
                  </a:extLst>
                </a:gridCol>
                <a:gridCol w="597243">
                  <a:extLst>
                    <a:ext uri="{9D8B030D-6E8A-4147-A177-3AD203B41FA5}">
                      <a16:colId xmlns:a16="http://schemas.microsoft.com/office/drawing/2014/main" val="3260854015"/>
                    </a:ext>
                  </a:extLst>
                </a:gridCol>
                <a:gridCol w="597243">
                  <a:extLst>
                    <a:ext uri="{9D8B030D-6E8A-4147-A177-3AD203B41FA5}">
                      <a16:colId xmlns:a16="http://schemas.microsoft.com/office/drawing/2014/main" val="2611783856"/>
                    </a:ext>
                  </a:extLst>
                </a:gridCol>
                <a:gridCol w="597243">
                  <a:extLst>
                    <a:ext uri="{9D8B030D-6E8A-4147-A177-3AD203B41FA5}">
                      <a16:colId xmlns:a16="http://schemas.microsoft.com/office/drawing/2014/main" val="457230797"/>
                    </a:ext>
                  </a:extLst>
                </a:gridCol>
                <a:gridCol w="597243">
                  <a:extLst>
                    <a:ext uri="{9D8B030D-6E8A-4147-A177-3AD203B41FA5}">
                      <a16:colId xmlns:a16="http://schemas.microsoft.com/office/drawing/2014/main" val="1771846308"/>
                    </a:ext>
                  </a:extLst>
                </a:gridCol>
                <a:gridCol w="597243">
                  <a:extLst>
                    <a:ext uri="{9D8B030D-6E8A-4147-A177-3AD203B41FA5}">
                      <a16:colId xmlns:a16="http://schemas.microsoft.com/office/drawing/2014/main" val="4055949513"/>
                    </a:ext>
                  </a:extLst>
                </a:gridCol>
                <a:gridCol w="597243">
                  <a:extLst>
                    <a:ext uri="{9D8B030D-6E8A-4147-A177-3AD203B41FA5}">
                      <a16:colId xmlns:a16="http://schemas.microsoft.com/office/drawing/2014/main" val="1712416221"/>
                    </a:ext>
                  </a:extLst>
                </a:gridCol>
                <a:gridCol w="597243">
                  <a:extLst>
                    <a:ext uri="{9D8B030D-6E8A-4147-A177-3AD203B41FA5}">
                      <a16:colId xmlns:a16="http://schemas.microsoft.com/office/drawing/2014/main" val="3782398954"/>
                    </a:ext>
                  </a:extLst>
                </a:gridCol>
                <a:gridCol w="597243">
                  <a:extLst>
                    <a:ext uri="{9D8B030D-6E8A-4147-A177-3AD203B41FA5}">
                      <a16:colId xmlns:a16="http://schemas.microsoft.com/office/drawing/2014/main" val="2159269546"/>
                    </a:ext>
                  </a:extLst>
                </a:gridCol>
                <a:gridCol w="597243">
                  <a:extLst>
                    <a:ext uri="{9D8B030D-6E8A-4147-A177-3AD203B41FA5}">
                      <a16:colId xmlns:a16="http://schemas.microsoft.com/office/drawing/2014/main" val="521915986"/>
                    </a:ext>
                  </a:extLst>
                </a:gridCol>
                <a:gridCol w="597243">
                  <a:extLst>
                    <a:ext uri="{9D8B030D-6E8A-4147-A177-3AD203B41FA5}">
                      <a16:colId xmlns:a16="http://schemas.microsoft.com/office/drawing/2014/main" val="2176158503"/>
                    </a:ext>
                  </a:extLst>
                </a:gridCol>
                <a:gridCol w="597243">
                  <a:extLst>
                    <a:ext uri="{9D8B030D-6E8A-4147-A177-3AD203B41FA5}">
                      <a16:colId xmlns:a16="http://schemas.microsoft.com/office/drawing/2014/main" val="1220647356"/>
                    </a:ext>
                  </a:extLst>
                </a:gridCol>
                <a:gridCol w="597243">
                  <a:extLst>
                    <a:ext uri="{9D8B030D-6E8A-4147-A177-3AD203B41FA5}">
                      <a16:colId xmlns:a16="http://schemas.microsoft.com/office/drawing/2014/main" val="4057432784"/>
                    </a:ext>
                  </a:extLst>
                </a:gridCol>
                <a:gridCol w="597243">
                  <a:extLst>
                    <a:ext uri="{9D8B030D-6E8A-4147-A177-3AD203B41FA5}">
                      <a16:colId xmlns:a16="http://schemas.microsoft.com/office/drawing/2014/main" val="2633486910"/>
                    </a:ext>
                  </a:extLst>
                </a:gridCol>
                <a:gridCol w="597243">
                  <a:extLst>
                    <a:ext uri="{9D8B030D-6E8A-4147-A177-3AD203B41FA5}">
                      <a16:colId xmlns:a16="http://schemas.microsoft.com/office/drawing/2014/main" val="2103992967"/>
                    </a:ext>
                  </a:extLst>
                </a:gridCol>
              </a:tblGrid>
              <a:tr h="370840">
                <a:tc>
                  <a:txBody>
                    <a:bodyPr/>
                    <a:lstStyle/>
                    <a:p>
                      <a:r>
                        <a:rPr lang="en-NL" dirty="0"/>
                        <a:t>chip</a:t>
                      </a:r>
                    </a:p>
                  </a:txBody>
                  <a:tcPr/>
                </a:tc>
                <a:tc>
                  <a:txBody>
                    <a:bodyPr/>
                    <a:lstStyle/>
                    <a:p>
                      <a:r>
                        <a:rPr lang="en-NL" dirty="0"/>
                        <a:t>10</a:t>
                      </a:r>
                    </a:p>
                  </a:txBody>
                  <a:tcPr/>
                </a:tc>
                <a:tc>
                  <a:txBody>
                    <a:bodyPr/>
                    <a:lstStyle/>
                    <a:p>
                      <a:r>
                        <a:rPr lang="en-NL" dirty="0"/>
                        <a:t>9</a:t>
                      </a:r>
                    </a:p>
                  </a:txBody>
                  <a:tcPr/>
                </a:tc>
                <a:tc>
                  <a:txBody>
                    <a:bodyPr/>
                    <a:lstStyle/>
                    <a:p>
                      <a:r>
                        <a:rPr lang="en-NL" dirty="0"/>
                        <a:t>2</a:t>
                      </a:r>
                    </a:p>
                  </a:txBody>
                  <a:tcPr/>
                </a:tc>
                <a:tc>
                  <a:txBody>
                    <a:bodyPr/>
                    <a:lstStyle/>
                    <a:p>
                      <a:r>
                        <a:rPr lang="en-NL" dirty="0"/>
                        <a:t>1</a:t>
                      </a:r>
                    </a:p>
                  </a:txBody>
                  <a:tcPr/>
                </a:tc>
                <a:tc>
                  <a:txBody>
                    <a:bodyPr/>
                    <a:lstStyle/>
                    <a:p>
                      <a:r>
                        <a:rPr lang="en-NL" dirty="0"/>
                        <a:t>11</a:t>
                      </a:r>
                    </a:p>
                  </a:txBody>
                  <a:tcPr/>
                </a:tc>
                <a:tc>
                  <a:txBody>
                    <a:bodyPr/>
                    <a:lstStyle/>
                    <a:p>
                      <a:r>
                        <a:rPr lang="en-NL" dirty="0"/>
                        <a:t>14</a:t>
                      </a:r>
                    </a:p>
                  </a:txBody>
                  <a:tcPr/>
                </a:tc>
                <a:tc>
                  <a:txBody>
                    <a:bodyPr/>
                    <a:lstStyle/>
                    <a:p>
                      <a:r>
                        <a:rPr lang="en-NL" dirty="0"/>
                        <a:t>8</a:t>
                      </a:r>
                    </a:p>
                  </a:txBody>
                  <a:tcPr/>
                </a:tc>
                <a:tc>
                  <a:txBody>
                    <a:bodyPr/>
                    <a:lstStyle/>
                    <a:p>
                      <a:r>
                        <a:rPr lang="en-NL" dirty="0"/>
                        <a:t>13</a:t>
                      </a:r>
                    </a:p>
                  </a:txBody>
                  <a:tcPr/>
                </a:tc>
                <a:tc>
                  <a:txBody>
                    <a:bodyPr/>
                    <a:lstStyle/>
                    <a:p>
                      <a:r>
                        <a:rPr lang="en-NL" dirty="0"/>
                        <a:t>3</a:t>
                      </a:r>
                    </a:p>
                  </a:txBody>
                  <a:tcPr/>
                </a:tc>
                <a:tc>
                  <a:txBody>
                    <a:bodyPr/>
                    <a:lstStyle/>
                    <a:p>
                      <a:r>
                        <a:rPr lang="en-NL" dirty="0"/>
                        <a:t>6</a:t>
                      </a:r>
                    </a:p>
                  </a:txBody>
                  <a:tcPr/>
                </a:tc>
                <a:tc>
                  <a:txBody>
                    <a:bodyPr/>
                    <a:lstStyle/>
                    <a:p>
                      <a:r>
                        <a:rPr lang="en-NL" dirty="0"/>
                        <a:t>0</a:t>
                      </a:r>
                    </a:p>
                  </a:txBody>
                  <a:tcPr/>
                </a:tc>
                <a:tc>
                  <a:txBody>
                    <a:bodyPr/>
                    <a:lstStyle/>
                    <a:p>
                      <a:r>
                        <a:rPr lang="en-NL" dirty="0"/>
                        <a:t>5</a:t>
                      </a:r>
                    </a:p>
                  </a:txBody>
                  <a:tcPr/>
                </a:tc>
                <a:tc>
                  <a:txBody>
                    <a:bodyPr/>
                    <a:lstStyle/>
                    <a:p>
                      <a:r>
                        <a:rPr lang="en-NL" dirty="0"/>
                        <a:t>15</a:t>
                      </a:r>
                    </a:p>
                  </a:txBody>
                  <a:tcPr/>
                </a:tc>
                <a:tc>
                  <a:txBody>
                    <a:bodyPr/>
                    <a:lstStyle/>
                    <a:p>
                      <a:r>
                        <a:rPr lang="en-NL" dirty="0"/>
                        <a:t>12</a:t>
                      </a:r>
                    </a:p>
                  </a:txBody>
                  <a:tcPr/>
                </a:tc>
                <a:tc>
                  <a:txBody>
                    <a:bodyPr/>
                    <a:lstStyle/>
                    <a:p>
                      <a:r>
                        <a:rPr lang="en-NL" dirty="0"/>
                        <a:t>7</a:t>
                      </a:r>
                    </a:p>
                  </a:txBody>
                  <a:tcPr/>
                </a:tc>
                <a:tc>
                  <a:txBody>
                    <a:bodyPr/>
                    <a:lstStyle/>
                    <a:p>
                      <a:r>
                        <a:rPr lang="en-NL" dirty="0"/>
                        <a:t>4</a:t>
                      </a:r>
                    </a:p>
                  </a:txBody>
                  <a:tcPr/>
                </a:tc>
                <a:extLst>
                  <a:ext uri="{0D108BD9-81ED-4DB2-BD59-A6C34878D82A}">
                    <a16:rowId xmlns:a16="http://schemas.microsoft.com/office/drawing/2014/main" val="2301005638"/>
                  </a:ext>
                </a:extLst>
              </a:tr>
              <a:tr h="370840">
                <a:tc>
                  <a:txBody>
                    <a:bodyPr/>
                    <a:lstStyle/>
                    <a:p>
                      <a:r>
                        <a:rPr lang="en-NL" dirty="0"/>
                        <a:t>V</a:t>
                      </a:r>
                    </a:p>
                  </a:txBody>
                  <a:tcPr/>
                </a:tc>
                <a:tc>
                  <a:txBody>
                    <a:bodyPr/>
                    <a:lstStyle/>
                    <a:p>
                      <a:r>
                        <a:rPr lang="en-NL" sz="1600" dirty="0"/>
                        <a:t>45.6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L" sz="1600" dirty="0"/>
                        <a:t>46.5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L" sz="1600" dirty="0"/>
                        <a:t>46.3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L" sz="1600" dirty="0"/>
                        <a:t>46.6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L" sz="1600" dirty="0"/>
                        <a:t>46.3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L" sz="1600" dirty="0"/>
                        <a:t>46.7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L" sz="1600" dirty="0"/>
                        <a:t>46.4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L" sz="1600" dirty="0"/>
                        <a:t>46.6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L" sz="1600" dirty="0"/>
                        <a:t>46.4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L" sz="1600" dirty="0"/>
                        <a:t>46.3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L" sz="1600" dirty="0"/>
                        <a:t>46.5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L" sz="1600" dirty="0"/>
                        <a:t>46.5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L" sz="1600" dirty="0"/>
                        <a:t>45.5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L" sz="1600" dirty="0"/>
                        <a:t>46.6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L" sz="1600" dirty="0"/>
                        <a:t>46.5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L" sz="1600" dirty="0"/>
                        <a:t>46.6</a:t>
                      </a:r>
                    </a:p>
                  </a:txBody>
                  <a:tcPr/>
                </a:tc>
                <a:extLst>
                  <a:ext uri="{0D108BD9-81ED-4DB2-BD59-A6C34878D82A}">
                    <a16:rowId xmlns:a16="http://schemas.microsoft.com/office/drawing/2014/main" val="4088049782"/>
                  </a:ext>
                </a:extLst>
              </a:tr>
            </a:tbl>
          </a:graphicData>
        </a:graphic>
      </p:graphicFrame>
      <p:graphicFrame>
        <p:nvGraphicFramePr>
          <p:cNvPr id="8" name="Table 7">
            <a:extLst>
              <a:ext uri="{FF2B5EF4-FFF2-40B4-BE49-F238E27FC236}">
                <a16:creationId xmlns:a16="http://schemas.microsoft.com/office/drawing/2014/main" id="{208E4C55-74D0-0746-A000-F5D2EB013626}"/>
              </a:ext>
            </a:extLst>
          </p:cNvPr>
          <p:cNvGraphicFramePr>
            <a:graphicFrameLocks noGrp="1"/>
          </p:cNvGraphicFramePr>
          <p:nvPr>
            <p:extLst>
              <p:ext uri="{D42A27DB-BD31-4B8C-83A1-F6EECF244321}">
                <p14:modId xmlns:p14="http://schemas.microsoft.com/office/powerpoint/2010/main" val="1554626101"/>
              </p:ext>
            </p:extLst>
          </p:nvPr>
        </p:nvGraphicFramePr>
        <p:xfrm>
          <a:off x="1019435" y="4365104"/>
          <a:ext cx="10153130" cy="741680"/>
        </p:xfrm>
        <a:graphic>
          <a:graphicData uri="http://schemas.openxmlformats.org/drawingml/2006/table">
            <a:tbl>
              <a:tblPr firstRow="1" bandRow="1">
                <a:tableStyleId>{5C22544A-7EE6-4342-B048-85BDC9FD1C3A}</a:tableStyleId>
              </a:tblPr>
              <a:tblGrid>
                <a:gridCol w="648072">
                  <a:extLst>
                    <a:ext uri="{9D8B030D-6E8A-4147-A177-3AD203B41FA5}">
                      <a16:colId xmlns:a16="http://schemas.microsoft.com/office/drawing/2014/main" val="4221645256"/>
                    </a:ext>
                  </a:extLst>
                </a:gridCol>
                <a:gridCol w="546413">
                  <a:extLst>
                    <a:ext uri="{9D8B030D-6E8A-4147-A177-3AD203B41FA5}">
                      <a16:colId xmlns:a16="http://schemas.microsoft.com/office/drawing/2014/main" val="3723684988"/>
                    </a:ext>
                  </a:extLst>
                </a:gridCol>
                <a:gridCol w="597243">
                  <a:extLst>
                    <a:ext uri="{9D8B030D-6E8A-4147-A177-3AD203B41FA5}">
                      <a16:colId xmlns:a16="http://schemas.microsoft.com/office/drawing/2014/main" val="4268407318"/>
                    </a:ext>
                  </a:extLst>
                </a:gridCol>
                <a:gridCol w="597243">
                  <a:extLst>
                    <a:ext uri="{9D8B030D-6E8A-4147-A177-3AD203B41FA5}">
                      <a16:colId xmlns:a16="http://schemas.microsoft.com/office/drawing/2014/main" val="3260854015"/>
                    </a:ext>
                  </a:extLst>
                </a:gridCol>
                <a:gridCol w="597243">
                  <a:extLst>
                    <a:ext uri="{9D8B030D-6E8A-4147-A177-3AD203B41FA5}">
                      <a16:colId xmlns:a16="http://schemas.microsoft.com/office/drawing/2014/main" val="2611783856"/>
                    </a:ext>
                  </a:extLst>
                </a:gridCol>
                <a:gridCol w="597243">
                  <a:extLst>
                    <a:ext uri="{9D8B030D-6E8A-4147-A177-3AD203B41FA5}">
                      <a16:colId xmlns:a16="http://schemas.microsoft.com/office/drawing/2014/main" val="457230797"/>
                    </a:ext>
                  </a:extLst>
                </a:gridCol>
                <a:gridCol w="597243">
                  <a:extLst>
                    <a:ext uri="{9D8B030D-6E8A-4147-A177-3AD203B41FA5}">
                      <a16:colId xmlns:a16="http://schemas.microsoft.com/office/drawing/2014/main" val="1771846308"/>
                    </a:ext>
                  </a:extLst>
                </a:gridCol>
                <a:gridCol w="597243">
                  <a:extLst>
                    <a:ext uri="{9D8B030D-6E8A-4147-A177-3AD203B41FA5}">
                      <a16:colId xmlns:a16="http://schemas.microsoft.com/office/drawing/2014/main" val="4055949513"/>
                    </a:ext>
                  </a:extLst>
                </a:gridCol>
                <a:gridCol w="597243">
                  <a:extLst>
                    <a:ext uri="{9D8B030D-6E8A-4147-A177-3AD203B41FA5}">
                      <a16:colId xmlns:a16="http://schemas.microsoft.com/office/drawing/2014/main" val="1712416221"/>
                    </a:ext>
                  </a:extLst>
                </a:gridCol>
                <a:gridCol w="597243">
                  <a:extLst>
                    <a:ext uri="{9D8B030D-6E8A-4147-A177-3AD203B41FA5}">
                      <a16:colId xmlns:a16="http://schemas.microsoft.com/office/drawing/2014/main" val="3782398954"/>
                    </a:ext>
                  </a:extLst>
                </a:gridCol>
                <a:gridCol w="597243">
                  <a:extLst>
                    <a:ext uri="{9D8B030D-6E8A-4147-A177-3AD203B41FA5}">
                      <a16:colId xmlns:a16="http://schemas.microsoft.com/office/drawing/2014/main" val="2159269546"/>
                    </a:ext>
                  </a:extLst>
                </a:gridCol>
                <a:gridCol w="597243">
                  <a:extLst>
                    <a:ext uri="{9D8B030D-6E8A-4147-A177-3AD203B41FA5}">
                      <a16:colId xmlns:a16="http://schemas.microsoft.com/office/drawing/2014/main" val="521915986"/>
                    </a:ext>
                  </a:extLst>
                </a:gridCol>
                <a:gridCol w="597243">
                  <a:extLst>
                    <a:ext uri="{9D8B030D-6E8A-4147-A177-3AD203B41FA5}">
                      <a16:colId xmlns:a16="http://schemas.microsoft.com/office/drawing/2014/main" val="2176158503"/>
                    </a:ext>
                  </a:extLst>
                </a:gridCol>
                <a:gridCol w="597243">
                  <a:extLst>
                    <a:ext uri="{9D8B030D-6E8A-4147-A177-3AD203B41FA5}">
                      <a16:colId xmlns:a16="http://schemas.microsoft.com/office/drawing/2014/main" val="1220647356"/>
                    </a:ext>
                  </a:extLst>
                </a:gridCol>
                <a:gridCol w="597243">
                  <a:extLst>
                    <a:ext uri="{9D8B030D-6E8A-4147-A177-3AD203B41FA5}">
                      <a16:colId xmlns:a16="http://schemas.microsoft.com/office/drawing/2014/main" val="4057432784"/>
                    </a:ext>
                  </a:extLst>
                </a:gridCol>
                <a:gridCol w="597243">
                  <a:extLst>
                    <a:ext uri="{9D8B030D-6E8A-4147-A177-3AD203B41FA5}">
                      <a16:colId xmlns:a16="http://schemas.microsoft.com/office/drawing/2014/main" val="2633486910"/>
                    </a:ext>
                  </a:extLst>
                </a:gridCol>
                <a:gridCol w="597243">
                  <a:extLst>
                    <a:ext uri="{9D8B030D-6E8A-4147-A177-3AD203B41FA5}">
                      <a16:colId xmlns:a16="http://schemas.microsoft.com/office/drawing/2014/main" val="2103992967"/>
                    </a:ext>
                  </a:extLst>
                </a:gridCol>
              </a:tblGrid>
              <a:tr h="370840">
                <a:tc>
                  <a:txBody>
                    <a:bodyPr/>
                    <a:lstStyle/>
                    <a:p>
                      <a:r>
                        <a:rPr lang="en-NL" dirty="0"/>
                        <a:t>chip</a:t>
                      </a:r>
                    </a:p>
                  </a:txBody>
                  <a:tcPr/>
                </a:tc>
                <a:tc>
                  <a:txBody>
                    <a:bodyPr/>
                    <a:lstStyle/>
                    <a:p>
                      <a:r>
                        <a:rPr lang="en-NL" dirty="0"/>
                        <a:t>6</a:t>
                      </a:r>
                    </a:p>
                  </a:txBody>
                  <a:tcPr/>
                </a:tc>
                <a:tc>
                  <a:txBody>
                    <a:bodyPr/>
                    <a:lstStyle/>
                    <a:p>
                      <a:r>
                        <a:rPr lang="en-NL" dirty="0"/>
                        <a:t>5</a:t>
                      </a:r>
                    </a:p>
                  </a:txBody>
                  <a:tcPr/>
                </a:tc>
                <a:tc>
                  <a:txBody>
                    <a:bodyPr/>
                    <a:lstStyle/>
                    <a:p>
                      <a:r>
                        <a:rPr lang="en-NL" dirty="0"/>
                        <a:t>14</a:t>
                      </a:r>
                    </a:p>
                  </a:txBody>
                  <a:tcPr/>
                </a:tc>
                <a:tc>
                  <a:txBody>
                    <a:bodyPr/>
                    <a:lstStyle/>
                    <a:p>
                      <a:r>
                        <a:rPr lang="en-NL" dirty="0"/>
                        <a:t>13</a:t>
                      </a:r>
                    </a:p>
                  </a:txBody>
                  <a:tcPr/>
                </a:tc>
                <a:tc>
                  <a:txBody>
                    <a:bodyPr/>
                    <a:lstStyle/>
                    <a:p>
                      <a:r>
                        <a:rPr lang="en-NL" dirty="0"/>
                        <a:t>7</a:t>
                      </a:r>
                    </a:p>
                  </a:txBody>
                  <a:tcPr/>
                </a:tc>
                <a:tc>
                  <a:txBody>
                    <a:bodyPr/>
                    <a:lstStyle/>
                    <a:p>
                      <a:r>
                        <a:rPr lang="en-NL" dirty="0"/>
                        <a:t>2</a:t>
                      </a:r>
                    </a:p>
                  </a:txBody>
                  <a:tcPr/>
                </a:tc>
                <a:tc>
                  <a:txBody>
                    <a:bodyPr/>
                    <a:lstStyle/>
                    <a:p>
                      <a:r>
                        <a:rPr lang="en-NL" dirty="0"/>
                        <a:t>4</a:t>
                      </a:r>
                    </a:p>
                  </a:txBody>
                  <a:tcPr/>
                </a:tc>
                <a:tc>
                  <a:txBody>
                    <a:bodyPr/>
                    <a:lstStyle/>
                    <a:p>
                      <a:r>
                        <a:rPr lang="en-NL" dirty="0"/>
                        <a:t>1</a:t>
                      </a:r>
                    </a:p>
                  </a:txBody>
                  <a:tcPr/>
                </a:tc>
                <a:tc>
                  <a:txBody>
                    <a:bodyPr/>
                    <a:lstStyle/>
                    <a:p>
                      <a:r>
                        <a:rPr lang="en-NL" dirty="0"/>
                        <a:t>15</a:t>
                      </a:r>
                    </a:p>
                  </a:txBody>
                  <a:tcPr/>
                </a:tc>
                <a:tc>
                  <a:txBody>
                    <a:bodyPr/>
                    <a:lstStyle/>
                    <a:p>
                      <a:r>
                        <a:rPr lang="en-NL" dirty="0"/>
                        <a:t>10</a:t>
                      </a:r>
                    </a:p>
                  </a:txBody>
                  <a:tcPr/>
                </a:tc>
                <a:tc>
                  <a:txBody>
                    <a:bodyPr/>
                    <a:lstStyle/>
                    <a:p>
                      <a:r>
                        <a:rPr lang="en-NL" dirty="0"/>
                        <a:t>12</a:t>
                      </a:r>
                    </a:p>
                  </a:txBody>
                  <a:tcPr/>
                </a:tc>
                <a:tc>
                  <a:txBody>
                    <a:bodyPr/>
                    <a:lstStyle/>
                    <a:p>
                      <a:r>
                        <a:rPr lang="en-NL" dirty="0"/>
                        <a:t>9</a:t>
                      </a:r>
                    </a:p>
                  </a:txBody>
                  <a:tcPr/>
                </a:tc>
                <a:tc>
                  <a:txBody>
                    <a:bodyPr/>
                    <a:lstStyle/>
                    <a:p>
                      <a:r>
                        <a:rPr lang="en-NL" dirty="0"/>
                        <a:t>3 </a:t>
                      </a:r>
                    </a:p>
                  </a:txBody>
                  <a:tcPr/>
                </a:tc>
                <a:tc>
                  <a:txBody>
                    <a:bodyPr/>
                    <a:lstStyle/>
                    <a:p>
                      <a:r>
                        <a:rPr lang="en-NL" dirty="0"/>
                        <a:t>0</a:t>
                      </a:r>
                    </a:p>
                  </a:txBody>
                  <a:tcPr/>
                </a:tc>
                <a:tc>
                  <a:txBody>
                    <a:bodyPr/>
                    <a:lstStyle/>
                    <a:p>
                      <a:r>
                        <a:rPr lang="en-NL" dirty="0"/>
                        <a:t>11</a:t>
                      </a:r>
                    </a:p>
                  </a:txBody>
                  <a:tcPr/>
                </a:tc>
                <a:tc>
                  <a:txBody>
                    <a:bodyPr/>
                    <a:lstStyle/>
                    <a:p>
                      <a:r>
                        <a:rPr lang="en-NL" dirty="0"/>
                        <a:t>8</a:t>
                      </a:r>
                    </a:p>
                  </a:txBody>
                  <a:tcPr/>
                </a:tc>
                <a:extLst>
                  <a:ext uri="{0D108BD9-81ED-4DB2-BD59-A6C34878D82A}">
                    <a16:rowId xmlns:a16="http://schemas.microsoft.com/office/drawing/2014/main" val="2301005638"/>
                  </a:ext>
                </a:extLst>
              </a:tr>
              <a:tr h="370840">
                <a:tc>
                  <a:txBody>
                    <a:bodyPr/>
                    <a:lstStyle/>
                    <a:p>
                      <a:r>
                        <a:rPr lang="en-NL" dirty="0"/>
                        <a:t>V</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L" sz="1600" dirty="0"/>
                        <a:t>46.4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L" sz="1600" dirty="0"/>
                        <a:t>46.5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L" sz="1600" dirty="0"/>
                        <a:t>46.5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L" sz="1600" dirty="0"/>
                        <a:t>46.4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L" sz="1600" dirty="0"/>
                        <a:t>46.4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L" sz="1600" dirty="0"/>
                        <a:t>46.5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L" sz="1600" dirty="0"/>
                        <a:t>46.5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L" sz="1600" dirty="0"/>
                        <a:t>46.4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L" sz="1600" dirty="0"/>
                        <a:t>46.3</a:t>
                      </a:r>
                    </a:p>
                  </a:txBody>
                  <a:tcPr/>
                </a:tc>
                <a:tc>
                  <a:txBody>
                    <a:bodyPr/>
                    <a:lstStyle/>
                    <a:p>
                      <a:r>
                        <a:rPr lang="en-NL" sz="1600" dirty="0"/>
                        <a:t>46.5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L" sz="1600" dirty="0"/>
                        <a:t>46.4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L" sz="1600" dirty="0"/>
                        <a:t>46.4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L" sz="1600" dirty="0"/>
                        <a:t>44.6</a:t>
                      </a:r>
                    </a:p>
                  </a:txBody>
                  <a:tcPr/>
                </a:tc>
                <a:tc>
                  <a:txBody>
                    <a:bodyPr/>
                    <a:lstStyle/>
                    <a:p>
                      <a:r>
                        <a:rPr lang="en-NL" sz="1600" dirty="0"/>
                        <a:t>46.4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L" sz="1600" dirty="0"/>
                        <a:t>46.5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L" sz="1600" dirty="0"/>
                        <a:t>46.5</a:t>
                      </a:r>
                    </a:p>
                  </a:txBody>
                  <a:tcPr/>
                </a:tc>
                <a:extLst>
                  <a:ext uri="{0D108BD9-81ED-4DB2-BD59-A6C34878D82A}">
                    <a16:rowId xmlns:a16="http://schemas.microsoft.com/office/drawing/2014/main" val="4088049782"/>
                  </a:ext>
                </a:extLst>
              </a:tr>
            </a:tbl>
          </a:graphicData>
        </a:graphic>
      </p:graphicFrame>
      <p:sp>
        <p:nvSpPr>
          <p:cNvPr id="9" name="TextBox 8">
            <a:extLst>
              <a:ext uri="{FF2B5EF4-FFF2-40B4-BE49-F238E27FC236}">
                <a16:creationId xmlns:a16="http://schemas.microsoft.com/office/drawing/2014/main" id="{93662C5E-941F-5847-A00F-A02F000C9B8D}"/>
              </a:ext>
            </a:extLst>
          </p:cNvPr>
          <p:cNvSpPr txBox="1"/>
          <p:nvPr/>
        </p:nvSpPr>
        <p:spPr>
          <a:xfrm>
            <a:off x="983432" y="2376592"/>
            <a:ext cx="2952328" cy="400110"/>
          </a:xfrm>
          <a:prstGeom prst="rect">
            <a:avLst/>
          </a:prstGeom>
          <a:noFill/>
        </p:spPr>
        <p:txBody>
          <a:bodyPr wrap="square" rtlCol="0">
            <a:spAutoFit/>
          </a:bodyPr>
          <a:lstStyle/>
          <a:p>
            <a:r>
              <a:rPr lang="en-NL" sz="2000" dirty="0">
                <a:latin typeface="Verdana" panose="020B0604030504040204" pitchFamily="34" charset="0"/>
                <a:ea typeface="Verdana" panose="020B0604030504040204" pitchFamily="34" charset="0"/>
                <a:cs typeface="Verdana" panose="020B0604030504040204" pitchFamily="34" charset="0"/>
              </a:rPr>
              <a:t>Concentrator 0 or D</a:t>
            </a:r>
          </a:p>
        </p:txBody>
      </p:sp>
      <p:sp>
        <p:nvSpPr>
          <p:cNvPr id="10" name="Rectangle 9">
            <a:extLst>
              <a:ext uri="{FF2B5EF4-FFF2-40B4-BE49-F238E27FC236}">
                <a16:creationId xmlns:a16="http://schemas.microsoft.com/office/drawing/2014/main" id="{E2015EE3-4D16-FC45-A43D-7E41994C291F}"/>
              </a:ext>
            </a:extLst>
          </p:cNvPr>
          <p:cNvSpPr/>
          <p:nvPr/>
        </p:nvSpPr>
        <p:spPr>
          <a:xfrm>
            <a:off x="1019435" y="3861048"/>
            <a:ext cx="9017533" cy="400110"/>
          </a:xfrm>
          <a:prstGeom prst="rect">
            <a:avLst/>
          </a:prstGeom>
        </p:spPr>
        <p:txBody>
          <a:bodyPr wrap="none">
            <a:spAutoFit/>
          </a:bodyPr>
          <a:lstStyle/>
          <a:p>
            <a:r>
              <a:rPr lang="en-NL" sz="2000">
                <a:latin typeface="Verdana" panose="020B0604030504040204" pitchFamily="34" charset="0"/>
                <a:ea typeface="Verdana" panose="020B0604030504040204" pitchFamily="34" charset="0"/>
                <a:cs typeface="Verdana" panose="020B0604030504040204" pitchFamily="34" charset="0"/>
              </a:rPr>
              <a:t>Concentrator 1 or E  numbered also as chip nrs 16-31 (16+chip#)</a:t>
            </a:r>
            <a:endParaRPr lang="en-NL" sz="2000" dirty="0">
              <a:latin typeface="Verdana" panose="020B0604030504040204" pitchFamily="34" charset="0"/>
              <a:ea typeface="Verdana" panose="020B0604030504040204" pitchFamily="34" charset="0"/>
              <a:cs typeface="Verdana" panose="020B0604030504040204" pitchFamily="34" charset="0"/>
            </a:endParaRPr>
          </a:p>
        </p:txBody>
      </p:sp>
      <p:sp>
        <p:nvSpPr>
          <p:cNvPr id="11" name="TextBox 10">
            <a:extLst>
              <a:ext uri="{FF2B5EF4-FFF2-40B4-BE49-F238E27FC236}">
                <a16:creationId xmlns:a16="http://schemas.microsoft.com/office/drawing/2014/main" id="{965A67B1-214D-FB42-9880-34D4867E8866}"/>
              </a:ext>
            </a:extLst>
          </p:cNvPr>
          <p:cNvSpPr txBox="1"/>
          <p:nvPr/>
        </p:nvSpPr>
        <p:spPr>
          <a:xfrm>
            <a:off x="1019435" y="1445875"/>
            <a:ext cx="10117127" cy="830997"/>
          </a:xfrm>
          <a:prstGeom prst="rect">
            <a:avLst/>
          </a:prstGeom>
          <a:noFill/>
        </p:spPr>
        <p:txBody>
          <a:bodyPr wrap="square" rtlCol="0">
            <a:spAutoFit/>
          </a:bodyPr>
          <a:lstStyle/>
          <a:p>
            <a:r>
              <a:rPr lang="en-NL" dirty="0">
                <a:latin typeface="Verdana" panose="020B0604030504040204" pitchFamily="34" charset="0"/>
                <a:ea typeface="Verdana" panose="020B0604030504040204" pitchFamily="34" charset="0"/>
                <a:cs typeface="Verdana" panose="020B0604030504040204" pitchFamily="34" charset="0"/>
              </a:rPr>
              <a:t>About 50 V was put on the grid and the voltage on all grids of the individual chips were probed measured </a:t>
            </a:r>
          </a:p>
        </p:txBody>
      </p:sp>
      <p:sp>
        <p:nvSpPr>
          <p:cNvPr id="12" name="Rectangle 11">
            <a:extLst>
              <a:ext uri="{FF2B5EF4-FFF2-40B4-BE49-F238E27FC236}">
                <a16:creationId xmlns:a16="http://schemas.microsoft.com/office/drawing/2014/main" id="{8DB77E74-EE63-0943-ADB7-4D901AF00B19}"/>
              </a:ext>
            </a:extLst>
          </p:cNvPr>
          <p:cNvSpPr/>
          <p:nvPr/>
        </p:nvSpPr>
        <p:spPr>
          <a:xfrm>
            <a:off x="2493488" y="5505812"/>
            <a:ext cx="8159606" cy="523220"/>
          </a:xfrm>
          <a:prstGeom prst="rect">
            <a:avLst/>
          </a:prstGeom>
        </p:spPr>
        <p:txBody>
          <a:bodyPr wrap="none">
            <a:spAutoFit/>
          </a:bodyPr>
          <a:lstStyle/>
          <a:p>
            <a:r>
              <a:rPr lang="en-NL" sz="2800" dirty="0">
                <a:solidFill>
                  <a:srgbClr val="FF0000"/>
                </a:solidFill>
                <a:latin typeface="Verdana" panose="020B0604030504040204" pitchFamily="34" charset="0"/>
                <a:ea typeface="Verdana" panose="020B0604030504040204" pitchFamily="34" charset="0"/>
                <a:cs typeface="Verdana" panose="020B0604030504040204" pitchFamily="34" charset="0"/>
              </a:rPr>
              <a:t>Conclusion all chips work properly no shorts</a:t>
            </a:r>
            <a:endParaRPr lang="en-NL" sz="2800" dirty="0">
              <a:solidFill>
                <a:srgbClr val="FF0000"/>
              </a:solidFill>
            </a:endParaRPr>
          </a:p>
        </p:txBody>
      </p:sp>
    </p:spTree>
    <p:extLst>
      <p:ext uri="{BB962C8B-B14F-4D97-AF65-F5344CB8AC3E}">
        <p14:creationId xmlns:p14="http://schemas.microsoft.com/office/powerpoint/2010/main" val="1982202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528" y="404664"/>
            <a:ext cx="9073008" cy="800100"/>
          </a:xfrm>
        </p:spPr>
        <p:txBody>
          <a:bodyPr/>
          <a:lstStyle/>
          <a:p>
            <a:r>
              <a:rPr lang="nl-NL" sz="3200" b="0" dirty="0">
                <a:solidFill>
                  <a:srgbClr val="FF0000"/>
                </a:solidFill>
                <a:latin typeface="Verdana"/>
                <a:cs typeface="Verdana"/>
              </a:rPr>
              <a:t>  At </a:t>
            </a:r>
            <a:r>
              <a:rPr lang="nl-NL" sz="3200" b="0" dirty="0" err="1">
                <a:solidFill>
                  <a:srgbClr val="FF0000"/>
                </a:solidFill>
                <a:latin typeface="Verdana"/>
                <a:cs typeface="Verdana"/>
              </a:rPr>
              <a:t>Nikhef</a:t>
            </a:r>
            <a:r>
              <a:rPr lang="nl-NL" sz="3200" b="0" dirty="0">
                <a:solidFill>
                  <a:srgbClr val="FF0000"/>
                </a:solidFill>
                <a:latin typeface="Verdana"/>
                <a:cs typeface="Verdana"/>
              </a:rPr>
              <a:t> </a:t>
            </a:r>
            <a:r>
              <a:rPr lang="nl-NL" sz="3200" b="0" dirty="0" err="1">
                <a:solidFill>
                  <a:srgbClr val="FF0000"/>
                </a:solidFill>
                <a:latin typeface="Verdana"/>
                <a:cs typeface="Verdana"/>
              </a:rPr>
              <a:t>after</a:t>
            </a:r>
            <a:r>
              <a:rPr lang="nl-NL" sz="3200" b="0" dirty="0">
                <a:solidFill>
                  <a:srgbClr val="FF0000"/>
                </a:solidFill>
                <a:latin typeface="Verdana"/>
                <a:cs typeface="Verdana"/>
              </a:rPr>
              <a:t> </a:t>
            </a:r>
            <a:r>
              <a:rPr lang="nl-NL" sz="3200" b="0" dirty="0" err="1">
                <a:solidFill>
                  <a:srgbClr val="FF0000"/>
                </a:solidFill>
                <a:latin typeface="Verdana"/>
                <a:cs typeface="Verdana"/>
              </a:rPr>
              <a:t>arrival</a:t>
            </a:r>
            <a:endParaRPr lang="nl-NL" sz="3200" b="0" dirty="0">
              <a:solidFill>
                <a:srgbClr val="FF0000"/>
              </a:solidFill>
              <a:latin typeface="Verdana"/>
              <a:cs typeface="Verdana"/>
            </a:endParaRPr>
          </a:p>
        </p:txBody>
      </p:sp>
      <p:pic>
        <p:nvPicPr>
          <p:cNvPr id="7" name="Picture 6">
            <a:extLst>
              <a:ext uri="{FF2B5EF4-FFF2-40B4-BE49-F238E27FC236}">
                <a16:creationId xmlns:a16="http://schemas.microsoft.com/office/drawing/2014/main" id="{EE5C2881-9633-8345-BA60-EDB9386FB9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3472" y="1340768"/>
            <a:ext cx="5916149" cy="4437112"/>
          </a:xfrm>
          <a:prstGeom prst="rect">
            <a:avLst/>
          </a:prstGeom>
        </p:spPr>
      </p:pic>
      <p:sp>
        <p:nvSpPr>
          <p:cNvPr id="8" name="Rectangle 7">
            <a:extLst>
              <a:ext uri="{FF2B5EF4-FFF2-40B4-BE49-F238E27FC236}">
                <a16:creationId xmlns:a16="http://schemas.microsoft.com/office/drawing/2014/main" id="{EF3C5CEB-E007-6E44-B70B-CAA1BB1C691A}"/>
              </a:ext>
            </a:extLst>
          </p:cNvPr>
          <p:cNvSpPr/>
          <p:nvPr/>
        </p:nvSpPr>
        <p:spPr>
          <a:xfrm>
            <a:off x="7968208" y="2282096"/>
            <a:ext cx="3916676" cy="1938992"/>
          </a:xfrm>
          <a:prstGeom prst="rect">
            <a:avLst/>
          </a:prstGeom>
        </p:spPr>
        <p:txBody>
          <a:bodyPr wrap="square">
            <a:spAutoFit/>
          </a:bodyPr>
          <a:lstStyle/>
          <a:p>
            <a:r>
              <a:rPr lang="en-NL" dirty="0">
                <a:latin typeface="Verdana" panose="020B0604030504040204" pitchFamily="34" charset="0"/>
                <a:ea typeface="Verdana" panose="020B0604030504040204" pitchFamily="34" charset="0"/>
                <a:cs typeface="Verdana" panose="020B0604030504040204" pitchFamily="34" charset="0"/>
              </a:rPr>
              <a:t>Prepared for the US</a:t>
            </a:r>
          </a:p>
          <a:p>
            <a:endParaRPr lang="en-NL" dirty="0">
              <a:latin typeface="Verdana" panose="020B0604030504040204" pitchFamily="34" charset="0"/>
              <a:ea typeface="Verdana" panose="020B0604030504040204" pitchFamily="34" charset="0"/>
              <a:cs typeface="Verdana" panose="020B0604030504040204" pitchFamily="34" charset="0"/>
            </a:endParaRPr>
          </a:p>
          <a:p>
            <a:r>
              <a:rPr lang="en-NL" dirty="0">
                <a:latin typeface="Verdana" panose="020B0604030504040204" pitchFamily="34" charset="0"/>
                <a:ea typeface="Verdana" panose="020B0604030504040204" pitchFamily="34" charset="0"/>
                <a:cs typeface="Verdana" panose="020B0604030504040204" pitchFamily="34" charset="0"/>
              </a:rPr>
              <a:t>Levaart Lsow Controls and Mini HV distribution system</a:t>
            </a:r>
            <a:endParaRPr lang="en-NL" dirty="0"/>
          </a:p>
        </p:txBody>
      </p:sp>
    </p:spTree>
    <p:extLst>
      <p:ext uri="{BB962C8B-B14F-4D97-AF65-F5344CB8AC3E}">
        <p14:creationId xmlns:p14="http://schemas.microsoft.com/office/powerpoint/2010/main" val="1313516427"/>
      </p:ext>
    </p:extLst>
  </p:cSld>
  <p:clrMapOvr>
    <a:masterClrMapping/>
  </p:clrMapOvr>
</p:sld>
</file>

<file path=ppt/theme/theme1.xml><?xml version="1.0" encoding="utf-8"?>
<a:theme xmlns:a="http://schemas.openxmlformats.org/drawingml/2006/main" name="Como">
  <a:themeElements>
    <a:clrScheme name="">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m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m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m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mo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mo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m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m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m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9103715</TotalTime>
  <Pages>11</Pages>
  <Words>563</Words>
  <Application>Microsoft Macintosh PowerPoint</Application>
  <PresentationFormat>Widescreen</PresentationFormat>
  <Paragraphs>112</Paragraphs>
  <Slides>11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Monotype Sorts</vt:lpstr>
      <vt:lpstr>Times New Roman</vt:lpstr>
      <vt:lpstr>Verdana</vt:lpstr>
      <vt:lpstr>Wingdings</vt:lpstr>
      <vt:lpstr>Como</vt:lpstr>
      <vt:lpstr>  Repairing the Module in Bonn</vt:lpstr>
      <vt:lpstr>Geometry of the 8 quad module </vt:lpstr>
      <vt:lpstr>  Summary of repair work in Bonn</vt:lpstr>
      <vt:lpstr>  Pictures of repair work in Bonn</vt:lpstr>
      <vt:lpstr>  Pictures of repair work in Bonn</vt:lpstr>
      <vt:lpstr>  Pictures of repair work in Bonn</vt:lpstr>
      <vt:lpstr>  Pictures of repair work in Bonn</vt:lpstr>
      <vt:lpstr>  Measurements of all chips in Bonn</vt:lpstr>
      <vt:lpstr>  At Nikhef after arrival</vt:lpstr>
      <vt:lpstr>  At Nikhef after arrival</vt:lpstr>
      <vt:lpstr>  At Nikhef after arrival</vt:lpstr>
    </vt:vector>
  </TitlesOfParts>
  <Manager/>
  <Company>NIKHEF</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ILC Lepton Collider</dc:title>
  <dc:subject/>
  <dc:creator>Peter Kluit </dc:creator>
  <cp:keywords/>
  <dc:description/>
  <cp:lastModifiedBy>Microsoft Office User</cp:lastModifiedBy>
  <cp:revision>2597</cp:revision>
  <cp:lastPrinted>2002-02-06T08:01:21Z</cp:lastPrinted>
  <dcterms:created xsi:type="dcterms:W3CDTF">2020-03-07T12:22:56Z</dcterms:created>
  <dcterms:modified xsi:type="dcterms:W3CDTF">2023-01-30T11:14:02Z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1</vt:i4>
  </property>
  <property fmtid="{D5CDD505-2E9C-101B-9397-08002B2CF9AE}" pid="6" name="ScreenUsage">
    <vt:i4>3</vt:i4>
  </property>
  <property fmtid="{D5CDD505-2E9C-101B-9397-08002B2CF9AE}" pid="7" name="MailAddress">
    <vt:lpwstr>F.Hartjes@nikhef.nl</vt:lpwstr>
  </property>
  <property fmtid="{D5CDD505-2E9C-101B-9397-08002B2CF9AE}" pid="8" name="HomePage">
    <vt:lpwstr/>
  </property>
  <property fmtid="{D5CDD505-2E9C-101B-9397-08002B2CF9AE}" pid="9" name="Other">
    <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1</vt:i4>
  </property>
  <property fmtid="{D5CDD505-2E9C-101B-9397-08002B2CF9AE}" pid="19" name="ShowNotes">
    <vt:bool>false</vt:bool>
  </property>
  <property fmtid="{D5CDD505-2E9C-101B-9397-08002B2CF9AE}" pid="20" name="NavBtnPos">
    <vt:i4>1</vt:i4>
  </property>
  <property fmtid="{D5CDD505-2E9C-101B-9397-08002B2CF9AE}" pid="21" name="OutputDir">
    <vt:lpwstr>\\Nikhefh\CT www\pub\techphys\diamond</vt:lpwstr>
  </property>
</Properties>
</file>