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553" r:id="rId3"/>
    <p:sldId id="310" r:id="rId4"/>
    <p:sldId id="554" r:id="rId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FF66"/>
    <a:srgbClr val="FF6600"/>
    <a:srgbClr val="FF0000"/>
    <a:srgbClr val="FFFF00"/>
    <a:srgbClr val="66FF33"/>
    <a:srgbClr val="808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5038" autoAdjust="0"/>
  </p:normalViewPr>
  <p:slideViewPr>
    <p:cSldViewPr>
      <p:cViewPr varScale="1">
        <p:scale>
          <a:sx n="109" d="100"/>
          <a:sy n="109" d="100"/>
        </p:scale>
        <p:origin x="488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LCTPC meeting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for a Pixelated Time Projection Chamber</a:t>
            </a: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1600" dirty="0">
                <a:latin typeface="Verdana"/>
                <a:cs typeface="Verdana"/>
              </a:rPr>
              <a:t>LCTPC workshop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7597080" y="2539120"/>
            <a:ext cx="2819400" cy="312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6">
            <a:extLst>
              <a:ext uri="{FF2B5EF4-FFF2-40B4-BE49-F238E27FC236}">
                <a16:creationId xmlns:a16="http://schemas.microsoft.com/office/drawing/2014/main" id="{3B2F6128-E4B0-AF4D-B59E-5964AFCC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4" t="5416" r="10487" b="5393"/>
          <a:stretch/>
        </p:blipFill>
        <p:spPr>
          <a:xfrm rot="17763818">
            <a:off x="5165305" y="1696189"/>
            <a:ext cx="3285893" cy="2630331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3295347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1646118" y="266700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9270930" y="2697022"/>
            <a:ext cx="2235270" cy="24083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438400" y="2743200"/>
            <a:ext cx="15240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</p:cNvCxnSpPr>
          <p:nvPr/>
        </p:nvCxnSpPr>
        <p:spPr bwMode="auto">
          <a:xfrm flipV="1">
            <a:off x="4343400" y="2514600"/>
            <a:ext cx="2274352" cy="338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510093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(TimePix1)    </a:t>
            </a:r>
            <a:r>
              <a:rPr lang="en-US" dirty="0">
                <a:latin typeface="Verdana"/>
                <a:cs typeface="Verdana"/>
              </a:rPr>
              <a:t>TPX3 chip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634335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(2007-14)      </a:t>
            </a:r>
            <a:r>
              <a:rPr lang="en-US">
                <a:latin typeface="Verdana"/>
                <a:cs typeface="Verdana"/>
              </a:rPr>
              <a:t>2017           </a:t>
            </a:r>
            <a:r>
              <a:rPr lang="en-US" dirty="0">
                <a:latin typeface="Verdana"/>
                <a:cs typeface="Verdana"/>
              </a:rPr>
              <a:t>2018              2019                   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7BF66A80-5CC3-41F5-949C-307378DC09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 amt="64000"/>
          </a:blip>
          <a:srcRect l="8327" r="4591" b="4133"/>
          <a:stretch/>
        </p:blipFill>
        <p:spPr>
          <a:xfrm>
            <a:off x="8534400" y="228600"/>
            <a:ext cx="3147508" cy="2373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>
            <a:cxnSpLocks/>
          </p:cNvCxnSpPr>
          <p:nvPr/>
        </p:nvCxnSpPr>
        <p:spPr bwMode="auto">
          <a:xfrm>
            <a:off x="6781800" y="3657600"/>
            <a:ext cx="36576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781800" y="1676400"/>
            <a:ext cx="4572000" cy="198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28600"/>
            <a:ext cx="838200" cy="536448"/>
          </a:xfrm>
          <a:prstGeom prst="rect">
            <a:avLst/>
          </a:prstGeom>
        </p:spPr>
      </p:pic>
      <p:pic>
        <p:nvPicPr>
          <p:cNvPr id="16" name="Picture 2" descr="D:\Freiburg\Octopuce\P10100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181301" cy="8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4114800"/>
            <a:ext cx="147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</a:t>
            </a:r>
            <a:r>
              <a:rPr lang="en-US" sz="1800" dirty="0" err="1">
                <a:latin typeface="Verdana"/>
                <a:cs typeface="Verdana"/>
              </a:rPr>
              <a:t>Octopuce</a:t>
            </a:r>
            <a:r>
              <a:rPr lang="en-US" sz="1800" dirty="0">
                <a:latin typeface="Verdana"/>
                <a:cs typeface="Verdana"/>
              </a:rPr>
              <a:t>)</a:t>
            </a:r>
            <a:endParaRPr lang="en-US" sz="1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topics: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96622"/>
                <a:ext cx="10800645" cy="4980341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Current TPX3 chip has 256x256 channels and a surface of 1.41 × 1.41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Power consumption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2W/chip; this means 30 </a:t>
                </a:r>
                <a:r>
                  <a:rPr lang="en-GB" sz="2000" dirty="0" err="1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/channel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full pixel TPC  in an ILD like detector will have a total surface 160 000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full coverage one needs 80 000 chips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With the current TPX3 chip one reaches about 60% coverage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the pixel TPC the total power is 160 kW (so 80 kW per endcap)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most elegant solution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reduce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power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consumption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is;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group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4x4 or (3x3) pixels.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So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that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would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give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10 (17) kW. </a:t>
                </a:r>
              </a:p>
              <a:p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R&amp;D IHEP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0.5x0.5 mm</a:t>
                </a:r>
                <a:r>
                  <a:rPr lang="nl-NL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pixels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electronics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with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power 2.4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mW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lvl="1"/>
                <a:r>
                  <a:rPr lang="nl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a </a:t>
                </a:r>
                <a:r>
                  <a:rPr lang="nl-NL" sz="18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surface</a:t>
                </a:r>
                <a:r>
                  <a:rPr lang="nl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160 000 cm</a:t>
                </a:r>
                <a:r>
                  <a:rPr lang="nl-NL" sz="18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nl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one</a:t>
                </a:r>
                <a:r>
                  <a:rPr lang="nl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has 64 M </a:t>
                </a:r>
                <a:r>
                  <a:rPr lang="nl-NL" sz="18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channels</a:t>
                </a:r>
                <a:r>
                  <a:rPr lang="nl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153 kW power</a:t>
                </a:r>
              </a:p>
              <a:p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Clearly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TPX3 chip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with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groups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4x4 or 3x3 pixels looks like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best solution.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means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that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has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make a new variant of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TPX chip </a:t>
                </a:r>
                <a:r>
                  <a:rPr lang="nl-NL" sz="200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(NB for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project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that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needs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about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80 000 chips).</a:t>
                </a:r>
              </a:p>
              <a:p>
                <a:endParaRPr lang="en-GB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96622"/>
                <a:ext cx="10800645" cy="4980341"/>
              </a:xfrm>
              <a:blipFill>
                <a:blip r:embed="rId2"/>
                <a:stretch>
                  <a:fillRect t="-509" r="-141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7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double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622"/>
            <a:ext cx="10800645" cy="4980341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TPX3 chip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4x4 or 3x3 pixels is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would keep the grid with the standard 55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x 55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thing to change in the TPX3 chip is to collect the signals from 16 or 9  pixels and reduce the number of channels (amplifiers etc.) 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post-processing steps to put a protective layer and a Grid on top of the TPX3 chip would remain identical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we still have a digital TPC (with multi hit capacity) and measurement of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time of arrival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will check this idea with the designers of the TPX3 chip @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whether this could work and would bring down the power consumption by a factor 16 or 9</a:t>
            </a:r>
          </a:p>
          <a:p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pixels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64 (47) </a:t>
            </a:r>
            <a:r>
              <a:rPr lang="nl-NL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per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diffusion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(even at 4 T) is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dominant.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could be useful (in view of Alice procedure to correct for distortions) to measure and digitize the current of the grid of the individual chips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R&amp;D topic to start in the lab is to develop the post-processing procedure to make a double grid structure in order to reduce the ion back flow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1346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9092361</TotalTime>
  <Pages>11</Pages>
  <Words>513</Words>
  <Application>Microsoft Macintosh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R&amp;D for a Pixelated Time Projection Chamber</vt:lpstr>
      <vt:lpstr>Pixel TPC</vt:lpstr>
      <vt:lpstr>R&amp;D topics: power consumption</vt:lpstr>
      <vt:lpstr>R&amp;D: power consumption and double grid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2339</cp:revision>
  <cp:lastPrinted>2002-02-06T08:01:21Z</cp:lastPrinted>
  <dcterms:created xsi:type="dcterms:W3CDTF">2019-10-28T05:36:17Z</dcterms:created>
  <dcterms:modified xsi:type="dcterms:W3CDTF">2023-01-19T12:29:43Z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