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23"/>
  </p:notesMasterIdLst>
  <p:sldIdLst>
    <p:sldId id="355" r:id="rId2"/>
    <p:sldId id="316" r:id="rId3"/>
    <p:sldId id="261" r:id="rId4"/>
    <p:sldId id="1142" r:id="rId5"/>
    <p:sldId id="346" r:id="rId6"/>
    <p:sldId id="325" r:id="rId7"/>
    <p:sldId id="322" r:id="rId8"/>
    <p:sldId id="275" r:id="rId9"/>
    <p:sldId id="1141" r:id="rId10"/>
    <p:sldId id="267" r:id="rId11"/>
    <p:sldId id="1143" r:id="rId12"/>
    <p:sldId id="263" r:id="rId13"/>
    <p:sldId id="366" r:id="rId14"/>
    <p:sldId id="840" r:id="rId15"/>
    <p:sldId id="274" r:id="rId16"/>
    <p:sldId id="314" r:id="rId17"/>
    <p:sldId id="262" r:id="rId18"/>
    <p:sldId id="368" r:id="rId19"/>
    <p:sldId id="285" r:id="rId20"/>
    <p:sldId id="283" r:id="rId21"/>
    <p:sldId id="286" r:id="rId22"/>
  </p:sldIdLst>
  <p:sldSz cx="9144000" cy="6858000" type="screen4x3"/>
  <p:notesSz cx="9940925" cy="68087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71" autoAdjust="0"/>
    <p:restoredTop sz="95126" autoAdjust="0"/>
  </p:normalViewPr>
  <p:slideViewPr>
    <p:cSldViewPr snapToGrid="0">
      <p:cViewPr varScale="1">
        <p:scale>
          <a:sx n="74" d="100"/>
          <a:sy n="74" d="100"/>
        </p:scale>
        <p:origin x="48" y="696"/>
      </p:cViewPr>
      <p:guideLst>
        <p:guide orient="horz" pos="2880"/>
        <p:guide pos="2160"/>
      </p:guideLst>
    </p:cSldViewPr>
  </p:slideViewPr>
  <p:notesTextViewPr>
    <p:cViewPr>
      <p:scale>
        <a:sx n="100" d="100"/>
        <a:sy n="100" d="100"/>
      </p:scale>
      <p:origin x="0" y="0"/>
    </p:cViewPr>
  </p:notesTextViewPr>
  <p:sorterViewPr>
    <p:cViewPr>
      <p:scale>
        <a:sx n="140" d="100"/>
        <a:sy n="140" d="100"/>
      </p:scale>
      <p:origin x="0" y="-477"/>
    </p:cViewPr>
  </p:sorterViewPr>
  <p:gridSpacing cx="108000" cy="108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454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2: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7615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 name="Google Shape;62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3875" cy="2298700"/>
          </a:xfrm>
          <a:prstGeom prst="rect">
            <a:avLst/>
          </a:prstGeom>
          <a:noFill/>
          <a:ln w="12700">
            <a:solidFill>
              <a:prstClr val="black"/>
            </a:solidFill>
          </a:ln>
        </p:spPr>
      </p:sp>
      <p:sp>
        <p:nvSpPr>
          <p:cNvPr id="3" name="Notes Placeholder 2"/>
          <p:cNvSpPr>
            <a:spLocks noGrp="1"/>
          </p:cNvSpPr>
          <p:nvPr>
            <p:ph type="body" idx="1"/>
          </p:nvPr>
        </p:nvSpPr>
        <p:spPr>
          <a:xfrm>
            <a:off x="994093" y="3276730"/>
            <a:ext cx="7952740" cy="2680960"/>
          </a:xfrm>
          <a:prstGeom prst="rect">
            <a:avLst/>
          </a:prstGeom>
        </p:spPr>
        <p:txBody>
          <a:bodyPr/>
          <a:lstStyle/>
          <a:p>
            <a:endParaRPr lang="en-US" dirty="0"/>
          </a:p>
        </p:txBody>
      </p:sp>
    </p:spTree>
    <p:extLst>
      <p:ext uri="{BB962C8B-B14F-4D97-AF65-F5344CB8AC3E}">
        <p14:creationId xmlns:p14="http://schemas.microsoft.com/office/powerpoint/2010/main" val="2969307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59:notes"/>
          <p:cNvSpPr txBox="1">
            <a:spLocks noGrp="1"/>
          </p:cNvSpPr>
          <p:nvPr>
            <p:ph type="body" idx="1"/>
          </p:nvPr>
        </p:nvSpPr>
        <p:spPr>
          <a:xfrm>
            <a:off x="994075" y="3234150"/>
            <a:ext cx="7952725" cy="30639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0" name="Google Shape;1000;p59:notes"/>
          <p:cNvSpPr>
            <a:spLocks noGrp="1" noRot="1" noChangeAspect="1"/>
          </p:cNvSpPr>
          <p:nvPr>
            <p:ph type="sldImg" idx="2"/>
          </p:nvPr>
        </p:nvSpPr>
        <p:spPr>
          <a:xfrm>
            <a:off x="3268663" y="511175"/>
            <a:ext cx="3405187" cy="2552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7: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2" name="Google Shape;70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0:notes"/>
          <p:cNvSpPr txBox="1">
            <a:spLocks noGrp="1"/>
          </p:cNvSpPr>
          <p:nvPr>
            <p:ph type="body" idx="1"/>
          </p:nvPr>
        </p:nvSpPr>
        <p:spPr>
          <a:xfrm>
            <a:off x="994075" y="3234150"/>
            <a:ext cx="7952725" cy="30639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30:notes"/>
          <p:cNvSpPr>
            <a:spLocks noGrp="1" noRot="1" noChangeAspect="1"/>
          </p:cNvSpPr>
          <p:nvPr>
            <p:ph type="sldImg" idx="2"/>
          </p:nvPr>
        </p:nvSpPr>
        <p:spPr>
          <a:xfrm>
            <a:off x="3268663" y="511175"/>
            <a:ext cx="3405187" cy="2552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8:notes"/>
          <p:cNvSpPr txBox="1">
            <a:spLocks noGrp="1"/>
          </p:cNvSpPr>
          <p:nvPr>
            <p:ph type="body" idx="1"/>
          </p:nvPr>
        </p:nvSpPr>
        <p:spPr>
          <a:xfrm>
            <a:off x="994075" y="3234150"/>
            <a:ext cx="7952725" cy="30639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28:notes"/>
          <p:cNvSpPr>
            <a:spLocks noGrp="1" noRot="1" noChangeAspect="1"/>
          </p:cNvSpPr>
          <p:nvPr>
            <p:ph type="sldImg" idx="2"/>
          </p:nvPr>
        </p:nvSpPr>
        <p:spPr>
          <a:xfrm>
            <a:off x="3268663" y="511175"/>
            <a:ext cx="3405187" cy="2552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1:notes"/>
          <p:cNvSpPr txBox="1">
            <a:spLocks noGrp="1"/>
          </p:cNvSpPr>
          <p:nvPr>
            <p:ph type="body" idx="1"/>
          </p:nvPr>
        </p:nvSpPr>
        <p:spPr>
          <a:xfrm>
            <a:off x="994075" y="3234150"/>
            <a:ext cx="7952725" cy="30639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31:notes"/>
          <p:cNvSpPr>
            <a:spLocks noGrp="1" noRot="1" noChangeAspect="1"/>
          </p:cNvSpPr>
          <p:nvPr>
            <p:ph type="sldImg" idx="2"/>
          </p:nvPr>
        </p:nvSpPr>
        <p:spPr>
          <a:xfrm>
            <a:off x="3268663" y="511175"/>
            <a:ext cx="3405187" cy="2552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4: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13801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91:notes"/>
          <p:cNvSpPr txBox="1">
            <a:spLocks noGrp="1"/>
          </p:cNvSpPr>
          <p:nvPr>
            <p:ph type="body" idx="1"/>
          </p:nvPr>
        </p:nvSpPr>
        <p:spPr>
          <a:xfrm>
            <a:off x="994075" y="3234150"/>
            <a:ext cx="7952725" cy="30639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9" name="Google Shape;1329;p91:notes"/>
          <p:cNvSpPr>
            <a:spLocks noGrp="1" noRot="1" noChangeAspect="1"/>
          </p:cNvSpPr>
          <p:nvPr>
            <p:ph type="sldImg" idx="2"/>
          </p:nvPr>
        </p:nvSpPr>
        <p:spPr>
          <a:xfrm>
            <a:off x="3268663" y="511175"/>
            <a:ext cx="3405187" cy="2552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342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4: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1: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1: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0: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0: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81610" marR="5080" indent="-169545">
              <a:lnSpc>
                <a:spcPct val="100000"/>
              </a:lnSpc>
            </a:pPr>
            <a:r>
              <a:rPr lang="en-US" spc="-10"/>
              <a:t>Made@Nikhef-KM3NeT-mechanics</a:t>
            </a:r>
            <a:endParaRPr dirty="0"/>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ct val="100000"/>
              </a:lnSpc>
            </a:pPr>
            <a:r>
              <a:rPr lang="en-NL"/>
              <a:t>09-02-2023</a:t>
            </a:r>
            <a:endParaRPr dirty="0"/>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ct val="100000"/>
              </a:lnSpc>
            </a:pPr>
            <a:fld id="{81D60167-4931-47E6-BA6A-407CBD079E47}" type="slidenum">
              <a:rPr dirty="0"/>
              <a:pPr marL="25400">
                <a:lnSpc>
                  <a:spcPct val="100000"/>
                </a:lnSpc>
              </a:p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81610" marR="5080" indent="-169545">
              <a:lnSpc>
                <a:spcPct val="100000"/>
              </a:lnSpc>
            </a:pPr>
            <a:r>
              <a:rPr lang="en-US" spc="-10"/>
              <a:t>Made@Nikhef-KM3NeT-mechanics</a:t>
            </a:r>
            <a:endParaRPr dirty="0"/>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ct val="100000"/>
              </a:lnSpc>
            </a:pPr>
            <a:r>
              <a:rPr lang="en-NL"/>
              <a:t>09-02-2023</a:t>
            </a:r>
            <a:endParaRPr dirty="0"/>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ct val="100000"/>
              </a:lnSpc>
            </a:pPr>
            <a:fld id="{81D60167-4931-47E6-BA6A-407CBD079E47}" type="slidenum">
              <a:rPr dirty="0"/>
              <a:pPr marL="25400">
                <a:lnSpc>
                  <a:spcPct val="100000"/>
                </a:lnSpc>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81610" marR="5080" indent="-169545">
              <a:lnSpc>
                <a:spcPct val="100000"/>
              </a:lnSpc>
            </a:pPr>
            <a:r>
              <a:rPr lang="en-US" spc="-10"/>
              <a:t>Made@Nikhef-KM3NeT-mechanics</a:t>
            </a:r>
            <a:endParaRPr dirty="0"/>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ct val="100000"/>
              </a:lnSpc>
            </a:pPr>
            <a:r>
              <a:rPr lang="en-NL"/>
              <a:t>09-02-2023</a:t>
            </a:r>
            <a:endParaRPr dirty="0"/>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ct val="100000"/>
              </a:lnSpc>
            </a:pPr>
            <a:fld id="{81D60167-4931-47E6-BA6A-407CBD079E47}" type="slidenum">
              <a:rPr dirty="0"/>
              <a:pPr marL="25400">
                <a:lnSpc>
                  <a:spcPct val="100000"/>
                </a:lnSpc>
              </a:p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49808" y="473963"/>
            <a:ext cx="7705344" cy="5779008"/>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81610" marR="5080" indent="-169545">
              <a:lnSpc>
                <a:spcPct val="100000"/>
              </a:lnSpc>
            </a:pPr>
            <a:r>
              <a:rPr lang="en-US" spc="-10"/>
              <a:t>Made@Nikhef-KM3NeT-mechanics</a:t>
            </a:r>
            <a:endParaRPr dirty="0"/>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ct val="100000"/>
              </a:lnSpc>
            </a:pPr>
            <a:r>
              <a:rPr lang="en-NL"/>
              <a:t>09-02-2023</a:t>
            </a:r>
            <a:endParaRPr dirty="0"/>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ct val="100000"/>
              </a:lnSpc>
            </a:pPr>
            <a:fld id="{81D60167-4931-47E6-BA6A-407CBD079E47}" type="slidenum">
              <a:rPr dirty="0"/>
              <a:pPr marL="25400">
                <a:lnSpc>
                  <a:spcPct val="100000"/>
                </a:lnSpc>
              </a:p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81610" marR="5080" indent="-169545">
              <a:lnSpc>
                <a:spcPct val="100000"/>
              </a:lnSpc>
            </a:pPr>
            <a:r>
              <a:rPr lang="en-US" spc="-10"/>
              <a:t>Made@Nikhef-KM3NeT-mechanics</a:t>
            </a:r>
            <a:endParaRPr dirty="0"/>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ct val="100000"/>
              </a:lnSpc>
            </a:pPr>
            <a:r>
              <a:rPr lang="en-NL"/>
              <a:t>09-02-2023</a:t>
            </a:r>
            <a:endParaRPr dirty="0"/>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ct val="100000"/>
              </a:lnSpc>
            </a:pPr>
            <a:fld id="{81D60167-4931-47E6-BA6A-407CBD079E47}" type="slidenum">
              <a:rPr dirty="0"/>
              <a:pPr marL="25400">
                <a:lnSpc>
                  <a:spcPct val="100000"/>
                </a:lnSpc>
              </a:pPr>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NL"/>
              <a:t>09-02-2023</a:t>
            </a:r>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Made@Nikhef-KM3NeT-mechanics</a:t>
            </a:r>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14012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6179" y="408686"/>
            <a:ext cx="8511641" cy="304800"/>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3" name="Holder 3"/>
          <p:cNvSpPr>
            <a:spLocks noGrp="1"/>
          </p:cNvSpPr>
          <p:nvPr>
            <p:ph type="body" idx="1"/>
          </p:nvPr>
        </p:nvSpPr>
        <p:spPr>
          <a:xfrm>
            <a:off x="353186" y="1215008"/>
            <a:ext cx="8437626" cy="1428114"/>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601339" y="6442049"/>
            <a:ext cx="1804035" cy="361315"/>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81610" marR="5080" indent="-169545">
              <a:lnSpc>
                <a:spcPct val="100000"/>
              </a:lnSpc>
            </a:pPr>
            <a:r>
              <a:rPr lang="en-US" spc="-10"/>
              <a:t>Made@Nikhef-KM3NeT-mechanics</a:t>
            </a:r>
            <a:endParaRPr dirty="0"/>
          </a:p>
        </p:txBody>
      </p:sp>
      <p:sp>
        <p:nvSpPr>
          <p:cNvPr id="5" name="Holder 5"/>
          <p:cNvSpPr>
            <a:spLocks noGrp="1"/>
          </p:cNvSpPr>
          <p:nvPr>
            <p:ph type="dt" sz="half" idx="6"/>
          </p:nvPr>
        </p:nvSpPr>
        <p:spPr>
          <a:xfrm>
            <a:off x="535940" y="6464985"/>
            <a:ext cx="742315" cy="178434"/>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a:lnSpc>
                <a:spcPct val="100000"/>
              </a:lnSpc>
            </a:pPr>
            <a:r>
              <a:rPr lang="en-NL"/>
              <a:t>09-02-2023</a:t>
            </a:r>
            <a:endParaRPr dirty="0"/>
          </a:p>
        </p:txBody>
      </p:sp>
      <p:sp>
        <p:nvSpPr>
          <p:cNvPr id="6" name="Holder 6"/>
          <p:cNvSpPr>
            <a:spLocks noGrp="1"/>
          </p:cNvSpPr>
          <p:nvPr>
            <p:ph type="sldNum" sz="quarter" idx="7"/>
          </p:nvPr>
        </p:nvSpPr>
        <p:spPr>
          <a:xfrm>
            <a:off x="8492235" y="6464985"/>
            <a:ext cx="128270" cy="178434"/>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25400">
              <a:lnSpc>
                <a:spcPct val="100000"/>
              </a:lnSpc>
            </a:pPr>
            <a:fld id="{81D60167-4931-47E6-BA6A-407CBD079E47}" type="slidenum">
              <a:rPr dirty="0"/>
              <a:pPr marL="25400">
                <a:lnSpc>
                  <a:spcPct val="100000"/>
                </a:lnSpc>
              </a:p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Lst>
  <p:hf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png"/><Relationship Id="rId7" Type="http://schemas.openxmlformats.org/officeDocument/2006/relationships/image" Target="../media/image35.jpg"/><Relationship Id="rId12"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g"/><Relationship Id="rId11" Type="http://schemas.openxmlformats.org/officeDocument/2006/relationships/image" Target="../media/image39.jpg"/><Relationship Id="rId5" Type="http://schemas.openxmlformats.org/officeDocument/2006/relationships/image" Target="../media/image33.jp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jpg"/></Relationships>
</file>

<file path=ppt/slides/_rels/slide13.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1.jp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 Id="rId9" Type="http://schemas.openxmlformats.org/officeDocument/2006/relationships/image" Target="../media/image46.jp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53.jpg"/><Relationship Id="rId4" Type="http://schemas.openxmlformats.org/officeDocument/2006/relationships/image" Target="../media/image48.png"/><Relationship Id="rId9" Type="http://schemas.openxmlformats.org/officeDocument/2006/relationships/image" Target="../media/image52.jp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3.png"/><Relationship Id="rId4" Type="http://schemas.openxmlformats.org/officeDocument/2006/relationships/image" Target="../media/image56.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jpg"/><Relationship Id="rId7" Type="http://schemas.openxmlformats.org/officeDocument/2006/relationships/image" Target="../media/image7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3.pn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3.png"/><Relationship Id="rId7" Type="http://schemas.openxmlformats.org/officeDocument/2006/relationships/image" Target="../media/image78.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png"/><Relationship Id="rId7"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NL"/>
              <a:t>09-02-2023</a:t>
            </a:r>
            <a:endParaRPr/>
          </a:p>
        </p:txBody>
      </p:sp>
      <p:sp>
        <p:nvSpPr>
          <p:cNvPr id="455" name="Google Shape;455;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Made@Nikhef-KM3NeT-mechanics</a:t>
            </a:r>
            <a:endParaRPr/>
          </a:p>
        </p:txBody>
      </p:sp>
      <p:sp>
        <p:nvSpPr>
          <p:cNvPr id="456" name="Google Shape;456;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pic>
        <p:nvPicPr>
          <p:cNvPr id="457" name="Google Shape;457;p31" descr="F:\fielde.jpg"/>
          <p:cNvPicPr preferRelativeResize="0"/>
          <p:nvPr/>
        </p:nvPicPr>
        <p:blipFill rotWithShape="1">
          <a:blip r:embed="rId3">
            <a:alphaModFix/>
          </a:blip>
          <a:srcRect/>
          <a:stretch/>
        </p:blipFill>
        <p:spPr>
          <a:xfrm>
            <a:off x="101420" y="1139865"/>
            <a:ext cx="8941160" cy="5003572"/>
          </a:xfrm>
          <a:prstGeom prst="rect">
            <a:avLst/>
          </a:prstGeom>
          <a:noFill/>
          <a:ln>
            <a:noFill/>
          </a:ln>
        </p:spPr>
      </p:pic>
      <p:sp>
        <p:nvSpPr>
          <p:cNvPr id="6" name="object 2">
            <a:extLst>
              <a:ext uri="{FF2B5EF4-FFF2-40B4-BE49-F238E27FC236}">
                <a16:creationId xmlns:a16="http://schemas.microsoft.com/office/drawing/2014/main" id="{1785F7DC-48D6-4800-BE59-4A035596E25E}"/>
              </a:ext>
            </a:extLst>
          </p:cNvPr>
          <p:cNvSpPr txBox="1"/>
          <p:nvPr/>
        </p:nvSpPr>
        <p:spPr>
          <a:xfrm>
            <a:off x="457200" y="372954"/>
            <a:ext cx="2428958" cy="1107996"/>
          </a:xfrm>
          <a:prstGeom prst="rect">
            <a:avLst/>
          </a:prstGeom>
        </p:spPr>
        <p:txBody>
          <a:bodyPr vert="horz" wrap="square" lIns="0" tIns="0" rIns="0" bIns="0" rtlCol="0">
            <a:spAutoFit/>
          </a:bodyPr>
          <a:lstStyle/>
          <a:p>
            <a:pPr marL="713105" indent="-701040">
              <a:lnSpc>
                <a:spcPct val="100000"/>
              </a:lnSpc>
            </a:pPr>
            <a:r>
              <a:rPr lang="en-US" sz="2400" spc="-20" dirty="0">
                <a:latin typeface="Calibri"/>
                <a:cs typeface="Calibri"/>
              </a:rPr>
              <a:t>KM3NeT mechanics at </a:t>
            </a:r>
            <a:r>
              <a:rPr lang="en-US" sz="2400" spc="-20" dirty="0" err="1">
                <a:latin typeface="Calibri"/>
                <a:cs typeface="Calibri"/>
              </a:rPr>
              <a:t>Nikhef</a:t>
            </a:r>
            <a:endParaRPr sz="2400" dirty="0">
              <a:latin typeface="Calibri"/>
              <a:cs typeface="Calibri"/>
            </a:endParaRPr>
          </a:p>
          <a:p>
            <a:pPr>
              <a:lnSpc>
                <a:spcPct val="100000"/>
              </a:lnSpc>
              <a:spcBef>
                <a:spcPts val="27"/>
              </a:spcBef>
            </a:pPr>
            <a:endParaRPr sz="2400" dirty="0">
              <a:latin typeface="Times New Roman"/>
              <a:cs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5" descr="E:\domrex\18122012\Nieuwe afbeelding.png"/>
          <p:cNvPicPr preferRelativeResize="0"/>
          <p:nvPr/>
        </p:nvPicPr>
        <p:blipFill rotWithShape="1">
          <a:blip r:embed="rId3">
            <a:alphaModFix/>
          </a:blip>
          <a:srcRect/>
          <a:stretch/>
        </p:blipFill>
        <p:spPr>
          <a:xfrm>
            <a:off x="0" y="0"/>
            <a:ext cx="738782" cy="667940"/>
          </a:xfrm>
          <a:prstGeom prst="rect">
            <a:avLst/>
          </a:prstGeom>
          <a:noFill/>
          <a:ln>
            <a:noFill/>
          </a:ln>
        </p:spPr>
      </p:pic>
      <p:sp>
        <p:nvSpPr>
          <p:cNvPr id="206" name="Google Shape;206;p25"/>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SzPts val="1400"/>
              <a:buNone/>
            </a:pPr>
            <a:r>
              <a:rPr lang="en-NL"/>
              <a:t>09-02-2023</a:t>
            </a:r>
            <a:endParaRPr/>
          </a:p>
        </p:txBody>
      </p:sp>
      <p:sp>
        <p:nvSpPr>
          <p:cNvPr id="207" name="Google Shape;207;p25"/>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ctr" rtl="0">
              <a:lnSpc>
                <a:spcPct val="100000"/>
              </a:lnSpc>
              <a:spcBef>
                <a:spcPts val="0"/>
              </a:spcBef>
              <a:spcAft>
                <a:spcPts val="0"/>
              </a:spcAft>
              <a:buSzPts val="1400"/>
              <a:buNone/>
            </a:pPr>
            <a:r>
              <a:rPr lang="en-US"/>
              <a:t>Made@Nikhef-KM3NeT-mechanics</a:t>
            </a:r>
            <a:endParaRPr/>
          </a:p>
        </p:txBody>
      </p:sp>
      <p:sp>
        <p:nvSpPr>
          <p:cNvPr id="208" name="Google Shape;208;p25"/>
          <p:cNvSpPr txBox="1">
            <a:spLocks noGrp="1"/>
          </p:cNvSpPr>
          <p:nvPr>
            <p:ph type="sldNum" idx="12"/>
          </p:nvPr>
        </p:nvSpPr>
        <p:spPr>
          <a:xfrm>
            <a:off x="8492235" y="6464985"/>
            <a:ext cx="128270"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10</a:t>
            </a:fld>
            <a:endParaRPr/>
          </a:p>
        </p:txBody>
      </p:sp>
      <p:pic>
        <p:nvPicPr>
          <p:cNvPr id="209" name="Google Shape;209;p25" descr="D:\AAAAAAAAAAinwork\aaaareview\all\arca\bobconnections.jpg"/>
          <p:cNvPicPr preferRelativeResize="0"/>
          <p:nvPr/>
        </p:nvPicPr>
        <p:blipFill rotWithShape="1">
          <a:blip r:embed="rId4">
            <a:alphaModFix/>
          </a:blip>
          <a:srcRect/>
          <a:stretch/>
        </p:blipFill>
        <p:spPr>
          <a:xfrm>
            <a:off x="5827258" y="667939"/>
            <a:ext cx="3316742" cy="2047289"/>
          </a:xfrm>
          <a:prstGeom prst="rect">
            <a:avLst/>
          </a:prstGeom>
          <a:noFill/>
          <a:ln>
            <a:noFill/>
          </a:ln>
        </p:spPr>
      </p:pic>
      <p:sp>
        <p:nvSpPr>
          <p:cNvPr id="210" name="Google Shape;210;p25"/>
          <p:cNvSpPr/>
          <p:nvPr/>
        </p:nvSpPr>
        <p:spPr>
          <a:xfrm>
            <a:off x="5529580" y="3063451"/>
            <a:ext cx="3512259" cy="3928191"/>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400" b="0" i="0" u="none" strike="noStrike" cap="none" dirty="0">
                <a:solidFill>
                  <a:schemeClr val="dk1"/>
                </a:solidFill>
                <a:latin typeface="+mj-lt"/>
                <a:ea typeface="Cambria"/>
                <a:cs typeface="Cambria"/>
                <a:sym typeface="Cambria"/>
              </a:rPr>
              <a:t>The mechanical connection of the VEOC to the DOMs is obtained by first feeding an optical </a:t>
            </a:r>
            <a:r>
              <a:rPr lang="en-US" sz="1400" b="0" i="0" u="none" strike="noStrike" cap="none" dirty="0" err="1">
                <a:solidFill>
                  <a:schemeClr val="dk1"/>
                </a:solidFill>
                <a:latin typeface="+mj-lt"/>
                <a:ea typeface="Cambria"/>
                <a:cs typeface="Cambria"/>
                <a:sym typeface="Cambria"/>
              </a:rPr>
              <a:t>fibre</a:t>
            </a:r>
            <a:r>
              <a:rPr lang="en-US" sz="1400" b="0" i="0" u="none" strike="noStrike" cap="none" dirty="0">
                <a:solidFill>
                  <a:schemeClr val="dk1"/>
                </a:solidFill>
                <a:latin typeface="+mj-lt"/>
                <a:ea typeface="Cambria"/>
                <a:cs typeface="Cambria"/>
                <a:sym typeface="Cambria"/>
              </a:rPr>
              <a:t> and the two copper wires through the BEOC in the BOB. </a:t>
            </a:r>
            <a:endParaRPr sz="1400" b="0" i="0" u="none" strike="noStrike" cap="none" dirty="0">
              <a:solidFill>
                <a:srgbClr val="000000"/>
              </a:solidFill>
              <a:latin typeface="+mj-lt"/>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400" b="0" i="0" u="none" strike="noStrike" cap="none" dirty="0">
              <a:solidFill>
                <a:schemeClr val="dk1"/>
              </a:solidFill>
              <a:latin typeface="+mj-lt"/>
              <a:ea typeface="Cambria"/>
              <a:cs typeface="Cambria"/>
              <a:sym typeface="Cambria"/>
            </a:endParaRPr>
          </a:p>
          <a:p>
            <a:pPr marL="0" marR="0" lvl="0" indent="0" algn="l" rtl="0">
              <a:lnSpc>
                <a:spcPct val="115000"/>
              </a:lnSpc>
              <a:spcBef>
                <a:spcPts val="0"/>
              </a:spcBef>
              <a:spcAft>
                <a:spcPts val="0"/>
              </a:spcAft>
              <a:buClr>
                <a:srgbClr val="000000"/>
              </a:buClr>
              <a:buSzPts val="1800"/>
              <a:buFont typeface="Arial"/>
              <a:buNone/>
            </a:pPr>
            <a:r>
              <a:rPr lang="en-US" sz="1400" b="0" i="0" u="none" strike="noStrike" cap="none" dirty="0">
                <a:solidFill>
                  <a:schemeClr val="dk1"/>
                </a:solidFill>
                <a:latin typeface="+mj-lt"/>
                <a:ea typeface="Cambria"/>
                <a:cs typeface="Cambria"/>
                <a:sym typeface="Cambria"/>
              </a:rPr>
              <a:t>Thereafter the VEOC-penetrator cap is mounted on the DOM penetrator with an O-ring and 3 titanium screws and a titanium ring to press the cap evenly.</a:t>
            </a:r>
            <a:endParaRPr sz="1400" b="0" i="0" u="none" strike="noStrike" cap="none" dirty="0">
              <a:solidFill>
                <a:srgbClr val="000000"/>
              </a:solidFill>
              <a:latin typeface="+mj-lt"/>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400" b="0" i="0" u="none" strike="noStrike" cap="none" dirty="0">
              <a:solidFill>
                <a:schemeClr val="dk1"/>
              </a:solidFill>
              <a:latin typeface="+mj-lt"/>
              <a:ea typeface="Cambria"/>
              <a:cs typeface="Cambria"/>
              <a:sym typeface="Cambria"/>
            </a:endParaRPr>
          </a:p>
          <a:p>
            <a:pPr marL="0" marR="0" lvl="0" indent="0" algn="l" rtl="0">
              <a:lnSpc>
                <a:spcPct val="115000"/>
              </a:lnSpc>
              <a:spcBef>
                <a:spcPts val="0"/>
              </a:spcBef>
              <a:spcAft>
                <a:spcPts val="0"/>
              </a:spcAft>
              <a:buClr>
                <a:srgbClr val="000000"/>
              </a:buClr>
              <a:buSzPts val="1800"/>
              <a:buFont typeface="Arial"/>
              <a:buNone/>
            </a:pPr>
            <a:r>
              <a:rPr lang="en-US" sz="1400" b="0" i="0" u="none" strike="noStrike" cap="none" dirty="0">
                <a:solidFill>
                  <a:schemeClr val="dk1"/>
                </a:solidFill>
                <a:latin typeface="+mj-lt"/>
                <a:ea typeface="Cambria"/>
                <a:cs typeface="Cambria"/>
                <a:sym typeface="Cambria"/>
              </a:rPr>
              <a:t>After testing the optical and electrical continuity as well as its leak-tightness, the BOB is filled with oil and mounted on the DOM by means of the BOB-clamp and two titanium nuts.</a:t>
            </a:r>
            <a:endParaRPr sz="1400" b="0" i="0" u="none" strike="noStrike" cap="none" dirty="0">
              <a:solidFill>
                <a:srgbClr val="000000"/>
              </a:solidFill>
              <a:latin typeface="+mj-lt"/>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US" sz="1800" b="0" i="0" u="none" strike="noStrike" cap="none" dirty="0">
                <a:solidFill>
                  <a:schemeClr val="dk1"/>
                </a:solidFill>
                <a:latin typeface="Cambria"/>
                <a:ea typeface="Cambria"/>
                <a:cs typeface="Cambria"/>
                <a:sym typeface="Cambria"/>
              </a:rPr>
              <a:t> </a:t>
            </a:r>
            <a:endParaRPr sz="1800" b="0" i="0" u="none" strike="noStrike" cap="none" dirty="0">
              <a:solidFill>
                <a:schemeClr val="dk1"/>
              </a:solidFill>
              <a:latin typeface="Cambria"/>
              <a:ea typeface="Cambria"/>
              <a:cs typeface="Cambria"/>
              <a:sym typeface="Cambria"/>
            </a:endParaRPr>
          </a:p>
        </p:txBody>
      </p:sp>
      <p:sp>
        <p:nvSpPr>
          <p:cNvPr id="211" name="Google Shape;211;p25"/>
          <p:cNvSpPr/>
          <p:nvPr/>
        </p:nvSpPr>
        <p:spPr>
          <a:xfrm>
            <a:off x="989018" y="73401"/>
            <a:ext cx="771224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i="0" u="none" strike="noStrike" cap="none" dirty="0">
                <a:solidFill>
                  <a:schemeClr val="dk1"/>
                </a:solidFill>
                <a:latin typeface="Calibri" panose="020F0502020204030204" pitchFamily="34" charset="0"/>
                <a:ea typeface="Cambria"/>
                <a:cs typeface="Calibri" panose="020F0502020204030204" pitchFamily="34" charset="0"/>
                <a:sym typeface="Cambria"/>
              </a:rPr>
              <a:t>The mechanical connections of the VEOC to </a:t>
            </a:r>
            <a:r>
              <a:rPr lang="en-US" sz="2000" dirty="0">
                <a:solidFill>
                  <a:schemeClr val="dk1"/>
                </a:solidFill>
                <a:latin typeface="Calibri" panose="020F0502020204030204" pitchFamily="34" charset="0"/>
                <a:ea typeface="Cambria"/>
                <a:cs typeface="Calibri" panose="020F0502020204030204" pitchFamily="34" charset="0"/>
                <a:sym typeface="Cambria"/>
              </a:rPr>
              <a:t>a</a:t>
            </a:r>
            <a:r>
              <a:rPr lang="en-US" sz="2000" i="0" u="none" strike="noStrike" cap="none" dirty="0">
                <a:solidFill>
                  <a:schemeClr val="dk1"/>
                </a:solidFill>
                <a:latin typeface="Calibri" panose="020F0502020204030204" pitchFamily="34" charset="0"/>
                <a:ea typeface="Cambria"/>
                <a:cs typeface="Calibri" panose="020F0502020204030204" pitchFamily="34" charset="0"/>
                <a:sym typeface="Cambria"/>
              </a:rPr>
              <a:t> DOM.</a:t>
            </a:r>
            <a:endParaRPr sz="200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212" name="Google Shape;212;p25"/>
          <p:cNvPicPr preferRelativeResize="0"/>
          <p:nvPr/>
        </p:nvPicPr>
        <p:blipFill rotWithShape="1">
          <a:blip r:embed="rId5">
            <a:alphaModFix/>
          </a:blip>
          <a:srcRect/>
          <a:stretch/>
        </p:blipFill>
        <p:spPr>
          <a:xfrm>
            <a:off x="-2246481" y="437106"/>
            <a:ext cx="1996245" cy="2125158"/>
          </a:xfrm>
          <a:prstGeom prst="rect">
            <a:avLst/>
          </a:prstGeom>
          <a:noFill/>
          <a:ln>
            <a:noFill/>
          </a:ln>
        </p:spPr>
      </p:pic>
      <p:cxnSp>
        <p:nvCxnSpPr>
          <p:cNvPr id="213" name="Google Shape;213;p25"/>
          <p:cNvCxnSpPr>
            <a:cxnSpLocks/>
          </p:cNvCxnSpPr>
          <p:nvPr/>
        </p:nvCxnSpPr>
        <p:spPr>
          <a:xfrm flipH="1" flipV="1">
            <a:off x="6264060" y="2284830"/>
            <a:ext cx="148746" cy="2480512"/>
          </a:xfrm>
          <a:prstGeom prst="straightConnector1">
            <a:avLst/>
          </a:prstGeom>
          <a:noFill/>
          <a:ln w="47625" cap="flat" cmpd="sng">
            <a:solidFill>
              <a:srgbClr val="FF0000"/>
            </a:solidFill>
            <a:prstDash val="solid"/>
            <a:miter lim="800000"/>
            <a:headEnd type="none" w="sm" len="sm"/>
            <a:tailEnd type="triangle" w="med" len="med"/>
          </a:ln>
        </p:spPr>
      </p:cxnSp>
      <p:cxnSp>
        <p:nvCxnSpPr>
          <p:cNvPr id="214" name="Google Shape;214;p25"/>
          <p:cNvCxnSpPr>
            <a:cxnSpLocks/>
          </p:cNvCxnSpPr>
          <p:nvPr/>
        </p:nvCxnSpPr>
        <p:spPr>
          <a:xfrm flipV="1">
            <a:off x="6466853" y="1887535"/>
            <a:ext cx="1016776" cy="4755884"/>
          </a:xfrm>
          <a:prstGeom prst="straightConnector1">
            <a:avLst/>
          </a:prstGeom>
          <a:noFill/>
          <a:ln w="47625" cap="flat" cmpd="sng">
            <a:solidFill>
              <a:srgbClr val="FF0000"/>
            </a:solidFill>
            <a:prstDash val="solid"/>
            <a:miter lim="800000"/>
            <a:headEnd type="none" w="sm" len="sm"/>
            <a:tailEnd type="triangle" w="med" len="med"/>
          </a:ln>
        </p:spPr>
      </p:cxnSp>
      <p:pic>
        <p:nvPicPr>
          <p:cNvPr id="5" name="Google Shape;223;p26" descr="D:\AAAAAAAAAAinwork\aaaareview\bolder4.jpg">
            <a:extLst>
              <a:ext uri="{FF2B5EF4-FFF2-40B4-BE49-F238E27FC236}">
                <a16:creationId xmlns:a16="http://schemas.microsoft.com/office/drawing/2014/main" id="{74B2B71C-99C4-8422-CC6F-D4170B4E08DE}"/>
              </a:ext>
            </a:extLst>
          </p:cNvPr>
          <p:cNvPicPr preferRelativeResize="0"/>
          <p:nvPr/>
        </p:nvPicPr>
        <p:blipFill rotWithShape="1">
          <a:blip r:embed="rId6">
            <a:alphaModFix/>
          </a:blip>
          <a:srcRect/>
          <a:stretch/>
        </p:blipFill>
        <p:spPr>
          <a:xfrm>
            <a:off x="80185" y="3734969"/>
            <a:ext cx="1442039" cy="2613174"/>
          </a:xfrm>
          <a:prstGeom prst="rect">
            <a:avLst/>
          </a:prstGeom>
          <a:noFill/>
          <a:ln>
            <a:noFill/>
          </a:ln>
        </p:spPr>
      </p:pic>
      <p:pic>
        <p:nvPicPr>
          <p:cNvPr id="4" name="Google Shape;224;p26" descr="D:\AAAAAAAAAAinwork\aaaareview\all\arca\rope_connection.jpg">
            <a:extLst>
              <a:ext uri="{FF2B5EF4-FFF2-40B4-BE49-F238E27FC236}">
                <a16:creationId xmlns:a16="http://schemas.microsoft.com/office/drawing/2014/main" id="{A18F2821-DEC5-B285-A39E-179000781167}"/>
              </a:ext>
            </a:extLst>
          </p:cNvPr>
          <p:cNvPicPr preferRelativeResize="0"/>
          <p:nvPr/>
        </p:nvPicPr>
        <p:blipFill rotWithShape="1">
          <a:blip r:embed="rId7">
            <a:alphaModFix/>
          </a:blip>
          <a:srcRect/>
          <a:stretch/>
        </p:blipFill>
        <p:spPr>
          <a:xfrm>
            <a:off x="1522224" y="3995627"/>
            <a:ext cx="4065175" cy="2352516"/>
          </a:xfrm>
          <a:prstGeom prst="rect">
            <a:avLst/>
          </a:prstGeom>
          <a:noFill/>
          <a:ln>
            <a:noFill/>
          </a:ln>
        </p:spPr>
      </p:pic>
      <p:sp>
        <p:nvSpPr>
          <p:cNvPr id="6" name="Google Shape;225;p26">
            <a:extLst>
              <a:ext uri="{FF2B5EF4-FFF2-40B4-BE49-F238E27FC236}">
                <a16:creationId xmlns:a16="http://schemas.microsoft.com/office/drawing/2014/main" id="{3E273F7B-408A-3328-289F-994164476323}"/>
              </a:ext>
            </a:extLst>
          </p:cNvPr>
          <p:cNvSpPr/>
          <p:nvPr/>
        </p:nvSpPr>
        <p:spPr>
          <a:xfrm>
            <a:off x="80185" y="667939"/>
            <a:ext cx="5246602" cy="3233782"/>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mbria"/>
                <a:cs typeface="Calibri" panose="020F0502020204030204" pitchFamily="34" charset="0"/>
                <a:sym typeface="Cambria"/>
              </a:rPr>
              <a:t>The DOM-fixation consists of an assembly of parts that clamp the DOM to the </a:t>
            </a:r>
            <a:r>
              <a:rPr lang="en-US" sz="1400" b="0" i="0" u="none" strike="noStrike" cap="none" dirty="0" err="1">
                <a:solidFill>
                  <a:schemeClr val="dk1"/>
                </a:solidFill>
                <a:latin typeface="Calibri" panose="020F0502020204030204" pitchFamily="34" charset="0"/>
                <a:ea typeface="Cambria"/>
                <a:cs typeface="Calibri" panose="020F0502020204030204" pitchFamily="34" charset="0"/>
                <a:sym typeface="Cambria"/>
              </a:rPr>
              <a:t>Dyneema</a:t>
            </a:r>
            <a:r>
              <a:rPr lang="en-US" sz="1400" b="0" i="0" u="none" strike="noStrike" cap="none" dirty="0">
                <a:solidFill>
                  <a:schemeClr val="dk1"/>
                </a:solidFill>
                <a:latin typeface="Calibri" panose="020F0502020204030204" pitchFamily="34" charset="0"/>
                <a:ea typeface="Cambria"/>
                <a:cs typeface="Calibri" panose="020F0502020204030204" pitchFamily="34" charset="0"/>
                <a:sym typeface="Cambria"/>
              </a:rPr>
              <a:t> ropes. The ropes are clamped between two rubber parts that provide the necessary friction between ropes and PE parts and also protect the ropes. </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15000"/>
              </a:lnSpc>
              <a:spcBef>
                <a:spcPts val="100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mbria"/>
                <a:cs typeface="Calibri" panose="020F0502020204030204" pitchFamily="34" charset="0"/>
                <a:sym typeface="Cambria"/>
              </a:rPr>
              <a:t>A Titanium reinforcement plate is added to provide enough stiffness, preventing the PE-parts that clamp the ropes from deforming. The force is provided by two M6 bolts and nuts. </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15000"/>
              </a:lnSpc>
              <a:spcBef>
                <a:spcPts val="100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mbria"/>
                <a:cs typeface="Calibri" panose="020F0502020204030204" pitchFamily="34" charset="0"/>
                <a:sym typeface="Cambria"/>
              </a:rPr>
              <a:t>Tests showed this design provides a friction of approximately 1400 N to each rope while the maximum needed is 400 N each. Nevertheless an extra 2 mm titanium pin is pierced through the rope to prevent it from slipping through, even in extreme situations (like a deployment!)</a:t>
            </a:r>
            <a:endParaRPr sz="1400" b="0" i="0" u="none" strike="noStrike" cap="none" dirty="0">
              <a:solidFill>
                <a:schemeClr val="dk1"/>
              </a:solidFill>
              <a:latin typeface="Calibri" panose="020F0502020204030204" pitchFamily="34" charset="0"/>
              <a:ea typeface="Cambria"/>
              <a:cs typeface="Calibri" panose="020F0502020204030204" pitchFamily="34" charset="0"/>
              <a:sym typeface="Cambr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3" name="Google Shape;403;p31"/>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l" rtl="0">
              <a:lnSpc>
                <a:spcPct val="100000"/>
              </a:lnSpc>
              <a:spcBef>
                <a:spcPts val="0"/>
              </a:spcBef>
              <a:spcAft>
                <a:spcPts val="0"/>
              </a:spcAft>
              <a:buSzPts val="1400"/>
              <a:buNone/>
            </a:pPr>
            <a:r>
              <a:rPr lang="en-NL"/>
              <a:t>09-02-2023</a:t>
            </a:r>
            <a:endParaRPr/>
          </a:p>
        </p:txBody>
      </p:sp>
      <p:sp>
        <p:nvSpPr>
          <p:cNvPr id="405" name="Google Shape;405;p31"/>
          <p:cNvSpPr txBox="1">
            <a:spLocks noGrp="1"/>
          </p:cNvSpPr>
          <p:nvPr>
            <p:ph type="sldNum" idx="12"/>
          </p:nvPr>
        </p:nvSpPr>
        <p:spPr>
          <a:xfrm>
            <a:off x="8492235" y="6464985"/>
            <a:ext cx="307924"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25400" lvl="0" indent="0" algn="r" rtl="0">
              <a:lnSpc>
                <a:spcPct val="100000"/>
              </a:lnSpc>
              <a:spcBef>
                <a:spcPts val="0"/>
              </a:spcBef>
              <a:spcAft>
                <a:spcPts val="0"/>
              </a:spcAft>
              <a:buSzPts val="1200"/>
              <a:buNone/>
            </a:pPr>
            <a:fld id="{00000000-1234-1234-1234-123412341234}" type="slidenum">
              <a:rPr lang="en-US" smtClean="0"/>
              <a:pPr marL="25400" lvl="0" indent="0" algn="r" rtl="0">
                <a:lnSpc>
                  <a:spcPct val="100000"/>
                </a:lnSpc>
                <a:spcBef>
                  <a:spcPts val="0"/>
                </a:spcBef>
                <a:spcAft>
                  <a:spcPts val="0"/>
                </a:spcAft>
                <a:buSzPts val="1200"/>
                <a:buNone/>
              </a:pPr>
              <a:t>11</a:t>
            </a:fld>
            <a:endParaRPr/>
          </a:p>
        </p:txBody>
      </p:sp>
      <p:pic>
        <p:nvPicPr>
          <p:cNvPr id="406" name="Google Shape;406;p31" descr="E:\domrex\18122012\Nieuwe afbeelding.png"/>
          <p:cNvPicPr preferRelativeResize="0"/>
          <p:nvPr/>
        </p:nvPicPr>
        <p:blipFill rotWithShape="1">
          <a:blip r:embed="rId3">
            <a:alphaModFix/>
          </a:blip>
          <a:srcRect/>
          <a:stretch/>
        </p:blipFill>
        <p:spPr>
          <a:xfrm>
            <a:off x="-10887" y="0"/>
            <a:ext cx="985043" cy="890587"/>
          </a:xfrm>
          <a:prstGeom prst="rect">
            <a:avLst/>
          </a:prstGeom>
          <a:noFill/>
          <a:ln>
            <a:noFill/>
          </a:ln>
        </p:spPr>
      </p:pic>
      <p:sp>
        <p:nvSpPr>
          <p:cNvPr id="2" name="Footer Placeholder 1">
            <a:extLst>
              <a:ext uri="{FF2B5EF4-FFF2-40B4-BE49-F238E27FC236}">
                <a16:creationId xmlns:a16="http://schemas.microsoft.com/office/drawing/2014/main" id="{BE9D8722-2E9D-2889-D68B-B1DAA82DF0DD}"/>
              </a:ext>
            </a:extLst>
          </p:cNvPr>
          <p:cNvSpPr>
            <a:spLocks noGrp="1"/>
          </p:cNvSpPr>
          <p:nvPr>
            <p:ph type="ftr" sz="quarter" idx="5"/>
          </p:nvPr>
        </p:nvSpPr>
        <p:spPr/>
        <p:txBody>
          <a:bodyPr/>
          <a:lstStyle/>
          <a:p>
            <a:pPr marL="181610" marR="5080" indent="-169545">
              <a:lnSpc>
                <a:spcPct val="100000"/>
              </a:lnSpc>
            </a:pPr>
            <a:r>
              <a:rPr lang="en-US" spc="-10"/>
              <a:t>Made@Nikhef-KM3NeT-mechanics</a:t>
            </a:r>
            <a:endParaRPr lang="en-US" dirty="0"/>
          </a:p>
        </p:txBody>
      </p:sp>
      <p:pic>
        <p:nvPicPr>
          <p:cNvPr id="17" name="Google Shape;625;p44">
            <a:extLst>
              <a:ext uri="{FF2B5EF4-FFF2-40B4-BE49-F238E27FC236}">
                <a16:creationId xmlns:a16="http://schemas.microsoft.com/office/drawing/2014/main" id="{DC977A04-33ED-4237-855C-59827ACD101F}"/>
              </a:ext>
            </a:extLst>
          </p:cNvPr>
          <p:cNvPicPr preferRelativeResize="0"/>
          <p:nvPr/>
        </p:nvPicPr>
        <p:blipFill rotWithShape="1">
          <a:blip r:embed="rId4">
            <a:alphaModFix/>
          </a:blip>
          <a:srcRect l="1012"/>
          <a:stretch/>
        </p:blipFill>
        <p:spPr>
          <a:xfrm>
            <a:off x="974156" y="54636"/>
            <a:ext cx="4770583" cy="6475896"/>
          </a:xfrm>
          <a:prstGeom prst="rect">
            <a:avLst/>
          </a:prstGeom>
          <a:noFill/>
          <a:ln>
            <a:noFill/>
          </a:ln>
        </p:spPr>
      </p:pic>
      <p:pic>
        <p:nvPicPr>
          <p:cNvPr id="4" name="Picture 3">
            <a:extLst>
              <a:ext uri="{FF2B5EF4-FFF2-40B4-BE49-F238E27FC236}">
                <a16:creationId xmlns:a16="http://schemas.microsoft.com/office/drawing/2014/main" id="{CA005BE5-9A37-4D39-B266-0414B4BC2B31}"/>
              </a:ext>
            </a:extLst>
          </p:cNvPr>
          <p:cNvPicPr>
            <a:picLocks noChangeAspect="1"/>
          </p:cNvPicPr>
          <p:nvPr/>
        </p:nvPicPr>
        <p:blipFill>
          <a:blip r:embed="rId5"/>
          <a:stretch>
            <a:fillRect/>
          </a:stretch>
        </p:blipFill>
        <p:spPr>
          <a:xfrm>
            <a:off x="5917558" y="1295826"/>
            <a:ext cx="3226442" cy="3854223"/>
          </a:xfrm>
          <a:prstGeom prst="rect">
            <a:avLst/>
          </a:prstGeom>
        </p:spPr>
      </p:pic>
      <p:cxnSp>
        <p:nvCxnSpPr>
          <p:cNvPr id="9" name="Google Shape;213;p25">
            <a:extLst>
              <a:ext uri="{FF2B5EF4-FFF2-40B4-BE49-F238E27FC236}">
                <a16:creationId xmlns:a16="http://schemas.microsoft.com/office/drawing/2014/main" id="{6B60E412-4FB5-4436-804B-7CA92EB0B96F}"/>
              </a:ext>
            </a:extLst>
          </p:cNvPr>
          <p:cNvCxnSpPr>
            <a:cxnSpLocks/>
          </p:cNvCxnSpPr>
          <p:nvPr/>
        </p:nvCxnSpPr>
        <p:spPr>
          <a:xfrm>
            <a:off x="7650051" y="942103"/>
            <a:ext cx="777790" cy="1112079"/>
          </a:xfrm>
          <a:prstGeom prst="straightConnector1">
            <a:avLst/>
          </a:prstGeom>
          <a:noFill/>
          <a:ln w="47625" cap="flat" cmpd="sng">
            <a:solidFill>
              <a:srgbClr val="FF0000"/>
            </a:solidFill>
            <a:prstDash val="solid"/>
            <a:miter lim="800000"/>
            <a:headEnd type="none" w="sm" len="sm"/>
            <a:tailEnd type="triangle" w="med" len="med"/>
          </a:ln>
        </p:spPr>
      </p:cxnSp>
      <p:sp>
        <p:nvSpPr>
          <p:cNvPr id="13" name="Google Shape;639;p41">
            <a:extLst>
              <a:ext uri="{FF2B5EF4-FFF2-40B4-BE49-F238E27FC236}">
                <a16:creationId xmlns:a16="http://schemas.microsoft.com/office/drawing/2014/main" id="{CDD9BB91-A554-4426-9511-D661902CB1AB}"/>
              </a:ext>
            </a:extLst>
          </p:cNvPr>
          <p:cNvSpPr/>
          <p:nvPr/>
        </p:nvSpPr>
        <p:spPr>
          <a:xfrm>
            <a:off x="6362163" y="51516"/>
            <a:ext cx="2781837" cy="8905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400" dirty="0">
                <a:solidFill>
                  <a:schemeClr val="dk1"/>
                </a:solidFill>
                <a:latin typeface="Calibri" panose="020F0502020204030204" pitchFamily="34" charset="0"/>
                <a:ea typeface="Calibri"/>
                <a:cs typeface="Calibri" panose="020F0502020204030204" pitchFamily="34" charset="0"/>
                <a:sym typeface="Calibri"/>
              </a:rPr>
              <a:t>Filling tube; from here the space between the glass and the PMT support structure is filled with a transparent gel.</a:t>
            </a:r>
            <a:endPar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746356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4" descr="E:\domrex\18122012\Nieuwe afbeelding.png"/>
          <p:cNvPicPr preferRelativeResize="0"/>
          <p:nvPr/>
        </p:nvPicPr>
        <p:blipFill rotWithShape="1">
          <a:blip r:embed="rId3">
            <a:alphaModFix/>
          </a:blip>
          <a:srcRect/>
          <a:stretch/>
        </p:blipFill>
        <p:spPr>
          <a:xfrm>
            <a:off x="-10887" y="0"/>
            <a:ext cx="985043" cy="890587"/>
          </a:xfrm>
          <a:prstGeom prst="rect">
            <a:avLst/>
          </a:prstGeom>
          <a:noFill/>
          <a:ln>
            <a:noFill/>
          </a:ln>
        </p:spPr>
      </p:pic>
      <p:sp>
        <p:nvSpPr>
          <p:cNvPr id="139" name="Google Shape;139;p14"/>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l" rtl="0">
              <a:lnSpc>
                <a:spcPct val="100000"/>
              </a:lnSpc>
              <a:spcBef>
                <a:spcPts val="0"/>
              </a:spcBef>
              <a:spcAft>
                <a:spcPts val="0"/>
              </a:spcAft>
              <a:buSzPts val="1400"/>
              <a:buNone/>
            </a:pPr>
            <a:r>
              <a:rPr lang="en-NL"/>
              <a:t>09-02-2023</a:t>
            </a:r>
            <a:endParaRPr/>
          </a:p>
        </p:txBody>
      </p:sp>
      <p:sp>
        <p:nvSpPr>
          <p:cNvPr id="141" name="Google Shape;141;p14"/>
          <p:cNvSpPr txBox="1">
            <a:spLocks noGrp="1"/>
          </p:cNvSpPr>
          <p:nvPr>
            <p:ph type="sldNum" idx="12"/>
          </p:nvPr>
        </p:nvSpPr>
        <p:spPr>
          <a:xfrm>
            <a:off x="8492234" y="6464985"/>
            <a:ext cx="236129"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25400" lvl="0" indent="0" algn="l" rtl="0">
              <a:lnSpc>
                <a:spcPct val="100000"/>
              </a:lnSpc>
              <a:spcBef>
                <a:spcPts val="0"/>
              </a:spcBef>
              <a:spcAft>
                <a:spcPts val="0"/>
              </a:spcAft>
              <a:buSzPts val="1200"/>
              <a:buNone/>
            </a:pPr>
            <a:fld id="{00000000-1234-1234-1234-123412341234}" type="slidenum">
              <a:rPr lang="en-US" smtClean="0"/>
              <a:pPr marL="25400" lvl="0" indent="0" algn="l" rtl="0">
                <a:lnSpc>
                  <a:spcPct val="100000"/>
                </a:lnSpc>
                <a:spcBef>
                  <a:spcPts val="0"/>
                </a:spcBef>
                <a:spcAft>
                  <a:spcPts val="0"/>
                </a:spcAft>
                <a:buSzPts val="1200"/>
                <a:buNone/>
              </a:pPr>
              <a:t>12</a:t>
            </a:fld>
            <a:endParaRPr dirty="0"/>
          </a:p>
        </p:txBody>
      </p:sp>
      <p:sp>
        <p:nvSpPr>
          <p:cNvPr id="144" name="Google Shape;144;p14"/>
          <p:cNvSpPr/>
          <p:nvPr/>
        </p:nvSpPr>
        <p:spPr>
          <a:xfrm>
            <a:off x="1511488" y="114047"/>
            <a:ext cx="5452776" cy="7979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dirty="0">
                <a:solidFill>
                  <a:schemeClr val="dk1"/>
                </a:solidFill>
                <a:latin typeface="Calibri" panose="020F0502020204030204" pitchFamily="34" charset="0"/>
                <a:ea typeface="Calibri"/>
                <a:cs typeface="Calibri" panose="020F0502020204030204" pitchFamily="34" charset="0"/>
                <a:sym typeface="Calibri"/>
              </a:rPr>
              <a:t>PMT-supports; m</a:t>
            </a:r>
            <a:r>
              <a:rPr lang="en-GB" sz="2000" b="0" i="0" u="none" strike="noStrike" cap="none" dirty="0">
                <a:solidFill>
                  <a:schemeClr val="dk1"/>
                </a:solidFill>
                <a:latin typeface="Calibri" panose="020F0502020204030204" pitchFamily="34" charset="0"/>
                <a:ea typeface="Calibri"/>
                <a:cs typeface="Calibri" panose="020F0502020204030204" pitchFamily="34" charset="0"/>
                <a:sym typeface="Calibri"/>
              </a:rPr>
              <a:t>any versions where designed, changes where made for many reasons</a:t>
            </a:r>
            <a:endParaRPr sz="1800" b="0" i="0" u="none" strike="noStrike" cap="none" dirty="0">
              <a:solidFill>
                <a:schemeClr val="dk1"/>
              </a:solidFill>
              <a:latin typeface="Calibri"/>
              <a:ea typeface="Calibri"/>
              <a:cs typeface="Calibri"/>
              <a:sym typeface="Calibri"/>
            </a:endParaRPr>
          </a:p>
        </p:txBody>
      </p:sp>
      <p:pic>
        <p:nvPicPr>
          <p:cNvPr id="145" name="Google Shape;145;p14"/>
          <p:cNvPicPr preferRelativeResize="0"/>
          <p:nvPr/>
        </p:nvPicPr>
        <p:blipFill rotWithShape="1">
          <a:blip r:embed="rId4">
            <a:alphaModFix/>
          </a:blip>
          <a:srcRect l="12133" t="1709" r="10507" b="3410"/>
          <a:stretch/>
        </p:blipFill>
        <p:spPr>
          <a:xfrm>
            <a:off x="6432461" y="546650"/>
            <a:ext cx="2534145" cy="1880348"/>
          </a:xfrm>
          <a:prstGeom prst="rect">
            <a:avLst/>
          </a:prstGeom>
          <a:noFill/>
          <a:ln>
            <a:noFill/>
          </a:ln>
        </p:spPr>
      </p:pic>
      <p:pic>
        <p:nvPicPr>
          <p:cNvPr id="146" name="Google Shape;146;p14" descr="C:\Users\ed\Desktop\625x465_2855410_7437080_1415895934.jpg"/>
          <p:cNvPicPr preferRelativeResize="0"/>
          <p:nvPr/>
        </p:nvPicPr>
        <p:blipFill rotWithShape="1">
          <a:blip r:embed="rId5">
            <a:alphaModFix/>
          </a:blip>
          <a:srcRect/>
          <a:stretch/>
        </p:blipFill>
        <p:spPr>
          <a:xfrm>
            <a:off x="1890480" y="4024080"/>
            <a:ext cx="1731323" cy="1288103"/>
          </a:xfrm>
          <a:prstGeom prst="rect">
            <a:avLst/>
          </a:prstGeom>
          <a:noFill/>
          <a:ln>
            <a:noFill/>
          </a:ln>
        </p:spPr>
      </p:pic>
      <p:pic>
        <p:nvPicPr>
          <p:cNvPr id="147" name="Google Shape;147;p14" descr="C:\Users\ed\Desktop\625x465_2855395_7437026_1415895604.jpg"/>
          <p:cNvPicPr preferRelativeResize="0"/>
          <p:nvPr/>
        </p:nvPicPr>
        <p:blipFill rotWithShape="1">
          <a:blip r:embed="rId6">
            <a:alphaModFix/>
          </a:blip>
          <a:srcRect/>
          <a:stretch/>
        </p:blipFill>
        <p:spPr>
          <a:xfrm>
            <a:off x="1890479" y="2087983"/>
            <a:ext cx="1585536" cy="1179639"/>
          </a:xfrm>
          <a:prstGeom prst="rect">
            <a:avLst/>
          </a:prstGeom>
          <a:noFill/>
          <a:ln>
            <a:noFill/>
          </a:ln>
        </p:spPr>
      </p:pic>
      <p:pic>
        <p:nvPicPr>
          <p:cNvPr id="148" name="Google Shape;148;p14" descr="C:\Users\ed\Desktop\625x465_2855402_7437035_1415895675.jpg"/>
          <p:cNvPicPr preferRelativeResize="0"/>
          <p:nvPr/>
        </p:nvPicPr>
        <p:blipFill rotWithShape="1">
          <a:blip r:embed="rId7">
            <a:alphaModFix/>
          </a:blip>
          <a:srcRect/>
          <a:stretch/>
        </p:blipFill>
        <p:spPr>
          <a:xfrm>
            <a:off x="1998995" y="2902517"/>
            <a:ext cx="1514292" cy="1126634"/>
          </a:xfrm>
          <a:prstGeom prst="rect">
            <a:avLst/>
          </a:prstGeom>
          <a:noFill/>
          <a:ln>
            <a:noFill/>
          </a:ln>
        </p:spPr>
      </p:pic>
      <p:pic>
        <p:nvPicPr>
          <p:cNvPr id="149" name="Google Shape;149;p14" descr="C:\Users\ed\Desktop\625x465_2855407_7437146_1415896580.jpg"/>
          <p:cNvPicPr preferRelativeResize="0"/>
          <p:nvPr/>
        </p:nvPicPr>
        <p:blipFill rotWithShape="1">
          <a:blip r:embed="rId8">
            <a:alphaModFix/>
          </a:blip>
          <a:srcRect/>
          <a:stretch/>
        </p:blipFill>
        <p:spPr>
          <a:xfrm>
            <a:off x="1890480" y="5253018"/>
            <a:ext cx="1548560" cy="1152128"/>
          </a:xfrm>
          <a:prstGeom prst="rect">
            <a:avLst/>
          </a:prstGeom>
          <a:noFill/>
          <a:ln>
            <a:noFill/>
          </a:ln>
        </p:spPr>
      </p:pic>
      <p:pic>
        <p:nvPicPr>
          <p:cNvPr id="14" name="Google Shape;554;p39">
            <a:extLst>
              <a:ext uri="{FF2B5EF4-FFF2-40B4-BE49-F238E27FC236}">
                <a16:creationId xmlns:a16="http://schemas.microsoft.com/office/drawing/2014/main" id="{338198F3-EEDA-49F2-B964-3A7CF7B27A42}"/>
              </a:ext>
            </a:extLst>
          </p:cNvPr>
          <p:cNvPicPr preferRelativeResize="0"/>
          <p:nvPr/>
        </p:nvPicPr>
        <p:blipFill rotWithShape="1">
          <a:blip r:embed="rId9">
            <a:alphaModFix/>
          </a:blip>
          <a:srcRect/>
          <a:stretch/>
        </p:blipFill>
        <p:spPr>
          <a:xfrm rot="10800000">
            <a:off x="4007647" y="2766211"/>
            <a:ext cx="4612857" cy="3386938"/>
          </a:xfrm>
          <a:prstGeom prst="rect">
            <a:avLst/>
          </a:prstGeom>
          <a:noFill/>
          <a:ln>
            <a:noFill/>
          </a:ln>
        </p:spPr>
      </p:pic>
      <p:pic>
        <p:nvPicPr>
          <p:cNvPr id="2" name="Google Shape;655;p42" descr="H:\KM3net\plaatjes\catiaplaatjes\5coreswithtop (2).jpg">
            <a:extLst>
              <a:ext uri="{FF2B5EF4-FFF2-40B4-BE49-F238E27FC236}">
                <a16:creationId xmlns:a16="http://schemas.microsoft.com/office/drawing/2014/main" id="{9C252ED8-29E2-7812-BCE6-7A9937826B7F}"/>
              </a:ext>
            </a:extLst>
          </p:cNvPr>
          <p:cNvPicPr preferRelativeResize="0"/>
          <p:nvPr/>
        </p:nvPicPr>
        <p:blipFill rotWithShape="1">
          <a:blip r:embed="rId10">
            <a:alphaModFix/>
          </a:blip>
          <a:srcRect/>
          <a:stretch/>
        </p:blipFill>
        <p:spPr>
          <a:xfrm>
            <a:off x="175177" y="2299759"/>
            <a:ext cx="1514292" cy="2011831"/>
          </a:xfrm>
          <a:prstGeom prst="rect">
            <a:avLst/>
          </a:prstGeom>
          <a:noFill/>
          <a:ln>
            <a:noFill/>
          </a:ln>
        </p:spPr>
      </p:pic>
      <p:pic>
        <p:nvPicPr>
          <p:cNvPr id="3" name="Google Shape;656;p42" descr="H:\KM3net\plaatjes\catiaplaatjes\5coreswithbottom.jpg">
            <a:extLst>
              <a:ext uri="{FF2B5EF4-FFF2-40B4-BE49-F238E27FC236}">
                <a16:creationId xmlns:a16="http://schemas.microsoft.com/office/drawing/2014/main" id="{27F0F8B4-45AE-51FA-5AFE-6BB7F4C5D607}"/>
              </a:ext>
            </a:extLst>
          </p:cNvPr>
          <p:cNvPicPr preferRelativeResize="0"/>
          <p:nvPr/>
        </p:nvPicPr>
        <p:blipFill rotWithShape="1">
          <a:blip r:embed="rId11">
            <a:alphaModFix/>
          </a:blip>
          <a:srcRect/>
          <a:stretch/>
        </p:blipFill>
        <p:spPr>
          <a:xfrm>
            <a:off x="183266" y="4351244"/>
            <a:ext cx="1514292" cy="1921878"/>
          </a:xfrm>
          <a:prstGeom prst="rect">
            <a:avLst/>
          </a:prstGeom>
          <a:noFill/>
          <a:ln>
            <a:noFill/>
          </a:ln>
        </p:spPr>
      </p:pic>
      <p:sp>
        <p:nvSpPr>
          <p:cNvPr id="5" name="Google Shape;144;p14">
            <a:extLst>
              <a:ext uri="{FF2B5EF4-FFF2-40B4-BE49-F238E27FC236}">
                <a16:creationId xmlns:a16="http://schemas.microsoft.com/office/drawing/2014/main" id="{FAD78CC9-3418-9866-B486-FAB6C1B07E00}"/>
              </a:ext>
            </a:extLst>
          </p:cNvPr>
          <p:cNvSpPr/>
          <p:nvPr/>
        </p:nvSpPr>
        <p:spPr>
          <a:xfrm>
            <a:off x="3314700" y="778382"/>
            <a:ext cx="3228975" cy="7979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1400" dirty="0">
                <a:solidFill>
                  <a:schemeClr val="dk1"/>
                </a:solidFill>
                <a:latin typeface="Calibri" panose="020F0502020204030204" pitchFamily="34" charset="0"/>
                <a:ea typeface="Calibri"/>
                <a:cs typeface="Calibri" panose="020F0502020204030204" pitchFamily="34" charset="0"/>
                <a:sym typeface="Calibri"/>
              </a:rPr>
              <a:t>-Stackable for better pricing.</a:t>
            </a:r>
          </a:p>
          <a:p>
            <a:pPr marL="0" marR="0" lvl="0" indent="0" algn="l" rtl="0">
              <a:lnSpc>
                <a:spcPct val="100000"/>
              </a:lnSpc>
              <a:spcBef>
                <a:spcPts val="0"/>
              </a:spcBef>
              <a:spcAft>
                <a:spcPts val="0"/>
              </a:spcAft>
              <a:buClr>
                <a:srgbClr val="000000"/>
              </a:buClr>
              <a:buSzPts val="2000"/>
              <a:buFont typeface="Arial"/>
              <a:buNone/>
            </a:pPr>
            <a:r>
              <a:rPr lang="en-GB" sz="1400" dirty="0">
                <a:solidFill>
                  <a:schemeClr val="dk1"/>
                </a:solidFill>
                <a:latin typeface="Calibri" panose="020F0502020204030204" pitchFamily="34" charset="0"/>
                <a:ea typeface="Calibri"/>
                <a:cs typeface="Calibri" panose="020F0502020204030204" pitchFamily="34" charset="0"/>
                <a:sym typeface="Calibri"/>
              </a:rPr>
              <a:t>-Stackable combined with all small parts</a:t>
            </a:r>
          </a:p>
          <a:p>
            <a:pPr marL="0" marR="0" lvl="0" indent="0" algn="l" rtl="0">
              <a:lnSpc>
                <a:spcPct val="100000"/>
              </a:lnSpc>
              <a:spcBef>
                <a:spcPts val="0"/>
              </a:spcBef>
              <a:spcAft>
                <a:spcPts val="0"/>
              </a:spcAft>
              <a:buClr>
                <a:srgbClr val="000000"/>
              </a:buClr>
              <a:buSzPts val="2000"/>
              <a:buFont typeface="Arial"/>
              <a:buNone/>
            </a:pPr>
            <a:r>
              <a:rPr lang="en-GB"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-4 sides cut off to fit a HP printer.</a:t>
            </a:r>
          </a:p>
          <a:p>
            <a:pPr marL="0" marR="0" lvl="0" indent="0" algn="l" rtl="0">
              <a:lnSpc>
                <a:spcPct val="100000"/>
              </a:lnSpc>
              <a:spcBef>
                <a:spcPts val="0"/>
              </a:spcBef>
              <a:spcAft>
                <a:spcPts val="0"/>
              </a:spcAft>
              <a:buClr>
                <a:srgbClr val="000000"/>
              </a:buClr>
              <a:buSzPts val="2000"/>
              <a:buFont typeface="Arial"/>
              <a:buNone/>
            </a:pPr>
            <a:r>
              <a:rPr lang="en-GB" sz="1400" dirty="0">
                <a:solidFill>
                  <a:schemeClr val="dk1"/>
                </a:solidFill>
                <a:latin typeface="Calibri" panose="020F0502020204030204" pitchFamily="34" charset="0"/>
                <a:ea typeface="Calibri"/>
                <a:cs typeface="Calibri" panose="020F0502020204030204" pitchFamily="34" charset="0"/>
                <a:sym typeface="Calibri"/>
              </a:rPr>
              <a:t>-</a:t>
            </a:r>
            <a:r>
              <a:rPr lang="en-GB" sz="1400" dirty="0" err="1">
                <a:solidFill>
                  <a:schemeClr val="dk1"/>
                </a:solidFill>
                <a:latin typeface="Calibri" panose="020F0502020204030204" pitchFamily="34" charset="0"/>
                <a:ea typeface="Calibri"/>
                <a:cs typeface="Calibri" panose="020F0502020204030204" pitchFamily="34" charset="0"/>
                <a:sym typeface="Calibri"/>
              </a:rPr>
              <a:t>Cutouts</a:t>
            </a:r>
            <a:r>
              <a:rPr lang="en-GB" sz="1400" dirty="0">
                <a:solidFill>
                  <a:schemeClr val="dk1"/>
                </a:solidFill>
                <a:latin typeface="Calibri" panose="020F0502020204030204" pitchFamily="34" charset="0"/>
                <a:ea typeface="Calibri"/>
                <a:cs typeface="Calibri" panose="020F0502020204030204" pitchFamily="34" charset="0"/>
                <a:sym typeface="Calibri"/>
              </a:rPr>
              <a:t> to stack more dense.</a:t>
            </a:r>
            <a:endParaRPr lang="en-GB"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2000"/>
              <a:buFont typeface="Arial"/>
              <a:buNone/>
            </a:pPr>
            <a:r>
              <a:rPr lang="en-GB" sz="1400" dirty="0">
                <a:solidFill>
                  <a:schemeClr val="dk1"/>
                </a:solidFill>
                <a:latin typeface="Calibri" panose="020F0502020204030204" pitchFamily="34" charset="0"/>
                <a:ea typeface="Calibri"/>
                <a:cs typeface="Calibri" panose="020F0502020204030204" pitchFamily="34" charset="0"/>
                <a:sym typeface="Calibri"/>
              </a:rPr>
              <a:t>-Same, also stackable.</a:t>
            </a:r>
            <a:endParaRPr lang="en-GB"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2000"/>
              <a:buFont typeface="Arial"/>
              <a:buNone/>
            </a:pPr>
            <a:r>
              <a:rPr lang="en-GB" sz="1400" dirty="0">
                <a:solidFill>
                  <a:schemeClr val="dk1"/>
                </a:solidFill>
                <a:latin typeface="Calibri" panose="020F0502020204030204" pitchFamily="34" charset="0"/>
                <a:ea typeface="Calibri"/>
                <a:cs typeface="Calibri" panose="020F0502020204030204" pitchFamily="34" charset="0"/>
                <a:sym typeface="Calibri"/>
              </a:rPr>
              <a:t>-Quarters to fit more in a batch.</a:t>
            </a:r>
          </a:p>
          <a:p>
            <a:pPr marL="0" marR="0" lvl="0" indent="0" algn="l" rtl="0">
              <a:lnSpc>
                <a:spcPct val="100000"/>
              </a:lnSpc>
              <a:spcBef>
                <a:spcPts val="0"/>
              </a:spcBef>
              <a:spcAft>
                <a:spcPts val="0"/>
              </a:spcAft>
              <a:buClr>
                <a:srgbClr val="000000"/>
              </a:buClr>
              <a:buSzPts val="2000"/>
              <a:buFont typeface="Arial"/>
              <a:buNone/>
            </a:pPr>
            <a:r>
              <a:rPr lang="en-GB" sz="1400" dirty="0">
                <a:solidFill>
                  <a:schemeClr val="dk1"/>
                </a:solidFill>
                <a:latin typeface="Calibri" panose="020F0502020204030204" pitchFamily="34" charset="0"/>
                <a:ea typeface="Calibri"/>
                <a:cs typeface="Calibri" panose="020F0502020204030204" pitchFamily="34" charset="0"/>
                <a:sym typeface="Calibri"/>
              </a:rPr>
              <a:t>-Changed PMT’s.</a:t>
            </a:r>
          </a:p>
          <a:p>
            <a:pPr marL="0" marR="0" lvl="0" indent="0" algn="l" rtl="0">
              <a:lnSpc>
                <a:spcPct val="100000"/>
              </a:lnSpc>
              <a:spcBef>
                <a:spcPts val="0"/>
              </a:spcBef>
              <a:spcAft>
                <a:spcPts val="0"/>
              </a:spcAft>
              <a:buClr>
                <a:srgbClr val="000000"/>
              </a:buClr>
              <a:buSzPts val="2000"/>
              <a:buFont typeface="Arial"/>
              <a:buNone/>
            </a:pPr>
            <a:r>
              <a:rPr lang="en-GB" sz="1400" dirty="0">
                <a:solidFill>
                  <a:schemeClr val="dk1"/>
                </a:solidFill>
                <a:latin typeface="Calibri" panose="020F0502020204030204" pitchFamily="34" charset="0"/>
                <a:ea typeface="Calibri"/>
                <a:cs typeface="Calibri" panose="020F0502020204030204" pitchFamily="34" charset="0"/>
                <a:sym typeface="Calibri"/>
              </a:rPr>
              <a:t>-Another approximate 30 reasons.</a:t>
            </a:r>
          </a:p>
          <a:p>
            <a:pPr marL="0" marR="0" lvl="0" indent="0" algn="l" rtl="0">
              <a:lnSpc>
                <a:spcPct val="100000"/>
              </a:lnSpc>
              <a:spcBef>
                <a:spcPts val="0"/>
              </a:spcBef>
              <a:spcAft>
                <a:spcPts val="0"/>
              </a:spcAft>
              <a:buClr>
                <a:srgbClr val="000000"/>
              </a:buClr>
              <a:buSzPts val="2000"/>
              <a:buFont typeface="Arial"/>
              <a:buNone/>
            </a:pPr>
            <a:endParaRPr lang="nl-NL" sz="14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2000"/>
              <a:buFont typeface="Arial"/>
              <a:buNone/>
            </a:pPr>
            <a:r>
              <a:rPr lang="nl-NL"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a:t>
            </a: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6" name="Google Shape;653;p42" descr="E:\corea.jpg">
            <a:extLst>
              <a:ext uri="{FF2B5EF4-FFF2-40B4-BE49-F238E27FC236}">
                <a16:creationId xmlns:a16="http://schemas.microsoft.com/office/drawing/2014/main" id="{9CF2AC61-FE06-21B7-9B0E-71A55BAF59EF}"/>
              </a:ext>
            </a:extLst>
          </p:cNvPr>
          <p:cNvPicPr preferRelativeResize="0"/>
          <p:nvPr/>
        </p:nvPicPr>
        <p:blipFill rotWithShape="1">
          <a:blip r:embed="rId12">
            <a:alphaModFix/>
          </a:blip>
          <a:srcRect/>
          <a:stretch/>
        </p:blipFill>
        <p:spPr>
          <a:xfrm>
            <a:off x="798269" y="890587"/>
            <a:ext cx="1913272" cy="1293414"/>
          </a:xfrm>
          <a:prstGeom prst="rect">
            <a:avLst/>
          </a:prstGeom>
          <a:noFill/>
          <a:ln>
            <a:noFill/>
          </a:ln>
        </p:spPr>
      </p:pic>
      <p:sp>
        <p:nvSpPr>
          <p:cNvPr id="7" name="Footer Placeholder 6">
            <a:extLst>
              <a:ext uri="{FF2B5EF4-FFF2-40B4-BE49-F238E27FC236}">
                <a16:creationId xmlns:a16="http://schemas.microsoft.com/office/drawing/2014/main" id="{63973DE2-71E2-D7D5-2AE7-E917927E963D}"/>
              </a:ext>
            </a:extLst>
          </p:cNvPr>
          <p:cNvSpPr>
            <a:spLocks noGrp="1"/>
          </p:cNvSpPr>
          <p:nvPr>
            <p:ph type="ftr" sz="quarter" idx="5"/>
          </p:nvPr>
        </p:nvSpPr>
        <p:spPr/>
        <p:txBody>
          <a:bodyPr/>
          <a:lstStyle/>
          <a:p>
            <a:pPr marL="181610" marR="5080" indent="-169545">
              <a:lnSpc>
                <a:spcPct val="100000"/>
              </a:lnSpc>
            </a:pPr>
            <a:r>
              <a:rPr lang="en-US" spc="-10"/>
              <a:t>Made@Nikhef-KM3NeT-mechanics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41"/>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SzPts val="1400"/>
              <a:buNone/>
            </a:pPr>
            <a:r>
              <a:rPr lang="en-NL"/>
              <a:t>09-02-2023</a:t>
            </a:r>
            <a:endParaRPr/>
          </a:p>
        </p:txBody>
      </p:sp>
      <p:sp>
        <p:nvSpPr>
          <p:cNvPr id="631" name="Google Shape;631;p41"/>
          <p:cNvSpPr txBox="1">
            <a:spLocks noGrp="1"/>
          </p:cNvSpPr>
          <p:nvPr>
            <p:ph type="sldNum" idx="12"/>
          </p:nvPr>
        </p:nvSpPr>
        <p:spPr>
          <a:xfrm>
            <a:off x="8492235" y="6464984"/>
            <a:ext cx="263838" cy="33837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13</a:t>
            </a:fld>
            <a:endParaRPr dirty="0"/>
          </a:p>
        </p:txBody>
      </p:sp>
      <p:pic>
        <p:nvPicPr>
          <p:cNvPr id="633" name="Google Shape;633;p41" descr="E:\coreadet.jpg"/>
          <p:cNvPicPr preferRelativeResize="0"/>
          <p:nvPr/>
        </p:nvPicPr>
        <p:blipFill rotWithShape="1">
          <a:blip r:embed="rId3">
            <a:alphaModFix/>
          </a:blip>
          <a:srcRect/>
          <a:stretch/>
        </p:blipFill>
        <p:spPr>
          <a:xfrm>
            <a:off x="6516216" y="130531"/>
            <a:ext cx="2434369" cy="2169829"/>
          </a:xfrm>
          <a:prstGeom prst="rect">
            <a:avLst/>
          </a:prstGeom>
          <a:noFill/>
          <a:ln>
            <a:noFill/>
          </a:ln>
        </p:spPr>
      </p:pic>
      <p:pic>
        <p:nvPicPr>
          <p:cNvPr id="634" name="Google Shape;634;p41" descr="H:\KM3net\plaatjes\catiaplaatjes\reflector3.jpg"/>
          <p:cNvPicPr preferRelativeResize="0"/>
          <p:nvPr/>
        </p:nvPicPr>
        <p:blipFill rotWithShape="1">
          <a:blip r:embed="rId4">
            <a:alphaModFix/>
          </a:blip>
          <a:srcRect/>
          <a:stretch/>
        </p:blipFill>
        <p:spPr>
          <a:xfrm>
            <a:off x="3270268" y="1869837"/>
            <a:ext cx="3082441" cy="1629571"/>
          </a:xfrm>
          <a:prstGeom prst="rect">
            <a:avLst/>
          </a:prstGeom>
          <a:noFill/>
          <a:ln>
            <a:noFill/>
          </a:ln>
        </p:spPr>
      </p:pic>
      <p:pic>
        <p:nvPicPr>
          <p:cNvPr id="635" name="Google Shape;635;p41" descr="H:\KM3net\plaatjes\catiaplaatjes\reflector2.jpg"/>
          <p:cNvPicPr preferRelativeResize="0"/>
          <p:nvPr/>
        </p:nvPicPr>
        <p:blipFill rotWithShape="1">
          <a:blip r:embed="rId5">
            <a:alphaModFix/>
          </a:blip>
          <a:srcRect/>
          <a:stretch/>
        </p:blipFill>
        <p:spPr>
          <a:xfrm>
            <a:off x="4216937" y="236694"/>
            <a:ext cx="1498261" cy="864096"/>
          </a:xfrm>
          <a:prstGeom prst="rect">
            <a:avLst/>
          </a:prstGeom>
          <a:noFill/>
          <a:ln>
            <a:noFill/>
          </a:ln>
        </p:spPr>
      </p:pic>
      <p:pic>
        <p:nvPicPr>
          <p:cNvPr id="636" name="Google Shape;636;p41" descr="E:\positionpin.jpg"/>
          <p:cNvPicPr preferRelativeResize="0"/>
          <p:nvPr/>
        </p:nvPicPr>
        <p:blipFill rotWithShape="1">
          <a:blip r:embed="rId6">
            <a:alphaModFix/>
          </a:blip>
          <a:srcRect/>
          <a:stretch/>
        </p:blipFill>
        <p:spPr>
          <a:xfrm>
            <a:off x="6426594" y="4557640"/>
            <a:ext cx="2603727" cy="1884409"/>
          </a:xfrm>
          <a:prstGeom prst="rect">
            <a:avLst/>
          </a:prstGeom>
          <a:noFill/>
          <a:ln>
            <a:noFill/>
          </a:ln>
        </p:spPr>
      </p:pic>
      <p:cxnSp>
        <p:nvCxnSpPr>
          <p:cNvPr id="637" name="Google Shape;637;p41"/>
          <p:cNvCxnSpPr>
            <a:cxnSpLocks/>
          </p:cNvCxnSpPr>
          <p:nvPr/>
        </p:nvCxnSpPr>
        <p:spPr>
          <a:xfrm>
            <a:off x="4709614" y="1215445"/>
            <a:ext cx="15573" cy="560255"/>
          </a:xfrm>
          <a:prstGeom prst="straightConnector1">
            <a:avLst/>
          </a:prstGeom>
          <a:noFill/>
          <a:ln w="9525" cap="flat" cmpd="sng">
            <a:solidFill>
              <a:srgbClr val="4A7DBA"/>
            </a:solidFill>
            <a:prstDash val="solid"/>
            <a:round/>
            <a:headEnd type="none" w="sm" len="sm"/>
            <a:tailEnd type="stealth" w="med" len="med"/>
          </a:ln>
        </p:spPr>
      </p:cxnSp>
      <p:sp>
        <p:nvSpPr>
          <p:cNvPr id="638" name="Google Shape;638;p41"/>
          <p:cNvSpPr/>
          <p:nvPr/>
        </p:nvSpPr>
        <p:spPr>
          <a:xfrm>
            <a:off x="6631635" y="2365401"/>
            <a:ext cx="2434369" cy="25853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chemeClr val="dk1"/>
                </a:solidFill>
                <a:ea typeface="Calibri"/>
                <a:cs typeface="Calibri"/>
                <a:sym typeface="Calibri"/>
              </a:rPr>
              <a:t>Three PMT-clamping parts, combined with clamping the reflector ring.</a:t>
            </a:r>
            <a:endParaRPr sz="1400" b="0" i="0" u="none" strike="noStrike" cap="none" dirty="0">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ea typeface="Calibri"/>
                <a:cs typeface="Calibri"/>
                <a:sym typeface="Calibri"/>
              </a:rPr>
              <a:t>          </a:t>
            </a:r>
            <a:r>
              <a:rPr lang="en-US" sz="1400" b="0" i="0" u="none" strike="noStrike" cap="none" dirty="0">
                <a:solidFill>
                  <a:schemeClr val="dk1"/>
                </a:solidFill>
                <a:ea typeface="Calibri"/>
                <a:cs typeface="Calibri"/>
                <a:sym typeface="Calibri"/>
              </a:rPr>
              <a:t>Fixing point for                       </a:t>
            </a:r>
            <a:endParaRPr sz="1400" b="0" i="0" u="none" strike="noStrike" cap="none" dirty="0">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chemeClr val="dk1"/>
                </a:solidFill>
                <a:ea typeface="Calibri"/>
                <a:cs typeface="Calibri"/>
                <a:sym typeface="Calibri"/>
              </a:rPr>
              <a:t>          the reflector ring.</a:t>
            </a:r>
            <a:endParaRPr sz="1400" b="0" i="0" u="none" strike="noStrike" cap="none" dirty="0">
              <a:solidFill>
                <a:schemeClr val="dk1"/>
              </a:solidFill>
              <a:ea typeface="Calibri"/>
              <a:cs typeface="Calibri"/>
              <a:sym typeface="Calibri"/>
            </a:endParaRPr>
          </a:p>
        </p:txBody>
      </p:sp>
      <p:pic>
        <p:nvPicPr>
          <p:cNvPr id="641" name="Google Shape;641;p41" descr="E:\domrex\18122012\Nieuwe afbeelding.png"/>
          <p:cNvPicPr preferRelativeResize="0"/>
          <p:nvPr/>
        </p:nvPicPr>
        <p:blipFill rotWithShape="1">
          <a:blip r:embed="rId7">
            <a:alphaModFix/>
          </a:blip>
          <a:srcRect/>
          <a:stretch/>
        </p:blipFill>
        <p:spPr>
          <a:xfrm>
            <a:off x="-10887" y="0"/>
            <a:ext cx="985043" cy="890587"/>
          </a:xfrm>
          <a:prstGeom prst="rect">
            <a:avLst/>
          </a:prstGeom>
          <a:noFill/>
          <a:ln>
            <a:noFill/>
          </a:ln>
        </p:spPr>
      </p:pic>
      <p:sp>
        <p:nvSpPr>
          <p:cNvPr id="642" name="Google Shape;642;p41"/>
          <p:cNvSpPr/>
          <p:nvPr/>
        </p:nvSpPr>
        <p:spPr>
          <a:xfrm>
            <a:off x="1048585" y="176222"/>
            <a:ext cx="316835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dirty="0">
                <a:latin typeface="Calibri"/>
                <a:ea typeface="Calibri"/>
                <a:cs typeface="Calibri"/>
                <a:sym typeface="Calibri"/>
              </a:rPr>
              <a:t>Fitting the </a:t>
            </a:r>
            <a:r>
              <a:rPr lang="en-US" sz="2000" b="0" i="0" u="none" strike="noStrike" cap="none" dirty="0" err="1">
                <a:latin typeface="Calibri"/>
                <a:ea typeface="Calibri"/>
                <a:cs typeface="Calibri"/>
                <a:sym typeface="Calibri"/>
              </a:rPr>
              <a:t>reflectorring</a:t>
            </a:r>
            <a:r>
              <a:rPr lang="en-US" sz="2000" b="0" i="0" u="none" strike="noStrike" cap="none" dirty="0">
                <a:latin typeface="Calibri"/>
                <a:ea typeface="Calibri"/>
                <a:cs typeface="Calibri"/>
                <a:sym typeface="Calibri"/>
              </a:rPr>
              <a:t>;</a:t>
            </a:r>
            <a:endParaRPr sz="2000" b="0" i="0" u="none" strike="noStrike" cap="none" dirty="0">
              <a:latin typeface="Arial"/>
              <a:ea typeface="Arial"/>
              <a:cs typeface="Arial"/>
              <a:sym typeface="Arial"/>
            </a:endParaRPr>
          </a:p>
        </p:txBody>
      </p:sp>
      <p:sp>
        <p:nvSpPr>
          <p:cNvPr id="2" name="Google Shape;639;p41">
            <a:extLst>
              <a:ext uri="{FF2B5EF4-FFF2-40B4-BE49-F238E27FC236}">
                <a16:creationId xmlns:a16="http://schemas.microsoft.com/office/drawing/2014/main" id="{AEF9C291-8913-D061-7459-BDE9C390D8C2}"/>
              </a:ext>
            </a:extLst>
          </p:cNvPr>
          <p:cNvSpPr/>
          <p:nvPr/>
        </p:nvSpPr>
        <p:spPr>
          <a:xfrm>
            <a:off x="3018470" y="932181"/>
            <a:ext cx="1390465" cy="8905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400" dirty="0">
                <a:solidFill>
                  <a:schemeClr val="dk1"/>
                </a:solidFill>
                <a:latin typeface="Calibri" panose="020F0502020204030204" pitchFamily="34" charset="0"/>
                <a:ea typeface="Calibri"/>
                <a:cs typeface="Calibri" panose="020F0502020204030204" pitchFamily="34" charset="0"/>
                <a:sym typeface="Calibri"/>
              </a:rPr>
              <a:t>A tool “</a:t>
            </a:r>
            <a:r>
              <a:rPr lang="nl-NL" sz="1400" dirty="0" err="1">
                <a:solidFill>
                  <a:schemeClr val="dk1"/>
                </a:solidFill>
                <a:latin typeface="Calibri" panose="020F0502020204030204" pitchFamily="34" charset="0"/>
                <a:ea typeface="Calibri"/>
                <a:cs typeface="Calibri" panose="020F0502020204030204" pitchFamily="34" charset="0"/>
                <a:sym typeface="Calibri"/>
              </a:rPr>
              <a:t>rolls</a:t>
            </a:r>
            <a:r>
              <a:rPr lang="nl-NL" sz="1400" dirty="0">
                <a:solidFill>
                  <a:schemeClr val="dk1"/>
                </a:solidFill>
                <a:latin typeface="Calibri" panose="020F0502020204030204" pitchFamily="34" charset="0"/>
                <a:ea typeface="Calibri"/>
                <a:cs typeface="Calibri" panose="020F0502020204030204" pitchFamily="34" charset="0"/>
                <a:sym typeface="Calibri"/>
              </a:rPr>
              <a:t>” </a:t>
            </a:r>
            <a:r>
              <a:rPr lang="nl-NL" sz="1400" dirty="0" err="1">
                <a:solidFill>
                  <a:schemeClr val="dk1"/>
                </a:solidFill>
                <a:latin typeface="Calibri" panose="020F0502020204030204" pitchFamily="34" charset="0"/>
                <a:ea typeface="Calibri"/>
                <a:cs typeface="Calibri" panose="020F0502020204030204" pitchFamily="34" charset="0"/>
                <a:sym typeface="Calibri"/>
              </a:rPr>
              <a:t>the</a:t>
            </a:r>
            <a:r>
              <a:rPr lang="nl-NL" sz="1400" dirty="0">
                <a:solidFill>
                  <a:schemeClr val="dk1"/>
                </a:solidFill>
                <a:latin typeface="Calibri" panose="020F0502020204030204" pitchFamily="34" charset="0"/>
                <a:ea typeface="Calibri"/>
                <a:cs typeface="Calibri" panose="020F0502020204030204" pitchFamily="34" charset="0"/>
                <a:sym typeface="Calibri"/>
              </a:rPr>
              <a:t> </a:t>
            </a:r>
            <a:r>
              <a:rPr lang="nl-NL" sz="1400" dirty="0" err="1">
                <a:solidFill>
                  <a:schemeClr val="dk1"/>
                </a:solidFill>
                <a:latin typeface="Calibri" panose="020F0502020204030204" pitchFamily="34" charset="0"/>
                <a:ea typeface="Calibri"/>
                <a:cs typeface="Calibri" panose="020F0502020204030204" pitchFamily="34" charset="0"/>
                <a:sym typeface="Calibri"/>
              </a:rPr>
              <a:t>funnel</a:t>
            </a:r>
            <a:r>
              <a:rPr lang="nl-NL" sz="1400" dirty="0">
                <a:solidFill>
                  <a:schemeClr val="dk1"/>
                </a:solidFill>
                <a:latin typeface="Calibri" panose="020F0502020204030204" pitchFamily="34" charset="0"/>
                <a:ea typeface="Calibri"/>
                <a:cs typeface="Calibri" panose="020F0502020204030204" pitchFamily="34" charset="0"/>
                <a:sym typeface="Calibri"/>
              </a:rPr>
              <a:t>-form in </a:t>
            </a:r>
            <a:r>
              <a:rPr lang="nl-NL" sz="1400" dirty="0" err="1">
                <a:solidFill>
                  <a:schemeClr val="dk1"/>
                </a:solidFill>
                <a:latin typeface="Calibri" panose="020F0502020204030204" pitchFamily="34" charset="0"/>
                <a:ea typeface="Calibri"/>
                <a:cs typeface="Calibri" panose="020F0502020204030204" pitchFamily="34" charset="0"/>
                <a:sym typeface="Calibri"/>
              </a:rPr>
              <a:t>the</a:t>
            </a:r>
            <a:r>
              <a:rPr lang="nl-NL" sz="1400" dirty="0">
                <a:solidFill>
                  <a:schemeClr val="dk1"/>
                </a:solidFill>
                <a:latin typeface="Calibri" panose="020F0502020204030204" pitchFamily="34" charset="0"/>
                <a:ea typeface="Calibri"/>
                <a:cs typeface="Calibri" panose="020F0502020204030204" pitchFamily="34" charset="0"/>
                <a:sym typeface="Calibri"/>
              </a:rPr>
              <a:t> flat ring</a:t>
            </a:r>
            <a:endParaRPr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3" name="Footer Placeholder 2">
            <a:extLst>
              <a:ext uri="{FF2B5EF4-FFF2-40B4-BE49-F238E27FC236}">
                <a16:creationId xmlns:a16="http://schemas.microsoft.com/office/drawing/2014/main" id="{E2FCB1DC-82A2-520B-2D3C-25FD8AAD101B}"/>
              </a:ext>
            </a:extLst>
          </p:cNvPr>
          <p:cNvSpPr>
            <a:spLocks noGrp="1"/>
          </p:cNvSpPr>
          <p:nvPr>
            <p:ph type="ftr" sz="quarter" idx="5"/>
          </p:nvPr>
        </p:nvSpPr>
        <p:spPr/>
        <p:txBody>
          <a:bodyPr/>
          <a:lstStyle/>
          <a:p>
            <a:pPr marL="181610" marR="5080" indent="-169545">
              <a:lnSpc>
                <a:spcPct val="100000"/>
              </a:lnSpc>
            </a:pPr>
            <a:r>
              <a:rPr lang="en-US" spc="-10"/>
              <a:t>Made@Nikhef-KM3NeT-mechanics</a:t>
            </a:r>
            <a:endParaRPr lang="en-US" dirty="0"/>
          </a:p>
        </p:txBody>
      </p:sp>
      <p:sp>
        <p:nvSpPr>
          <p:cNvPr id="4" name="Google Shape;431;p24">
            <a:extLst>
              <a:ext uri="{FF2B5EF4-FFF2-40B4-BE49-F238E27FC236}">
                <a16:creationId xmlns:a16="http://schemas.microsoft.com/office/drawing/2014/main" id="{EF8D54D5-5CB5-0C4F-1E30-7F530E12D513}"/>
              </a:ext>
            </a:extLst>
          </p:cNvPr>
          <p:cNvSpPr txBox="1"/>
          <p:nvPr/>
        </p:nvSpPr>
        <p:spPr>
          <a:xfrm>
            <a:off x="11230759" y="2143316"/>
            <a:ext cx="64346" cy="3273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1" i="0" u="none" strike="sngStrike" cap="none">
              <a:solidFill>
                <a:srgbClr val="000000"/>
              </a:solidFill>
              <a:latin typeface="Arial"/>
              <a:ea typeface="Arial"/>
              <a:cs typeface="Arial"/>
              <a:sym typeface="Arial"/>
            </a:endParaRPr>
          </a:p>
        </p:txBody>
      </p:sp>
      <p:sp>
        <p:nvSpPr>
          <p:cNvPr id="5" name="Google Shape;432;p24">
            <a:extLst>
              <a:ext uri="{FF2B5EF4-FFF2-40B4-BE49-F238E27FC236}">
                <a16:creationId xmlns:a16="http://schemas.microsoft.com/office/drawing/2014/main" id="{57FFFBC3-F521-FB28-8572-CEB90303B51E}"/>
              </a:ext>
            </a:extLst>
          </p:cNvPr>
          <p:cNvSpPr txBox="1"/>
          <p:nvPr/>
        </p:nvSpPr>
        <p:spPr>
          <a:xfrm>
            <a:off x="281668" y="4607060"/>
            <a:ext cx="2171228" cy="6873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800"/>
              </a:spcBef>
              <a:spcAft>
                <a:spcPts val="0"/>
              </a:spcAft>
              <a:buNone/>
            </a:pPr>
            <a:r>
              <a:rPr lang="en-US" sz="1600" b="0" i="0" u="none" strike="noStrike" cap="none" dirty="0">
                <a:solidFill>
                  <a:srgbClr val="000000"/>
                </a:solidFill>
                <a:latin typeface="Calibri"/>
                <a:ea typeface="Calibri"/>
                <a:cs typeface="Calibri"/>
                <a:sym typeface="Calibri"/>
              </a:rPr>
              <a:t>Nice homogenous reflectors in 3 seconds!</a:t>
            </a:r>
            <a:endParaRPr sz="1600" b="0" i="0" u="none" strike="noStrike" cap="none" dirty="0">
              <a:solidFill>
                <a:srgbClr val="000000"/>
              </a:solidFill>
              <a:latin typeface="Arial"/>
              <a:ea typeface="Arial"/>
              <a:cs typeface="Arial"/>
              <a:sym typeface="Arial"/>
            </a:endParaRPr>
          </a:p>
        </p:txBody>
      </p:sp>
      <p:pic>
        <p:nvPicPr>
          <p:cNvPr id="7" name="Google Shape;435;p24">
            <a:extLst>
              <a:ext uri="{FF2B5EF4-FFF2-40B4-BE49-F238E27FC236}">
                <a16:creationId xmlns:a16="http://schemas.microsoft.com/office/drawing/2014/main" id="{BBD3EDB2-20FE-CE72-3385-9804A9198100}"/>
              </a:ext>
            </a:extLst>
          </p:cNvPr>
          <p:cNvPicPr preferRelativeResize="0"/>
          <p:nvPr/>
        </p:nvPicPr>
        <p:blipFill rotWithShape="1">
          <a:blip r:embed="rId8">
            <a:alphaModFix/>
          </a:blip>
          <a:srcRect l="21508" t="-1272" r="16334" b="10322"/>
          <a:stretch/>
        </p:blipFill>
        <p:spPr>
          <a:xfrm rot="5400000">
            <a:off x="2714633" y="3871383"/>
            <a:ext cx="2175383" cy="2460367"/>
          </a:xfrm>
          <a:prstGeom prst="rect">
            <a:avLst/>
          </a:prstGeom>
          <a:noFill/>
          <a:ln>
            <a:noFill/>
          </a:ln>
        </p:spPr>
      </p:pic>
      <p:pic>
        <p:nvPicPr>
          <p:cNvPr id="8" name="Google Shape;436;p24">
            <a:extLst>
              <a:ext uri="{FF2B5EF4-FFF2-40B4-BE49-F238E27FC236}">
                <a16:creationId xmlns:a16="http://schemas.microsoft.com/office/drawing/2014/main" id="{2BD995EA-06D8-6DAC-19F9-3190B451B627}"/>
              </a:ext>
            </a:extLst>
          </p:cNvPr>
          <p:cNvPicPr preferRelativeResize="0"/>
          <p:nvPr/>
        </p:nvPicPr>
        <p:blipFill rotWithShape="1">
          <a:blip r:embed="rId9">
            <a:alphaModFix/>
          </a:blip>
          <a:srcRect l="4879" t="21693" r="6859" b="12986"/>
          <a:stretch/>
        </p:blipFill>
        <p:spPr>
          <a:xfrm rot="10800000">
            <a:off x="113679" y="2496000"/>
            <a:ext cx="2785062" cy="21753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FAF65AD-D3CA-4B70-90EF-BEF0A4DDAB6D}"/>
              </a:ext>
            </a:extLst>
          </p:cNvPr>
          <p:cNvPicPr>
            <a:picLocks noChangeAspect="1"/>
          </p:cNvPicPr>
          <p:nvPr/>
        </p:nvPicPr>
        <p:blipFill rotWithShape="1">
          <a:blip r:embed="rId3"/>
          <a:srcRect r="8002"/>
          <a:stretch/>
        </p:blipFill>
        <p:spPr>
          <a:xfrm>
            <a:off x="7228587" y="3520535"/>
            <a:ext cx="1700467" cy="1619515"/>
          </a:xfrm>
          <a:prstGeom prst="rect">
            <a:avLst/>
          </a:prstGeom>
        </p:spPr>
      </p:pic>
      <p:pic>
        <p:nvPicPr>
          <p:cNvPr id="19" name="Google Shape;99;p15">
            <a:extLst>
              <a:ext uri="{FF2B5EF4-FFF2-40B4-BE49-F238E27FC236}">
                <a16:creationId xmlns:a16="http://schemas.microsoft.com/office/drawing/2014/main" id="{07CDD390-450D-6CED-E247-FD4AAEAED00B}"/>
              </a:ext>
            </a:extLst>
          </p:cNvPr>
          <p:cNvPicPr preferRelativeResize="0"/>
          <p:nvPr/>
        </p:nvPicPr>
        <p:blipFill rotWithShape="1">
          <a:blip r:embed="rId4">
            <a:alphaModFix/>
          </a:blip>
          <a:srcRect/>
          <a:stretch/>
        </p:blipFill>
        <p:spPr>
          <a:xfrm>
            <a:off x="4982852" y="1678715"/>
            <a:ext cx="2728247" cy="2321598"/>
          </a:xfrm>
          <a:prstGeom prst="rect">
            <a:avLst/>
          </a:prstGeom>
          <a:noFill/>
          <a:ln>
            <a:noFill/>
          </a:ln>
        </p:spPr>
      </p:pic>
      <p:pic>
        <p:nvPicPr>
          <p:cNvPr id="18" name="Afbeelding 25">
            <a:extLst>
              <a:ext uri="{FF2B5EF4-FFF2-40B4-BE49-F238E27FC236}">
                <a16:creationId xmlns:a16="http://schemas.microsoft.com/office/drawing/2014/main" id="{0E66D47D-4D2A-400C-BD98-9BF10FAC4F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696" y="4699188"/>
            <a:ext cx="2215715" cy="1895668"/>
          </a:xfrm>
          <a:prstGeom prst="rect">
            <a:avLst/>
          </a:prstGeom>
        </p:spPr>
      </p:pic>
      <p:pic>
        <p:nvPicPr>
          <p:cNvPr id="7" name="Picture 2" descr="E:\domrex\18122012\Nieuwe afbeelding.png"/>
          <p:cNvPicPr>
            <a:picLocks noChangeAspect="1" noChangeArrowheads="1"/>
          </p:cNvPicPr>
          <p:nvPr/>
        </p:nvPicPr>
        <p:blipFill>
          <a:blip r:embed="rId6" cstate="print"/>
          <a:srcRect/>
          <a:stretch>
            <a:fillRect/>
          </a:stretch>
        </p:blipFill>
        <p:spPr bwMode="auto">
          <a:xfrm>
            <a:off x="-10887" y="0"/>
            <a:ext cx="985043" cy="890587"/>
          </a:xfrm>
          <a:prstGeom prst="rect">
            <a:avLst/>
          </a:prstGeom>
          <a:noFill/>
        </p:spPr>
      </p:pic>
      <p:sp>
        <p:nvSpPr>
          <p:cNvPr id="1028" name="AutoShape 4" descr="https://webmail.nikhef.nl/SOGo/so/berbee/Mail/0/folderArchives/folderkm3/11200/2/contral%2Bhousing%2BO_holder_byou_complete-versione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030" name="AutoShape 6" descr="https://webmail.nikhef.nl/SOGo/so/berbee/Mail/0/folderArchives/folderkm3/11200/2/contral%2Bhousing%2BO_holder_byou_complete-versione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032" name="AutoShape 8" descr="https://webmail.nikhef.nl/SOGo/so/berbee/Mail/0/folderArchives/folderkm3/11200/2/contral%2Bhousing%2BO_holder_byou_complete-versione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034" name="AutoShape 10" descr="https://webmail.nikhef.nl/SOGo/so/berbee/Mail/0/folderArchives/folderkm3/11200/2/contral%2Bhousing%2BO_holder_byou_complete-versione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10" name="Picture 9">
            <a:extLst>
              <a:ext uri="{FF2B5EF4-FFF2-40B4-BE49-F238E27FC236}">
                <a16:creationId xmlns:a16="http://schemas.microsoft.com/office/drawing/2014/main" id="{0A38083F-1A60-43A3-872F-BBDA4DBF369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2680" y="2450291"/>
            <a:ext cx="3459195" cy="735607"/>
          </a:xfrm>
          <a:prstGeom prst="rect">
            <a:avLst/>
          </a:prstGeom>
          <a:noFill/>
          <a:ln>
            <a:noFill/>
          </a:ln>
        </p:spPr>
      </p:pic>
      <p:sp>
        <p:nvSpPr>
          <p:cNvPr id="12" name="Title 7">
            <a:extLst>
              <a:ext uri="{FF2B5EF4-FFF2-40B4-BE49-F238E27FC236}">
                <a16:creationId xmlns:a16="http://schemas.microsoft.com/office/drawing/2014/main" id="{6EE8D1C5-FF52-4F39-B1AE-6F8D5CE36A7F}"/>
              </a:ext>
            </a:extLst>
          </p:cNvPr>
          <p:cNvSpPr>
            <a:spLocks noGrp="1"/>
          </p:cNvSpPr>
          <p:nvPr>
            <p:ph type="title"/>
          </p:nvPr>
        </p:nvSpPr>
        <p:spPr>
          <a:xfrm>
            <a:off x="1108224" y="64512"/>
            <a:ext cx="4372006" cy="307777"/>
          </a:xfrm>
        </p:spPr>
        <p:txBody>
          <a:bodyPr/>
          <a:lstStyle/>
          <a:p>
            <a:r>
              <a:rPr lang="en-US" sz="2000" dirty="0"/>
              <a:t>Injection molding Support structures</a:t>
            </a:r>
          </a:p>
        </p:txBody>
      </p:sp>
      <p:sp>
        <p:nvSpPr>
          <p:cNvPr id="13" name="Content Placeholder 8">
            <a:extLst>
              <a:ext uri="{FF2B5EF4-FFF2-40B4-BE49-F238E27FC236}">
                <a16:creationId xmlns:a16="http://schemas.microsoft.com/office/drawing/2014/main" id="{7804CD6F-7755-48AF-865F-31178046B31B}"/>
              </a:ext>
            </a:extLst>
          </p:cNvPr>
          <p:cNvSpPr txBox="1">
            <a:spLocks/>
          </p:cNvSpPr>
          <p:nvPr/>
        </p:nvSpPr>
        <p:spPr>
          <a:xfrm>
            <a:off x="231240" y="1970841"/>
            <a:ext cx="4617378" cy="430887"/>
          </a:xfrm>
          <a:prstGeom prst="rect">
            <a:avLst/>
          </a:prstGeom>
        </p:spPr>
        <p:txBody>
          <a:bodyPr wrap="square" lIns="0" tIns="0" rIns="0" bIns="0">
            <a:spAutoFit/>
          </a:bodyPr>
          <a:lstStyle>
            <a:lvl1pPr marL="0">
              <a:defRPr sz="24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nl-NL" sz="1400" kern="0" dirty="0"/>
              <a:t>The different inserts for</a:t>
            </a:r>
            <a:r>
              <a:rPr lang="en-GB" sz="1400" dirty="0"/>
              <a:t> pressure </a:t>
            </a:r>
          </a:p>
          <a:p>
            <a:r>
              <a:rPr lang="en-GB" sz="1400" dirty="0"/>
              <a:t>gauge, nano-beacon, gel tube-connection and blanks</a:t>
            </a:r>
            <a:r>
              <a:rPr lang="nl-NL" sz="1400" kern="0" dirty="0"/>
              <a:t>.</a:t>
            </a:r>
            <a:endParaRPr lang="nl-NL" kern="0" dirty="0"/>
          </a:p>
        </p:txBody>
      </p:sp>
      <p:pic>
        <p:nvPicPr>
          <p:cNvPr id="17" name="Afbeelding 36">
            <a:extLst>
              <a:ext uri="{FF2B5EF4-FFF2-40B4-BE49-F238E27FC236}">
                <a16:creationId xmlns:a16="http://schemas.microsoft.com/office/drawing/2014/main" id="{3D4A2BC5-EBD2-47F7-BCDF-7DFE3104F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53" y="2511096"/>
            <a:ext cx="878244" cy="718930"/>
          </a:xfrm>
          <a:prstGeom prst="rect">
            <a:avLst/>
          </a:prstGeom>
        </p:spPr>
      </p:pic>
      <p:sp>
        <p:nvSpPr>
          <p:cNvPr id="25" name="Title 1">
            <a:extLst>
              <a:ext uri="{FF2B5EF4-FFF2-40B4-BE49-F238E27FC236}">
                <a16:creationId xmlns:a16="http://schemas.microsoft.com/office/drawing/2014/main" id="{A50107A3-9F91-487A-B189-01A00DFB54AF}"/>
              </a:ext>
            </a:extLst>
          </p:cNvPr>
          <p:cNvSpPr txBox="1">
            <a:spLocks/>
          </p:cNvSpPr>
          <p:nvPr/>
        </p:nvSpPr>
        <p:spPr>
          <a:xfrm>
            <a:off x="6421271" y="5233266"/>
            <a:ext cx="2378033" cy="803784"/>
          </a:xfrm>
          <a:prstGeom prst="rect">
            <a:avLst/>
          </a:prstGeom>
        </p:spPr>
        <p:txBody>
          <a:bodyPr wrap="square" lIns="0" tIns="0" rIns="0" bIns="0">
            <a:noAutofit/>
          </a:bodyPr>
          <a:lstStyle>
            <a:lvl1pPr>
              <a:defRPr sz="2400" b="0" i="0">
                <a:solidFill>
                  <a:schemeClr val="tx1"/>
                </a:solidFill>
                <a:latin typeface="Calibri"/>
                <a:ea typeface="+mj-ea"/>
                <a:cs typeface="Calibri"/>
              </a:defRPr>
            </a:lvl1pPr>
          </a:lstStyle>
          <a:p>
            <a:r>
              <a:rPr lang="nl-NL" sz="1400" kern="0" dirty="0"/>
              <a:t>For </a:t>
            </a:r>
            <a:r>
              <a:rPr lang="nl-NL" sz="1400" kern="0" dirty="0" err="1"/>
              <a:t>the</a:t>
            </a:r>
            <a:r>
              <a:rPr lang="nl-NL" sz="1400" kern="0" dirty="0"/>
              <a:t> </a:t>
            </a:r>
            <a:r>
              <a:rPr lang="nl-NL" sz="1400" kern="0" dirty="0" err="1"/>
              <a:t>bottom</a:t>
            </a:r>
            <a:r>
              <a:rPr lang="nl-NL" sz="1400" kern="0" dirty="0"/>
              <a:t> support;</a:t>
            </a:r>
          </a:p>
        </p:txBody>
      </p:sp>
      <p:sp>
        <p:nvSpPr>
          <p:cNvPr id="26" name="Content Placeholder 4">
            <a:extLst>
              <a:ext uri="{FF2B5EF4-FFF2-40B4-BE49-F238E27FC236}">
                <a16:creationId xmlns:a16="http://schemas.microsoft.com/office/drawing/2014/main" id="{D6500179-61AD-4BB0-8B92-1429EBF91DE7}"/>
              </a:ext>
            </a:extLst>
          </p:cNvPr>
          <p:cNvSpPr txBox="1">
            <a:spLocks/>
          </p:cNvSpPr>
          <p:nvPr/>
        </p:nvSpPr>
        <p:spPr>
          <a:xfrm>
            <a:off x="6222497" y="5498441"/>
            <a:ext cx="2421988" cy="1077218"/>
          </a:xfrm>
          <a:prstGeom prst="rect">
            <a:avLst/>
          </a:prstGeom>
        </p:spPr>
        <p:txBody>
          <a:bodyPr wrap="square" lIns="0" tIns="0" rIns="0" bIns="0">
            <a:spAutoFit/>
          </a:bodyPr>
          <a:lstStyle>
            <a:lvl1pPr marL="0">
              <a:defRPr sz="24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nl-NL" sz="1400" kern="0" dirty="0"/>
              <a:t>Six identical parts + one central part</a:t>
            </a:r>
          </a:p>
          <a:p>
            <a:endParaRPr lang="nl-NL" sz="1400" kern="0" dirty="0"/>
          </a:p>
          <a:p>
            <a:r>
              <a:rPr lang="nl-NL" sz="1400" kern="0" dirty="0"/>
              <a:t>Possibly the piezo hole must be separately milled</a:t>
            </a:r>
          </a:p>
        </p:txBody>
      </p:sp>
      <p:sp>
        <p:nvSpPr>
          <p:cNvPr id="2" name="Date Placeholder 1">
            <a:extLst>
              <a:ext uri="{FF2B5EF4-FFF2-40B4-BE49-F238E27FC236}">
                <a16:creationId xmlns:a16="http://schemas.microsoft.com/office/drawing/2014/main" id="{D8974C98-6293-40AE-B451-0CAD7DD545E9}"/>
              </a:ext>
            </a:extLst>
          </p:cNvPr>
          <p:cNvSpPr>
            <a:spLocks noGrp="1"/>
          </p:cNvSpPr>
          <p:nvPr>
            <p:ph type="dt" sz="half" idx="6"/>
          </p:nvPr>
        </p:nvSpPr>
        <p:spPr/>
        <p:txBody>
          <a:bodyPr/>
          <a:lstStyle/>
          <a:p>
            <a:pPr marL="12700">
              <a:lnSpc>
                <a:spcPct val="100000"/>
              </a:lnSpc>
            </a:pPr>
            <a:r>
              <a:rPr lang="en-NL"/>
              <a:t>09-02-2023</a:t>
            </a:r>
            <a:endParaRPr lang="en-US" dirty="0"/>
          </a:p>
        </p:txBody>
      </p:sp>
      <p:sp>
        <p:nvSpPr>
          <p:cNvPr id="4" name="Slide Number Placeholder 3">
            <a:extLst>
              <a:ext uri="{FF2B5EF4-FFF2-40B4-BE49-F238E27FC236}">
                <a16:creationId xmlns:a16="http://schemas.microsoft.com/office/drawing/2014/main" id="{7C7F5ADC-1F26-4E86-AF06-38BA3A14BFDC}"/>
              </a:ext>
            </a:extLst>
          </p:cNvPr>
          <p:cNvSpPr>
            <a:spLocks noGrp="1"/>
          </p:cNvSpPr>
          <p:nvPr>
            <p:ph type="sldNum" sz="quarter" idx="7"/>
          </p:nvPr>
        </p:nvSpPr>
        <p:spPr>
          <a:xfrm>
            <a:off x="8492235" y="6464984"/>
            <a:ext cx="263090" cy="203891"/>
          </a:xfrm>
        </p:spPr>
        <p:txBody>
          <a:bodyPr/>
          <a:lstStyle/>
          <a:p>
            <a:pPr marL="25400">
              <a:lnSpc>
                <a:spcPct val="100000"/>
              </a:lnSpc>
            </a:pPr>
            <a:fld id="{81D60167-4931-47E6-BA6A-407CBD079E47}" type="slidenum">
              <a:rPr lang="en-US" smtClean="0"/>
              <a:pPr marL="25400">
                <a:lnSpc>
                  <a:spcPct val="100000"/>
                </a:lnSpc>
              </a:pPr>
              <a:t>14</a:t>
            </a:fld>
            <a:endParaRPr lang="en-US" dirty="0"/>
          </a:p>
        </p:txBody>
      </p:sp>
      <p:sp>
        <p:nvSpPr>
          <p:cNvPr id="5" name="Google Shape;838;p65">
            <a:extLst>
              <a:ext uri="{FF2B5EF4-FFF2-40B4-BE49-F238E27FC236}">
                <a16:creationId xmlns:a16="http://schemas.microsoft.com/office/drawing/2014/main" id="{38BF06D1-E62A-3760-DF47-54EECBAEBACE}"/>
              </a:ext>
            </a:extLst>
          </p:cNvPr>
          <p:cNvSpPr/>
          <p:nvPr/>
        </p:nvSpPr>
        <p:spPr>
          <a:xfrm>
            <a:off x="114369" y="461836"/>
            <a:ext cx="6282830" cy="1096742"/>
          </a:xfrm>
          <a:prstGeom prst="rect">
            <a:avLst/>
          </a:prstGeom>
          <a:noFill/>
          <a:ln>
            <a:noFill/>
          </a:ln>
        </p:spPr>
        <p:txBody>
          <a:bodyPr spcFirstLastPara="1" wrap="square" lIns="91425" tIns="45700" rIns="91425" bIns="45700" anchor="t" anchorCtr="0">
            <a:noAutofit/>
          </a:bodyPr>
          <a:lstStyle/>
          <a:p>
            <a:pPr>
              <a:buClr>
                <a:srgbClr val="000000"/>
              </a:buClr>
              <a:buSzPts val="2400"/>
            </a:pPr>
            <a:r>
              <a:rPr lang="en-US" sz="1400" b="0" i="0" u="none" strike="noStrike" cap="none" dirty="0">
                <a:solidFill>
                  <a:schemeClr val="dk1"/>
                </a:solidFill>
                <a:latin typeface="Calibri"/>
                <a:ea typeface="Calibri"/>
                <a:cs typeface="Calibri"/>
                <a:sym typeface="Calibri"/>
              </a:rPr>
              <a:t>	Paul Dijkstra, researcher at the Professorship for Polymer Engineering 	</a:t>
            </a:r>
            <a:r>
              <a:rPr lang="en-US" sz="1400" b="0" i="0" u="none" strike="noStrike" cap="none" dirty="0" err="1">
                <a:solidFill>
                  <a:schemeClr val="dk1"/>
                </a:solidFill>
                <a:latin typeface="Calibri"/>
                <a:ea typeface="Calibri"/>
                <a:cs typeface="Calibri"/>
                <a:sym typeface="Calibri"/>
              </a:rPr>
              <a:t>Windesheim</a:t>
            </a:r>
            <a:r>
              <a:rPr lang="en-US" sz="1400" b="0" i="0" u="none" strike="noStrike" cap="none" dirty="0">
                <a:solidFill>
                  <a:schemeClr val="dk1"/>
                </a:solidFill>
                <a:latin typeface="Calibri"/>
                <a:ea typeface="Calibri"/>
                <a:cs typeface="Calibri"/>
                <a:sym typeface="Calibri"/>
              </a:rPr>
              <a:t> in Zwolle made it possible to </a:t>
            </a:r>
            <a:r>
              <a:rPr lang="en-US" sz="1400" b="0" i="0" u="none" strike="noStrike" cap="none" dirty="0" err="1">
                <a:solidFill>
                  <a:schemeClr val="dk1"/>
                </a:solidFill>
                <a:latin typeface="Calibri"/>
                <a:ea typeface="Calibri"/>
                <a:cs typeface="Calibri"/>
                <a:sym typeface="Calibri"/>
              </a:rPr>
              <a:t>mould</a:t>
            </a:r>
            <a:r>
              <a:rPr lang="en-US" sz="1400" b="0" i="0" u="none" strike="noStrike" cap="none" dirty="0">
                <a:solidFill>
                  <a:schemeClr val="dk1"/>
                </a:solidFill>
                <a:latin typeface="Calibri"/>
                <a:ea typeface="Calibri"/>
                <a:cs typeface="Calibri"/>
                <a:sym typeface="Calibri"/>
              </a:rPr>
              <a:t> the PMT-support structure.</a:t>
            </a:r>
            <a:r>
              <a:rPr lang="en-US" sz="1000" dirty="0">
                <a:solidFill>
                  <a:srgbClr val="000000"/>
                </a:solidFill>
                <a:latin typeface="Arial"/>
                <a:ea typeface="Calibri"/>
                <a:cs typeface="Arial"/>
                <a:sym typeface="Arial"/>
              </a:rPr>
              <a:t> </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He redesigned the Top-support to make it ready for injection molding. It </a:t>
            </a:r>
            <a:r>
              <a:rPr lang="en-US" sz="1400" dirty="0">
                <a:solidFill>
                  <a:schemeClr val="dk1"/>
                </a:solidFill>
                <a:latin typeface="Calibri" panose="020F0502020204030204" pitchFamily="34" charset="0"/>
                <a:ea typeface="Calibri"/>
                <a:cs typeface="Calibri" panose="020F0502020204030204" pitchFamily="34" charset="0"/>
                <a:sym typeface="Calibri"/>
              </a:rPr>
              <a:t>was</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 therefore divided in 6 equal parts which thereafter </a:t>
            </a:r>
            <a:r>
              <a:rPr lang="nl-NL"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are</a:t>
            </a:r>
            <a:r>
              <a:rPr lang="nl-NL" sz="1400" dirty="0">
                <a:solidFill>
                  <a:srgbClr val="000000"/>
                </a:solidFill>
                <a:latin typeface="Calibri" panose="020F0502020204030204" pitchFamily="34" charset="0"/>
                <a:ea typeface="Calibri"/>
                <a:cs typeface="Calibri" panose="020F0502020204030204" pitchFamily="34" charset="0"/>
                <a:sym typeface="Arial"/>
              </a:rPr>
              <a:t> </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assembled (all external!) For the pressure gauge, the pouring tube and the Nano beacon a solution is implemented.</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6" name="Google Shape;843;p65">
            <a:extLst>
              <a:ext uri="{FF2B5EF4-FFF2-40B4-BE49-F238E27FC236}">
                <a16:creationId xmlns:a16="http://schemas.microsoft.com/office/drawing/2014/main" id="{7D8A48FB-5582-F828-92F7-6D59442E9518}"/>
              </a:ext>
            </a:extLst>
          </p:cNvPr>
          <p:cNvSpPr/>
          <p:nvPr/>
        </p:nvSpPr>
        <p:spPr>
          <a:xfrm>
            <a:off x="-3092130" y="570412"/>
            <a:ext cx="7940748" cy="6547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1000" b="0" i="0" u="none" strike="noStrike" cap="none" dirty="0">
              <a:solidFill>
                <a:srgbClr val="000000"/>
              </a:solidFill>
              <a:latin typeface="Arial"/>
              <a:ea typeface="Arial"/>
              <a:cs typeface="Arial"/>
              <a:sym typeface="Arial"/>
            </a:endParaRPr>
          </a:p>
        </p:txBody>
      </p:sp>
      <p:sp>
        <p:nvSpPr>
          <p:cNvPr id="8" name="Content Placeholder 8">
            <a:extLst>
              <a:ext uri="{FF2B5EF4-FFF2-40B4-BE49-F238E27FC236}">
                <a16:creationId xmlns:a16="http://schemas.microsoft.com/office/drawing/2014/main" id="{A9DC9881-EA5E-9AD4-D148-5C03784B05C0}"/>
              </a:ext>
            </a:extLst>
          </p:cNvPr>
          <p:cNvSpPr txBox="1">
            <a:spLocks/>
          </p:cNvSpPr>
          <p:nvPr/>
        </p:nvSpPr>
        <p:spPr>
          <a:xfrm>
            <a:off x="175413" y="4447402"/>
            <a:ext cx="1700467" cy="1908215"/>
          </a:xfrm>
          <a:prstGeom prst="rect">
            <a:avLst/>
          </a:prstGeom>
        </p:spPr>
        <p:txBody>
          <a:bodyPr wrap="square" lIns="0" tIns="0" rIns="0" bIns="0">
            <a:spAutoFit/>
          </a:bodyPr>
          <a:lstStyle>
            <a:lvl1pPr marL="0">
              <a:defRPr sz="24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400" kern="0" dirty="0"/>
              <a:t>Six separate parts </a:t>
            </a:r>
          </a:p>
          <a:p>
            <a:r>
              <a:rPr lang="en-US" sz="1400" kern="0" dirty="0"/>
              <a:t>form a Top-support.</a:t>
            </a:r>
          </a:p>
          <a:p>
            <a:br>
              <a:rPr lang="nl-NL" kern="0" dirty="0"/>
            </a:br>
            <a:endParaRPr lang="nl-NL" kern="0" dirty="0"/>
          </a:p>
          <a:p>
            <a:endParaRPr lang="nl-NL" kern="0" dirty="0"/>
          </a:p>
          <a:p>
            <a:endParaRPr lang="nl-NL" kern="0" dirty="0"/>
          </a:p>
        </p:txBody>
      </p:sp>
      <p:pic>
        <p:nvPicPr>
          <p:cNvPr id="9" name="Google Shape;104;p12">
            <a:extLst>
              <a:ext uri="{FF2B5EF4-FFF2-40B4-BE49-F238E27FC236}">
                <a16:creationId xmlns:a16="http://schemas.microsoft.com/office/drawing/2014/main" id="{A08ADB1F-2C55-11D1-E5FB-E14D3948A6B9}"/>
              </a:ext>
            </a:extLst>
          </p:cNvPr>
          <p:cNvPicPr preferRelativeResize="0"/>
          <p:nvPr/>
        </p:nvPicPr>
        <p:blipFill rotWithShape="1">
          <a:blip r:embed="rId9">
            <a:alphaModFix/>
          </a:blip>
          <a:srcRect/>
          <a:stretch/>
        </p:blipFill>
        <p:spPr>
          <a:xfrm>
            <a:off x="1940591" y="3387405"/>
            <a:ext cx="1941352" cy="1311783"/>
          </a:xfrm>
          <a:prstGeom prst="rect">
            <a:avLst/>
          </a:prstGeom>
          <a:noFill/>
          <a:ln>
            <a:noFill/>
          </a:ln>
        </p:spPr>
      </p:pic>
      <p:pic>
        <p:nvPicPr>
          <p:cNvPr id="22" name="Google Shape;1789;p109">
            <a:extLst>
              <a:ext uri="{FF2B5EF4-FFF2-40B4-BE49-F238E27FC236}">
                <a16:creationId xmlns:a16="http://schemas.microsoft.com/office/drawing/2014/main" id="{33564A8B-5658-CECB-2A7E-4C39F810F4D7}"/>
              </a:ext>
            </a:extLst>
          </p:cNvPr>
          <p:cNvPicPr preferRelativeResize="0"/>
          <p:nvPr/>
        </p:nvPicPr>
        <p:blipFill rotWithShape="1">
          <a:blip r:embed="rId10">
            <a:alphaModFix/>
          </a:blip>
          <a:srcRect/>
          <a:stretch/>
        </p:blipFill>
        <p:spPr>
          <a:xfrm>
            <a:off x="2924228" y="4816626"/>
            <a:ext cx="2020302" cy="1568132"/>
          </a:xfrm>
          <a:prstGeom prst="rect">
            <a:avLst/>
          </a:prstGeom>
          <a:noFill/>
          <a:ln>
            <a:noFill/>
          </a:ln>
        </p:spPr>
      </p:pic>
      <p:pic>
        <p:nvPicPr>
          <p:cNvPr id="23" name="Google Shape;1792;p109">
            <a:extLst>
              <a:ext uri="{FF2B5EF4-FFF2-40B4-BE49-F238E27FC236}">
                <a16:creationId xmlns:a16="http://schemas.microsoft.com/office/drawing/2014/main" id="{BB590CB9-902D-6394-C462-02067946E8AC}"/>
              </a:ext>
            </a:extLst>
          </p:cNvPr>
          <p:cNvPicPr preferRelativeResize="0"/>
          <p:nvPr/>
        </p:nvPicPr>
        <p:blipFill rotWithShape="1">
          <a:blip r:embed="rId11">
            <a:alphaModFix/>
          </a:blip>
          <a:srcRect/>
          <a:stretch/>
        </p:blipFill>
        <p:spPr>
          <a:xfrm>
            <a:off x="7001325" y="657831"/>
            <a:ext cx="1819805" cy="1185900"/>
          </a:xfrm>
          <a:prstGeom prst="rect">
            <a:avLst/>
          </a:prstGeom>
          <a:noFill/>
          <a:ln>
            <a:noFill/>
          </a:ln>
        </p:spPr>
      </p:pic>
      <p:sp>
        <p:nvSpPr>
          <p:cNvPr id="27" name="Footer Placeholder 26">
            <a:extLst>
              <a:ext uri="{FF2B5EF4-FFF2-40B4-BE49-F238E27FC236}">
                <a16:creationId xmlns:a16="http://schemas.microsoft.com/office/drawing/2014/main" id="{A47244F0-33E4-2D0E-A959-55C8A7CF8729}"/>
              </a:ext>
            </a:extLst>
          </p:cNvPr>
          <p:cNvSpPr>
            <a:spLocks noGrp="1"/>
          </p:cNvSpPr>
          <p:nvPr>
            <p:ph type="ftr" sz="quarter" idx="5"/>
          </p:nvPr>
        </p:nvSpPr>
        <p:spPr/>
        <p:txBody>
          <a:bodyPr/>
          <a:lstStyle/>
          <a:p>
            <a:pPr marL="181610" marR="5080" indent="-169545">
              <a:lnSpc>
                <a:spcPct val="100000"/>
              </a:lnSpc>
            </a:pPr>
            <a:r>
              <a:rPr lang="en-US" spc="-10"/>
              <a:t>Made@Nikhef-KM3NeT-mechanics</a:t>
            </a:r>
            <a:endParaRPr lang="en-US" dirty="0"/>
          </a:p>
        </p:txBody>
      </p:sp>
    </p:spTree>
    <p:extLst>
      <p:ext uri="{BB962C8B-B14F-4D97-AF65-F5344CB8AC3E}">
        <p14:creationId xmlns:p14="http://schemas.microsoft.com/office/powerpoint/2010/main" val="4050109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31"/>
          <p:cNvPicPr preferRelativeResize="0"/>
          <p:nvPr/>
        </p:nvPicPr>
        <p:blipFill rotWithShape="1">
          <a:blip r:embed="rId3">
            <a:alphaModFix/>
          </a:blip>
          <a:srcRect l="57130" t="24572" r="4641" b="10311"/>
          <a:stretch/>
        </p:blipFill>
        <p:spPr>
          <a:xfrm>
            <a:off x="3120246" y="1889238"/>
            <a:ext cx="2584731" cy="2898550"/>
          </a:xfrm>
          <a:prstGeom prst="rect">
            <a:avLst/>
          </a:prstGeom>
          <a:noFill/>
          <a:ln>
            <a:noFill/>
          </a:ln>
        </p:spPr>
      </p:pic>
      <p:pic>
        <p:nvPicPr>
          <p:cNvPr id="402" name="Google Shape;402;p31"/>
          <p:cNvPicPr preferRelativeResize="0"/>
          <p:nvPr/>
        </p:nvPicPr>
        <p:blipFill rotWithShape="1">
          <a:blip r:embed="rId4">
            <a:alphaModFix/>
          </a:blip>
          <a:srcRect l="50000" t="18763" r="18353" b="25641"/>
          <a:stretch/>
        </p:blipFill>
        <p:spPr>
          <a:xfrm>
            <a:off x="6321354" y="1889239"/>
            <a:ext cx="2478805" cy="2898549"/>
          </a:xfrm>
          <a:prstGeom prst="rect">
            <a:avLst/>
          </a:prstGeom>
          <a:noFill/>
          <a:ln>
            <a:noFill/>
          </a:ln>
        </p:spPr>
      </p:pic>
      <p:sp>
        <p:nvSpPr>
          <p:cNvPr id="403" name="Google Shape;403;p31"/>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l" rtl="0">
              <a:lnSpc>
                <a:spcPct val="100000"/>
              </a:lnSpc>
              <a:spcBef>
                <a:spcPts val="0"/>
              </a:spcBef>
              <a:spcAft>
                <a:spcPts val="0"/>
              </a:spcAft>
              <a:buSzPts val="1400"/>
              <a:buNone/>
            </a:pPr>
            <a:r>
              <a:rPr lang="en-NL"/>
              <a:t>09-02-2023</a:t>
            </a:r>
            <a:endParaRPr/>
          </a:p>
        </p:txBody>
      </p:sp>
      <p:sp>
        <p:nvSpPr>
          <p:cNvPr id="405" name="Google Shape;405;p31"/>
          <p:cNvSpPr txBox="1">
            <a:spLocks noGrp="1"/>
          </p:cNvSpPr>
          <p:nvPr>
            <p:ph type="sldNum" idx="12"/>
          </p:nvPr>
        </p:nvSpPr>
        <p:spPr>
          <a:xfrm>
            <a:off x="8492235" y="6464985"/>
            <a:ext cx="307924"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25400" lvl="0" indent="0" algn="r" rtl="0">
              <a:lnSpc>
                <a:spcPct val="100000"/>
              </a:lnSpc>
              <a:spcBef>
                <a:spcPts val="0"/>
              </a:spcBef>
              <a:spcAft>
                <a:spcPts val="0"/>
              </a:spcAft>
              <a:buSzPts val="1200"/>
              <a:buNone/>
            </a:pPr>
            <a:fld id="{00000000-1234-1234-1234-123412341234}" type="slidenum">
              <a:rPr lang="en-US" smtClean="0"/>
              <a:pPr marL="25400" lvl="0" indent="0" algn="r" rtl="0">
                <a:lnSpc>
                  <a:spcPct val="100000"/>
                </a:lnSpc>
                <a:spcBef>
                  <a:spcPts val="0"/>
                </a:spcBef>
                <a:spcAft>
                  <a:spcPts val="0"/>
                </a:spcAft>
                <a:buSzPts val="1200"/>
                <a:buNone/>
              </a:pPr>
              <a:t>15</a:t>
            </a:fld>
            <a:endParaRPr/>
          </a:p>
        </p:txBody>
      </p:sp>
      <p:pic>
        <p:nvPicPr>
          <p:cNvPr id="406" name="Google Shape;406;p31" descr="E:\domrex\18122012\Nieuwe afbeelding.png"/>
          <p:cNvPicPr preferRelativeResize="0"/>
          <p:nvPr/>
        </p:nvPicPr>
        <p:blipFill rotWithShape="1">
          <a:blip r:embed="rId5">
            <a:alphaModFix/>
          </a:blip>
          <a:srcRect/>
          <a:stretch/>
        </p:blipFill>
        <p:spPr>
          <a:xfrm>
            <a:off x="-10887" y="0"/>
            <a:ext cx="985043" cy="890587"/>
          </a:xfrm>
          <a:prstGeom prst="rect">
            <a:avLst/>
          </a:prstGeom>
          <a:noFill/>
          <a:ln>
            <a:noFill/>
          </a:ln>
        </p:spPr>
      </p:pic>
      <p:sp>
        <p:nvSpPr>
          <p:cNvPr id="407" name="Google Shape;407;p31"/>
          <p:cNvSpPr/>
          <p:nvPr/>
        </p:nvSpPr>
        <p:spPr>
          <a:xfrm>
            <a:off x="7409468" y="4050341"/>
            <a:ext cx="1731518"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New form 3-D printed, to be used with O-ring.</a:t>
            </a:r>
            <a:endParaRPr sz="1400" b="0" i="0" u="none" strike="noStrike" cap="none" dirty="0">
              <a:solidFill>
                <a:srgbClr val="000000"/>
              </a:solidFill>
              <a:latin typeface="Arial"/>
              <a:ea typeface="Arial"/>
              <a:cs typeface="Arial"/>
              <a:sym typeface="Arial"/>
            </a:endParaRPr>
          </a:p>
        </p:txBody>
      </p:sp>
      <p:sp>
        <p:nvSpPr>
          <p:cNvPr id="408" name="Google Shape;408;p31"/>
          <p:cNvSpPr/>
          <p:nvPr/>
        </p:nvSpPr>
        <p:spPr>
          <a:xfrm>
            <a:off x="4208859" y="4091517"/>
            <a:ext cx="1848476"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New form injection molded with U-seal</a:t>
            </a:r>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cxnSp>
        <p:nvCxnSpPr>
          <p:cNvPr id="409" name="Google Shape;409;p31"/>
          <p:cNvCxnSpPr/>
          <p:nvPr/>
        </p:nvCxnSpPr>
        <p:spPr>
          <a:xfrm rot="10800000">
            <a:off x="7509024" y="3632580"/>
            <a:ext cx="653198" cy="427145"/>
          </a:xfrm>
          <a:prstGeom prst="straightConnector1">
            <a:avLst/>
          </a:prstGeom>
          <a:noFill/>
          <a:ln w="38100" cap="flat" cmpd="sng">
            <a:solidFill>
              <a:srgbClr val="FF0000"/>
            </a:solidFill>
            <a:prstDash val="solid"/>
            <a:round/>
            <a:headEnd type="none" w="sm" len="sm"/>
            <a:tailEnd type="triangle" w="med" len="med"/>
          </a:ln>
        </p:spPr>
      </p:cxnSp>
      <p:sp>
        <p:nvSpPr>
          <p:cNvPr id="410" name="Google Shape;410;p31"/>
          <p:cNvSpPr/>
          <p:nvPr/>
        </p:nvSpPr>
        <p:spPr>
          <a:xfrm>
            <a:off x="7344215" y="3805954"/>
            <a:ext cx="90506" cy="80399"/>
          </a:xfrm>
          <a:prstGeom prst="ellipse">
            <a:avLst/>
          </a:prstGeom>
          <a:solidFill>
            <a:srgbClr val="00B0F0"/>
          </a:solid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11" name="Google Shape;411;p31"/>
          <p:cNvCxnSpPr/>
          <p:nvPr/>
        </p:nvCxnSpPr>
        <p:spPr>
          <a:xfrm rot="10800000">
            <a:off x="4623668" y="3737705"/>
            <a:ext cx="480174" cy="375889"/>
          </a:xfrm>
          <a:prstGeom prst="straightConnector1">
            <a:avLst/>
          </a:prstGeom>
          <a:noFill/>
          <a:ln w="38100" cap="flat" cmpd="sng">
            <a:solidFill>
              <a:srgbClr val="FF0000"/>
            </a:solidFill>
            <a:prstDash val="solid"/>
            <a:round/>
            <a:headEnd type="none" w="sm" len="sm"/>
            <a:tailEnd type="triangle" w="med" len="med"/>
          </a:ln>
        </p:spPr>
      </p:cxnSp>
      <p:sp>
        <p:nvSpPr>
          <p:cNvPr id="412" name="Google Shape;412;p31"/>
          <p:cNvSpPr/>
          <p:nvPr/>
        </p:nvSpPr>
        <p:spPr>
          <a:xfrm>
            <a:off x="3170949" y="5148224"/>
            <a:ext cx="5321285"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Arial"/>
                <a:ea typeface="Arial"/>
                <a:cs typeface="Arial"/>
                <a:sym typeface="Arial"/>
              </a:rPr>
              <a:t>On the left the new seal, better capable of sealing PMT’s with slightly different dimensions, therefore less depending on accurate PMT dimensions (</a:t>
            </a:r>
            <a:r>
              <a:rPr lang="en-US" sz="1600" dirty="0">
                <a:solidFill>
                  <a:srgbClr val="000000"/>
                </a:solidFill>
                <a:latin typeface="Arial"/>
                <a:ea typeface="Arial"/>
                <a:cs typeface="Arial"/>
                <a:sym typeface="Arial"/>
              </a:rPr>
              <a:t>D</a:t>
            </a:r>
            <a:r>
              <a:rPr lang="en-US" sz="1600" b="0" i="0" u="none" strike="noStrike" cap="none" dirty="0">
                <a:solidFill>
                  <a:srgbClr val="000000"/>
                </a:solidFill>
                <a:latin typeface="Arial"/>
                <a:ea typeface="Arial"/>
                <a:cs typeface="Arial"/>
                <a:sym typeface="Arial"/>
              </a:rPr>
              <a:t>esign-change</a:t>
            </a:r>
            <a:r>
              <a:rPr lang="en-US" sz="1600" dirty="0">
                <a:solidFill>
                  <a:srgbClr val="000000"/>
                </a:solidFill>
                <a:latin typeface="Arial"/>
                <a:ea typeface="Arial"/>
                <a:cs typeface="Arial"/>
                <a:sym typeface="Arial"/>
              </a:rPr>
              <a:t> is much less flexible</a:t>
            </a:r>
            <a:r>
              <a:rPr lang="en-US" sz="1600" b="0" i="0" u="none" strike="noStrike" cap="none" dirty="0">
                <a:solidFill>
                  <a:srgbClr val="000000"/>
                </a:solidFill>
                <a:latin typeface="Arial"/>
                <a:ea typeface="Arial"/>
                <a:cs typeface="Arial"/>
                <a:sym typeface="Arial"/>
              </a:rPr>
              <a:t> in injection molding!)</a:t>
            </a:r>
            <a:endParaRPr dirty="0"/>
          </a:p>
        </p:txBody>
      </p:sp>
      <p:pic>
        <p:nvPicPr>
          <p:cNvPr id="413" name="Google Shape;413;p31"/>
          <p:cNvPicPr preferRelativeResize="0"/>
          <p:nvPr/>
        </p:nvPicPr>
        <p:blipFill rotWithShape="1">
          <a:blip r:embed="rId6">
            <a:alphaModFix/>
          </a:blip>
          <a:srcRect l="5760" t="-7504" r="11744"/>
          <a:stretch/>
        </p:blipFill>
        <p:spPr>
          <a:xfrm rot="5400000">
            <a:off x="281447" y="2620459"/>
            <a:ext cx="2590327" cy="2370990"/>
          </a:xfrm>
          <a:prstGeom prst="rect">
            <a:avLst/>
          </a:prstGeom>
          <a:noFill/>
          <a:ln>
            <a:noFill/>
          </a:ln>
        </p:spPr>
      </p:pic>
      <p:sp>
        <p:nvSpPr>
          <p:cNvPr id="414" name="Google Shape;414;p31"/>
          <p:cNvSpPr/>
          <p:nvPr/>
        </p:nvSpPr>
        <p:spPr>
          <a:xfrm>
            <a:off x="1590533" y="832531"/>
            <a:ext cx="5918490"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dirty="0">
                <a:solidFill>
                  <a:srgbClr val="000000"/>
                </a:solidFill>
                <a:latin typeface="Arial"/>
                <a:ea typeface="Arial"/>
                <a:cs typeface="Arial"/>
                <a:sym typeface="Arial"/>
              </a:rPr>
              <a:t>Designing and p</a:t>
            </a:r>
            <a:r>
              <a:rPr lang="en-US" sz="1600" b="0" i="0" u="none" strike="noStrike" cap="none" dirty="0">
                <a:solidFill>
                  <a:srgbClr val="000000"/>
                </a:solidFill>
                <a:latin typeface="Arial"/>
                <a:ea typeface="Arial"/>
                <a:cs typeface="Arial"/>
                <a:sym typeface="Arial"/>
              </a:rPr>
              <a:t>roducing the </a:t>
            </a:r>
            <a:r>
              <a:rPr lang="en-US" sz="1600" b="0" i="0" u="none" strike="noStrike" cap="none" dirty="0" err="1">
                <a:solidFill>
                  <a:srgbClr val="000000"/>
                </a:solidFill>
                <a:latin typeface="Arial"/>
                <a:ea typeface="Arial"/>
                <a:cs typeface="Arial"/>
                <a:sym typeface="Arial"/>
              </a:rPr>
              <a:t>mould</a:t>
            </a:r>
            <a:r>
              <a:rPr lang="en-US" sz="1600" b="0" i="0" u="none" strike="noStrike" cap="none" dirty="0">
                <a:solidFill>
                  <a:srgbClr val="000000"/>
                </a:solidFill>
                <a:latin typeface="Arial"/>
                <a:ea typeface="Arial"/>
                <a:cs typeface="Arial"/>
                <a:sym typeface="Arial"/>
              </a:rPr>
              <a:t> takes more than a year, therefore the top supports (the first ones developed) had to be combined with the printed bottoms -an extra complication- </a:t>
            </a:r>
            <a:endParaRPr dirty="0"/>
          </a:p>
        </p:txBody>
      </p:sp>
      <p:sp>
        <p:nvSpPr>
          <p:cNvPr id="415" name="Google Shape;415;p31"/>
          <p:cNvSpPr/>
          <p:nvPr/>
        </p:nvSpPr>
        <p:spPr>
          <a:xfrm>
            <a:off x="1554849" y="232170"/>
            <a:ext cx="504561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Why 3D-printing as well as injection molding?</a:t>
            </a:r>
            <a:endParaRPr sz="2000" b="0" i="0" u="none" strike="noStrike" cap="none" dirty="0">
              <a:solidFill>
                <a:srgbClr val="000000"/>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BE9D8722-2E9D-2889-D68B-B1DAA82DF0DD}"/>
              </a:ext>
            </a:extLst>
          </p:cNvPr>
          <p:cNvSpPr>
            <a:spLocks noGrp="1"/>
          </p:cNvSpPr>
          <p:nvPr>
            <p:ph type="ftr" sz="quarter" idx="5"/>
          </p:nvPr>
        </p:nvSpPr>
        <p:spPr/>
        <p:txBody>
          <a:bodyPr/>
          <a:lstStyle/>
          <a:p>
            <a:pPr marL="181610" marR="5080" indent="-169545">
              <a:lnSpc>
                <a:spcPct val="100000"/>
              </a:lnSpc>
            </a:pPr>
            <a:r>
              <a:rPr lang="en-US" spc="-10"/>
              <a:t>Made@Nikhef-KM3NeT-mechanics</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65"/>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l" rtl="0">
              <a:lnSpc>
                <a:spcPct val="100000"/>
              </a:lnSpc>
              <a:spcBef>
                <a:spcPts val="0"/>
              </a:spcBef>
              <a:spcAft>
                <a:spcPts val="0"/>
              </a:spcAft>
              <a:buSzPts val="1400"/>
              <a:buNone/>
            </a:pPr>
            <a:r>
              <a:rPr lang="en-NL"/>
              <a:t>09-02-2023</a:t>
            </a:r>
            <a:endParaRPr/>
          </a:p>
        </p:txBody>
      </p:sp>
      <p:sp>
        <p:nvSpPr>
          <p:cNvPr id="1004" name="Google Shape;1004;p65"/>
          <p:cNvSpPr txBox="1">
            <a:spLocks noGrp="1"/>
          </p:cNvSpPr>
          <p:nvPr>
            <p:ph type="sldNum" idx="12"/>
          </p:nvPr>
        </p:nvSpPr>
        <p:spPr>
          <a:xfrm>
            <a:off x="8492234" y="6464985"/>
            <a:ext cx="291547"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25400" lvl="0" indent="0" algn="l" rtl="0">
              <a:lnSpc>
                <a:spcPct val="100000"/>
              </a:lnSpc>
              <a:spcBef>
                <a:spcPts val="0"/>
              </a:spcBef>
              <a:spcAft>
                <a:spcPts val="0"/>
              </a:spcAft>
              <a:buSzPts val="1200"/>
              <a:buNone/>
            </a:pPr>
            <a:fld id="{00000000-1234-1234-1234-123412341234}" type="slidenum">
              <a:rPr lang="en-US" smtClean="0"/>
              <a:pPr marL="25400" lvl="0" indent="0" algn="l" rtl="0">
                <a:lnSpc>
                  <a:spcPct val="100000"/>
                </a:lnSpc>
                <a:spcBef>
                  <a:spcPts val="0"/>
                </a:spcBef>
                <a:spcAft>
                  <a:spcPts val="0"/>
                </a:spcAft>
                <a:buSzPts val="1200"/>
                <a:buNone/>
              </a:pPr>
              <a:t>16</a:t>
            </a:fld>
            <a:endParaRPr/>
          </a:p>
        </p:txBody>
      </p:sp>
      <p:pic>
        <p:nvPicPr>
          <p:cNvPr id="1005" name="Google Shape;1005;p65" descr="E:\domrex\18122012\Nieuwe afbeelding.png"/>
          <p:cNvPicPr preferRelativeResize="0"/>
          <p:nvPr/>
        </p:nvPicPr>
        <p:blipFill rotWithShape="1">
          <a:blip r:embed="rId3">
            <a:alphaModFix/>
          </a:blip>
          <a:srcRect/>
          <a:stretch/>
        </p:blipFill>
        <p:spPr>
          <a:xfrm>
            <a:off x="-10887" y="0"/>
            <a:ext cx="985043" cy="890587"/>
          </a:xfrm>
          <a:prstGeom prst="rect">
            <a:avLst/>
          </a:prstGeom>
          <a:noFill/>
          <a:ln>
            <a:noFill/>
          </a:ln>
        </p:spPr>
      </p:pic>
      <p:sp>
        <p:nvSpPr>
          <p:cNvPr id="1006" name="Google Shape;1006;p65"/>
          <p:cNvSpPr/>
          <p:nvPr/>
        </p:nvSpPr>
        <p:spPr>
          <a:xfrm>
            <a:off x="1494691" y="276016"/>
            <a:ext cx="1621488"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The Mold;</a:t>
            </a:r>
            <a:endParaRPr sz="2000" b="0" i="0" u="none" strike="noStrike" cap="none">
              <a:solidFill>
                <a:srgbClr val="000000"/>
              </a:solidFill>
              <a:latin typeface="Arial"/>
              <a:ea typeface="Arial"/>
              <a:cs typeface="Arial"/>
              <a:sym typeface="Arial"/>
            </a:endParaRPr>
          </a:p>
        </p:txBody>
      </p:sp>
      <p:pic>
        <p:nvPicPr>
          <p:cNvPr id="1007" name="Google Shape;1007;p65"/>
          <p:cNvPicPr preferRelativeResize="0"/>
          <p:nvPr/>
        </p:nvPicPr>
        <p:blipFill rotWithShape="1">
          <a:blip r:embed="rId4">
            <a:alphaModFix/>
          </a:blip>
          <a:srcRect/>
          <a:stretch/>
        </p:blipFill>
        <p:spPr>
          <a:xfrm>
            <a:off x="3831099" y="205135"/>
            <a:ext cx="2383127" cy="2495274"/>
          </a:xfrm>
          <a:prstGeom prst="rect">
            <a:avLst/>
          </a:prstGeom>
          <a:noFill/>
          <a:ln>
            <a:noFill/>
          </a:ln>
        </p:spPr>
      </p:pic>
      <p:pic>
        <p:nvPicPr>
          <p:cNvPr id="1008" name="Google Shape;1008;p65"/>
          <p:cNvPicPr preferRelativeResize="0"/>
          <p:nvPr/>
        </p:nvPicPr>
        <p:blipFill rotWithShape="1">
          <a:blip r:embed="rId5">
            <a:alphaModFix/>
          </a:blip>
          <a:srcRect/>
          <a:stretch/>
        </p:blipFill>
        <p:spPr>
          <a:xfrm>
            <a:off x="5441326" y="2827421"/>
            <a:ext cx="3551512" cy="3621893"/>
          </a:xfrm>
          <a:prstGeom prst="rect">
            <a:avLst/>
          </a:prstGeom>
          <a:noFill/>
          <a:ln>
            <a:noFill/>
          </a:ln>
        </p:spPr>
      </p:pic>
      <p:pic>
        <p:nvPicPr>
          <p:cNvPr id="1009" name="Google Shape;1009;p65"/>
          <p:cNvPicPr preferRelativeResize="0"/>
          <p:nvPr/>
        </p:nvPicPr>
        <p:blipFill rotWithShape="1">
          <a:blip r:embed="rId6">
            <a:alphaModFix/>
          </a:blip>
          <a:srcRect/>
          <a:stretch/>
        </p:blipFill>
        <p:spPr>
          <a:xfrm>
            <a:off x="328226" y="2827421"/>
            <a:ext cx="3374449" cy="3585690"/>
          </a:xfrm>
          <a:prstGeom prst="rect">
            <a:avLst/>
          </a:prstGeom>
          <a:noFill/>
          <a:ln>
            <a:noFill/>
          </a:ln>
        </p:spPr>
      </p:pic>
      <p:pic>
        <p:nvPicPr>
          <p:cNvPr id="10" name="Google Shape;785;p50">
            <a:extLst>
              <a:ext uri="{FF2B5EF4-FFF2-40B4-BE49-F238E27FC236}">
                <a16:creationId xmlns:a16="http://schemas.microsoft.com/office/drawing/2014/main" id="{5A0F53FD-6351-435B-9A03-3986D9743685}"/>
              </a:ext>
            </a:extLst>
          </p:cNvPr>
          <p:cNvPicPr preferRelativeResize="0"/>
          <p:nvPr/>
        </p:nvPicPr>
        <p:blipFill rotWithShape="1">
          <a:blip r:embed="rId7">
            <a:alphaModFix/>
          </a:blip>
          <a:srcRect/>
          <a:stretch/>
        </p:blipFill>
        <p:spPr>
          <a:xfrm>
            <a:off x="6444744" y="549969"/>
            <a:ext cx="2617078" cy="2023427"/>
          </a:xfrm>
          <a:prstGeom prst="rect">
            <a:avLst/>
          </a:prstGeom>
          <a:noFill/>
          <a:ln>
            <a:noFill/>
          </a:ln>
        </p:spPr>
      </p:pic>
      <p:sp>
        <p:nvSpPr>
          <p:cNvPr id="11" name="Google Shape;779;p50">
            <a:extLst>
              <a:ext uri="{FF2B5EF4-FFF2-40B4-BE49-F238E27FC236}">
                <a16:creationId xmlns:a16="http://schemas.microsoft.com/office/drawing/2014/main" id="{CD391EB8-6BEF-4C6A-BC2D-AC5E839AF0FA}"/>
              </a:ext>
            </a:extLst>
          </p:cNvPr>
          <p:cNvSpPr/>
          <p:nvPr/>
        </p:nvSpPr>
        <p:spPr>
          <a:xfrm>
            <a:off x="301159" y="1306480"/>
            <a:ext cx="3299422" cy="8905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Complicated mechanics, cooling and eject mechanisms which are now </a:t>
            </a:r>
            <a:r>
              <a:rPr lang="en-US" sz="1400" dirty="0">
                <a:solidFill>
                  <a:srgbClr val="000000"/>
                </a:solidFill>
                <a:latin typeface="Calibri" panose="020F0502020204030204" pitchFamily="34" charset="0"/>
                <a:ea typeface="Arial"/>
                <a:cs typeface="Calibri" panose="020F0502020204030204" pitchFamily="34" charset="0"/>
                <a:sym typeface="Arial"/>
              </a:rPr>
              <a:t>producing the parts, this one is for the top-supports.</a:t>
            </a:r>
            <a:endParaRPr dirty="0">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F549DE29-03DA-16A8-59FE-DAA436CEF1DE}"/>
              </a:ext>
            </a:extLst>
          </p:cNvPr>
          <p:cNvSpPr>
            <a:spLocks noGrp="1"/>
          </p:cNvSpPr>
          <p:nvPr>
            <p:ph type="ftr" sz="quarter" idx="5"/>
          </p:nvPr>
        </p:nvSpPr>
        <p:spPr/>
        <p:txBody>
          <a:bodyPr/>
          <a:lstStyle/>
          <a:p>
            <a:pPr marL="181610" marR="5080" indent="-169545">
              <a:lnSpc>
                <a:spcPct val="100000"/>
              </a:lnSpc>
            </a:pPr>
            <a:r>
              <a:rPr lang="en-US" spc="-10"/>
              <a:t>Made@Nikhef-KM3NeT-mechanics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p:nvPr/>
        </p:nvSpPr>
        <p:spPr>
          <a:xfrm>
            <a:off x="3373622" y="497743"/>
            <a:ext cx="5776659" cy="713942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DU top buoy is necessary to keep the Du straight up within specification; </a:t>
            </a:r>
            <a:endPar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rtl="0">
              <a:spcBef>
                <a:spcPts val="100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Within 100 m at 0.15 m/s Sea current in ARCA which is measured to be the maximum current at Capo-</a:t>
            </a:r>
            <a:r>
              <a:rPr lang="en-US" sz="1400" b="0" i="0" u="none" strike="noStrike" cap="none" dirty="0" err="1">
                <a:solidFill>
                  <a:schemeClr val="dk1"/>
                </a:solidFill>
                <a:latin typeface="Calibri" panose="020F0502020204030204" pitchFamily="34" charset="0"/>
                <a:ea typeface="Calibri"/>
                <a:cs typeface="Calibri" panose="020F0502020204030204" pitchFamily="34" charset="0"/>
                <a:sym typeface="Calibri"/>
              </a:rPr>
              <a:t>Passero</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 where ARCA will be installed. With the current design the deviation is limited to approximately 40 m. </a:t>
            </a:r>
          </a:p>
          <a:p>
            <a:pPr marL="0" marR="0" lvl="0" indent="0" rtl="0">
              <a:spcBef>
                <a:spcPts val="100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In ORCA the maximum top-deviation is 25 m at 0.3 m/s Sea current which is the maximum current at the Toulon site where ORCA will be installed. With the current design the deviation is limited to approximately 14 m. </a:t>
            </a:r>
          </a:p>
          <a:p>
            <a:pPr marL="0" marR="0" lvl="0" indent="0" rtl="0">
              <a:spcBef>
                <a:spcPts val="100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rest of the parts are for the release of the buoy at the end of the unfurling. The guider plate (2) is the mounting device for the two buoy sliders (4) which let the Buoy slide out of the LOM smoothly and are clamped in the LOM until they are pulled out by the ropes which are fixed to the anchor on the seabed. This LOM has two spring release clamps which clamp the sliders with a total force of approximately 800 N.</a:t>
            </a:r>
          </a:p>
          <a:p>
            <a:pPr marL="0" marR="0" lvl="0" indent="0" rtl="0">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At the bottom of the buoy frame a “pre-release” system is mounted. Since the main release system can only hold back approximately 800 N this second release prevents the buoy from breaking loose during the LOM rotation or transport. </a:t>
            </a:r>
            <a:endPar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rtl="0">
              <a:spcBef>
                <a:spcPts val="0"/>
              </a:spcBef>
              <a:spcAft>
                <a:spcPts val="0"/>
              </a:spcAft>
              <a:buClr>
                <a:srgbClr val="000000"/>
              </a:buClr>
              <a:buSzPts val="1800"/>
              <a:buFont typeface="Arial"/>
              <a:buNone/>
            </a:pPr>
            <a:endPar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rtl="0">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system consists of two buoy release pins      (6) which are tensioned by springs (11). Fixed to the ropes there are two hairpins (7) which block the release pins from retracting. When all DOMs are subsequently released from the LOM, the ropes will tension and the “safety” hairpins will be pulled out, now the release pins can be retracted by their springs. The small rope-ends will tension again and the buoy is retracted from the LOM. </a:t>
            </a:r>
            <a:endPar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15000"/>
              </a:lnSpc>
              <a:spcBef>
                <a:spcPts val="1000"/>
              </a:spcBef>
              <a:spcAft>
                <a:spcPts val="0"/>
              </a:spcAft>
              <a:buClr>
                <a:srgbClr val="000000"/>
              </a:buClr>
              <a:buSzPts val="1800"/>
              <a:buFont typeface="Arial"/>
              <a:buNone/>
            </a:pPr>
            <a:endParaRPr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149" name="Google Shape;149;p20" descr="D:\AAAAAAAAAAinwork\aaaareview\all\arca\DU_assy_posterx.jpg"/>
          <p:cNvPicPr preferRelativeResize="0"/>
          <p:nvPr/>
        </p:nvPicPr>
        <p:blipFill rotWithShape="1">
          <a:blip r:embed="rId3">
            <a:alphaModFix/>
          </a:blip>
          <a:srcRect/>
          <a:stretch/>
        </p:blipFill>
        <p:spPr>
          <a:xfrm>
            <a:off x="25764" y="0"/>
            <a:ext cx="3305608" cy="3575713"/>
          </a:xfrm>
          <a:prstGeom prst="rect">
            <a:avLst/>
          </a:prstGeom>
          <a:noFill/>
          <a:ln>
            <a:noFill/>
          </a:ln>
        </p:spPr>
      </p:pic>
      <p:pic>
        <p:nvPicPr>
          <p:cNvPr id="150" name="Google Shape;150;p20" descr="E:\domrex\18122012\Nieuwe afbeelding.png"/>
          <p:cNvPicPr preferRelativeResize="0"/>
          <p:nvPr/>
        </p:nvPicPr>
        <p:blipFill rotWithShape="1">
          <a:blip r:embed="rId4">
            <a:alphaModFix/>
          </a:blip>
          <a:srcRect/>
          <a:stretch/>
        </p:blipFill>
        <p:spPr>
          <a:xfrm>
            <a:off x="0" y="0"/>
            <a:ext cx="738782" cy="667940"/>
          </a:xfrm>
          <a:prstGeom prst="rect">
            <a:avLst/>
          </a:prstGeom>
          <a:noFill/>
          <a:ln>
            <a:noFill/>
          </a:ln>
        </p:spPr>
      </p:pic>
      <p:sp>
        <p:nvSpPr>
          <p:cNvPr id="151" name="Google Shape;151;p20"/>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SzPts val="1400"/>
              <a:buNone/>
            </a:pPr>
            <a:r>
              <a:rPr lang="en-NL"/>
              <a:t>09-02-2023</a:t>
            </a:r>
            <a:endParaRPr/>
          </a:p>
        </p:txBody>
      </p:sp>
      <p:sp>
        <p:nvSpPr>
          <p:cNvPr id="153" name="Google Shape;153;p20"/>
          <p:cNvSpPr txBox="1">
            <a:spLocks noGrp="1"/>
          </p:cNvSpPr>
          <p:nvPr>
            <p:ph type="sldNum" idx="12"/>
          </p:nvPr>
        </p:nvSpPr>
        <p:spPr>
          <a:xfrm>
            <a:off x="8492235" y="6464985"/>
            <a:ext cx="360820"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17</a:t>
            </a:fld>
            <a:endParaRPr dirty="0"/>
          </a:p>
        </p:txBody>
      </p:sp>
      <p:sp>
        <p:nvSpPr>
          <p:cNvPr id="154" name="Google Shape;154;p20"/>
          <p:cNvSpPr/>
          <p:nvPr/>
        </p:nvSpPr>
        <p:spPr>
          <a:xfrm>
            <a:off x="1958179" y="497743"/>
            <a:ext cx="1162336" cy="965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i="0" u="none" strike="noStrike" cap="none" dirty="0">
                <a:solidFill>
                  <a:schemeClr val="dk1"/>
                </a:solidFill>
                <a:latin typeface="Calibri" panose="020F0502020204030204" pitchFamily="34" charset="0"/>
                <a:ea typeface="Cambria"/>
                <a:cs typeface="Calibri" panose="020F0502020204030204" pitchFamily="34" charset="0"/>
                <a:sym typeface="Cambria"/>
              </a:rPr>
              <a:t>Top buoy assembly</a:t>
            </a:r>
            <a:endParaRPr sz="200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9" name="Google Shape;165;p21" descr="D:\AAAAAAAAAAinwork\aaaareview\all\arca\topbuoybottompart.jpg">
            <a:extLst>
              <a:ext uri="{FF2B5EF4-FFF2-40B4-BE49-F238E27FC236}">
                <a16:creationId xmlns:a16="http://schemas.microsoft.com/office/drawing/2014/main" id="{DDB194AF-89B9-46B3-B557-854A52514B95}"/>
              </a:ext>
            </a:extLst>
          </p:cNvPr>
          <p:cNvPicPr preferRelativeResize="0"/>
          <p:nvPr/>
        </p:nvPicPr>
        <p:blipFill rotWithShape="1">
          <a:blip r:embed="rId5">
            <a:alphaModFix/>
          </a:blip>
          <a:srcRect/>
          <a:stretch/>
        </p:blipFill>
        <p:spPr>
          <a:xfrm>
            <a:off x="68368" y="3908112"/>
            <a:ext cx="3230605" cy="2224473"/>
          </a:xfrm>
          <a:prstGeom prst="rect">
            <a:avLst/>
          </a:prstGeom>
          <a:noFill/>
          <a:ln>
            <a:noFill/>
          </a:ln>
        </p:spPr>
      </p:pic>
      <p:sp>
        <p:nvSpPr>
          <p:cNvPr id="2" name="Footer Placeholder 1">
            <a:extLst>
              <a:ext uri="{FF2B5EF4-FFF2-40B4-BE49-F238E27FC236}">
                <a16:creationId xmlns:a16="http://schemas.microsoft.com/office/drawing/2014/main" id="{618E7973-14C5-E0E9-DA9B-EFE54E3F22A4}"/>
              </a:ext>
            </a:extLst>
          </p:cNvPr>
          <p:cNvSpPr>
            <a:spLocks noGrp="1"/>
          </p:cNvSpPr>
          <p:nvPr>
            <p:ph type="ftr" sz="quarter" idx="5"/>
          </p:nvPr>
        </p:nvSpPr>
        <p:spPr/>
        <p:txBody>
          <a:bodyPr/>
          <a:lstStyle/>
          <a:p>
            <a:pPr marL="181610" marR="5080" indent="-169545">
              <a:lnSpc>
                <a:spcPct val="100000"/>
              </a:lnSpc>
            </a:pPr>
            <a:r>
              <a:rPr lang="en-US" spc="-10"/>
              <a:t>Made@Nikhef-KM3NeT-mechanics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7"/>
          <p:cNvSpPr txBox="1">
            <a:spLocks noGrp="1"/>
          </p:cNvSpPr>
          <p:nvPr>
            <p:ph type="title"/>
          </p:nvPr>
        </p:nvSpPr>
        <p:spPr>
          <a:xfrm>
            <a:off x="506404" y="-53587"/>
            <a:ext cx="4048539"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2000" dirty="0"/>
              <a:t>Motril (Portugal) tests 2014 / 2015</a:t>
            </a:r>
            <a:endParaRPr sz="2000" dirty="0"/>
          </a:p>
        </p:txBody>
      </p:sp>
      <p:sp>
        <p:nvSpPr>
          <p:cNvPr id="705" name="Google Shape;705;p47"/>
          <p:cNvSpPr txBox="1">
            <a:spLocks noGrp="1"/>
          </p:cNvSpPr>
          <p:nvPr>
            <p:ph type="body" idx="1"/>
          </p:nvPr>
        </p:nvSpPr>
        <p:spPr>
          <a:xfrm>
            <a:off x="147955" y="770132"/>
            <a:ext cx="4857182" cy="757879"/>
          </a:xfrm>
          <a:prstGeom prst="rect">
            <a:avLst/>
          </a:prstGeom>
          <a:noFill/>
          <a:ln>
            <a:noFill/>
          </a:ln>
        </p:spPr>
        <p:txBody>
          <a:bodyPr spcFirstLastPara="1" wrap="square" lIns="91425" tIns="45700" rIns="91425" bIns="45700" anchor="t" anchorCtr="0">
            <a:noAutofit/>
          </a:bodyPr>
          <a:lstStyle/>
          <a:p>
            <a:pPr lvl="1" algn="l" rtl="0">
              <a:lnSpc>
                <a:spcPct val="80000"/>
              </a:lnSpc>
              <a:spcBef>
                <a:spcPts val="392"/>
              </a:spcBef>
              <a:spcAft>
                <a:spcPts val="0"/>
              </a:spcAft>
              <a:buClr>
                <a:schemeClr val="dk1"/>
              </a:buClr>
              <a:buSzPts val="1960"/>
            </a:pPr>
            <a:r>
              <a:rPr lang="en-US" sz="1400" dirty="0">
                <a:latin typeface="Calibri" panose="020F0502020204030204" pitchFamily="34" charset="0"/>
                <a:cs typeface="Calibri" panose="020F0502020204030204" pitchFamily="34" charset="0"/>
              </a:rPr>
              <a:t>First deployment-tests done with the NIOZ ship; the </a:t>
            </a:r>
            <a:r>
              <a:rPr lang="en-US" sz="1400" dirty="0" err="1">
                <a:latin typeface="Calibri" panose="020F0502020204030204" pitchFamily="34" charset="0"/>
                <a:cs typeface="Calibri" panose="020F0502020204030204" pitchFamily="34" charset="0"/>
              </a:rPr>
              <a:t>Pelagia</a:t>
            </a:r>
            <a:r>
              <a:rPr lang="en-US" sz="1400" dirty="0">
                <a:latin typeface="Calibri" panose="020F0502020204030204" pitchFamily="34" charset="0"/>
                <a:cs typeface="Calibri" panose="020F0502020204030204" pitchFamily="34" charset="0"/>
              </a:rPr>
              <a:t>, dummy DU’s (dummy) where deployed repeatedly while in the harbor the rest of the crew prepared the next one.</a:t>
            </a:r>
            <a:endParaRPr sz="1400" dirty="0">
              <a:latin typeface="Calibri" panose="020F0502020204030204" pitchFamily="34" charset="0"/>
              <a:cs typeface="Calibri" panose="020F0502020204030204" pitchFamily="34" charset="0"/>
            </a:endParaRPr>
          </a:p>
        </p:txBody>
      </p:sp>
      <p:pic>
        <p:nvPicPr>
          <p:cNvPr id="706" name="Google Shape;706;p47"/>
          <p:cNvPicPr preferRelativeResize="0"/>
          <p:nvPr/>
        </p:nvPicPr>
        <p:blipFill rotWithShape="1">
          <a:blip r:embed="rId3">
            <a:alphaModFix/>
          </a:blip>
          <a:srcRect/>
          <a:stretch/>
        </p:blipFill>
        <p:spPr>
          <a:xfrm>
            <a:off x="5207352" y="4019490"/>
            <a:ext cx="3796308" cy="2513418"/>
          </a:xfrm>
          <a:prstGeom prst="rect">
            <a:avLst/>
          </a:prstGeom>
          <a:noFill/>
          <a:ln>
            <a:noFill/>
          </a:ln>
        </p:spPr>
      </p:pic>
      <p:pic>
        <p:nvPicPr>
          <p:cNvPr id="707" name="Google Shape;707;p47"/>
          <p:cNvPicPr preferRelativeResize="0"/>
          <p:nvPr/>
        </p:nvPicPr>
        <p:blipFill rotWithShape="1">
          <a:blip r:embed="rId4">
            <a:alphaModFix/>
          </a:blip>
          <a:srcRect/>
          <a:stretch/>
        </p:blipFill>
        <p:spPr>
          <a:xfrm>
            <a:off x="3667700" y="1472537"/>
            <a:ext cx="2809875" cy="2143125"/>
          </a:xfrm>
          <a:prstGeom prst="rect">
            <a:avLst/>
          </a:prstGeom>
          <a:noFill/>
          <a:ln>
            <a:noFill/>
          </a:ln>
        </p:spPr>
      </p:pic>
      <p:pic>
        <p:nvPicPr>
          <p:cNvPr id="7" name="Google Shape;90;p13" descr="D:\km3netvan05112013\plaatjes\foto's\2013\motril\IMG_3916.JPG">
            <a:extLst>
              <a:ext uri="{FF2B5EF4-FFF2-40B4-BE49-F238E27FC236}">
                <a16:creationId xmlns:a16="http://schemas.microsoft.com/office/drawing/2014/main" id="{EBA7CA86-04CC-4966-9D99-4B20864AE64F}"/>
              </a:ext>
            </a:extLst>
          </p:cNvPr>
          <p:cNvPicPr preferRelativeResize="0"/>
          <p:nvPr/>
        </p:nvPicPr>
        <p:blipFill rotWithShape="1">
          <a:blip r:embed="rId5">
            <a:alphaModFix/>
          </a:blip>
          <a:srcRect/>
          <a:stretch/>
        </p:blipFill>
        <p:spPr>
          <a:xfrm>
            <a:off x="6745351" y="705610"/>
            <a:ext cx="2285302" cy="3281034"/>
          </a:xfrm>
          <a:prstGeom prst="rect">
            <a:avLst/>
          </a:prstGeom>
          <a:noFill/>
          <a:ln>
            <a:noFill/>
          </a:ln>
        </p:spPr>
      </p:pic>
      <p:pic>
        <p:nvPicPr>
          <p:cNvPr id="3" name="Picture 2">
            <a:extLst>
              <a:ext uri="{FF2B5EF4-FFF2-40B4-BE49-F238E27FC236}">
                <a16:creationId xmlns:a16="http://schemas.microsoft.com/office/drawing/2014/main" id="{9845B44F-E408-4896-8379-4DD142C61E72}"/>
              </a:ext>
            </a:extLst>
          </p:cNvPr>
          <p:cNvPicPr>
            <a:picLocks noChangeAspect="1"/>
          </p:cNvPicPr>
          <p:nvPr/>
        </p:nvPicPr>
        <p:blipFill>
          <a:blip r:embed="rId6"/>
          <a:stretch>
            <a:fillRect/>
          </a:stretch>
        </p:blipFill>
        <p:spPr>
          <a:xfrm>
            <a:off x="89408" y="1689537"/>
            <a:ext cx="2577019" cy="1400521"/>
          </a:xfrm>
          <a:prstGeom prst="rect">
            <a:avLst/>
          </a:prstGeom>
        </p:spPr>
      </p:pic>
      <p:pic>
        <p:nvPicPr>
          <p:cNvPr id="5" name="Picture 4">
            <a:extLst>
              <a:ext uri="{FF2B5EF4-FFF2-40B4-BE49-F238E27FC236}">
                <a16:creationId xmlns:a16="http://schemas.microsoft.com/office/drawing/2014/main" id="{8A44A961-671F-4993-B342-E6EC76F8EDD8}"/>
              </a:ext>
            </a:extLst>
          </p:cNvPr>
          <p:cNvPicPr>
            <a:picLocks noChangeAspect="1"/>
          </p:cNvPicPr>
          <p:nvPr/>
        </p:nvPicPr>
        <p:blipFill>
          <a:blip r:embed="rId7"/>
          <a:stretch>
            <a:fillRect/>
          </a:stretch>
        </p:blipFill>
        <p:spPr>
          <a:xfrm>
            <a:off x="154309" y="3417170"/>
            <a:ext cx="3837693" cy="2883202"/>
          </a:xfrm>
          <a:prstGeom prst="rect">
            <a:avLst/>
          </a:prstGeom>
        </p:spPr>
      </p:pic>
      <p:sp>
        <p:nvSpPr>
          <p:cNvPr id="2" name="Date Placeholder 1">
            <a:extLst>
              <a:ext uri="{FF2B5EF4-FFF2-40B4-BE49-F238E27FC236}">
                <a16:creationId xmlns:a16="http://schemas.microsoft.com/office/drawing/2014/main" id="{CBA9EAAF-F907-7059-DD06-D64E6E189679}"/>
              </a:ext>
            </a:extLst>
          </p:cNvPr>
          <p:cNvSpPr>
            <a:spLocks noGrp="1"/>
          </p:cNvSpPr>
          <p:nvPr>
            <p:ph type="dt" sz="half" idx="6"/>
          </p:nvPr>
        </p:nvSpPr>
        <p:spPr/>
        <p:txBody>
          <a:bodyPr/>
          <a:lstStyle/>
          <a:p>
            <a:pPr marL="12700">
              <a:lnSpc>
                <a:spcPct val="100000"/>
              </a:lnSpc>
            </a:pPr>
            <a:r>
              <a:rPr lang="en-NL"/>
              <a:t>09-02-2023</a:t>
            </a:r>
            <a:endParaRPr lang="en-NL" dirty="0"/>
          </a:p>
        </p:txBody>
      </p:sp>
      <p:sp>
        <p:nvSpPr>
          <p:cNvPr id="4" name="Footer Placeholder 3">
            <a:extLst>
              <a:ext uri="{FF2B5EF4-FFF2-40B4-BE49-F238E27FC236}">
                <a16:creationId xmlns:a16="http://schemas.microsoft.com/office/drawing/2014/main" id="{9AA78F74-F3D0-860F-E4D0-D4DE57D979AF}"/>
              </a:ext>
            </a:extLst>
          </p:cNvPr>
          <p:cNvSpPr>
            <a:spLocks noGrp="1"/>
          </p:cNvSpPr>
          <p:nvPr>
            <p:ph type="ftr" sz="quarter" idx="5"/>
          </p:nvPr>
        </p:nvSpPr>
        <p:spPr/>
        <p:txBody>
          <a:bodyPr/>
          <a:lstStyle/>
          <a:p>
            <a:pPr marL="181610" marR="5080" indent="-169545">
              <a:lnSpc>
                <a:spcPct val="100000"/>
              </a:lnSpc>
            </a:pPr>
            <a:r>
              <a:rPr lang="en-US" spc="-10"/>
              <a:t>Made@Nikhef-KM3NeT-mechanics</a:t>
            </a:r>
            <a:endParaRPr lang="en-US" dirty="0"/>
          </a:p>
        </p:txBody>
      </p:sp>
      <p:sp>
        <p:nvSpPr>
          <p:cNvPr id="6" name="Slide Number Placeholder 5">
            <a:extLst>
              <a:ext uri="{FF2B5EF4-FFF2-40B4-BE49-F238E27FC236}">
                <a16:creationId xmlns:a16="http://schemas.microsoft.com/office/drawing/2014/main" id="{01E62E74-EB1D-D07E-2E21-A2DA99F84A62}"/>
              </a:ext>
            </a:extLst>
          </p:cNvPr>
          <p:cNvSpPr>
            <a:spLocks noGrp="1"/>
          </p:cNvSpPr>
          <p:nvPr>
            <p:ph type="sldNum" sz="quarter" idx="7"/>
          </p:nvPr>
        </p:nvSpPr>
        <p:spPr>
          <a:xfrm>
            <a:off x="8492235" y="6464984"/>
            <a:ext cx="374138" cy="338379"/>
          </a:xfrm>
        </p:spPr>
        <p:txBody>
          <a:bodyPr/>
          <a:lstStyle/>
          <a:p>
            <a:pPr marL="25400">
              <a:lnSpc>
                <a:spcPct val="100000"/>
              </a:lnSpc>
            </a:pPr>
            <a:fld id="{81D60167-4931-47E6-BA6A-407CBD079E47}" type="slidenum">
              <a:rPr lang="en-NL" smtClean="0"/>
              <a:pPr marL="25400">
                <a:lnSpc>
                  <a:spcPct val="100000"/>
                </a:lnSpc>
              </a:pPr>
              <a:t>18</a:t>
            </a:fld>
            <a:endParaRPr lang="en-NL"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37"/>
          <p:cNvPicPr preferRelativeResize="0"/>
          <p:nvPr/>
        </p:nvPicPr>
        <p:blipFill rotWithShape="1">
          <a:blip r:embed="rId3">
            <a:alphaModFix/>
          </a:blip>
          <a:srcRect/>
          <a:stretch/>
        </p:blipFill>
        <p:spPr>
          <a:xfrm>
            <a:off x="4302539" y="86347"/>
            <a:ext cx="4695405" cy="3721444"/>
          </a:xfrm>
          <a:prstGeom prst="rect">
            <a:avLst/>
          </a:prstGeom>
          <a:noFill/>
          <a:ln>
            <a:noFill/>
          </a:ln>
        </p:spPr>
      </p:pic>
      <p:sp>
        <p:nvSpPr>
          <p:cNvPr id="443" name="Google Shape;443;p37"/>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l" rtl="0">
              <a:lnSpc>
                <a:spcPct val="100000"/>
              </a:lnSpc>
              <a:spcBef>
                <a:spcPts val="0"/>
              </a:spcBef>
              <a:spcAft>
                <a:spcPts val="0"/>
              </a:spcAft>
              <a:buSzPts val="1400"/>
              <a:buNone/>
            </a:pPr>
            <a:r>
              <a:rPr lang="en-NL"/>
              <a:t>09-02-2023</a:t>
            </a:r>
            <a:endParaRPr/>
          </a:p>
        </p:txBody>
      </p:sp>
      <p:sp>
        <p:nvSpPr>
          <p:cNvPr id="444" name="Google Shape;444;p37"/>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81610" marR="5080" lvl="0" indent="-169545" algn="l" rtl="0">
              <a:lnSpc>
                <a:spcPct val="100000"/>
              </a:lnSpc>
              <a:spcBef>
                <a:spcPts val="0"/>
              </a:spcBef>
              <a:spcAft>
                <a:spcPts val="0"/>
              </a:spcAft>
              <a:buSzPts val="1400"/>
              <a:buNone/>
            </a:pPr>
            <a:r>
              <a:rPr lang="en-US"/>
              <a:t>Made@Nikhef-KM3NeT-mechanics</a:t>
            </a:r>
            <a:endParaRPr/>
          </a:p>
        </p:txBody>
      </p:sp>
      <p:sp>
        <p:nvSpPr>
          <p:cNvPr id="445" name="Google Shape;445;p37"/>
          <p:cNvSpPr txBox="1">
            <a:spLocks noGrp="1"/>
          </p:cNvSpPr>
          <p:nvPr>
            <p:ph type="sldNum" idx="12"/>
          </p:nvPr>
        </p:nvSpPr>
        <p:spPr>
          <a:xfrm>
            <a:off x="8492234" y="6464984"/>
            <a:ext cx="211165" cy="33837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25400" lvl="0" indent="0" algn="l" rtl="0">
              <a:lnSpc>
                <a:spcPct val="100000"/>
              </a:lnSpc>
              <a:spcBef>
                <a:spcPts val="0"/>
              </a:spcBef>
              <a:spcAft>
                <a:spcPts val="0"/>
              </a:spcAft>
              <a:buSzPts val="1200"/>
              <a:buNone/>
            </a:pPr>
            <a:fld id="{00000000-1234-1234-1234-123412341234}" type="slidenum">
              <a:rPr lang="en-US" smtClean="0"/>
              <a:pPr marL="25400" lvl="0" indent="0" algn="l" rtl="0">
                <a:lnSpc>
                  <a:spcPct val="100000"/>
                </a:lnSpc>
                <a:spcBef>
                  <a:spcPts val="0"/>
                </a:spcBef>
                <a:spcAft>
                  <a:spcPts val="0"/>
                </a:spcAft>
                <a:buSzPts val="1200"/>
                <a:buNone/>
              </a:pPr>
              <a:t>19</a:t>
            </a:fld>
            <a:endParaRPr/>
          </a:p>
        </p:txBody>
      </p:sp>
      <p:pic>
        <p:nvPicPr>
          <p:cNvPr id="446" name="Google Shape;446;p37" descr="E:\domrex\18122012\Nieuwe afbeelding.png"/>
          <p:cNvPicPr preferRelativeResize="0"/>
          <p:nvPr/>
        </p:nvPicPr>
        <p:blipFill rotWithShape="1">
          <a:blip r:embed="rId4">
            <a:alphaModFix/>
          </a:blip>
          <a:srcRect/>
          <a:stretch/>
        </p:blipFill>
        <p:spPr>
          <a:xfrm>
            <a:off x="-10887" y="0"/>
            <a:ext cx="985043" cy="890587"/>
          </a:xfrm>
          <a:prstGeom prst="rect">
            <a:avLst/>
          </a:prstGeom>
          <a:noFill/>
          <a:ln>
            <a:noFill/>
          </a:ln>
        </p:spPr>
      </p:pic>
      <p:pic>
        <p:nvPicPr>
          <p:cNvPr id="447" name="Google Shape;447;p37"/>
          <p:cNvPicPr preferRelativeResize="0"/>
          <p:nvPr/>
        </p:nvPicPr>
        <p:blipFill rotWithShape="1">
          <a:blip r:embed="rId5">
            <a:alphaModFix/>
          </a:blip>
          <a:srcRect l="31457" t="16882" r="36768" b="31592"/>
          <a:stretch/>
        </p:blipFill>
        <p:spPr>
          <a:xfrm>
            <a:off x="3392557" y="4222969"/>
            <a:ext cx="2281177" cy="2082035"/>
          </a:xfrm>
          <a:prstGeom prst="rect">
            <a:avLst/>
          </a:prstGeom>
          <a:noFill/>
          <a:ln>
            <a:noFill/>
          </a:ln>
        </p:spPr>
      </p:pic>
      <p:pic>
        <p:nvPicPr>
          <p:cNvPr id="448" name="Google Shape;448;p37"/>
          <p:cNvPicPr preferRelativeResize="0"/>
          <p:nvPr/>
        </p:nvPicPr>
        <p:blipFill rotWithShape="1">
          <a:blip r:embed="rId6">
            <a:alphaModFix/>
          </a:blip>
          <a:srcRect/>
          <a:stretch/>
        </p:blipFill>
        <p:spPr>
          <a:xfrm>
            <a:off x="5902594" y="4212025"/>
            <a:ext cx="2729950" cy="2047463"/>
          </a:xfrm>
          <a:prstGeom prst="rect">
            <a:avLst/>
          </a:prstGeom>
          <a:noFill/>
          <a:ln>
            <a:noFill/>
          </a:ln>
        </p:spPr>
      </p:pic>
      <p:pic>
        <p:nvPicPr>
          <p:cNvPr id="449" name="Google Shape;449;p37"/>
          <p:cNvPicPr preferRelativeResize="0"/>
          <p:nvPr/>
        </p:nvPicPr>
        <p:blipFill rotWithShape="1">
          <a:blip r:embed="rId7">
            <a:alphaModFix/>
          </a:blip>
          <a:srcRect/>
          <a:stretch/>
        </p:blipFill>
        <p:spPr>
          <a:xfrm rot="10800000">
            <a:off x="371906" y="4218942"/>
            <a:ext cx="2729948" cy="2047461"/>
          </a:xfrm>
          <a:prstGeom prst="rect">
            <a:avLst/>
          </a:prstGeom>
          <a:noFill/>
          <a:ln>
            <a:noFill/>
          </a:ln>
        </p:spPr>
      </p:pic>
      <p:sp>
        <p:nvSpPr>
          <p:cNvPr id="2" name="Google Shape;422;p35">
            <a:extLst>
              <a:ext uri="{FF2B5EF4-FFF2-40B4-BE49-F238E27FC236}">
                <a16:creationId xmlns:a16="http://schemas.microsoft.com/office/drawing/2014/main" id="{D405CF73-F91C-E5B4-6AB8-840DEAAD5BE2}"/>
              </a:ext>
            </a:extLst>
          </p:cNvPr>
          <p:cNvSpPr txBox="1"/>
          <p:nvPr/>
        </p:nvSpPr>
        <p:spPr>
          <a:xfrm>
            <a:off x="3392557" y="3167410"/>
            <a:ext cx="11010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Underway to the site</a:t>
            </a:r>
            <a:endParaRPr sz="1400" b="0" i="0" u="none" strike="noStrike" cap="none" dirty="0">
              <a:solidFill>
                <a:srgbClr val="000000"/>
              </a:solidFill>
              <a:latin typeface="Arial"/>
              <a:ea typeface="Arial"/>
              <a:cs typeface="Arial"/>
              <a:sym typeface="Arial"/>
            </a:endParaRPr>
          </a:p>
        </p:txBody>
      </p:sp>
      <p:sp>
        <p:nvSpPr>
          <p:cNvPr id="3" name="Google Shape;422;p35">
            <a:extLst>
              <a:ext uri="{FF2B5EF4-FFF2-40B4-BE49-F238E27FC236}">
                <a16:creationId xmlns:a16="http://schemas.microsoft.com/office/drawing/2014/main" id="{5665A288-49FD-6DE0-5D19-E1B4C34F37E7}"/>
              </a:ext>
            </a:extLst>
          </p:cNvPr>
          <p:cNvSpPr txBox="1"/>
          <p:nvPr/>
        </p:nvSpPr>
        <p:spPr>
          <a:xfrm>
            <a:off x="25097" y="3998606"/>
            <a:ext cx="143143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dirty="0">
                <a:solidFill>
                  <a:srgbClr val="000000"/>
                </a:solidFill>
                <a:latin typeface="Calibri"/>
                <a:ea typeface="Calibri"/>
                <a:cs typeface="Calibri"/>
                <a:sym typeface="Calibri"/>
              </a:rPr>
              <a:t>Hosting a DU overboard</a:t>
            </a:r>
            <a:r>
              <a:rPr lang="en-US" sz="14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4" name="Google Shape;422;p35">
            <a:extLst>
              <a:ext uri="{FF2B5EF4-FFF2-40B4-BE49-F238E27FC236}">
                <a16:creationId xmlns:a16="http://schemas.microsoft.com/office/drawing/2014/main" id="{BCFBB67A-381E-9377-3B14-BFEA26353841}"/>
              </a:ext>
            </a:extLst>
          </p:cNvPr>
          <p:cNvSpPr txBox="1"/>
          <p:nvPr/>
        </p:nvSpPr>
        <p:spPr>
          <a:xfrm>
            <a:off x="3392557" y="4461901"/>
            <a:ext cx="98504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Almost there</a:t>
            </a:r>
            <a:endParaRPr sz="1400" b="0" i="0" u="none" strike="noStrike" cap="none" dirty="0">
              <a:solidFill>
                <a:srgbClr val="000000"/>
              </a:solidFill>
              <a:latin typeface="Arial"/>
              <a:ea typeface="Arial"/>
              <a:cs typeface="Arial"/>
              <a:sym typeface="Arial"/>
            </a:endParaRPr>
          </a:p>
        </p:txBody>
      </p:sp>
      <p:pic>
        <p:nvPicPr>
          <p:cNvPr id="13" name="Picture 12">
            <a:extLst>
              <a:ext uri="{FF2B5EF4-FFF2-40B4-BE49-F238E27FC236}">
                <a16:creationId xmlns:a16="http://schemas.microsoft.com/office/drawing/2014/main" id="{D1F8266F-1E85-4FE5-A87A-170D74E98C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53" t="16232" r="40241" b="23413"/>
          <a:stretch/>
        </p:blipFill>
        <p:spPr>
          <a:xfrm>
            <a:off x="2102360" y="195887"/>
            <a:ext cx="1888322" cy="1621776"/>
          </a:xfrm>
          <a:prstGeom prst="rect">
            <a:avLst/>
          </a:prstGeom>
        </p:spPr>
      </p:pic>
      <p:sp>
        <p:nvSpPr>
          <p:cNvPr id="15" name="Google Shape;422;p35">
            <a:extLst>
              <a:ext uri="{FF2B5EF4-FFF2-40B4-BE49-F238E27FC236}">
                <a16:creationId xmlns:a16="http://schemas.microsoft.com/office/drawing/2014/main" id="{DB2397BC-A056-4B7E-B03C-C601EEB62746}"/>
              </a:ext>
            </a:extLst>
          </p:cNvPr>
          <p:cNvSpPr txBox="1"/>
          <p:nvPr/>
        </p:nvSpPr>
        <p:spPr>
          <a:xfrm>
            <a:off x="849057" y="513292"/>
            <a:ext cx="1378403" cy="523180"/>
          </a:xfrm>
          <a:prstGeom prst="rect">
            <a:avLst/>
          </a:prstGeom>
          <a:noFill/>
          <a:ln>
            <a:noFill/>
          </a:ln>
        </p:spPr>
        <p:txBody>
          <a:bodyPr spcFirstLastPara="1" wrap="square" lIns="91425" tIns="45700" rIns="91425" bIns="45700" anchor="t" anchorCtr="0">
            <a:spAutoFit/>
          </a:bodyPr>
          <a:lstStyle/>
          <a:p>
            <a:pPr lvl="0"/>
            <a:r>
              <a:rPr lang="en-US" sz="1400" dirty="0">
                <a:solidFill>
                  <a:srgbClr val="000000"/>
                </a:solidFill>
                <a:ea typeface="Calibri"/>
                <a:cs typeface="Calibri"/>
                <a:sym typeface="Calibri"/>
              </a:rPr>
              <a:t>Cabling to go overboard first</a:t>
            </a:r>
            <a:endParaRPr sz="14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F5CFBF9-16FE-4DA0-990D-8BB03CDD91EB}"/>
              </a:ext>
            </a:extLst>
          </p:cNvPr>
          <p:cNvPicPr>
            <a:picLocks noChangeAspect="1"/>
          </p:cNvPicPr>
          <p:nvPr/>
        </p:nvPicPr>
        <p:blipFill>
          <a:blip r:embed="rId9"/>
          <a:stretch>
            <a:fillRect/>
          </a:stretch>
        </p:blipFill>
        <p:spPr>
          <a:xfrm>
            <a:off x="0" y="1930039"/>
            <a:ext cx="3120584" cy="192268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8" descr="E:\domrex\18122012\Nieuwe afbeelding.png"/>
          <p:cNvPicPr preferRelativeResize="0"/>
          <p:nvPr/>
        </p:nvPicPr>
        <p:blipFill rotWithShape="1">
          <a:blip r:embed="rId3">
            <a:alphaModFix/>
          </a:blip>
          <a:srcRect/>
          <a:stretch/>
        </p:blipFill>
        <p:spPr>
          <a:xfrm>
            <a:off x="0" y="0"/>
            <a:ext cx="738782" cy="667940"/>
          </a:xfrm>
          <a:prstGeom prst="rect">
            <a:avLst/>
          </a:prstGeom>
          <a:noFill/>
          <a:ln>
            <a:noFill/>
          </a:ln>
        </p:spPr>
      </p:pic>
      <p:sp>
        <p:nvSpPr>
          <p:cNvPr id="129" name="Google Shape;129;p18"/>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SzPts val="1400"/>
              <a:buNone/>
            </a:pPr>
            <a:r>
              <a:rPr lang="en-NL"/>
              <a:t>09-02-2023</a:t>
            </a:r>
            <a:endParaRPr/>
          </a:p>
        </p:txBody>
      </p:sp>
      <p:sp>
        <p:nvSpPr>
          <p:cNvPr id="130" name="Google Shape;130;p18"/>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ctr" rtl="0">
              <a:lnSpc>
                <a:spcPct val="100000"/>
              </a:lnSpc>
              <a:spcBef>
                <a:spcPts val="0"/>
              </a:spcBef>
              <a:spcAft>
                <a:spcPts val="0"/>
              </a:spcAft>
              <a:buSzPts val="1400"/>
              <a:buNone/>
            </a:pPr>
            <a:r>
              <a:rPr lang="en-US"/>
              <a:t>Made@Nikhef-KM3NeT-mechanics</a:t>
            </a:r>
            <a:endParaRPr/>
          </a:p>
        </p:txBody>
      </p:sp>
      <p:sp>
        <p:nvSpPr>
          <p:cNvPr id="131" name="Google Shape;131;p18"/>
          <p:cNvSpPr txBox="1">
            <a:spLocks noGrp="1"/>
          </p:cNvSpPr>
          <p:nvPr>
            <p:ph type="sldNum" idx="12"/>
          </p:nvPr>
        </p:nvSpPr>
        <p:spPr>
          <a:xfrm>
            <a:off x="8492235" y="6464985"/>
            <a:ext cx="128270"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2</a:t>
            </a:fld>
            <a:endParaRPr/>
          </a:p>
        </p:txBody>
      </p:sp>
      <p:sp>
        <p:nvSpPr>
          <p:cNvPr id="132" name="Google Shape;132;p18"/>
          <p:cNvSpPr/>
          <p:nvPr/>
        </p:nvSpPr>
        <p:spPr>
          <a:xfrm>
            <a:off x="2355677" y="261764"/>
            <a:ext cx="124566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000" i="0" u="none" strike="noStrike" cap="none" dirty="0">
                <a:solidFill>
                  <a:schemeClr val="dk1"/>
                </a:solidFill>
                <a:latin typeface="Calibri"/>
                <a:ea typeface="Calibri"/>
                <a:cs typeface="Calibri"/>
                <a:sym typeface="Calibri"/>
              </a:rPr>
              <a:t>ARCA</a:t>
            </a:r>
            <a:endParaRPr sz="2000" i="0" u="none" strike="noStrike" cap="none" dirty="0">
              <a:solidFill>
                <a:schemeClr val="dk1"/>
              </a:solidFill>
              <a:latin typeface="Calibri"/>
              <a:ea typeface="Calibri"/>
              <a:cs typeface="Calibri"/>
              <a:sym typeface="Calibri"/>
            </a:endParaRPr>
          </a:p>
        </p:txBody>
      </p:sp>
      <p:pic>
        <p:nvPicPr>
          <p:cNvPr id="133" name="Google Shape;133;p18"/>
          <p:cNvPicPr preferRelativeResize="0"/>
          <p:nvPr/>
        </p:nvPicPr>
        <p:blipFill rotWithShape="1">
          <a:blip r:embed="rId4">
            <a:alphaModFix/>
          </a:blip>
          <a:srcRect l="18204" t="13130" r="17263" b="341"/>
          <a:stretch/>
        </p:blipFill>
        <p:spPr>
          <a:xfrm rot="-5400000">
            <a:off x="2958664" y="769275"/>
            <a:ext cx="6858000" cy="5319450"/>
          </a:xfrm>
          <a:prstGeom prst="rect">
            <a:avLst/>
          </a:prstGeom>
          <a:noFill/>
          <a:ln>
            <a:noFill/>
          </a:ln>
        </p:spPr>
      </p:pic>
      <p:sp>
        <p:nvSpPr>
          <p:cNvPr id="10" name="Google Shape;102;p15">
            <a:extLst>
              <a:ext uri="{FF2B5EF4-FFF2-40B4-BE49-F238E27FC236}">
                <a16:creationId xmlns:a16="http://schemas.microsoft.com/office/drawing/2014/main" id="{FF306BBF-077C-4278-B88E-DA2E24BE756A}"/>
              </a:ext>
            </a:extLst>
          </p:cNvPr>
          <p:cNvSpPr/>
          <p:nvPr/>
        </p:nvSpPr>
        <p:spPr>
          <a:xfrm>
            <a:off x="96611" y="908095"/>
            <a:ext cx="3631328" cy="64633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Calibri" panose="020F0502020204030204" pitchFamily="34" charset="0"/>
                <a:ea typeface="Calibri"/>
                <a:cs typeface="Calibri" panose="020F0502020204030204" pitchFamily="34" charset="0"/>
                <a:sym typeface="Calibri"/>
              </a:rPr>
              <a:t>The DUs are designed to have minimal hydrodynamic drag and </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each host 18 DOMs in ARCA as well as in ORCA. </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a:t>
            </a:r>
            <a:r>
              <a:rPr lang="en-US" sz="1400" b="1" i="0" u="none" strike="noStrike" cap="none" dirty="0">
                <a:solidFill>
                  <a:schemeClr val="dk1"/>
                </a:solidFill>
                <a:latin typeface="Calibri" panose="020F0502020204030204" pitchFamily="34" charset="0"/>
                <a:ea typeface="Calibri"/>
                <a:cs typeface="Calibri" panose="020F0502020204030204" pitchFamily="34" charset="0"/>
                <a:sym typeface="Calibri"/>
              </a:rPr>
              <a:t>ARCA </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DU is about 700 m height, starting 68 m from the sea floor</a:t>
            </a:r>
            <a:r>
              <a:rPr lang="en-US" sz="1400" b="0" i="0" u="none" strike="noStrike" cap="none" dirty="0">
                <a:solidFill>
                  <a:srgbClr val="000000"/>
                </a:solidFill>
                <a:latin typeface="Calibri" panose="020F0502020204030204" pitchFamily="34" charset="0"/>
                <a:ea typeface="Calibri"/>
                <a:cs typeface="Calibri" panose="020F0502020204030204" pitchFamily="34" charset="0"/>
                <a:sym typeface="Calibri"/>
              </a:rPr>
              <a:t> and </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spaced 37 m apart in the vertical direction.</a:t>
            </a:r>
            <a:r>
              <a:rPr lang="en-US" sz="1400" b="0" i="0" u="none" strike="noStrike" cap="none" dirty="0">
                <a:solidFill>
                  <a:srgbClr val="000000"/>
                </a:solidFill>
                <a:latin typeface="Calibri" panose="020F0502020204030204" pitchFamily="34" charset="0"/>
                <a:ea typeface="Calibri"/>
                <a:cs typeface="Calibri" panose="020F0502020204030204" pitchFamily="34" charset="0"/>
                <a:sym typeface="Calibri"/>
              </a:rPr>
              <a:t> </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Additional spreader bars are added in between the DOMs to maintain the ropes parallel and prevent the DU from rotating. </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Attached to the ropes is the vertical electro-optical cable, a pressure balanced, oil-filled, PE tube that contains two copper wires for the power transmission (400 VDC) and 18 optical fibers for the data transmission. At each DOM two power conductors and a single fibers are branched out via the breakout box which also contains a DC/DC converter (400 V to 12 V). The power conductors and optical fibers enter the DOMs via a titanium penetrator. </a:t>
            </a:r>
            <a:r>
              <a:rPr lang="en-US" sz="1400" b="0" i="0" u="none" strike="noStrike" cap="none" dirty="0">
                <a:solidFill>
                  <a:srgbClr val="000000"/>
                </a:solidFill>
                <a:latin typeface="Calibri" panose="020F0502020204030204" pitchFamily="34" charset="0"/>
                <a:ea typeface="Calibri"/>
                <a:cs typeface="Calibri" panose="020F0502020204030204" pitchFamily="34" charset="0"/>
                <a:sym typeface="Calibri"/>
              </a:rPr>
              <a:t>The detection unit stays vertical by the buoyancy of the DOMs and in addition some extra buoyancy of the top buoy</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a:t>
            </a:r>
            <a:r>
              <a:rPr lang="en-US" sz="1400" b="0" i="0" u="none" strike="noStrike" cap="none" dirty="0">
                <a:solidFill>
                  <a:srgbClr val="000000"/>
                </a:solidFill>
                <a:latin typeface="Calibri" panose="020F0502020204030204" pitchFamily="34" charset="0"/>
                <a:ea typeface="Calibri"/>
                <a:cs typeface="Calibri" panose="020F0502020204030204" pitchFamily="34" charset="0"/>
                <a:sym typeface="Calibri"/>
              </a:rPr>
              <a:t> </a:t>
            </a:r>
            <a:endParaRPr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5"/>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l" rtl="0">
              <a:lnSpc>
                <a:spcPct val="100000"/>
              </a:lnSpc>
              <a:spcBef>
                <a:spcPts val="0"/>
              </a:spcBef>
              <a:spcAft>
                <a:spcPts val="0"/>
              </a:spcAft>
              <a:buSzPts val="1400"/>
              <a:buNone/>
            </a:pPr>
            <a:r>
              <a:rPr lang="en-NL"/>
              <a:t>09-02-2023</a:t>
            </a:r>
            <a:endParaRPr/>
          </a:p>
        </p:txBody>
      </p:sp>
      <p:sp>
        <p:nvSpPr>
          <p:cNvPr id="414" name="Google Shape;414;p35"/>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81610" marR="5080" lvl="0" indent="-169545" algn="l" rtl="0">
              <a:lnSpc>
                <a:spcPct val="100000"/>
              </a:lnSpc>
              <a:spcBef>
                <a:spcPts val="0"/>
              </a:spcBef>
              <a:spcAft>
                <a:spcPts val="0"/>
              </a:spcAft>
              <a:buSzPts val="1400"/>
              <a:buNone/>
            </a:pPr>
            <a:r>
              <a:rPr lang="en-US"/>
              <a:t>Made@Nikhef-KM3NeT-mechanics</a:t>
            </a:r>
            <a:endParaRPr/>
          </a:p>
        </p:txBody>
      </p:sp>
      <p:sp>
        <p:nvSpPr>
          <p:cNvPr id="415" name="Google Shape;415;p35"/>
          <p:cNvSpPr txBox="1">
            <a:spLocks noGrp="1"/>
          </p:cNvSpPr>
          <p:nvPr>
            <p:ph type="sldNum" idx="12"/>
          </p:nvPr>
        </p:nvSpPr>
        <p:spPr>
          <a:xfrm>
            <a:off x="8492235" y="6464985"/>
            <a:ext cx="277692" cy="2262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25400" lvl="0" indent="0" algn="l" rtl="0">
              <a:lnSpc>
                <a:spcPct val="100000"/>
              </a:lnSpc>
              <a:spcBef>
                <a:spcPts val="0"/>
              </a:spcBef>
              <a:spcAft>
                <a:spcPts val="0"/>
              </a:spcAft>
              <a:buSzPts val="1200"/>
              <a:buNone/>
            </a:pPr>
            <a:fld id="{00000000-1234-1234-1234-123412341234}" type="slidenum">
              <a:rPr lang="en-US" smtClean="0"/>
              <a:pPr marL="25400" lvl="0" indent="0" algn="l" rtl="0">
                <a:lnSpc>
                  <a:spcPct val="100000"/>
                </a:lnSpc>
                <a:spcBef>
                  <a:spcPts val="0"/>
                </a:spcBef>
                <a:spcAft>
                  <a:spcPts val="0"/>
                </a:spcAft>
                <a:buSzPts val="1200"/>
                <a:buNone/>
              </a:pPr>
              <a:t>20</a:t>
            </a:fld>
            <a:endParaRPr dirty="0"/>
          </a:p>
        </p:txBody>
      </p:sp>
      <p:pic>
        <p:nvPicPr>
          <p:cNvPr id="416" name="Google Shape;416;p35" descr="E:\domrex\18122012\Nieuwe afbeelding.png"/>
          <p:cNvPicPr preferRelativeResize="0"/>
          <p:nvPr/>
        </p:nvPicPr>
        <p:blipFill rotWithShape="1">
          <a:blip r:embed="rId3">
            <a:alphaModFix/>
          </a:blip>
          <a:srcRect/>
          <a:stretch/>
        </p:blipFill>
        <p:spPr>
          <a:xfrm>
            <a:off x="-10887" y="0"/>
            <a:ext cx="985043" cy="890587"/>
          </a:xfrm>
          <a:prstGeom prst="rect">
            <a:avLst/>
          </a:prstGeom>
          <a:noFill/>
          <a:ln>
            <a:noFill/>
          </a:ln>
        </p:spPr>
      </p:pic>
      <p:pic>
        <p:nvPicPr>
          <p:cNvPr id="417" name="Google Shape;417;p35"/>
          <p:cNvPicPr preferRelativeResize="0"/>
          <p:nvPr/>
        </p:nvPicPr>
        <p:blipFill rotWithShape="1">
          <a:blip r:embed="rId4">
            <a:alphaModFix/>
          </a:blip>
          <a:srcRect r="17484"/>
          <a:stretch/>
        </p:blipFill>
        <p:spPr>
          <a:xfrm>
            <a:off x="2940684" y="131492"/>
            <a:ext cx="2864123" cy="2035428"/>
          </a:xfrm>
          <a:prstGeom prst="rect">
            <a:avLst/>
          </a:prstGeom>
          <a:noFill/>
          <a:ln>
            <a:noFill/>
          </a:ln>
        </p:spPr>
      </p:pic>
      <p:pic>
        <p:nvPicPr>
          <p:cNvPr id="419" name="Google Shape;419;p35"/>
          <p:cNvPicPr preferRelativeResize="0"/>
          <p:nvPr/>
        </p:nvPicPr>
        <p:blipFill rotWithShape="1">
          <a:blip r:embed="rId5">
            <a:alphaModFix/>
          </a:blip>
          <a:srcRect/>
          <a:stretch/>
        </p:blipFill>
        <p:spPr>
          <a:xfrm>
            <a:off x="3910206" y="2923718"/>
            <a:ext cx="4648997" cy="3084457"/>
          </a:xfrm>
          <a:prstGeom prst="rect">
            <a:avLst/>
          </a:prstGeom>
          <a:noFill/>
          <a:ln>
            <a:noFill/>
          </a:ln>
        </p:spPr>
      </p:pic>
      <p:pic>
        <p:nvPicPr>
          <p:cNvPr id="420" name="Google Shape;420;p35"/>
          <p:cNvPicPr preferRelativeResize="0"/>
          <p:nvPr/>
        </p:nvPicPr>
        <p:blipFill rotWithShape="1">
          <a:blip r:embed="rId6">
            <a:alphaModFix/>
          </a:blip>
          <a:srcRect/>
          <a:stretch/>
        </p:blipFill>
        <p:spPr>
          <a:xfrm>
            <a:off x="36141" y="1149206"/>
            <a:ext cx="2828343" cy="1590167"/>
          </a:xfrm>
          <a:prstGeom prst="rect">
            <a:avLst/>
          </a:prstGeom>
          <a:noFill/>
          <a:ln>
            <a:noFill/>
          </a:ln>
        </p:spPr>
      </p:pic>
      <p:pic>
        <p:nvPicPr>
          <p:cNvPr id="421" name="Google Shape;421;p35"/>
          <p:cNvPicPr preferRelativeResize="0"/>
          <p:nvPr/>
        </p:nvPicPr>
        <p:blipFill rotWithShape="1">
          <a:blip r:embed="rId7">
            <a:alphaModFix/>
          </a:blip>
          <a:srcRect r="15285"/>
          <a:stretch/>
        </p:blipFill>
        <p:spPr>
          <a:xfrm rot="5400000">
            <a:off x="5650" y="4196979"/>
            <a:ext cx="2389340" cy="2115331"/>
          </a:xfrm>
          <a:prstGeom prst="rect">
            <a:avLst/>
          </a:prstGeom>
          <a:noFill/>
          <a:ln>
            <a:noFill/>
          </a:ln>
        </p:spPr>
      </p:pic>
      <p:sp>
        <p:nvSpPr>
          <p:cNvPr id="422" name="Google Shape;422;p35"/>
          <p:cNvSpPr txBox="1"/>
          <p:nvPr/>
        </p:nvSpPr>
        <p:spPr>
          <a:xfrm>
            <a:off x="36141" y="3429000"/>
            <a:ext cx="272183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ROV, two great teams of tree people on board available 24/7</a:t>
            </a:r>
            <a:endParaRPr sz="1400" b="0" i="0" u="none" strike="noStrike" cap="none" dirty="0">
              <a:solidFill>
                <a:srgbClr val="000000"/>
              </a:solidFill>
              <a:latin typeface="Arial"/>
              <a:ea typeface="Arial"/>
              <a:cs typeface="Arial"/>
              <a:sym typeface="Arial"/>
            </a:endParaRPr>
          </a:p>
        </p:txBody>
      </p:sp>
      <p:sp>
        <p:nvSpPr>
          <p:cNvPr id="423" name="Google Shape;423;p35"/>
          <p:cNvSpPr txBox="1"/>
          <p:nvPr/>
        </p:nvSpPr>
        <p:spPr>
          <a:xfrm>
            <a:off x="2940684" y="2205617"/>
            <a:ext cx="263415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Putting overboard the first two DU’s.</a:t>
            </a:r>
            <a:endParaRPr sz="1400" b="0" i="0" u="none" strike="noStrike" cap="none">
              <a:solidFill>
                <a:srgbClr val="000000"/>
              </a:solidFill>
              <a:latin typeface="Arial"/>
              <a:ea typeface="Arial"/>
              <a:cs typeface="Arial"/>
              <a:sym typeface="Arial"/>
            </a:endParaRPr>
          </a:p>
        </p:txBody>
      </p:sp>
      <p:sp>
        <p:nvSpPr>
          <p:cNvPr id="424" name="Google Shape;424;p35"/>
          <p:cNvSpPr txBox="1"/>
          <p:nvPr/>
        </p:nvSpPr>
        <p:spPr>
          <a:xfrm>
            <a:off x="5405374" y="6044920"/>
            <a:ext cx="300824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Waiting for the LOM to be near the </a:t>
            </a:r>
            <a:r>
              <a:rPr lang="en-US" sz="1400" b="0" i="0" u="none" strike="noStrike" cap="none" dirty="0" err="1">
                <a:solidFill>
                  <a:srgbClr val="000000"/>
                </a:solidFill>
                <a:latin typeface="Calibri"/>
                <a:ea typeface="Calibri"/>
                <a:cs typeface="Calibri"/>
                <a:sym typeface="Calibri"/>
              </a:rPr>
              <a:t>Marilene</a:t>
            </a:r>
            <a:r>
              <a:rPr lang="en-US" sz="1400" b="0" i="0" u="none" strike="noStrike" cap="none" dirty="0">
                <a:solidFill>
                  <a:srgbClr val="000000"/>
                </a:solidFill>
                <a:latin typeface="Calibri"/>
                <a:ea typeface="Calibri"/>
                <a:cs typeface="Calibri"/>
                <a:sym typeface="Calibri"/>
              </a:rPr>
              <a:t> to hoist in.</a:t>
            </a:r>
            <a:endParaRPr sz="1400" b="0" i="0" u="none" strike="noStrike" cap="none" dirty="0">
              <a:solidFill>
                <a:srgbClr val="000000"/>
              </a:solidFill>
              <a:latin typeface="Arial"/>
              <a:ea typeface="Arial"/>
              <a:cs typeface="Arial"/>
              <a:sym typeface="Arial"/>
            </a:endParaRPr>
          </a:p>
        </p:txBody>
      </p:sp>
      <p:cxnSp>
        <p:nvCxnSpPr>
          <p:cNvPr id="3" name="Straight Arrow Connector 2">
            <a:extLst>
              <a:ext uri="{FF2B5EF4-FFF2-40B4-BE49-F238E27FC236}">
                <a16:creationId xmlns:a16="http://schemas.microsoft.com/office/drawing/2014/main" id="{3759E9AA-EBC2-323D-3B1A-08DA9460A467}"/>
              </a:ext>
            </a:extLst>
          </p:cNvPr>
          <p:cNvCxnSpPr>
            <a:cxnSpLocks/>
          </p:cNvCxnSpPr>
          <p:nvPr/>
        </p:nvCxnSpPr>
        <p:spPr>
          <a:xfrm>
            <a:off x="5140164" y="3651016"/>
            <a:ext cx="0" cy="602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A9464A9-4C49-448E-B021-4B20454B59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5312" y="131491"/>
            <a:ext cx="3052547" cy="203542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8"/>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l" rtl="0">
              <a:lnSpc>
                <a:spcPct val="100000"/>
              </a:lnSpc>
              <a:spcBef>
                <a:spcPts val="0"/>
              </a:spcBef>
              <a:spcAft>
                <a:spcPts val="0"/>
              </a:spcAft>
              <a:buSzPts val="1400"/>
              <a:buNone/>
            </a:pPr>
            <a:r>
              <a:rPr lang="en-NL"/>
              <a:t>09-02-2023</a:t>
            </a:r>
            <a:endParaRPr/>
          </a:p>
        </p:txBody>
      </p:sp>
      <p:sp>
        <p:nvSpPr>
          <p:cNvPr id="455" name="Google Shape;455;p38"/>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81610" marR="5080" lvl="0" indent="-169545" algn="l" rtl="0">
              <a:lnSpc>
                <a:spcPct val="100000"/>
              </a:lnSpc>
              <a:spcBef>
                <a:spcPts val="0"/>
              </a:spcBef>
              <a:spcAft>
                <a:spcPts val="0"/>
              </a:spcAft>
              <a:buSzPts val="1400"/>
              <a:buNone/>
            </a:pPr>
            <a:r>
              <a:rPr lang="en-US" dirty="0"/>
              <a:t>Made@Nikhef-KM3NeT-mechanics</a:t>
            </a:r>
            <a:endParaRPr dirty="0"/>
          </a:p>
        </p:txBody>
      </p:sp>
      <p:sp>
        <p:nvSpPr>
          <p:cNvPr id="456" name="Google Shape;456;p38"/>
          <p:cNvSpPr txBox="1">
            <a:spLocks noGrp="1"/>
          </p:cNvSpPr>
          <p:nvPr>
            <p:ph type="sldNum" idx="12"/>
          </p:nvPr>
        </p:nvSpPr>
        <p:spPr>
          <a:xfrm>
            <a:off x="8492235" y="6464985"/>
            <a:ext cx="228684"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25400" lvl="0" indent="0" algn="l" rtl="0">
              <a:lnSpc>
                <a:spcPct val="100000"/>
              </a:lnSpc>
              <a:spcBef>
                <a:spcPts val="0"/>
              </a:spcBef>
              <a:spcAft>
                <a:spcPts val="0"/>
              </a:spcAft>
              <a:buSzPts val="1200"/>
              <a:buNone/>
            </a:pPr>
            <a:fld id="{00000000-1234-1234-1234-123412341234}" type="slidenum">
              <a:rPr lang="en-US" smtClean="0"/>
              <a:pPr marL="25400" lvl="0" indent="0" algn="l" rtl="0">
                <a:lnSpc>
                  <a:spcPct val="100000"/>
                </a:lnSpc>
                <a:spcBef>
                  <a:spcPts val="0"/>
                </a:spcBef>
                <a:spcAft>
                  <a:spcPts val="0"/>
                </a:spcAft>
                <a:buSzPts val="1200"/>
                <a:buNone/>
              </a:pPr>
              <a:t>21</a:t>
            </a:fld>
            <a:endParaRPr/>
          </a:p>
        </p:txBody>
      </p:sp>
      <p:pic>
        <p:nvPicPr>
          <p:cNvPr id="458" name="Google Shape;458;p38"/>
          <p:cNvPicPr preferRelativeResize="0"/>
          <p:nvPr/>
        </p:nvPicPr>
        <p:blipFill rotWithShape="1">
          <a:blip r:embed="rId3">
            <a:alphaModFix/>
          </a:blip>
          <a:srcRect/>
          <a:stretch/>
        </p:blipFill>
        <p:spPr>
          <a:xfrm>
            <a:off x="72585" y="552528"/>
            <a:ext cx="8998829" cy="52301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9" descr="E:\domrex\18122012\Nieuwe afbeelding.png"/>
          <p:cNvPicPr preferRelativeResize="0"/>
          <p:nvPr/>
        </p:nvPicPr>
        <p:blipFill rotWithShape="1">
          <a:blip r:embed="rId3">
            <a:alphaModFix/>
          </a:blip>
          <a:srcRect/>
          <a:stretch/>
        </p:blipFill>
        <p:spPr>
          <a:xfrm>
            <a:off x="0" y="0"/>
            <a:ext cx="738782" cy="667940"/>
          </a:xfrm>
          <a:prstGeom prst="rect">
            <a:avLst/>
          </a:prstGeom>
          <a:noFill/>
          <a:ln>
            <a:noFill/>
          </a:ln>
        </p:spPr>
      </p:pic>
      <p:sp>
        <p:nvSpPr>
          <p:cNvPr id="139" name="Google Shape;139;p19"/>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SzPts val="1400"/>
              <a:buNone/>
            </a:pPr>
            <a:r>
              <a:rPr lang="en-NL"/>
              <a:t>09-02-2023</a:t>
            </a:r>
            <a:endParaRPr/>
          </a:p>
        </p:txBody>
      </p:sp>
      <p:sp>
        <p:nvSpPr>
          <p:cNvPr id="140" name="Google Shape;140;p19"/>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ctr" rtl="0">
              <a:lnSpc>
                <a:spcPct val="100000"/>
              </a:lnSpc>
              <a:spcBef>
                <a:spcPts val="0"/>
              </a:spcBef>
              <a:spcAft>
                <a:spcPts val="0"/>
              </a:spcAft>
              <a:buSzPts val="1400"/>
              <a:buNone/>
            </a:pPr>
            <a:r>
              <a:rPr lang="en-US"/>
              <a:t>Made@Nikhef-KM3NeT-mechanics</a:t>
            </a:r>
            <a:endParaRPr/>
          </a:p>
        </p:txBody>
      </p:sp>
      <p:sp>
        <p:nvSpPr>
          <p:cNvPr id="141" name="Google Shape;141;p19"/>
          <p:cNvSpPr txBox="1">
            <a:spLocks noGrp="1"/>
          </p:cNvSpPr>
          <p:nvPr>
            <p:ph type="sldNum" idx="12"/>
          </p:nvPr>
        </p:nvSpPr>
        <p:spPr>
          <a:xfrm>
            <a:off x="8492235" y="6464985"/>
            <a:ext cx="128270"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3</a:t>
            </a:fld>
            <a:endParaRPr/>
          </a:p>
        </p:txBody>
      </p:sp>
      <p:sp>
        <p:nvSpPr>
          <p:cNvPr id="142" name="Google Shape;142;p19"/>
          <p:cNvSpPr/>
          <p:nvPr/>
        </p:nvSpPr>
        <p:spPr>
          <a:xfrm>
            <a:off x="2199310" y="242255"/>
            <a:ext cx="127772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000" i="0" u="none" strike="noStrike" cap="none" dirty="0">
                <a:solidFill>
                  <a:schemeClr val="dk1"/>
                </a:solidFill>
                <a:latin typeface="Calibri"/>
                <a:ea typeface="Calibri"/>
                <a:cs typeface="Calibri"/>
                <a:sym typeface="Calibri"/>
              </a:rPr>
              <a:t>ORCA</a:t>
            </a:r>
            <a:endParaRPr sz="2000" i="0" u="none" strike="noStrike" cap="none" dirty="0">
              <a:solidFill>
                <a:schemeClr val="dk1"/>
              </a:solidFill>
              <a:latin typeface="Calibri"/>
              <a:ea typeface="Calibri"/>
              <a:cs typeface="Calibri"/>
              <a:sym typeface="Calibri"/>
            </a:endParaRPr>
          </a:p>
        </p:txBody>
      </p:sp>
      <p:pic>
        <p:nvPicPr>
          <p:cNvPr id="143" name="Google Shape;143;p19"/>
          <p:cNvPicPr preferRelativeResize="0"/>
          <p:nvPr/>
        </p:nvPicPr>
        <p:blipFill rotWithShape="1">
          <a:blip r:embed="rId4">
            <a:alphaModFix/>
          </a:blip>
          <a:srcRect l="19373" t="13019" r="17439" b="833"/>
          <a:stretch/>
        </p:blipFill>
        <p:spPr>
          <a:xfrm rot="-5400000">
            <a:off x="3048210" y="665665"/>
            <a:ext cx="6724356" cy="5393028"/>
          </a:xfrm>
          <a:prstGeom prst="rect">
            <a:avLst/>
          </a:prstGeom>
          <a:noFill/>
          <a:ln>
            <a:noFill/>
          </a:ln>
        </p:spPr>
      </p:pic>
      <p:sp>
        <p:nvSpPr>
          <p:cNvPr id="8" name="Google Shape;102;p15">
            <a:extLst>
              <a:ext uri="{FF2B5EF4-FFF2-40B4-BE49-F238E27FC236}">
                <a16:creationId xmlns:a16="http://schemas.microsoft.com/office/drawing/2014/main" id="{35C8A724-244F-4105-B047-398161E4E5BC}"/>
              </a:ext>
            </a:extLst>
          </p:cNvPr>
          <p:cNvSpPr/>
          <p:nvPr/>
        </p:nvSpPr>
        <p:spPr>
          <a:xfrm>
            <a:off x="369391" y="883477"/>
            <a:ext cx="3478157" cy="56554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a:ea typeface="Calibri"/>
                <a:cs typeface="Calibri"/>
                <a:sym typeface="Calibri"/>
              </a:rPr>
              <a:t>For </a:t>
            </a:r>
            <a:r>
              <a:rPr lang="en-US" sz="1400" b="1" i="0" u="none" strike="noStrike" cap="none" dirty="0">
                <a:solidFill>
                  <a:schemeClr val="dk1"/>
                </a:solidFill>
                <a:latin typeface="Calibri"/>
                <a:ea typeface="Calibri"/>
                <a:cs typeface="Calibri"/>
                <a:sym typeface="Calibri"/>
              </a:rPr>
              <a:t>ORCA</a:t>
            </a:r>
            <a:r>
              <a:rPr lang="en-US" sz="1400" b="0" i="0" u="none" strike="noStrike" cap="none" dirty="0">
                <a:solidFill>
                  <a:schemeClr val="dk1"/>
                </a:solidFill>
                <a:latin typeface="Calibri"/>
                <a:ea typeface="Calibri"/>
                <a:cs typeface="Calibri"/>
                <a:sym typeface="Calibri"/>
              </a:rPr>
              <a:t>, each string is 200 m in height with DOMs spaced 9 m apart in the vertical direction, starting at about  29 m from the sea floor.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a:ea typeface="Calibri"/>
                <a:cs typeface="Calibri"/>
                <a:sym typeface="Calibri"/>
              </a:rPr>
              <a:t>Each DU comprises two 4 mm parallel </a:t>
            </a:r>
            <a:r>
              <a:rPr lang="en-US" sz="1400" b="0" i="0" u="none" strike="noStrike" cap="none" dirty="0" err="1">
                <a:solidFill>
                  <a:schemeClr val="dk1"/>
                </a:solidFill>
                <a:latin typeface="Calibri"/>
                <a:ea typeface="Calibri"/>
                <a:cs typeface="Calibri"/>
                <a:sym typeface="Calibri"/>
              </a:rPr>
              <a:t>Dyneema</a:t>
            </a:r>
            <a:r>
              <a:rPr lang="en-US" sz="1400" b="0" i="0" u="none" strike="noStrike" cap="none" dirty="0">
                <a:solidFill>
                  <a:schemeClr val="dk1"/>
                </a:solidFill>
                <a:latin typeface="Calibri"/>
                <a:ea typeface="Calibri"/>
                <a:cs typeface="Calibri"/>
                <a:sym typeface="Calibri"/>
              </a:rPr>
              <a:t> ropes to which the DOMs are attached. </a:t>
            </a:r>
            <a:r>
              <a:rPr lang="en-US" sz="1400" b="0" i="0" u="none" strike="noStrike" cap="none" dirty="0">
                <a:solidFill>
                  <a:srgbClr val="000000"/>
                </a:solidFill>
                <a:latin typeface="Calibri"/>
                <a:ea typeface="Calibri"/>
                <a:cs typeface="Calibri"/>
                <a:sym typeface="Calibri"/>
              </a:rPr>
              <a:t>The detection unit is held </a:t>
            </a:r>
            <a:r>
              <a:rPr lang="en-US" sz="1400" dirty="0">
                <a:solidFill>
                  <a:srgbClr val="000000"/>
                </a:solidFill>
                <a:latin typeface="Calibri"/>
                <a:ea typeface="Calibri"/>
                <a:cs typeface="Calibri"/>
                <a:sym typeface="Calibri"/>
              </a:rPr>
              <a:t>at</a:t>
            </a:r>
            <a:r>
              <a:rPr lang="en-US" sz="1400" b="0" i="0" u="none" strike="noStrike" cap="none" dirty="0">
                <a:solidFill>
                  <a:srgbClr val="000000"/>
                </a:solidFill>
                <a:latin typeface="Calibri"/>
                <a:ea typeface="Calibri"/>
                <a:cs typeface="Calibri"/>
                <a:sym typeface="Calibri"/>
              </a:rPr>
              <a:t> the seafloor with an anchor connected to the ropes.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descr="E:\domrex\18122012\Nieuwe afbeelding.png"/>
          <p:cNvPicPr preferRelativeResize="0"/>
          <p:nvPr/>
        </p:nvPicPr>
        <p:blipFill rotWithShape="1">
          <a:blip r:embed="rId3">
            <a:alphaModFix/>
          </a:blip>
          <a:srcRect/>
          <a:stretch/>
        </p:blipFill>
        <p:spPr>
          <a:xfrm>
            <a:off x="0" y="0"/>
            <a:ext cx="738782" cy="667940"/>
          </a:xfrm>
          <a:prstGeom prst="rect">
            <a:avLst/>
          </a:prstGeom>
          <a:noFill/>
          <a:ln>
            <a:noFill/>
          </a:ln>
        </p:spPr>
      </p:pic>
      <p:sp>
        <p:nvSpPr>
          <p:cNvPr id="119" name="Google Shape;119;p17"/>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SzPts val="1400"/>
              <a:buNone/>
            </a:pPr>
            <a:r>
              <a:rPr lang="en-NL"/>
              <a:t>09-02-2023</a:t>
            </a:r>
            <a:endParaRPr/>
          </a:p>
        </p:txBody>
      </p:sp>
      <p:sp>
        <p:nvSpPr>
          <p:cNvPr id="120" name="Google Shape;120;p17"/>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ctr" rtl="0">
              <a:lnSpc>
                <a:spcPct val="100000"/>
              </a:lnSpc>
              <a:spcBef>
                <a:spcPts val="0"/>
              </a:spcBef>
              <a:spcAft>
                <a:spcPts val="0"/>
              </a:spcAft>
              <a:buSzPts val="1400"/>
              <a:buNone/>
            </a:pPr>
            <a:r>
              <a:rPr lang="en-US"/>
              <a:t>Made@Nikhef-KM3NeT-mechanics</a:t>
            </a:r>
            <a:endParaRPr/>
          </a:p>
        </p:txBody>
      </p:sp>
      <p:sp>
        <p:nvSpPr>
          <p:cNvPr id="121" name="Google Shape;121;p17"/>
          <p:cNvSpPr txBox="1">
            <a:spLocks noGrp="1"/>
          </p:cNvSpPr>
          <p:nvPr>
            <p:ph type="sldNum" idx="12"/>
          </p:nvPr>
        </p:nvSpPr>
        <p:spPr>
          <a:xfrm>
            <a:off x="8492235" y="6464985"/>
            <a:ext cx="128270"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4</a:t>
            </a:fld>
            <a:endParaRPr/>
          </a:p>
        </p:txBody>
      </p:sp>
      <p:sp>
        <p:nvSpPr>
          <p:cNvPr id="122" name="Google Shape;122;p17"/>
          <p:cNvSpPr/>
          <p:nvPr/>
        </p:nvSpPr>
        <p:spPr>
          <a:xfrm>
            <a:off x="167860" y="767237"/>
            <a:ext cx="6418470" cy="3767686"/>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A ROV is used to connect the interlink cable from the base of a DU to a junction box. </a:t>
            </a:r>
            <a:endParaRPr lang="en-US" sz="1400" dirty="0">
              <a:solidFill>
                <a:srgbClr val="000000"/>
              </a:solidFill>
              <a:latin typeface="Calibri" panose="020F0502020204030204" pitchFamily="34" charset="0"/>
              <a:ea typeface="Calibri"/>
              <a:cs typeface="Calibri" panose="020F0502020204030204" pitchFamily="34" charset="0"/>
              <a:sym typeface="Arial"/>
            </a:endParaRPr>
          </a:p>
          <a:p>
            <a:pPr marL="0" marR="0" lvl="0" indent="0" algn="l" rtl="0">
              <a:lnSpc>
                <a:spcPct val="115000"/>
              </a:lnSpc>
              <a:spcBef>
                <a:spcPts val="0"/>
              </a:spcBef>
              <a:spcAft>
                <a:spcPts val="0"/>
              </a:spcAft>
              <a:buClr>
                <a:srgbClr val="000000"/>
              </a:buClr>
              <a:buSzPts val="1800"/>
              <a:buFont typeface="Arial"/>
              <a:buNone/>
            </a:pPr>
            <a:endParaRPr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15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Once the connection to the DU has been verified onshore, the ROV removes the hook from the LOM. </a:t>
            </a:r>
          </a:p>
          <a:p>
            <a:pPr marL="0" marR="0" lvl="0" indent="0" algn="l" rtl="0">
              <a:lnSpc>
                <a:spcPct val="115000"/>
              </a:lnSpc>
              <a:spcBef>
                <a:spcPts val="0"/>
              </a:spcBef>
              <a:spcAft>
                <a:spcPts val="0"/>
              </a:spcAft>
              <a:buClr>
                <a:srgbClr val="000000"/>
              </a:buClr>
              <a:buSzPts val="1800"/>
              <a:buFont typeface="Arial"/>
              <a:buNone/>
            </a:pPr>
            <a:endParaRPr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15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Thereafter the ROV activates another release </a:t>
            </a:r>
            <a:r>
              <a:rPr lang="en-US" sz="1400" dirty="0">
                <a:solidFill>
                  <a:schemeClr val="dk1"/>
                </a:solidFill>
                <a:latin typeface="Calibri" panose="020F0502020204030204" pitchFamily="34" charset="0"/>
                <a:ea typeface="Calibri"/>
                <a:cs typeface="Calibri" panose="020F0502020204030204" pitchFamily="34" charset="0"/>
                <a:sym typeface="Calibri"/>
              </a:rPr>
              <a:t>below</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 the LOM and the LOM starts to rise to the surface due to its positive buoyancy while rotating and releasing the DOM’s which can be retracted with an approximate 800 N force from the LOM by the two vertical ropes connected to the anchor. </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15000"/>
              </a:lnSpc>
              <a:spcBef>
                <a:spcPts val="0"/>
              </a:spcBef>
              <a:spcAft>
                <a:spcPts val="0"/>
              </a:spcAft>
              <a:buClr>
                <a:srgbClr val="000000"/>
              </a:buClr>
              <a:buSzPts val="1800"/>
              <a:buFont typeface="Arial"/>
              <a:buNone/>
            </a:pPr>
            <a:endParaRPr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15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As a last step the top-buoy is released from the LOM and the LOM surfaces freely, at surfacing it is recovered by the ship.</a:t>
            </a:r>
            <a:endParaRPr sz="1400" b="0" i="0" u="none" strike="noStrike" cap="none" dirty="0">
              <a:solidFill>
                <a:schemeClr val="dk1"/>
              </a:solidFill>
              <a:latin typeface="Calibri" panose="020F0502020204030204" pitchFamily="34" charset="0"/>
              <a:ea typeface="Cambria"/>
              <a:cs typeface="Calibri" panose="020F0502020204030204" pitchFamily="34" charset="0"/>
              <a:sym typeface="Cambria"/>
            </a:endParaRPr>
          </a:p>
        </p:txBody>
      </p:sp>
      <p:pic>
        <p:nvPicPr>
          <p:cNvPr id="123" name="Google Shape;123;p17"/>
          <p:cNvPicPr preferRelativeResize="0"/>
          <p:nvPr/>
        </p:nvPicPr>
        <p:blipFill rotWithShape="1">
          <a:blip r:embed="rId4">
            <a:alphaModFix/>
          </a:blip>
          <a:srcRect/>
          <a:stretch/>
        </p:blipFill>
        <p:spPr>
          <a:xfrm>
            <a:off x="6586330" y="552172"/>
            <a:ext cx="2495826" cy="5045827"/>
          </a:xfrm>
          <a:prstGeom prst="rect">
            <a:avLst/>
          </a:prstGeom>
          <a:noFill/>
          <a:ln>
            <a:noFill/>
          </a:ln>
        </p:spPr>
      </p:pic>
      <p:pic>
        <p:nvPicPr>
          <p:cNvPr id="3" name="Picture 2">
            <a:extLst>
              <a:ext uri="{FF2B5EF4-FFF2-40B4-BE49-F238E27FC236}">
                <a16:creationId xmlns:a16="http://schemas.microsoft.com/office/drawing/2014/main" id="{60840003-267B-4F48-98A0-F86A7BD46076}"/>
              </a:ext>
            </a:extLst>
          </p:cNvPr>
          <p:cNvPicPr>
            <a:picLocks noChangeAspect="1"/>
          </p:cNvPicPr>
          <p:nvPr/>
        </p:nvPicPr>
        <p:blipFill>
          <a:blip r:embed="rId5"/>
          <a:stretch>
            <a:fillRect/>
          </a:stretch>
        </p:blipFill>
        <p:spPr>
          <a:xfrm>
            <a:off x="1226942" y="4295332"/>
            <a:ext cx="2317274" cy="1906686"/>
          </a:xfrm>
          <a:prstGeom prst="rect">
            <a:avLst/>
          </a:prstGeom>
        </p:spPr>
      </p:pic>
      <p:pic>
        <p:nvPicPr>
          <p:cNvPr id="5" name="Picture 4">
            <a:extLst>
              <a:ext uri="{FF2B5EF4-FFF2-40B4-BE49-F238E27FC236}">
                <a16:creationId xmlns:a16="http://schemas.microsoft.com/office/drawing/2014/main" id="{6E10E702-F586-4BEC-A9BE-C71448503EF8}"/>
              </a:ext>
            </a:extLst>
          </p:cNvPr>
          <p:cNvPicPr>
            <a:picLocks noChangeAspect="1"/>
          </p:cNvPicPr>
          <p:nvPr/>
        </p:nvPicPr>
        <p:blipFill>
          <a:blip r:embed="rId6"/>
          <a:stretch>
            <a:fillRect/>
          </a:stretch>
        </p:blipFill>
        <p:spPr>
          <a:xfrm>
            <a:off x="4473902" y="4123866"/>
            <a:ext cx="1255455" cy="2271616"/>
          </a:xfrm>
          <a:prstGeom prst="rect">
            <a:avLst/>
          </a:prstGeom>
        </p:spPr>
      </p:pic>
      <p:sp>
        <p:nvSpPr>
          <p:cNvPr id="16" name="TextBox 15">
            <a:extLst>
              <a:ext uri="{FF2B5EF4-FFF2-40B4-BE49-F238E27FC236}">
                <a16:creationId xmlns:a16="http://schemas.microsoft.com/office/drawing/2014/main" id="{0FEB715D-6DC6-4F66-A961-77715A35B3C4}"/>
              </a:ext>
            </a:extLst>
          </p:cNvPr>
          <p:cNvSpPr txBox="1"/>
          <p:nvPr/>
        </p:nvSpPr>
        <p:spPr>
          <a:xfrm>
            <a:off x="4519405" y="3679020"/>
            <a:ext cx="1523585" cy="461665"/>
          </a:xfrm>
          <a:prstGeom prst="rect">
            <a:avLst/>
          </a:prstGeom>
          <a:noFill/>
        </p:spPr>
        <p:txBody>
          <a:bodyPr wrap="square">
            <a:spAutoFit/>
          </a:bodyPr>
          <a:lstStyle/>
          <a:p>
            <a:r>
              <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Start at the anchor;</a:t>
            </a:r>
            <a:endParaRPr lang="en-US" sz="1200" dirty="0"/>
          </a:p>
        </p:txBody>
      </p:sp>
      <p:sp>
        <p:nvSpPr>
          <p:cNvPr id="17" name="TextBox 16">
            <a:extLst>
              <a:ext uri="{FF2B5EF4-FFF2-40B4-BE49-F238E27FC236}">
                <a16:creationId xmlns:a16="http://schemas.microsoft.com/office/drawing/2014/main" id="{65EE017A-D553-4228-AC35-0F21B87CD167}"/>
              </a:ext>
            </a:extLst>
          </p:cNvPr>
          <p:cNvSpPr txBox="1"/>
          <p:nvPr/>
        </p:nvSpPr>
        <p:spPr>
          <a:xfrm>
            <a:off x="907097" y="5084455"/>
            <a:ext cx="1126158" cy="276999"/>
          </a:xfrm>
          <a:prstGeom prst="rect">
            <a:avLst/>
          </a:prstGeom>
          <a:noFill/>
        </p:spPr>
        <p:txBody>
          <a:bodyPr wrap="square">
            <a:spAutoFit/>
          </a:bodyPr>
          <a:lstStyle/>
          <a:p>
            <a:r>
              <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sequence;</a:t>
            </a:r>
            <a:endParaRPr lang="en-US" sz="1200" dirty="0"/>
          </a:p>
        </p:txBody>
      </p:sp>
      <p:sp>
        <p:nvSpPr>
          <p:cNvPr id="4" name="Google Shape;154;p20">
            <a:extLst>
              <a:ext uri="{FF2B5EF4-FFF2-40B4-BE49-F238E27FC236}">
                <a16:creationId xmlns:a16="http://schemas.microsoft.com/office/drawing/2014/main" id="{4BFD7D24-2B6C-7CF3-C274-E5EDEB2FAF90}"/>
              </a:ext>
            </a:extLst>
          </p:cNvPr>
          <p:cNvSpPr/>
          <p:nvPr/>
        </p:nvSpPr>
        <p:spPr>
          <a:xfrm>
            <a:off x="1212751" y="255923"/>
            <a:ext cx="2689839"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i="0" u="none" strike="noStrike" cap="none" dirty="0">
                <a:solidFill>
                  <a:schemeClr val="dk1"/>
                </a:solidFill>
                <a:latin typeface="Calibri" panose="020F0502020204030204" pitchFamily="34" charset="0"/>
                <a:ea typeface="Cambria"/>
                <a:cs typeface="Calibri" panose="020F0502020204030204" pitchFamily="34" charset="0"/>
                <a:sym typeface="Cambria"/>
              </a:rPr>
              <a:t>LOM-basics</a:t>
            </a:r>
            <a:endParaRPr sz="200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35804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98"/>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l" rtl="0">
              <a:lnSpc>
                <a:spcPct val="100000"/>
              </a:lnSpc>
              <a:spcBef>
                <a:spcPts val="0"/>
              </a:spcBef>
              <a:spcAft>
                <a:spcPts val="0"/>
              </a:spcAft>
              <a:buSzPts val="1400"/>
              <a:buNone/>
            </a:pPr>
            <a:r>
              <a:rPr lang="en-NL"/>
              <a:t>09-02-2023</a:t>
            </a:r>
            <a:endParaRPr/>
          </a:p>
        </p:txBody>
      </p:sp>
      <p:sp>
        <p:nvSpPr>
          <p:cNvPr id="1332" name="Google Shape;1332;p98"/>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81610" marR="5080" lvl="0" indent="-169545" algn="l" rtl="0">
              <a:lnSpc>
                <a:spcPct val="100000"/>
              </a:lnSpc>
              <a:spcBef>
                <a:spcPts val="0"/>
              </a:spcBef>
              <a:spcAft>
                <a:spcPts val="0"/>
              </a:spcAft>
              <a:buSzPts val="1400"/>
              <a:buNone/>
            </a:pPr>
            <a:r>
              <a:rPr lang="en-US"/>
              <a:t>Made@Nikhef-KM3NeT-mechanics</a:t>
            </a:r>
            <a:endParaRPr/>
          </a:p>
        </p:txBody>
      </p:sp>
      <p:sp>
        <p:nvSpPr>
          <p:cNvPr id="1333" name="Google Shape;1333;p98"/>
          <p:cNvSpPr txBox="1">
            <a:spLocks noGrp="1"/>
          </p:cNvSpPr>
          <p:nvPr>
            <p:ph type="sldNum" idx="12"/>
          </p:nvPr>
        </p:nvSpPr>
        <p:spPr>
          <a:xfrm>
            <a:off x="8492235" y="6464985"/>
            <a:ext cx="128270"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25400" lvl="0" indent="0" algn="l" rtl="0">
              <a:lnSpc>
                <a:spcPct val="100000"/>
              </a:lnSpc>
              <a:spcBef>
                <a:spcPts val="0"/>
              </a:spcBef>
              <a:spcAft>
                <a:spcPts val="0"/>
              </a:spcAft>
              <a:buSzPts val="1200"/>
              <a:buNone/>
            </a:pPr>
            <a:fld id="{00000000-1234-1234-1234-123412341234}" type="slidenum">
              <a:rPr lang="en-US" smtClean="0"/>
              <a:pPr marL="25400" lvl="0" indent="0" algn="l" rtl="0">
                <a:lnSpc>
                  <a:spcPct val="100000"/>
                </a:lnSpc>
                <a:spcBef>
                  <a:spcPts val="0"/>
                </a:spcBef>
                <a:spcAft>
                  <a:spcPts val="0"/>
                </a:spcAft>
                <a:buSzPts val="1200"/>
                <a:buNone/>
              </a:pPr>
              <a:t>5</a:t>
            </a:fld>
            <a:endParaRPr/>
          </a:p>
        </p:txBody>
      </p:sp>
      <p:pic>
        <p:nvPicPr>
          <p:cNvPr id="1334" name="Google Shape;1334;p98" descr="E:\domrex\18122012\Nieuwe afbeelding.png"/>
          <p:cNvPicPr preferRelativeResize="0"/>
          <p:nvPr/>
        </p:nvPicPr>
        <p:blipFill rotWithShape="1">
          <a:blip r:embed="rId3">
            <a:alphaModFix/>
          </a:blip>
          <a:srcRect/>
          <a:stretch/>
        </p:blipFill>
        <p:spPr>
          <a:xfrm>
            <a:off x="-10887" y="0"/>
            <a:ext cx="985043" cy="890587"/>
          </a:xfrm>
          <a:prstGeom prst="rect">
            <a:avLst/>
          </a:prstGeom>
          <a:noFill/>
          <a:ln>
            <a:noFill/>
          </a:ln>
        </p:spPr>
      </p:pic>
      <p:sp>
        <p:nvSpPr>
          <p:cNvPr id="1335" name="Google Shape;1335;p98"/>
          <p:cNvSpPr/>
          <p:nvPr/>
        </p:nvSpPr>
        <p:spPr>
          <a:xfrm>
            <a:off x="179582" y="1115670"/>
            <a:ext cx="5175634" cy="4278094"/>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600"/>
              <a:buFont typeface="Noto Sans Symbols"/>
              <a:buChar char="⮚"/>
            </a:pP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Main goal is to obtain an optimal balance in the anchor during descending to the seabed, calculating the influence of the weight at both ends of the hoisting cable. (be aware the balance in that case is not optimal in air)</a:t>
            </a:r>
            <a:endParaRPr sz="1400"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The additional cable weight at one side of the anchor leads to a significant change of design to regain balance in the anchor.</a:t>
            </a:r>
            <a:endParaRPr sz="1400"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For this reason also the base container is moved towards the rope fixation point.</a:t>
            </a:r>
            <a:endParaRPr sz="1400"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A calculation is done to also take into account the difference of drag in vertical direction during descending. (the longest cable generates quite some extra (non central) drag due to the horizontal surface of the cable, approximately 60 </a:t>
            </a:r>
            <a:r>
              <a:rPr lang="en-US" sz="1400" b="0" i="0" u="none" strike="noStrike" cap="none" dirty="0" err="1">
                <a:solidFill>
                  <a:srgbClr val="000000"/>
                </a:solidFill>
                <a:latin typeface="Calibri" panose="020F0502020204030204" pitchFamily="34" charset="0"/>
                <a:ea typeface="Arial"/>
                <a:cs typeface="Calibri" panose="020F0502020204030204" pitchFamily="34" charset="0"/>
                <a:sym typeface="Arial"/>
              </a:rPr>
              <a:t>kgf</a:t>
            </a: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 at 0,5m/s ). </a:t>
            </a:r>
            <a:endParaRPr sz="1400"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The mounting points for extra balancing weight are left out since we can only calculate the balance during descending, the balance is expected to be good enough as calculated, there is no possibility to check the angle during descending.</a:t>
            </a:r>
            <a:endParaRPr sz="1400"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Rope fixation, anodes, slider pads and LOM-seat are unchanged.</a:t>
            </a:r>
            <a:endParaRPr sz="1400"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Central LOM fixation and unfurl system changed to the ORCA </a:t>
            </a:r>
            <a:endParaRPr sz="14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       adjusting design.</a:t>
            </a:r>
            <a:endParaRPr sz="1400"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Fixation for hydrophone and LBL are simplified.</a:t>
            </a:r>
            <a:endParaRPr sz="1400"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400" b="0" i="0" u="none" strike="noStrike" cap="none" dirty="0">
                <a:solidFill>
                  <a:srgbClr val="000000"/>
                </a:solidFill>
                <a:latin typeface="Calibri" panose="020F0502020204030204" pitchFamily="34" charset="0"/>
                <a:ea typeface="Arial"/>
                <a:cs typeface="Calibri" panose="020F0502020204030204" pitchFamily="34" charset="0"/>
                <a:sym typeface="Arial"/>
              </a:rPr>
              <a:t>The cable in the picture is 240 m, also a bit longer is no issue.</a:t>
            </a:r>
            <a:endParaRPr sz="1400" dirty="0">
              <a:latin typeface="Calibri" panose="020F0502020204030204" pitchFamily="34" charset="0"/>
              <a:cs typeface="Calibri" panose="020F0502020204030204" pitchFamily="34" charset="0"/>
            </a:endParaRPr>
          </a:p>
        </p:txBody>
      </p:sp>
      <p:sp>
        <p:nvSpPr>
          <p:cNvPr id="1336" name="Google Shape;1336;p98"/>
          <p:cNvSpPr/>
          <p:nvPr/>
        </p:nvSpPr>
        <p:spPr>
          <a:xfrm>
            <a:off x="1014996" y="45183"/>
            <a:ext cx="3557004" cy="8454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New anchor, to be implemented this year;</a:t>
            </a:r>
            <a:endParaRPr dirty="0"/>
          </a:p>
        </p:txBody>
      </p:sp>
      <p:pic>
        <p:nvPicPr>
          <p:cNvPr id="10" name="Google Shape;1687;p102">
            <a:extLst>
              <a:ext uri="{FF2B5EF4-FFF2-40B4-BE49-F238E27FC236}">
                <a16:creationId xmlns:a16="http://schemas.microsoft.com/office/drawing/2014/main" id="{EE22E552-26E4-4FC9-917E-E8BC0D1337BC}"/>
              </a:ext>
            </a:extLst>
          </p:cNvPr>
          <p:cNvPicPr preferRelativeResize="0"/>
          <p:nvPr/>
        </p:nvPicPr>
        <p:blipFill rotWithShape="1">
          <a:blip r:embed="rId4">
            <a:alphaModFix/>
          </a:blip>
          <a:srcRect/>
          <a:stretch/>
        </p:blipFill>
        <p:spPr>
          <a:xfrm>
            <a:off x="5405374" y="2912012"/>
            <a:ext cx="3738626" cy="3552973"/>
          </a:xfrm>
          <a:prstGeom prst="rect">
            <a:avLst/>
          </a:prstGeom>
          <a:noFill/>
          <a:ln>
            <a:noFill/>
          </a:ln>
        </p:spPr>
      </p:pic>
      <p:pic>
        <p:nvPicPr>
          <p:cNvPr id="11" name="Google Shape;954;p64">
            <a:extLst>
              <a:ext uri="{FF2B5EF4-FFF2-40B4-BE49-F238E27FC236}">
                <a16:creationId xmlns:a16="http://schemas.microsoft.com/office/drawing/2014/main" id="{5441132C-5543-4DFD-91D4-9E2971DC98E7}"/>
              </a:ext>
            </a:extLst>
          </p:cNvPr>
          <p:cNvPicPr preferRelativeResize="0"/>
          <p:nvPr/>
        </p:nvPicPr>
        <p:blipFill rotWithShape="1">
          <a:blip r:embed="rId5">
            <a:alphaModFix/>
          </a:blip>
          <a:srcRect/>
          <a:stretch/>
        </p:blipFill>
        <p:spPr>
          <a:xfrm>
            <a:off x="5590908" y="214581"/>
            <a:ext cx="3367558" cy="2768652"/>
          </a:xfrm>
          <a:prstGeom prst="rect">
            <a:avLst/>
          </a:prstGeom>
          <a:noFill/>
          <a:ln>
            <a:noFill/>
          </a:ln>
        </p:spPr>
      </p:pic>
      <p:sp>
        <p:nvSpPr>
          <p:cNvPr id="2" name="TextBox 1">
            <a:extLst>
              <a:ext uri="{FF2B5EF4-FFF2-40B4-BE49-F238E27FC236}">
                <a16:creationId xmlns:a16="http://schemas.microsoft.com/office/drawing/2014/main" id="{7D68E15C-9D2C-2448-16ED-470C65AD02FE}"/>
              </a:ext>
            </a:extLst>
          </p:cNvPr>
          <p:cNvSpPr txBox="1"/>
          <p:nvPr/>
        </p:nvSpPr>
        <p:spPr>
          <a:xfrm>
            <a:off x="7701793" y="3904236"/>
            <a:ext cx="1442207" cy="523220"/>
          </a:xfrm>
          <a:prstGeom prst="rect">
            <a:avLst/>
          </a:prstGeom>
          <a:noFill/>
        </p:spPr>
        <p:txBody>
          <a:bodyPr wrap="square">
            <a:spAutoFit/>
          </a:bodyPr>
          <a:lstStyle/>
          <a:p>
            <a:r>
              <a:rPr lang="en-US" sz="1400" b="0" i="0" u="none" strike="noStrike" cap="none" dirty="0" err="1">
                <a:solidFill>
                  <a:schemeClr val="dk1"/>
                </a:solidFill>
                <a:latin typeface="Calibri" panose="020F0502020204030204" pitchFamily="34" charset="0"/>
                <a:ea typeface="Calibri"/>
                <a:cs typeface="Calibri" panose="020F0502020204030204" pitchFamily="34" charset="0"/>
                <a:sym typeface="Calibri"/>
              </a:rPr>
              <a:t>Sytem</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 to release the LOM</a:t>
            </a:r>
            <a:r>
              <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rPr>
              <a:t>;</a:t>
            </a:r>
            <a:endParaRPr lang="en-US" sz="1200" dirty="0"/>
          </a:p>
        </p:txBody>
      </p:sp>
    </p:spTree>
    <p:extLst>
      <p:ext uri="{BB962C8B-B14F-4D97-AF65-F5344CB8AC3E}">
        <p14:creationId xmlns:p14="http://schemas.microsoft.com/office/powerpoint/2010/main" val="2331420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37" descr="E:\domrex\18122012\Nieuwe afbeelding.png"/>
          <p:cNvPicPr preferRelativeResize="0"/>
          <p:nvPr/>
        </p:nvPicPr>
        <p:blipFill rotWithShape="1">
          <a:blip r:embed="rId3">
            <a:alphaModFix/>
          </a:blip>
          <a:srcRect/>
          <a:stretch/>
        </p:blipFill>
        <p:spPr>
          <a:xfrm>
            <a:off x="0" y="0"/>
            <a:ext cx="738782" cy="667940"/>
          </a:xfrm>
          <a:prstGeom prst="rect">
            <a:avLst/>
          </a:prstGeom>
          <a:noFill/>
          <a:ln>
            <a:noFill/>
          </a:ln>
        </p:spPr>
      </p:pic>
      <p:sp>
        <p:nvSpPr>
          <p:cNvPr id="354" name="Google Shape;354;p37"/>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SzPts val="1400"/>
              <a:buNone/>
            </a:pPr>
            <a:r>
              <a:rPr lang="en-NL"/>
              <a:t>09-02-2023</a:t>
            </a:r>
            <a:endParaRPr/>
          </a:p>
        </p:txBody>
      </p:sp>
      <p:sp>
        <p:nvSpPr>
          <p:cNvPr id="355" name="Google Shape;355;p37"/>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ctr" rtl="0">
              <a:lnSpc>
                <a:spcPct val="100000"/>
              </a:lnSpc>
              <a:spcBef>
                <a:spcPts val="0"/>
              </a:spcBef>
              <a:spcAft>
                <a:spcPts val="0"/>
              </a:spcAft>
              <a:buSzPts val="1400"/>
              <a:buNone/>
            </a:pPr>
            <a:r>
              <a:rPr lang="en-US"/>
              <a:t>Made@Nikhef-KM3NeT-mechanics</a:t>
            </a:r>
            <a:endParaRPr/>
          </a:p>
        </p:txBody>
      </p:sp>
      <p:sp>
        <p:nvSpPr>
          <p:cNvPr id="356" name="Google Shape;356;p37"/>
          <p:cNvSpPr txBox="1">
            <a:spLocks noGrp="1"/>
          </p:cNvSpPr>
          <p:nvPr>
            <p:ph type="sldNum" idx="12"/>
          </p:nvPr>
        </p:nvSpPr>
        <p:spPr>
          <a:xfrm>
            <a:off x="8492235" y="6464985"/>
            <a:ext cx="128270"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6</a:t>
            </a:fld>
            <a:endParaRPr/>
          </a:p>
        </p:txBody>
      </p:sp>
      <p:pic>
        <p:nvPicPr>
          <p:cNvPr id="357" name="Google Shape;357;p37" descr="D:\AAAAAAAAAAinwork\aaaareview\all\arca\ARCA_KM3NET_bar.jpg"/>
          <p:cNvPicPr preferRelativeResize="0"/>
          <p:nvPr/>
        </p:nvPicPr>
        <p:blipFill rotWithShape="1">
          <a:blip r:embed="rId4">
            <a:alphaModFix/>
          </a:blip>
          <a:srcRect l="-1" r="2076" b="1090"/>
          <a:stretch/>
        </p:blipFill>
        <p:spPr>
          <a:xfrm>
            <a:off x="953669" y="1483911"/>
            <a:ext cx="2644016" cy="4535200"/>
          </a:xfrm>
          <a:prstGeom prst="rect">
            <a:avLst/>
          </a:prstGeom>
          <a:noFill/>
          <a:ln>
            <a:noFill/>
          </a:ln>
        </p:spPr>
      </p:pic>
      <p:sp>
        <p:nvSpPr>
          <p:cNvPr id="360" name="Google Shape;360;p37"/>
          <p:cNvSpPr/>
          <p:nvPr/>
        </p:nvSpPr>
        <p:spPr>
          <a:xfrm>
            <a:off x="4015412" y="4300532"/>
            <a:ext cx="4592648" cy="232217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connection is designed to avoid any force or friction on the </a:t>
            </a:r>
            <a:r>
              <a:rPr lang="en-US" sz="1400" b="0" i="0" u="none" strike="noStrike" cap="none" dirty="0" err="1">
                <a:solidFill>
                  <a:schemeClr val="dk1"/>
                </a:solidFill>
                <a:latin typeface="Calibri" panose="020F0502020204030204" pitchFamily="34" charset="0"/>
                <a:ea typeface="Calibri"/>
                <a:cs typeface="Calibri" panose="020F0502020204030204" pitchFamily="34" charset="0"/>
                <a:sym typeface="Calibri"/>
              </a:rPr>
              <a:t>Dyneema</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 ropes during movement. After mounting the ropes can freely move in all possible directions. </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15000"/>
              </a:lnSpc>
              <a:spcBef>
                <a:spcPts val="0"/>
              </a:spcBef>
              <a:spcAft>
                <a:spcPts val="0"/>
              </a:spcAft>
              <a:buClr>
                <a:srgbClr val="000000"/>
              </a:buClr>
              <a:buSzPts val="1800"/>
              <a:buFont typeface="Arial"/>
              <a:buNone/>
            </a:pPr>
            <a:endParaRPr sz="1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15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rope end, the splice, is fitted around a “PE wheel” which we call </a:t>
            </a:r>
            <a:r>
              <a:rPr lang="en-US" sz="1400" b="0" i="0" u="none" strike="noStrike" cap="none" dirty="0" err="1">
                <a:solidFill>
                  <a:schemeClr val="dk1"/>
                </a:solidFill>
                <a:latin typeface="Calibri" panose="020F0502020204030204" pitchFamily="34" charset="0"/>
                <a:ea typeface="Calibri"/>
                <a:cs typeface="Calibri" panose="020F0502020204030204" pitchFamily="34" charset="0"/>
                <a:sym typeface="Calibri"/>
              </a:rPr>
              <a:t>Timble</a:t>
            </a:r>
            <a:r>
              <a:rPr lang="en-US"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 which again can rotate around its M12 titanium bolt.</a:t>
            </a:r>
            <a:endParaRPr sz="1400" b="0" i="0" u="none" strike="noStrike" cap="none" dirty="0">
              <a:solidFill>
                <a:schemeClr val="dk1"/>
              </a:solidFill>
              <a:latin typeface="Calibri" panose="020F0502020204030204" pitchFamily="34" charset="0"/>
              <a:ea typeface="Cambria"/>
              <a:cs typeface="Calibri" panose="020F0502020204030204" pitchFamily="34" charset="0"/>
              <a:sym typeface="Cambria"/>
            </a:endParaRPr>
          </a:p>
        </p:txBody>
      </p:sp>
      <p:sp>
        <p:nvSpPr>
          <p:cNvPr id="361" name="Google Shape;361;p37"/>
          <p:cNvSpPr/>
          <p:nvPr/>
        </p:nvSpPr>
        <p:spPr>
          <a:xfrm>
            <a:off x="854021" y="65528"/>
            <a:ext cx="7955443" cy="480837"/>
          </a:xfrm>
          <a:prstGeom prst="rect">
            <a:avLst/>
          </a:prstGeom>
          <a:noFill/>
          <a:ln>
            <a:noFill/>
          </a:ln>
        </p:spPr>
        <p:txBody>
          <a:bodyPr spcFirstLastPara="1" wrap="square" lIns="91425" tIns="45700" rIns="91425" bIns="45700" anchor="t" anchorCtr="0">
            <a:noAutofit/>
          </a:bodyPr>
          <a:lstStyle/>
          <a:p>
            <a:pPr marL="457200" marR="0" lvl="1" indent="0" algn="l" rtl="0">
              <a:lnSpc>
                <a:spcPct val="115000"/>
              </a:lnSpc>
              <a:spcBef>
                <a:spcPts val="0"/>
              </a:spcBef>
              <a:spcAft>
                <a:spcPts val="0"/>
              </a:spcAft>
              <a:buClr>
                <a:srgbClr val="000000"/>
              </a:buClr>
              <a:buSzPts val="2400"/>
              <a:buFont typeface="Arial"/>
              <a:buNone/>
            </a:pPr>
            <a:r>
              <a:rPr lang="en-US" sz="2000" i="0" u="none" strike="noStrike" cap="none" dirty="0">
                <a:solidFill>
                  <a:schemeClr val="dk1"/>
                </a:solidFill>
                <a:latin typeface="Calibri" panose="020F0502020204030204" pitchFamily="34" charset="0"/>
                <a:ea typeface="Cambria"/>
                <a:cs typeface="Calibri" panose="020F0502020204030204" pitchFamily="34" charset="0"/>
                <a:sym typeface="Cambria"/>
              </a:rPr>
              <a:t>Rope-anchor connection</a:t>
            </a:r>
            <a:r>
              <a:rPr lang="en-US" sz="2000" b="1" i="0" u="none" strike="noStrike" cap="none" dirty="0">
                <a:solidFill>
                  <a:schemeClr val="dk1"/>
                </a:solidFill>
                <a:latin typeface="Calibri" panose="020F0502020204030204" pitchFamily="34" charset="0"/>
                <a:ea typeface="Cambria"/>
                <a:cs typeface="Calibri" panose="020F0502020204030204" pitchFamily="34" charset="0"/>
                <a:sym typeface="Cambria"/>
              </a:rPr>
              <a:t>.</a:t>
            </a:r>
            <a:endParaRPr sz="12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pic>
        <p:nvPicPr>
          <p:cNvPr id="3" name="Picture 2">
            <a:extLst>
              <a:ext uri="{FF2B5EF4-FFF2-40B4-BE49-F238E27FC236}">
                <a16:creationId xmlns:a16="http://schemas.microsoft.com/office/drawing/2014/main" id="{620E107A-C065-EE7B-92F3-0E6596CB3855}"/>
              </a:ext>
            </a:extLst>
          </p:cNvPr>
          <p:cNvPicPr>
            <a:picLocks noChangeAspect="1"/>
          </p:cNvPicPr>
          <p:nvPr/>
        </p:nvPicPr>
        <p:blipFill>
          <a:blip r:embed="rId5"/>
          <a:stretch>
            <a:fillRect/>
          </a:stretch>
        </p:blipFill>
        <p:spPr>
          <a:xfrm>
            <a:off x="3597684" y="568390"/>
            <a:ext cx="4592648" cy="33092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4" descr="E:\domrex\18122012\Nieuwe afbeelding.png"/>
          <p:cNvPicPr preferRelativeResize="0"/>
          <p:nvPr/>
        </p:nvPicPr>
        <p:blipFill rotWithShape="1">
          <a:blip r:embed="rId3">
            <a:alphaModFix/>
          </a:blip>
          <a:srcRect/>
          <a:stretch/>
        </p:blipFill>
        <p:spPr>
          <a:xfrm>
            <a:off x="0" y="0"/>
            <a:ext cx="738782" cy="667940"/>
          </a:xfrm>
          <a:prstGeom prst="rect">
            <a:avLst/>
          </a:prstGeom>
          <a:noFill/>
          <a:ln>
            <a:noFill/>
          </a:ln>
        </p:spPr>
      </p:pic>
      <p:sp>
        <p:nvSpPr>
          <p:cNvPr id="318" name="Google Shape;318;p34"/>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SzPts val="1400"/>
              <a:buNone/>
            </a:pPr>
            <a:r>
              <a:rPr lang="en-NL"/>
              <a:t>09-02-2023</a:t>
            </a:r>
            <a:endParaRPr/>
          </a:p>
        </p:txBody>
      </p:sp>
      <p:sp>
        <p:nvSpPr>
          <p:cNvPr id="319" name="Google Shape;319;p34"/>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ctr" rtl="0">
              <a:lnSpc>
                <a:spcPct val="100000"/>
              </a:lnSpc>
              <a:spcBef>
                <a:spcPts val="0"/>
              </a:spcBef>
              <a:spcAft>
                <a:spcPts val="0"/>
              </a:spcAft>
              <a:buSzPts val="1400"/>
              <a:buNone/>
            </a:pPr>
            <a:r>
              <a:rPr lang="en-US"/>
              <a:t>Made@Nikhef-KM3NeT-mechanics</a:t>
            </a:r>
            <a:endParaRPr/>
          </a:p>
        </p:txBody>
      </p:sp>
      <p:sp>
        <p:nvSpPr>
          <p:cNvPr id="320" name="Google Shape;320;p34"/>
          <p:cNvSpPr txBox="1">
            <a:spLocks noGrp="1"/>
          </p:cNvSpPr>
          <p:nvPr>
            <p:ph type="sldNum" idx="12"/>
          </p:nvPr>
        </p:nvSpPr>
        <p:spPr>
          <a:xfrm>
            <a:off x="8492235" y="6464985"/>
            <a:ext cx="128270"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7</a:t>
            </a:fld>
            <a:endParaRPr/>
          </a:p>
        </p:txBody>
      </p:sp>
      <p:sp>
        <p:nvSpPr>
          <p:cNvPr id="322" name="Google Shape;322;p34"/>
          <p:cNvSpPr/>
          <p:nvPr/>
        </p:nvSpPr>
        <p:spPr>
          <a:xfrm>
            <a:off x="820567" y="150875"/>
            <a:ext cx="6122019" cy="517065"/>
          </a:xfrm>
          <a:prstGeom prst="rect">
            <a:avLst/>
          </a:prstGeom>
          <a:noFill/>
          <a:ln>
            <a:noFill/>
          </a:ln>
        </p:spPr>
        <p:txBody>
          <a:bodyPr spcFirstLastPara="1" wrap="square" lIns="91425" tIns="45700" rIns="91425" bIns="45700" anchor="t" anchorCtr="0">
            <a:noAutofit/>
          </a:bodyPr>
          <a:lstStyle/>
          <a:p>
            <a:pPr marL="457200" marR="0" lvl="1" indent="0" algn="l" rtl="0">
              <a:lnSpc>
                <a:spcPct val="115000"/>
              </a:lnSpc>
              <a:spcBef>
                <a:spcPts val="0"/>
              </a:spcBef>
              <a:spcAft>
                <a:spcPts val="0"/>
              </a:spcAft>
              <a:buClr>
                <a:srgbClr val="000000"/>
              </a:buClr>
              <a:buSzPts val="2400"/>
              <a:buFont typeface="Arial"/>
              <a:buNone/>
            </a:pPr>
            <a:r>
              <a:rPr lang="en-US" sz="2000" i="0" u="none" strike="noStrike" cap="none" dirty="0">
                <a:solidFill>
                  <a:schemeClr val="dk1"/>
                </a:solidFill>
                <a:latin typeface="Calibri" panose="020F0502020204030204" pitchFamily="34" charset="0"/>
                <a:ea typeface="Cambria"/>
                <a:cs typeface="Calibri" panose="020F0502020204030204" pitchFamily="34" charset="0"/>
                <a:sym typeface="Cambria"/>
              </a:rPr>
              <a:t>VEOC guiding and secure system ARCA.</a:t>
            </a:r>
            <a:endParaRPr sz="200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pic>
        <p:nvPicPr>
          <p:cNvPr id="323" name="Google Shape;323;p34"/>
          <p:cNvPicPr preferRelativeResize="0"/>
          <p:nvPr/>
        </p:nvPicPr>
        <p:blipFill rotWithShape="1">
          <a:blip r:embed="rId4">
            <a:alphaModFix/>
          </a:blip>
          <a:srcRect/>
          <a:stretch/>
        </p:blipFill>
        <p:spPr>
          <a:xfrm>
            <a:off x="4784651" y="733434"/>
            <a:ext cx="4359349" cy="5431056"/>
          </a:xfrm>
          <a:prstGeom prst="rect">
            <a:avLst/>
          </a:prstGeom>
          <a:noFill/>
          <a:ln>
            <a:noFill/>
          </a:ln>
        </p:spPr>
      </p:pic>
      <p:sp>
        <p:nvSpPr>
          <p:cNvPr id="321" name="Google Shape;321;p34"/>
          <p:cNvSpPr/>
          <p:nvPr/>
        </p:nvSpPr>
        <p:spPr>
          <a:xfrm>
            <a:off x="417982" y="693510"/>
            <a:ext cx="4505710" cy="353372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mbria"/>
                <a:cs typeface="Calibri" panose="020F0502020204030204" pitchFamily="34" charset="0"/>
                <a:sym typeface="Cambria"/>
              </a:rPr>
              <a:t>The VEOC part between two DOMs has a length of 40 </a:t>
            </a:r>
            <a:r>
              <a:rPr lang="en-US" sz="1400" b="0" i="0" u="none" strike="noStrike" cap="none" dirty="0" err="1">
                <a:solidFill>
                  <a:schemeClr val="dk1"/>
                </a:solidFill>
                <a:latin typeface="Calibri" panose="020F0502020204030204" pitchFamily="34" charset="0"/>
                <a:ea typeface="Cambria"/>
                <a:cs typeface="Calibri" panose="020F0502020204030204" pitchFamily="34" charset="0"/>
                <a:sym typeface="Cambria"/>
              </a:rPr>
              <a:t>m.</a:t>
            </a:r>
            <a:r>
              <a:rPr lang="en-US" sz="1400" b="0" i="0" u="none" strike="noStrike" cap="none" dirty="0">
                <a:solidFill>
                  <a:schemeClr val="dk1"/>
                </a:solidFill>
                <a:latin typeface="Calibri" panose="020F0502020204030204" pitchFamily="34" charset="0"/>
                <a:ea typeface="Cambria"/>
                <a:cs typeface="Calibri" panose="020F0502020204030204" pitchFamily="34" charset="0"/>
                <a:sym typeface="Cambria"/>
              </a:rPr>
              <a:t> The length of the ropes between two DOMs is 37 m on average.		  </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15000"/>
              </a:lnSpc>
              <a:spcBef>
                <a:spcPts val="60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mbria"/>
                <a:cs typeface="Calibri" panose="020F0502020204030204" pitchFamily="34" charset="0"/>
                <a:sym typeface="Cambria"/>
              </a:rPr>
              <a:t>Between each two DOMs there are three spreader bars (22) at which the VEOC forms two loops that are kept in place by VEOC guiders (27). Any force will (partly) retract these loops from the guiders. The friction clip is designed to slide along the rope but to fix on the VEOC, the picture shows that this will give way to accommodate extra length of VEOC. The slider clips are mounted for further guiding of the VEOC.</a:t>
            </a:r>
            <a:endParaRPr sz="1400" b="0" i="0" u="none" strike="noStrike" cap="none" dirty="0">
              <a:solidFill>
                <a:schemeClr val="dk1"/>
              </a:solidFill>
              <a:latin typeface="Calibri" panose="020F0502020204030204" pitchFamily="34" charset="0"/>
              <a:ea typeface="Cambria"/>
              <a:cs typeface="Calibri" panose="020F0502020204030204" pitchFamily="34" charset="0"/>
              <a:sym typeface="Cambria"/>
            </a:endParaRPr>
          </a:p>
        </p:txBody>
      </p:sp>
      <p:pic>
        <p:nvPicPr>
          <p:cNvPr id="2" name="Google Shape;307;p33">
            <a:extLst>
              <a:ext uri="{FF2B5EF4-FFF2-40B4-BE49-F238E27FC236}">
                <a16:creationId xmlns:a16="http://schemas.microsoft.com/office/drawing/2014/main" id="{4D4C958F-61DE-811A-0DB3-9B2852A0DEB4}"/>
              </a:ext>
            </a:extLst>
          </p:cNvPr>
          <p:cNvPicPr preferRelativeResize="0"/>
          <p:nvPr/>
        </p:nvPicPr>
        <p:blipFill rotWithShape="1">
          <a:blip r:embed="rId5">
            <a:alphaModFix/>
          </a:blip>
          <a:srcRect l="7922" t="17500" r="18486" b="2500"/>
          <a:stretch/>
        </p:blipFill>
        <p:spPr>
          <a:xfrm>
            <a:off x="125099" y="3761766"/>
            <a:ext cx="3065399" cy="2066520"/>
          </a:xfrm>
          <a:prstGeom prst="rect">
            <a:avLst/>
          </a:prstGeom>
          <a:noFill/>
          <a:ln>
            <a:noFill/>
          </a:ln>
        </p:spPr>
      </p:pic>
      <p:pic>
        <p:nvPicPr>
          <p:cNvPr id="3" name="Google Shape;308;p33">
            <a:extLst>
              <a:ext uri="{FF2B5EF4-FFF2-40B4-BE49-F238E27FC236}">
                <a16:creationId xmlns:a16="http://schemas.microsoft.com/office/drawing/2014/main" id="{18966DDB-CC06-4D0D-7AD6-DE1CBC05DA8B}"/>
              </a:ext>
            </a:extLst>
          </p:cNvPr>
          <p:cNvPicPr preferRelativeResize="0"/>
          <p:nvPr/>
        </p:nvPicPr>
        <p:blipFill rotWithShape="1">
          <a:blip r:embed="rId6">
            <a:alphaModFix/>
          </a:blip>
          <a:srcRect l="33708" t="23975" r="8103" b="-1429"/>
          <a:stretch/>
        </p:blipFill>
        <p:spPr>
          <a:xfrm>
            <a:off x="3488622" y="3713728"/>
            <a:ext cx="2870139" cy="2085779"/>
          </a:xfrm>
          <a:prstGeom prst="rect">
            <a:avLst/>
          </a:prstGeom>
          <a:noFill/>
          <a:ln>
            <a:noFill/>
          </a:ln>
        </p:spPr>
      </p:pic>
      <p:sp>
        <p:nvSpPr>
          <p:cNvPr id="4" name="Google Shape;309;p33">
            <a:extLst>
              <a:ext uri="{FF2B5EF4-FFF2-40B4-BE49-F238E27FC236}">
                <a16:creationId xmlns:a16="http://schemas.microsoft.com/office/drawing/2014/main" id="{93EF393F-E0F9-5119-1B61-676C54D06788}"/>
              </a:ext>
            </a:extLst>
          </p:cNvPr>
          <p:cNvSpPr/>
          <p:nvPr/>
        </p:nvSpPr>
        <p:spPr>
          <a:xfrm>
            <a:off x="3794302" y="5465703"/>
            <a:ext cx="2402205" cy="82216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Cambria"/>
                <a:ea typeface="Cambria"/>
                <a:cs typeface="Cambria"/>
                <a:sym typeface="Cambria"/>
              </a:rPr>
              <a:t>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00" i="0" u="none" strike="noStrike" cap="none" dirty="0">
                <a:solidFill>
                  <a:schemeClr val="dk1"/>
                </a:solidFill>
                <a:latin typeface="Cambria"/>
                <a:ea typeface="Cambria"/>
                <a:cs typeface="Cambria"/>
                <a:sym typeface="Cambria"/>
              </a:rPr>
              <a:t>Here more extra length is used, but still not completely.</a:t>
            </a:r>
            <a:endParaRPr sz="1400" i="0" u="none" strike="noStrike" cap="none" dirty="0">
              <a:solidFill>
                <a:schemeClr val="dk1"/>
              </a:solidFill>
              <a:latin typeface="Cambria"/>
              <a:ea typeface="Cambria"/>
              <a:cs typeface="Cambria"/>
              <a:sym typeface="Cambria"/>
            </a:endParaRPr>
          </a:p>
        </p:txBody>
      </p:sp>
      <p:sp>
        <p:nvSpPr>
          <p:cNvPr id="5" name="Google Shape;309;p33">
            <a:extLst>
              <a:ext uri="{FF2B5EF4-FFF2-40B4-BE49-F238E27FC236}">
                <a16:creationId xmlns:a16="http://schemas.microsoft.com/office/drawing/2014/main" id="{881DADE0-E1F4-0DE4-66A6-8B8FFD33D186}"/>
              </a:ext>
            </a:extLst>
          </p:cNvPr>
          <p:cNvSpPr/>
          <p:nvPr/>
        </p:nvSpPr>
        <p:spPr>
          <a:xfrm>
            <a:off x="535940" y="5555583"/>
            <a:ext cx="2011265" cy="591052"/>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Cambria"/>
                <a:ea typeface="Cambria"/>
                <a:cs typeface="Cambria"/>
                <a:sym typeface="Cambria"/>
              </a:rPr>
              <a:t>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00" i="0" u="none" strike="noStrike" cap="none" dirty="0">
                <a:solidFill>
                  <a:schemeClr val="dk1"/>
                </a:solidFill>
                <a:latin typeface="Cambria"/>
                <a:ea typeface="Cambria"/>
                <a:cs typeface="Cambria"/>
                <a:sym typeface="Cambria"/>
              </a:rPr>
              <a:t>Loops in this case are not completely used.	</a:t>
            </a:r>
            <a:endParaRPr sz="1400" i="0" u="none" strike="noStrike" cap="none" dirty="0">
              <a:solidFill>
                <a:schemeClr val="dk1"/>
              </a:solidFill>
              <a:latin typeface="Cambria"/>
              <a:ea typeface="Cambria"/>
              <a:cs typeface="Cambria"/>
              <a:sym typeface="Cambr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11" name="Google Shape;311;p33"/>
          <p:cNvPicPr preferRelativeResize="0"/>
          <p:nvPr/>
        </p:nvPicPr>
        <p:blipFill rotWithShape="1">
          <a:blip r:embed="rId3">
            <a:alphaModFix/>
          </a:blip>
          <a:srcRect l="7448" t="7017" r="8527" b="48245"/>
          <a:stretch/>
        </p:blipFill>
        <p:spPr>
          <a:xfrm>
            <a:off x="5976202" y="4419863"/>
            <a:ext cx="2864941" cy="2219093"/>
          </a:xfrm>
          <a:prstGeom prst="rect">
            <a:avLst/>
          </a:prstGeom>
          <a:noFill/>
          <a:ln>
            <a:noFill/>
          </a:ln>
        </p:spPr>
      </p:pic>
      <p:pic>
        <p:nvPicPr>
          <p:cNvPr id="303" name="Google Shape;303;p33" descr="E:\domrex\18122012\Nieuwe afbeelding.png"/>
          <p:cNvPicPr preferRelativeResize="0"/>
          <p:nvPr/>
        </p:nvPicPr>
        <p:blipFill rotWithShape="1">
          <a:blip r:embed="rId4">
            <a:alphaModFix/>
          </a:blip>
          <a:srcRect/>
          <a:stretch/>
        </p:blipFill>
        <p:spPr>
          <a:xfrm>
            <a:off x="0" y="0"/>
            <a:ext cx="738782" cy="667940"/>
          </a:xfrm>
          <a:prstGeom prst="rect">
            <a:avLst/>
          </a:prstGeom>
          <a:noFill/>
          <a:ln>
            <a:noFill/>
          </a:ln>
        </p:spPr>
      </p:pic>
      <p:sp>
        <p:nvSpPr>
          <p:cNvPr id="304" name="Google Shape;304;p33"/>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SzPts val="1400"/>
              <a:buNone/>
            </a:pPr>
            <a:r>
              <a:rPr lang="en-NL"/>
              <a:t>09-02-2023</a:t>
            </a:r>
            <a:endParaRPr/>
          </a:p>
        </p:txBody>
      </p:sp>
      <p:sp>
        <p:nvSpPr>
          <p:cNvPr id="305" name="Google Shape;305;p33"/>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ctr" rtl="0">
              <a:lnSpc>
                <a:spcPct val="100000"/>
              </a:lnSpc>
              <a:spcBef>
                <a:spcPts val="0"/>
              </a:spcBef>
              <a:spcAft>
                <a:spcPts val="0"/>
              </a:spcAft>
              <a:buSzPts val="1400"/>
              <a:buNone/>
            </a:pPr>
            <a:r>
              <a:rPr lang="en-US"/>
              <a:t>Made@Nikhef-KM3NeT-mechanics</a:t>
            </a:r>
            <a:endParaRPr/>
          </a:p>
        </p:txBody>
      </p:sp>
      <p:sp>
        <p:nvSpPr>
          <p:cNvPr id="306" name="Google Shape;306;p33"/>
          <p:cNvSpPr txBox="1">
            <a:spLocks noGrp="1"/>
          </p:cNvSpPr>
          <p:nvPr>
            <p:ph type="sldNum" idx="12"/>
          </p:nvPr>
        </p:nvSpPr>
        <p:spPr>
          <a:xfrm>
            <a:off x="8492235" y="6464985"/>
            <a:ext cx="128270"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8</a:t>
            </a:fld>
            <a:endParaRPr/>
          </a:p>
        </p:txBody>
      </p:sp>
      <p:sp>
        <p:nvSpPr>
          <p:cNvPr id="310" name="Google Shape;310;p33"/>
          <p:cNvSpPr/>
          <p:nvPr/>
        </p:nvSpPr>
        <p:spPr>
          <a:xfrm>
            <a:off x="3156717" y="3192215"/>
            <a:ext cx="2864942" cy="31393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chemeClr val="dk1"/>
                </a:solidFill>
                <a:ea typeface="Cambria"/>
                <a:cs typeface="Cambria"/>
                <a:sym typeface="Cambria"/>
              </a:rPr>
              <a:t>The friction-clip is a clip meant to fix the VEOC at points where the VEOC has to slide with friction along the ropes, preventing it to freely move. </a:t>
            </a:r>
            <a:endParaRPr sz="1400" b="0" i="0" u="none" strike="noStrike" cap="none" dirty="0">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mbria"/>
                <a:cs typeface="Calibri" panose="020F0502020204030204" pitchFamily="34" charset="0"/>
                <a:sym typeface="Cambria"/>
              </a:rPr>
              <a:t>The sliding clip is meant to freely let the VEOC slide along the ropes without friction. The part itself is clamped onto the rope, the VEOC slides through. </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panose="020F0502020204030204" pitchFamily="34" charset="0"/>
                <a:ea typeface="Cambria"/>
                <a:cs typeface="Calibri" panose="020F0502020204030204" pitchFamily="34" charset="0"/>
                <a:sym typeface="Cambria"/>
              </a:rPr>
              <a:t>It is 3-D printed in Polyamide and has a lock to securely fix the VEOC to the rope without friction.</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12" name="Google Shape;312;p33" descr="D:\DCIM\100JVCSO\PIC_1530.JPG"/>
          <p:cNvPicPr preferRelativeResize="0"/>
          <p:nvPr/>
        </p:nvPicPr>
        <p:blipFill rotWithShape="1">
          <a:blip r:embed="rId5">
            <a:alphaModFix/>
          </a:blip>
          <a:srcRect/>
          <a:stretch/>
        </p:blipFill>
        <p:spPr>
          <a:xfrm>
            <a:off x="6021659" y="2372112"/>
            <a:ext cx="2916555" cy="1640205"/>
          </a:xfrm>
          <a:prstGeom prst="rect">
            <a:avLst/>
          </a:prstGeom>
          <a:noFill/>
          <a:ln>
            <a:noFill/>
          </a:ln>
        </p:spPr>
      </p:pic>
      <p:sp>
        <p:nvSpPr>
          <p:cNvPr id="12" name="Google Shape;1340;p95">
            <a:extLst>
              <a:ext uri="{FF2B5EF4-FFF2-40B4-BE49-F238E27FC236}">
                <a16:creationId xmlns:a16="http://schemas.microsoft.com/office/drawing/2014/main" id="{D29434C3-39EC-483B-8653-368D3E2658D2}"/>
              </a:ext>
            </a:extLst>
          </p:cNvPr>
          <p:cNvSpPr/>
          <p:nvPr/>
        </p:nvSpPr>
        <p:spPr>
          <a:xfrm>
            <a:off x="2775" y="4500435"/>
            <a:ext cx="1609125" cy="10552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Centre-clip, with round exit preventing the VEOC from nicking</a:t>
            </a:r>
            <a:endParaRPr sz="1400" b="0" i="0" u="none" strike="noStrike" cap="none" dirty="0">
              <a:solidFill>
                <a:srgbClr val="000000"/>
              </a:solidFill>
              <a:latin typeface="Calibri"/>
              <a:ea typeface="Calibri"/>
              <a:cs typeface="Calibri"/>
              <a:sym typeface="Calibri"/>
            </a:endParaRPr>
          </a:p>
        </p:txBody>
      </p:sp>
      <p:cxnSp>
        <p:nvCxnSpPr>
          <p:cNvPr id="13" name="Google Shape;1341;p95">
            <a:extLst>
              <a:ext uri="{FF2B5EF4-FFF2-40B4-BE49-F238E27FC236}">
                <a16:creationId xmlns:a16="http://schemas.microsoft.com/office/drawing/2014/main" id="{0A3CA21E-5DE0-4F34-8D3E-540A805B6D43}"/>
              </a:ext>
            </a:extLst>
          </p:cNvPr>
          <p:cNvCxnSpPr>
            <a:cxnSpLocks/>
          </p:cNvCxnSpPr>
          <p:nvPr/>
        </p:nvCxnSpPr>
        <p:spPr>
          <a:xfrm>
            <a:off x="1175013" y="4847753"/>
            <a:ext cx="436887" cy="1"/>
          </a:xfrm>
          <a:prstGeom prst="straightConnector1">
            <a:avLst/>
          </a:prstGeom>
          <a:noFill/>
          <a:ln w="19050" cap="flat" cmpd="sng">
            <a:solidFill>
              <a:schemeClr val="dk1"/>
            </a:solidFill>
            <a:prstDash val="solid"/>
            <a:round/>
            <a:headEnd type="none" w="sm" len="sm"/>
            <a:tailEnd type="stealth" w="med" len="med"/>
          </a:ln>
        </p:spPr>
      </p:cxnSp>
      <p:pic>
        <p:nvPicPr>
          <p:cNvPr id="14" name="Google Shape;1342;p95" descr="H:\km3netvan30012015\apresentaties\mijnpresentaties\review\rotationpiece8.jpg">
            <a:extLst>
              <a:ext uri="{FF2B5EF4-FFF2-40B4-BE49-F238E27FC236}">
                <a16:creationId xmlns:a16="http://schemas.microsoft.com/office/drawing/2014/main" id="{91018FA3-56ED-4478-9F5E-7EF906937731}"/>
              </a:ext>
            </a:extLst>
          </p:cNvPr>
          <p:cNvPicPr preferRelativeResize="0"/>
          <p:nvPr/>
        </p:nvPicPr>
        <p:blipFill rotWithShape="1">
          <a:blip r:embed="rId6">
            <a:alphaModFix/>
          </a:blip>
          <a:srcRect/>
          <a:stretch/>
        </p:blipFill>
        <p:spPr>
          <a:xfrm>
            <a:off x="1715142" y="4444243"/>
            <a:ext cx="1122178" cy="1632857"/>
          </a:xfrm>
          <a:prstGeom prst="rect">
            <a:avLst/>
          </a:prstGeom>
          <a:noFill/>
          <a:ln>
            <a:noFill/>
          </a:ln>
        </p:spPr>
      </p:pic>
      <p:pic>
        <p:nvPicPr>
          <p:cNvPr id="16" name="Google Shape;1196;p89">
            <a:extLst>
              <a:ext uri="{FF2B5EF4-FFF2-40B4-BE49-F238E27FC236}">
                <a16:creationId xmlns:a16="http://schemas.microsoft.com/office/drawing/2014/main" id="{53BA7BE2-2C43-4B16-949F-9A08472E4D03}"/>
              </a:ext>
            </a:extLst>
          </p:cNvPr>
          <p:cNvPicPr preferRelativeResize="0"/>
          <p:nvPr/>
        </p:nvPicPr>
        <p:blipFill rotWithShape="1">
          <a:blip r:embed="rId7">
            <a:alphaModFix/>
          </a:blip>
          <a:srcRect l="11780" t="536" r="24247" b="1069"/>
          <a:stretch/>
        </p:blipFill>
        <p:spPr>
          <a:xfrm rot="5400000">
            <a:off x="465494" y="482757"/>
            <a:ext cx="2437164" cy="3020923"/>
          </a:xfrm>
          <a:prstGeom prst="rect">
            <a:avLst/>
          </a:prstGeom>
          <a:noFill/>
          <a:ln>
            <a:noFill/>
          </a:ln>
        </p:spPr>
      </p:pic>
      <p:pic>
        <p:nvPicPr>
          <p:cNvPr id="19" name="Google Shape;1346;p95" descr="D:\PIC_1445.JPG">
            <a:extLst>
              <a:ext uri="{FF2B5EF4-FFF2-40B4-BE49-F238E27FC236}">
                <a16:creationId xmlns:a16="http://schemas.microsoft.com/office/drawing/2014/main" id="{F032EFE7-DB1E-4BBE-B541-7751AABE923F}"/>
              </a:ext>
            </a:extLst>
          </p:cNvPr>
          <p:cNvPicPr preferRelativeResize="0"/>
          <p:nvPr/>
        </p:nvPicPr>
        <p:blipFill rotWithShape="1">
          <a:blip r:embed="rId8">
            <a:alphaModFix/>
          </a:blip>
          <a:srcRect/>
          <a:stretch/>
        </p:blipFill>
        <p:spPr>
          <a:xfrm>
            <a:off x="4038958" y="214842"/>
            <a:ext cx="2339979" cy="1459936"/>
          </a:xfrm>
          <a:prstGeom prst="rect">
            <a:avLst/>
          </a:prstGeom>
          <a:noFill/>
          <a:ln>
            <a:noFill/>
          </a:ln>
        </p:spPr>
      </p:pic>
      <p:sp>
        <p:nvSpPr>
          <p:cNvPr id="20" name="Google Shape;1347;p95">
            <a:extLst>
              <a:ext uri="{FF2B5EF4-FFF2-40B4-BE49-F238E27FC236}">
                <a16:creationId xmlns:a16="http://schemas.microsoft.com/office/drawing/2014/main" id="{F5090FB1-28F7-448A-AF4F-955FC2A26B43}"/>
              </a:ext>
            </a:extLst>
          </p:cNvPr>
          <p:cNvSpPr/>
          <p:nvPr/>
        </p:nvSpPr>
        <p:spPr>
          <a:xfrm>
            <a:off x="6529233" y="230997"/>
            <a:ext cx="2339979" cy="4369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400" b="0" i="0" u="none" strike="noStrike" cap="none" dirty="0">
                <a:solidFill>
                  <a:srgbClr val="000000"/>
                </a:solidFill>
                <a:latin typeface="Calibri" panose="020F0502020204030204" pitchFamily="34" charset="0"/>
                <a:ea typeface="Calibri"/>
                <a:cs typeface="Calibri" panose="020F0502020204030204" pitchFamily="34" charset="0"/>
                <a:sym typeface="Calibri"/>
              </a:rPr>
              <a:t>After delivery the pre-stressed ropes (1500 m on one reel) are stretched once more to obtain a “ready to use” set of 750 m stretched and marked ropes as in the procedure.</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dirty="0">
              <a:solidFill>
                <a:srgbClr val="000000"/>
              </a:solidFill>
              <a:latin typeface="Calibri"/>
              <a:ea typeface="Calibri"/>
              <a:cs typeface="Calibri"/>
              <a:sym typeface="Calibri"/>
            </a:endParaRPr>
          </a:p>
        </p:txBody>
      </p:sp>
      <p:sp>
        <p:nvSpPr>
          <p:cNvPr id="2" name="Google Shape;1340;p95">
            <a:extLst>
              <a:ext uri="{FF2B5EF4-FFF2-40B4-BE49-F238E27FC236}">
                <a16:creationId xmlns:a16="http://schemas.microsoft.com/office/drawing/2014/main" id="{F3B89C3A-E658-0579-3645-F00DC22E2670}"/>
              </a:ext>
            </a:extLst>
          </p:cNvPr>
          <p:cNvSpPr/>
          <p:nvPr/>
        </p:nvSpPr>
        <p:spPr>
          <a:xfrm>
            <a:off x="324533" y="3300399"/>
            <a:ext cx="1390609" cy="10552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Various 3D-printed parts</a:t>
            </a: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7"/>
          <p:cNvSpPr txBox="1"/>
          <p:nvPr/>
        </p:nvSpPr>
        <p:spPr>
          <a:xfrm>
            <a:off x="248103" y="1196340"/>
            <a:ext cx="3353236" cy="9892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clamping force to fix the two hemispheres in place is approximately 8000N, provided by the two small spokes passing the bottom side. The design gives only approximately 2 % of shadowing</a:t>
            </a:r>
            <a:r>
              <a:rPr lang="nl-NL" sz="1400" b="0" i="0" u="none" strike="noStrike" cap="none" dirty="0">
                <a:solidFill>
                  <a:schemeClr val="dk1"/>
                </a:solidFill>
                <a:latin typeface="Calibri" panose="020F0502020204030204" pitchFamily="34" charset="0"/>
                <a:ea typeface="Calibri"/>
                <a:cs typeface="Calibri" panose="020F0502020204030204" pitchFamily="34" charset="0"/>
                <a:sym typeface="Calibri"/>
              </a:rPr>
              <a:t>.</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424" name="Google Shape;424;p27"/>
          <p:cNvSpPr txBox="1">
            <a:spLocks noGrp="1"/>
          </p:cNvSpPr>
          <p:nvPr>
            <p:ph type="dt" idx="10"/>
          </p:nvPr>
        </p:nvSpPr>
        <p:spPr>
          <a:xfrm>
            <a:off x="535940" y="6464985"/>
            <a:ext cx="742315"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SzPts val="1400"/>
              <a:buNone/>
            </a:pPr>
            <a:r>
              <a:rPr lang="en-NL"/>
              <a:t>09-02-2023</a:t>
            </a:r>
            <a:endParaRPr/>
          </a:p>
        </p:txBody>
      </p:sp>
      <p:sp>
        <p:nvSpPr>
          <p:cNvPr id="425" name="Google Shape;425;p27"/>
          <p:cNvSpPr txBox="1">
            <a:spLocks noGrp="1"/>
          </p:cNvSpPr>
          <p:nvPr>
            <p:ph type="sldNum" idx="12"/>
          </p:nvPr>
        </p:nvSpPr>
        <p:spPr>
          <a:xfrm>
            <a:off x="8492235" y="6464985"/>
            <a:ext cx="222274" cy="1784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9</a:t>
            </a:fld>
            <a:endParaRPr/>
          </a:p>
        </p:txBody>
      </p:sp>
      <p:sp>
        <p:nvSpPr>
          <p:cNvPr id="426" name="Google Shape;426;p27"/>
          <p:cNvSpPr txBox="1">
            <a:spLocks noGrp="1"/>
          </p:cNvSpPr>
          <p:nvPr>
            <p:ph type="ftr" idx="11"/>
          </p:nvPr>
        </p:nvSpPr>
        <p:spPr>
          <a:xfrm>
            <a:off x="3601339" y="6442049"/>
            <a:ext cx="1804035" cy="361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ctr" rtl="0">
              <a:lnSpc>
                <a:spcPct val="100000"/>
              </a:lnSpc>
              <a:spcBef>
                <a:spcPts val="0"/>
              </a:spcBef>
              <a:spcAft>
                <a:spcPts val="0"/>
              </a:spcAft>
              <a:buSzPts val="1400"/>
              <a:buNone/>
            </a:pPr>
            <a:r>
              <a:rPr lang="en-US"/>
              <a:t>Made@Nikhef-KM3NeT-mechanics</a:t>
            </a:r>
            <a:endParaRPr/>
          </a:p>
        </p:txBody>
      </p:sp>
      <p:pic>
        <p:nvPicPr>
          <p:cNvPr id="427" name="Google Shape;427;p27" descr="C:\Users\ed\Documents\km3net\plaatjes\foto's\2013\domencollarfoto's\PIC_0394.JPG"/>
          <p:cNvPicPr preferRelativeResize="0"/>
          <p:nvPr/>
        </p:nvPicPr>
        <p:blipFill rotWithShape="1">
          <a:blip r:embed="rId3">
            <a:alphaModFix/>
          </a:blip>
          <a:srcRect l="14149" t="2397" r="27867" b="1713"/>
          <a:stretch/>
        </p:blipFill>
        <p:spPr>
          <a:xfrm flipH="1">
            <a:off x="199213" y="3480641"/>
            <a:ext cx="2768003" cy="2328397"/>
          </a:xfrm>
          <a:prstGeom prst="rect">
            <a:avLst/>
          </a:prstGeom>
          <a:noFill/>
          <a:ln>
            <a:noFill/>
          </a:ln>
        </p:spPr>
      </p:pic>
      <p:sp>
        <p:nvSpPr>
          <p:cNvPr id="428" name="Google Shape;428;p27"/>
          <p:cNvSpPr/>
          <p:nvPr/>
        </p:nvSpPr>
        <p:spPr>
          <a:xfrm>
            <a:off x="535940" y="5818654"/>
            <a:ext cx="2180129"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a:ea typeface="Calibri"/>
                <a:cs typeface="Calibri"/>
                <a:sym typeface="Calibri"/>
              </a:rPr>
              <a:t>Titanium collar with breakout box mounted.</a:t>
            </a:r>
            <a:endParaRPr sz="1400" b="0" i="0" u="none" strike="noStrike" cap="none" dirty="0">
              <a:solidFill>
                <a:schemeClr val="dk1"/>
              </a:solidFill>
              <a:latin typeface="Calibri"/>
              <a:ea typeface="Calibri"/>
              <a:cs typeface="Calibri"/>
              <a:sym typeface="Calibri"/>
            </a:endParaRPr>
          </a:p>
        </p:txBody>
      </p:sp>
      <p:pic>
        <p:nvPicPr>
          <p:cNvPr id="429" name="Google Shape;429;p27" descr="E:\domrex\18122012\Nieuwe afbeelding.png"/>
          <p:cNvPicPr preferRelativeResize="0"/>
          <p:nvPr/>
        </p:nvPicPr>
        <p:blipFill rotWithShape="1">
          <a:blip r:embed="rId4">
            <a:alphaModFix/>
          </a:blip>
          <a:srcRect/>
          <a:stretch/>
        </p:blipFill>
        <p:spPr>
          <a:xfrm>
            <a:off x="-10887" y="0"/>
            <a:ext cx="985043" cy="890587"/>
          </a:xfrm>
          <a:prstGeom prst="rect">
            <a:avLst/>
          </a:prstGeom>
          <a:noFill/>
          <a:ln>
            <a:noFill/>
          </a:ln>
        </p:spPr>
      </p:pic>
      <p:sp>
        <p:nvSpPr>
          <p:cNvPr id="430" name="Google Shape;430;p27"/>
          <p:cNvSpPr/>
          <p:nvPr/>
        </p:nvSpPr>
        <p:spPr>
          <a:xfrm>
            <a:off x="1278255" y="228617"/>
            <a:ext cx="208823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dirty="0">
                <a:latin typeface="Calibri"/>
                <a:ea typeface="Calibri"/>
                <a:cs typeface="Calibri"/>
                <a:sym typeface="Calibri"/>
              </a:rPr>
              <a:t>DOM </a:t>
            </a:r>
            <a:r>
              <a:rPr lang="en-US" sz="2000" dirty="0">
                <a:latin typeface="Calibri"/>
                <a:ea typeface="Calibri"/>
                <a:cs typeface="Calibri"/>
                <a:sym typeface="Calibri"/>
              </a:rPr>
              <a:t>collar</a:t>
            </a:r>
            <a:endParaRPr sz="2000" b="0" i="0" u="none" strike="noStrike" cap="none" dirty="0">
              <a:latin typeface="Arial"/>
              <a:ea typeface="Arial"/>
              <a:cs typeface="Arial"/>
              <a:sym typeface="Arial"/>
            </a:endParaRPr>
          </a:p>
        </p:txBody>
      </p:sp>
      <p:pic>
        <p:nvPicPr>
          <p:cNvPr id="10" name="Google Shape;1014;p71">
            <a:extLst>
              <a:ext uri="{FF2B5EF4-FFF2-40B4-BE49-F238E27FC236}">
                <a16:creationId xmlns:a16="http://schemas.microsoft.com/office/drawing/2014/main" id="{68252333-7517-4B29-973E-4BAD61E000BD}"/>
              </a:ext>
            </a:extLst>
          </p:cNvPr>
          <p:cNvPicPr preferRelativeResize="0"/>
          <p:nvPr/>
        </p:nvPicPr>
        <p:blipFill rotWithShape="1">
          <a:blip r:embed="rId5">
            <a:alphaModFix/>
          </a:blip>
          <a:srcRect l="3867" r="7662"/>
          <a:stretch/>
        </p:blipFill>
        <p:spPr>
          <a:xfrm>
            <a:off x="3949799" y="3293722"/>
            <a:ext cx="3207435" cy="2296693"/>
          </a:xfrm>
          <a:prstGeom prst="rect">
            <a:avLst/>
          </a:prstGeom>
          <a:noFill/>
          <a:ln>
            <a:noFill/>
          </a:ln>
        </p:spPr>
      </p:pic>
      <p:pic>
        <p:nvPicPr>
          <p:cNvPr id="1028" name="Picture 4" descr="KM3NeT site de production LPC Caen">
            <a:extLst>
              <a:ext uri="{FF2B5EF4-FFF2-40B4-BE49-F238E27FC236}">
                <a16:creationId xmlns:a16="http://schemas.microsoft.com/office/drawing/2014/main" id="{BF48E282-85A4-1944-C09D-ADBE8046B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3856" y="764179"/>
            <a:ext cx="1670474" cy="1920085"/>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28;p27">
            <a:extLst>
              <a:ext uri="{FF2B5EF4-FFF2-40B4-BE49-F238E27FC236}">
                <a16:creationId xmlns:a16="http://schemas.microsoft.com/office/drawing/2014/main" id="{F72125A7-74F4-4418-5C9E-3ADF0732B833}"/>
              </a:ext>
            </a:extLst>
          </p:cNvPr>
          <p:cNvSpPr/>
          <p:nvPr/>
        </p:nvSpPr>
        <p:spPr>
          <a:xfrm>
            <a:off x="4775464" y="136285"/>
            <a:ext cx="2768003"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chemeClr val="dk1"/>
                </a:solidFill>
                <a:latin typeface="Calibri"/>
                <a:ea typeface="Calibri"/>
                <a:cs typeface="Calibri"/>
                <a:sym typeface="Calibri"/>
              </a:rPr>
              <a:t>Bottom and sideview when mounted on a DOM.</a:t>
            </a:r>
            <a:endParaRPr sz="1400" b="0" i="0" u="none" strike="noStrike" cap="none"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B7522956-1004-3E0F-30B2-1DF9AC13F120}"/>
              </a:ext>
            </a:extLst>
          </p:cNvPr>
          <p:cNvPicPr>
            <a:picLocks noChangeAspect="1"/>
          </p:cNvPicPr>
          <p:nvPr/>
        </p:nvPicPr>
        <p:blipFill>
          <a:blip r:embed="rId7"/>
          <a:stretch>
            <a:fillRect/>
          </a:stretch>
        </p:blipFill>
        <p:spPr>
          <a:xfrm>
            <a:off x="7543467" y="3092120"/>
            <a:ext cx="1375558" cy="2699898"/>
          </a:xfrm>
          <a:prstGeom prst="rect">
            <a:avLst/>
          </a:prstGeom>
        </p:spPr>
      </p:pic>
      <p:sp>
        <p:nvSpPr>
          <p:cNvPr id="6" name="Google Shape;428;p27">
            <a:extLst>
              <a:ext uri="{FF2B5EF4-FFF2-40B4-BE49-F238E27FC236}">
                <a16:creationId xmlns:a16="http://schemas.microsoft.com/office/drawing/2014/main" id="{56F3E982-0577-0BA6-EC55-0B5C811B55B6}"/>
              </a:ext>
            </a:extLst>
          </p:cNvPr>
          <p:cNvSpPr/>
          <p:nvPr/>
        </p:nvSpPr>
        <p:spPr>
          <a:xfrm>
            <a:off x="7370540" y="5795718"/>
            <a:ext cx="2035767"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400" b="0" i="0" u="none" strike="noStrike" cap="none" dirty="0">
                <a:solidFill>
                  <a:schemeClr val="dk1"/>
                </a:solidFill>
                <a:latin typeface="Calibri"/>
                <a:ea typeface="Calibri"/>
                <a:cs typeface="Calibri"/>
                <a:sym typeface="Calibri"/>
              </a:rPr>
              <a:t>The last bending-step, </a:t>
            </a:r>
            <a:r>
              <a:rPr lang="en-GB" sz="1400" dirty="0">
                <a:solidFill>
                  <a:schemeClr val="dk1"/>
                </a:solidFill>
                <a:latin typeface="Calibri"/>
                <a:ea typeface="Calibri"/>
                <a:cs typeface="Calibri"/>
                <a:sym typeface="Calibri"/>
              </a:rPr>
              <a:t>with the bending-tool</a:t>
            </a:r>
            <a:endParaRPr lang="en-GB" sz="1400" b="0" i="0" u="none" strike="noStrike" cap="none" dirty="0">
              <a:solidFill>
                <a:schemeClr val="dk1"/>
              </a:solidFill>
              <a:latin typeface="Calibri"/>
              <a:ea typeface="Calibri"/>
              <a:cs typeface="Calibri"/>
              <a:sym typeface="Calibri"/>
            </a:endParaRPr>
          </a:p>
        </p:txBody>
      </p:sp>
      <p:sp>
        <p:nvSpPr>
          <p:cNvPr id="7" name="Google Shape;428;p27">
            <a:extLst>
              <a:ext uri="{FF2B5EF4-FFF2-40B4-BE49-F238E27FC236}">
                <a16:creationId xmlns:a16="http://schemas.microsoft.com/office/drawing/2014/main" id="{502785E1-DD6B-BE86-6AD0-78FD838EB03D}"/>
              </a:ext>
            </a:extLst>
          </p:cNvPr>
          <p:cNvSpPr/>
          <p:nvPr/>
        </p:nvSpPr>
        <p:spPr>
          <a:xfrm>
            <a:off x="4717482" y="5786783"/>
            <a:ext cx="1670475"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400" b="0" i="0" u="none" strike="noStrike" cap="none" dirty="0" err="1">
                <a:solidFill>
                  <a:schemeClr val="dk1"/>
                </a:solidFill>
                <a:latin typeface="Calibri"/>
                <a:ea typeface="Calibri"/>
                <a:cs typeface="Calibri"/>
                <a:sym typeface="Calibri"/>
              </a:rPr>
              <a:t>Lasercut</a:t>
            </a:r>
            <a:r>
              <a:rPr lang="en-GB" sz="1400" b="0" i="0" u="none" strike="noStrike" cap="none" dirty="0">
                <a:solidFill>
                  <a:schemeClr val="dk1"/>
                </a:solidFill>
                <a:latin typeface="Calibri"/>
                <a:ea typeface="Calibri"/>
                <a:cs typeface="Calibri"/>
                <a:sym typeface="Calibri"/>
              </a:rPr>
              <a:t> titanium Gr5 collars before </a:t>
            </a:r>
            <a:r>
              <a:rPr lang="en-US" sz="1400" b="0" i="0" u="none" strike="noStrike" cap="none" dirty="0">
                <a:solidFill>
                  <a:schemeClr val="dk1"/>
                </a:solidFill>
                <a:latin typeface="Calibri"/>
                <a:ea typeface="Calibri"/>
                <a:cs typeface="Calibri"/>
                <a:sym typeface="Calibri"/>
              </a:rPr>
              <a:t>bending</a:t>
            </a:r>
            <a:endParaRPr sz="1400" b="0" i="0" u="none" strike="noStrike" cap="none" dirty="0">
              <a:solidFill>
                <a:schemeClr val="dk1"/>
              </a:solidFill>
              <a:latin typeface="Calibri"/>
              <a:ea typeface="Calibri"/>
              <a:cs typeface="Calibri"/>
              <a:sym typeface="Calibri"/>
            </a:endParaRPr>
          </a:p>
        </p:txBody>
      </p:sp>
      <p:pic>
        <p:nvPicPr>
          <p:cNvPr id="1032" name="Picture 8" descr="Machine learning techniques deep underwater in km3net">
            <a:extLst>
              <a:ext uri="{FF2B5EF4-FFF2-40B4-BE49-F238E27FC236}">
                <a16:creationId xmlns:a16="http://schemas.microsoft.com/office/drawing/2014/main" id="{B39F2BF4-DE0E-E591-D64A-633DE16AE8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1050" y="933340"/>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19</TotalTime>
  <Words>2131</Words>
  <Application>Microsoft Office PowerPoint</Application>
  <PresentationFormat>On-screen Show (4:3)</PresentationFormat>
  <Paragraphs>189</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Cambria</vt:lpstr>
      <vt:lpstr>Noto Sans Symbols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Injection molding Support structures</vt:lpstr>
      <vt:lpstr>PowerPoint Presentation</vt:lpstr>
      <vt:lpstr>PowerPoint Presentation</vt:lpstr>
      <vt:lpstr>PowerPoint Presentation</vt:lpstr>
      <vt:lpstr>Motril (Portugal) tests 2014 / 2015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berbee</dc:creator>
  <cp:lastModifiedBy>Edward Berbee</cp:lastModifiedBy>
  <cp:revision>1878</cp:revision>
  <cp:lastPrinted>2018-12-11T14:01:37Z</cp:lastPrinted>
  <dcterms:created xsi:type="dcterms:W3CDTF">2016-06-23T17:06:01Z</dcterms:created>
  <dcterms:modified xsi:type="dcterms:W3CDTF">2023-02-09T08:17:54Z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2016-06-10T00:00:00Z</vt:filetime>
  </property>
  <property fmtid="{D5CDD505-2E9C-101B-9397-08002B2CF9AE}" pid="3" name="LastSaved">
    <vt:filetime>2016-06-23T00:00:00Z</vt:filetime>
  </property>
</Properties>
</file>