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596" r:id="rId2"/>
    <p:sldId id="593" r:id="rId3"/>
    <p:sldId id="600" r:id="rId4"/>
    <p:sldId id="601" r:id="rId5"/>
    <p:sldId id="603" r:id="rId6"/>
    <p:sldId id="602" r:id="rId7"/>
  </p:sldIdLst>
  <p:sldSz cx="12192000" cy="6858000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FF0000"/>
    <a:srgbClr val="CCFFFF"/>
    <a:srgbClr val="FF6600"/>
    <a:srgbClr val="FFFF00"/>
    <a:srgbClr val="66FF33"/>
    <a:srgbClr val="80808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92160" autoAdjust="0"/>
  </p:normalViewPr>
  <p:slideViewPr>
    <p:cSldViewPr>
      <p:cViewPr varScale="1">
        <p:scale>
          <a:sx n="93" d="100"/>
          <a:sy n="93" d="100"/>
        </p:scale>
        <p:origin x="216" y="512"/>
      </p:cViewPr>
      <p:guideLst>
        <p:guide orient="horz" pos="3552"/>
        <p:guide pos="3840"/>
      </p:guideLst>
    </p:cSldViewPr>
  </p:slideViewPr>
  <p:outlineViewPr>
    <p:cViewPr>
      <p:scale>
        <a:sx n="25" d="100"/>
        <a:sy n="25" d="100"/>
      </p:scale>
      <p:origin x="0" y="-593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7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0213" y="703263"/>
            <a:ext cx="6183312" cy="3479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2775"/>
            <a:ext cx="5151437" cy="418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845" tIns="46622" rIns="94845" bIns="46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0"/>
            <a:r>
              <a:rPr lang="en-GB" noProof="0"/>
              <a:t>Second level</a:t>
            </a:r>
          </a:p>
          <a:p>
            <a:pPr lvl="0"/>
            <a:r>
              <a:rPr lang="en-GB" noProof="0"/>
              <a:t>Third level</a:t>
            </a:r>
          </a:p>
          <a:p>
            <a:pPr lvl="0"/>
            <a:r>
              <a:rPr lang="en-GB" noProof="0"/>
              <a:t>Fourth level</a:t>
            </a:r>
          </a:p>
          <a:p>
            <a:pPr lvl="0"/>
            <a:r>
              <a:rPr lang="en-GB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1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748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462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6133" y="457200"/>
            <a:ext cx="2726267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3" y="457200"/>
            <a:ext cx="79756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27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457200"/>
            <a:ext cx="10363200" cy="80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72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20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29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82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09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59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724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05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/>
            </a:lvl1pPr>
            <a:lvl2pPr marL="7429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2800"/>
            </a:lvl2pPr>
            <a:lvl3pPr marL="12573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7145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4pPr>
            <a:lvl5pPr marL="21717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04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8267" y="457200"/>
            <a:ext cx="1036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3" y="1657350"/>
            <a:ext cx="1090506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 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4343400" y="630555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200" dirty="0">
                <a:solidFill>
                  <a:schemeClr val="tx1"/>
                </a:solidFill>
                <a:latin typeface="Verdana"/>
                <a:cs typeface="Verdana"/>
              </a:rPr>
              <a:t>Peter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Kluit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(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Nikhef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)</a:t>
            </a:r>
            <a:endParaRPr lang="en-GB" altLang="en-US" sz="12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940800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altLang="en-US" sz="800">
                <a:solidFill>
                  <a:schemeClr val="bg2"/>
                </a:solidFill>
              </a:rPr>
              <a:t> </a:t>
            </a:r>
            <a:fld id="{50F9948D-FA28-478D-A82E-F93DDFBE36D5}" type="slidenum">
              <a:rPr lang="en-GB" altLang="en-US" sz="800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chemeClr val="bg2"/>
              </a:solidFill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533400" y="6460282"/>
            <a:ext cx="4906061" cy="2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Lepton Collider </a:t>
            </a:r>
            <a:r>
              <a:rPr lang="en-US" sz="1200" kern="1200" baseline="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meeting 13 January 2023</a:t>
            </a:r>
            <a:endParaRPr lang="en-GB" altLang="en-US" sz="900" dirty="0"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Monotype Sorts"/>
        <a:buChar char="u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Monotype Sorts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Monotype Sorts"/>
        <a:buChar char="u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l"/>
        <a:defRPr sz="1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nikhef.nl/event/3124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188640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Repairing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the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Module in Bonn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829E77-D843-8042-ADB6-2361CB06F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78" y="1791140"/>
            <a:ext cx="4416491" cy="33123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47AC3F-7B6B-0744-810B-C1FFA0830983}"/>
              </a:ext>
            </a:extLst>
          </p:cNvPr>
          <p:cNvSpPr/>
          <p:nvPr/>
        </p:nvSpPr>
        <p:spPr>
          <a:xfrm>
            <a:off x="4680519" y="1268760"/>
            <a:ext cx="696009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25-26-27 January Fred and I will go to Bonn. </a:t>
            </a:r>
          </a:p>
          <a:p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 are two goals: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Repair of the module in Bonn. Chip 11 has a short. See next slide for geometry. </a:t>
            </a:r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quad with chips 28-31 has a low efficiency and low ToT. Can this be fixed/improved?</a:t>
            </a:r>
            <a:endParaRPr lang="en-GB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Take the module with the DAQ to </a:t>
            </a:r>
            <a:r>
              <a:rPr lang="en-GB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Nikhef</a:t>
            </a: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prepare for shipping to the US. The idea is to test the DAQ, pack the detector and send it.  </a:t>
            </a:r>
          </a:p>
          <a:p>
            <a:endParaRPr lang="en-GB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926210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9073008" cy="800100"/>
          </a:xfrm>
        </p:spPr>
        <p:txBody>
          <a:bodyPr/>
          <a:lstStyle/>
          <a:p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Geometry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of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the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8 quad module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14B06-8FF6-6A46-930D-068F7058A4D7}"/>
              </a:ext>
            </a:extLst>
          </p:cNvPr>
          <p:cNvSpPr txBox="1"/>
          <p:nvPr/>
        </p:nvSpPr>
        <p:spPr>
          <a:xfrm>
            <a:off x="1271464" y="1092800"/>
            <a:ext cx="9649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BEB7C9-4F1C-9D41-B8BA-FB44719CF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062856"/>
            <a:ext cx="7864994" cy="54103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503629-C4EB-E44C-B7B4-B0213CD3B31B}"/>
              </a:ext>
            </a:extLst>
          </p:cNvPr>
          <p:cNvSpPr txBox="1"/>
          <p:nvPr/>
        </p:nvSpPr>
        <p:spPr>
          <a:xfrm>
            <a:off x="8832304" y="1340768"/>
            <a:ext cx="31683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offline geometry follows this picure and has 0,0 in the lower bottom corner and x runs upwards</a:t>
            </a:r>
          </a:p>
          <a:p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x laser (indicated with the arrow) starts scanning at high offline x values</a:t>
            </a:r>
          </a:p>
          <a:p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 local    = o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ff line x 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ff line x = -  x (laser)</a:t>
            </a:r>
          </a:p>
          <a:p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5004C5-E48B-354F-9AE0-0109C90DD4BC}"/>
              </a:ext>
            </a:extLst>
          </p:cNvPr>
          <p:cNvSpPr txBox="1"/>
          <p:nvPr/>
        </p:nvSpPr>
        <p:spPr>
          <a:xfrm>
            <a:off x="3503712" y="5303535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local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0C9A69-4096-4741-8461-77EBCB810127}"/>
              </a:ext>
            </a:extLst>
          </p:cNvPr>
          <p:cNvSpPr/>
          <p:nvPr/>
        </p:nvSpPr>
        <p:spPr>
          <a:xfrm>
            <a:off x="655140" y="3198603"/>
            <a:ext cx="10102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local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0C1E154-E782-1742-8C38-12330BC0D890}"/>
              </a:ext>
            </a:extLst>
          </p:cNvPr>
          <p:cNvCxnSpPr>
            <a:cxnSpLocks/>
          </p:cNvCxnSpPr>
          <p:nvPr/>
        </p:nvCxnSpPr>
        <p:spPr bwMode="auto">
          <a:xfrm flipV="1">
            <a:off x="1085307" y="2016130"/>
            <a:ext cx="0" cy="100485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70534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188640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Repairing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the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Module in Bonn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7AC3F-7B6B-0744-810B-C1FFA0830983}"/>
              </a:ext>
            </a:extLst>
          </p:cNvPr>
          <p:cNvSpPr/>
          <p:nvPr/>
        </p:nvSpPr>
        <p:spPr>
          <a:xfrm>
            <a:off x="1055440" y="1480716"/>
            <a:ext cx="102251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repair the module we need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Bring the test beam quad (</a:t>
            </a:r>
            <a:r>
              <a:rPr lang="en-GB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</a:t>
            </a: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support) to to Bonn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Access to a clean room and tooling 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(that is in one of the white boxes)</a:t>
            </a:r>
            <a:endParaRPr lang="en-GB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Microscope, ISEG voltage supply, </a:t>
            </a:r>
            <a:r>
              <a:rPr lang="en-GB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vacuum probe</a:t>
            </a:r>
            <a:endParaRPr lang="en-GB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module is in one of the red labelled boxes. The tools in other equipment (see pictures in </a:t>
            </a:r>
            <a:r>
              <a:rPr lang="en-GB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Transfer_Bonn.pptx</a:t>
            </a: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 </a:t>
            </a: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616544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540668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 Transfer of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the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module plus DAQ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to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Nikhef</a:t>
            </a:r>
            <a:endParaRPr lang="nl-NL" sz="3200" b="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7AC3F-7B6B-0744-810B-C1FFA0830983}"/>
              </a:ext>
            </a:extLst>
          </p:cNvPr>
          <p:cNvSpPr/>
          <p:nvPr/>
        </p:nvSpPr>
        <p:spPr>
          <a:xfrm>
            <a:off x="1055440" y="1659572"/>
            <a:ext cx="98650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following equipment should be transferred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module with support frame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DAQ computer </a:t>
            </a:r>
            <a:r>
              <a:rPr lang="en-GB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Arawana</a:t>
            </a: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including cables screen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module SPDR board plus cables and charger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Time stamp SPDR plus charger; with an attached ‘dummy’ TPX3 chip to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 voltage supply (?)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Detector cooling: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ventilators to cool the multiplexers and SPDRs.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Liquid cooling fluid with pump and tubes.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……</a:t>
            </a: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369774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496" y="692696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 Next slide a block diagram of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the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DESY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testbeam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setup (slide 6)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7AC3F-7B6B-0744-810B-C1FFA0830983}"/>
              </a:ext>
            </a:extLst>
          </p:cNvPr>
          <p:cNvSpPr/>
          <p:nvPr/>
        </p:nvSpPr>
        <p:spPr>
          <a:xfrm>
            <a:off x="1055440" y="1884888"/>
            <a:ext cx="103691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DAQ system is in the upper half of the diagram controlled by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Arawana</a:t>
            </a:r>
            <a:endParaRPr lang="en-GB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middle is the HV and Slow Control system controlled by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Levaard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en-GB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lower part is for the Mimosa Telescope </a:t>
            </a:r>
          </a:p>
          <a:p>
            <a:endParaRPr lang="en-GB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the EIC experiment we will test the DAQ (upper half) part and ship it to the US excluding the cooling system. </a:t>
            </a:r>
          </a:p>
          <a:p>
            <a:endParaRPr lang="en-GB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Mockup</a:t>
            </a: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test setup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sz="16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https://indico.nikhef.nl/event/3124/</a:t>
            </a:r>
            <a:r>
              <a:rPr lang="en-GB" sz="16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NewGasEnvelopAndMockup.pptx</a:t>
            </a:r>
            <a:endParaRPr lang="en-GB" sz="16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60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https</a:t>
            </a:r>
            <a:r>
              <a:rPr lang="en-GB" sz="16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://</a:t>
            </a:r>
            <a:r>
              <a:rPr lang="en-GB" sz="16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indico.nikhef.nl</a:t>
            </a:r>
            <a:r>
              <a:rPr lang="en-GB" sz="16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/event/3151/   </a:t>
            </a:r>
            <a:r>
              <a:rPr lang="en-GB" sz="16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MockupJune.pptx</a:t>
            </a:r>
            <a:endParaRPr lang="en-GB" sz="16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6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DESY </a:t>
            </a:r>
            <a:r>
              <a:rPr lang="en-GB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testbeam</a:t>
            </a: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information </a:t>
            </a:r>
            <a:r>
              <a:rPr lang="en-GB" sz="16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</a:t>
            </a:r>
            <a:r>
              <a:rPr lang="en-GB" sz="16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indico.nikhef.nl</a:t>
            </a:r>
            <a:r>
              <a:rPr lang="en-GB" sz="16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/event/3158/</a:t>
            </a: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47090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44DEB-1708-E84F-935E-D97BC0045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06774-B208-F147-979D-D75366BF1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D2C7A9-D26F-CB44-9172-DA517068A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0"/>
            <a:ext cx="12077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3206"/>
      </p:ext>
    </p:extLst>
  </p:cSld>
  <p:clrMapOvr>
    <a:masterClrMapping/>
  </p:clrMapOvr>
</p:sld>
</file>

<file path=ppt/theme/theme1.xml><?xml version="1.0" encoding="utf-8"?>
<a:theme xmlns:a="http://schemas.openxmlformats.org/drawingml/2006/main" name="Como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m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9102550</TotalTime>
  <Pages>11</Pages>
  <Words>432</Words>
  <Application>Microsoft Macintosh PowerPoint</Application>
  <PresentationFormat>Widescreen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Monotype Sorts</vt:lpstr>
      <vt:lpstr>Times New Roman</vt:lpstr>
      <vt:lpstr>Verdana</vt:lpstr>
      <vt:lpstr>Wingdings</vt:lpstr>
      <vt:lpstr>Como</vt:lpstr>
      <vt:lpstr>  Repairing the Module in Bonn</vt:lpstr>
      <vt:lpstr>Geometry of the 8 quad module </vt:lpstr>
      <vt:lpstr>  Repairing the Module in Bonn</vt:lpstr>
      <vt:lpstr>  Transfer of the module plus DAQ to Nikhef</vt:lpstr>
      <vt:lpstr>  Next slide a block diagram of the DESY testbeam setup (slide 6)</vt:lpstr>
      <vt:lpstr>PowerPoint Presentation</vt:lpstr>
    </vt:vector>
  </TitlesOfParts>
  <Manager/>
  <Company>NIKHEF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ILC Lepton Collider</dc:title>
  <dc:subject/>
  <dc:creator>Peter Kluit </dc:creator>
  <cp:keywords/>
  <dc:description/>
  <cp:lastModifiedBy>Microsoft Office User</cp:lastModifiedBy>
  <cp:revision>2594</cp:revision>
  <cp:lastPrinted>2002-02-06T08:01:21Z</cp:lastPrinted>
  <dcterms:created xsi:type="dcterms:W3CDTF">2020-03-07T12:22:56Z</dcterms:created>
  <dcterms:modified xsi:type="dcterms:W3CDTF">2023-01-13T09:59:21Z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F.Hartjes@nikhef.nl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\\Nikhefh\CT www\pub\techphys\diamond</vt:lpwstr>
  </property>
</Properties>
</file>