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663" r:id="rId3"/>
    <p:sldId id="675" r:id="rId4"/>
    <p:sldId id="665" r:id="rId5"/>
    <p:sldId id="677" r:id="rId6"/>
    <p:sldId id="691" r:id="rId7"/>
    <p:sldId id="692" r:id="rId8"/>
    <p:sldId id="694" r:id="rId9"/>
    <p:sldId id="693" r:id="rId10"/>
    <p:sldId id="690" r:id="rId11"/>
  </p:sldIdLst>
  <p:sldSz cx="12192000" cy="6858000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FF0000"/>
    <a:srgbClr val="66FF33"/>
    <a:srgbClr val="FF6600"/>
    <a:srgbClr val="FFFF00"/>
    <a:srgbClr val="808080"/>
    <a:srgbClr val="FFFF6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18" autoAdjust="0"/>
    <p:restoredTop sz="94992" autoAdjust="0"/>
  </p:normalViewPr>
  <p:slideViewPr>
    <p:cSldViewPr>
      <p:cViewPr varScale="1">
        <p:scale>
          <a:sx n="108" d="100"/>
          <a:sy n="108" d="100"/>
        </p:scale>
        <p:origin x="464" y="192"/>
      </p:cViewPr>
      <p:guideLst>
        <p:guide orient="horz" pos="3552"/>
        <p:guide pos="3840"/>
      </p:guideLst>
    </p:cSldViewPr>
  </p:slideViewPr>
  <p:outlineViewPr>
    <p:cViewPr>
      <p:scale>
        <a:sx n="25" d="100"/>
        <a:sy n="25" d="100"/>
      </p:scale>
      <p:origin x="0" y="-593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7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0213" y="703263"/>
            <a:ext cx="6183312" cy="3479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2775"/>
            <a:ext cx="5151437" cy="418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845" tIns="46622" rIns="94845" bIns="466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0"/>
            <a:r>
              <a:rPr lang="en-GB" noProof="0"/>
              <a:t>Second level</a:t>
            </a:r>
          </a:p>
          <a:p>
            <a:pPr lvl="0"/>
            <a:r>
              <a:rPr lang="en-GB" noProof="0"/>
              <a:t>Third level</a:t>
            </a:r>
          </a:p>
          <a:p>
            <a:pPr lvl="0"/>
            <a:r>
              <a:rPr lang="en-GB" noProof="0"/>
              <a:t>Fourth level</a:t>
            </a:r>
          </a:p>
          <a:p>
            <a:pPr lvl="0"/>
            <a:r>
              <a:rPr lang="en-GB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8136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313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45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510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976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590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870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315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78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17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748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462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6133" y="457200"/>
            <a:ext cx="2726267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3" y="457200"/>
            <a:ext cx="79756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27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457200"/>
            <a:ext cx="10363200" cy="80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172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201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29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82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091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59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724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05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200"/>
            </a:lvl1pPr>
            <a:lvl2pPr marL="7429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2800"/>
            </a:lvl2pPr>
            <a:lvl3pPr marL="12573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3pPr>
            <a:lvl4pPr marL="17145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4pPr>
            <a:lvl5pPr marL="21717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04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8267" y="457200"/>
            <a:ext cx="10363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3" y="1657350"/>
            <a:ext cx="1090506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 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4343400" y="630555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1200" dirty="0">
                <a:solidFill>
                  <a:schemeClr val="tx1"/>
                </a:solidFill>
                <a:latin typeface="Verdana"/>
                <a:cs typeface="Verdana"/>
              </a:rPr>
              <a:t>Peter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Kluit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(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Nikhef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)</a:t>
            </a:r>
            <a:endParaRPr lang="en-GB" altLang="en-US" sz="12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940800" y="62293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altLang="en-US" sz="800">
                <a:solidFill>
                  <a:schemeClr val="bg2"/>
                </a:solidFill>
              </a:rPr>
              <a:t> </a:t>
            </a:r>
            <a:fld id="{50F9948D-FA28-478D-A82E-F93DDFBE36D5}" type="slidenum">
              <a:rPr lang="en-GB" altLang="en-US" sz="800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GB" altLang="en-US" sz="800">
              <a:solidFill>
                <a:schemeClr val="bg2"/>
              </a:solidFill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533400" y="6460282"/>
            <a:ext cx="4906061" cy="2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700" dirty="0">
                <a:solidFill>
                  <a:schemeClr val="bg2"/>
                </a:solidFill>
                <a:latin typeface="Verdana"/>
                <a:cs typeface="Verdana"/>
              </a:rPr>
              <a:t> </a:t>
            </a:r>
            <a:r>
              <a:rPr lang="en-US" altLang="en-US" sz="1200" kern="120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Lepton Collider 19 December 2022</a:t>
            </a:r>
            <a:endParaRPr lang="en-GB" altLang="en-US" sz="900" dirty="0"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Monotype Sorts"/>
        <a:buChar char="u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Monotype Sorts"/>
        <a:buChar char="l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Monotype Sorts"/>
        <a:buChar char="u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l"/>
        <a:defRPr sz="1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774" y="711200"/>
            <a:ext cx="2232026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54598" y="836712"/>
            <a:ext cx="7203802" cy="1080120"/>
          </a:xfrm>
        </p:spPr>
        <p:txBody>
          <a:bodyPr anchor="ctr"/>
          <a:lstStyle/>
          <a:p>
            <a:r>
              <a:rPr lang="en-GB" altLang="en-US" sz="36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Pixel TPC </a:t>
            </a:r>
            <a:r>
              <a:rPr lang="en-GB" altLang="en-US" sz="36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testbeam</a:t>
            </a:r>
            <a:r>
              <a:rPr lang="en-GB" altLang="en-US" sz="36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results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126232" y="2647580"/>
            <a:ext cx="4249688" cy="2509612"/>
          </a:xfrm>
        </p:spPr>
        <p:txBody>
          <a:bodyPr/>
          <a:lstStyle/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 err="1">
                <a:latin typeface="Verdana"/>
                <a:cs typeface="Verdana"/>
              </a:rPr>
              <a:t>Yevgen</a:t>
            </a:r>
            <a:r>
              <a:rPr lang="en-GB" altLang="en-US" dirty="0">
                <a:latin typeface="Verdana"/>
                <a:cs typeface="Verdana"/>
              </a:rPr>
              <a:t> </a:t>
            </a:r>
            <a:r>
              <a:rPr lang="en-GB" altLang="en-US" dirty="0" err="1">
                <a:latin typeface="Verdana"/>
                <a:cs typeface="Verdana"/>
              </a:rPr>
              <a:t>Bilevych</a:t>
            </a:r>
            <a:r>
              <a:rPr lang="en-GB" altLang="en-US" dirty="0">
                <a:latin typeface="Verdana"/>
                <a:cs typeface="Verdana"/>
              </a:rPr>
              <a:t>, Klaus </a:t>
            </a:r>
            <a:r>
              <a:rPr lang="en-GB" altLang="en-US" dirty="0" err="1">
                <a:latin typeface="Verdana"/>
                <a:cs typeface="Verdana"/>
              </a:rPr>
              <a:t>Desch</a:t>
            </a:r>
            <a:r>
              <a:rPr lang="en-GB" altLang="en-US" dirty="0">
                <a:latin typeface="Verdana"/>
                <a:cs typeface="Verdana"/>
              </a:rPr>
              <a:t>, Harry van der Graaf, Fred </a:t>
            </a:r>
            <a:r>
              <a:rPr lang="en-GB" altLang="en-US" dirty="0" err="1">
                <a:latin typeface="Verdana"/>
                <a:cs typeface="Verdana"/>
              </a:rPr>
              <a:t>Hartjes</a:t>
            </a:r>
            <a:r>
              <a:rPr lang="en-GB" altLang="en-US" dirty="0">
                <a:latin typeface="Verdana"/>
                <a:cs typeface="Verdana"/>
              </a:rPr>
              <a:t>, Jochen Kaminski, Peter </a:t>
            </a:r>
            <a:r>
              <a:rPr lang="en-GB" altLang="en-US" dirty="0" err="1">
                <a:latin typeface="Verdana"/>
                <a:cs typeface="Verdana"/>
              </a:rPr>
              <a:t>Kluit</a:t>
            </a:r>
            <a:r>
              <a:rPr lang="en-GB" altLang="en-US" dirty="0">
                <a:latin typeface="Verdana"/>
                <a:cs typeface="Verdana"/>
              </a:rPr>
              <a:t>, Naomi van der Kolk, 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>
                <a:latin typeface="Verdana"/>
                <a:cs typeface="Verdana"/>
              </a:rPr>
              <a:t>Cornelis </a:t>
            </a:r>
            <a:r>
              <a:rPr lang="en-GB" altLang="en-US" dirty="0" err="1">
                <a:latin typeface="Verdana"/>
                <a:cs typeface="Verdana"/>
              </a:rPr>
              <a:t>Ligtenberg</a:t>
            </a:r>
            <a:r>
              <a:rPr lang="en-GB" altLang="en-US" dirty="0">
                <a:latin typeface="Verdana"/>
                <a:cs typeface="Verdana"/>
              </a:rPr>
              <a:t>, 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>
                <a:latin typeface="Verdana"/>
                <a:cs typeface="Verdana"/>
              </a:rPr>
              <a:t>Gerhard Raven, and 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>
                <a:latin typeface="Verdana"/>
                <a:cs typeface="Verdana"/>
              </a:rPr>
              <a:t>Jan </a:t>
            </a:r>
            <a:r>
              <a:rPr lang="en-GB" altLang="en-US" dirty="0" err="1">
                <a:latin typeface="Verdana"/>
                <a:cs typeface="Verdana"/>
              </a:rPr>
              <a:t>Timmermans</a:t>
            </a:r>
            <a:endParaRPr lang="en-GB" altLang="en-US" dirty="0">
              <a:latin typeface="Verdana"/>
              <a:cs typeface="Verdana"/>
            </a:endParaRP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/>
              <a:t> 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927350" y="6011864"/>
            <a:ext cx="6597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/>
              <a:buChar char="u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Monotype Sorts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Monotype Sorts"/>
              <a:buChar char="n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00000"/>
              <a:buFont typeface="Monotype Sorts"/>
              <a:buChar char="u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1600" dirty="0">
                <a:latin typeface="Verdana"/>
                <a:cs typeface="Verdana"/>
              </a:rPr>
              <a:t>Lepton Collider </a:t>
            </a:r>
            <a:r>
              <a:rPr lang="en-US" sz="1600">
                <a:latin typeface="Verdana"/>
                <a:cs typeface="Verdana"/>
              </a:rPr>
              <a:t>19 December </a:t>
            </a:r>
            <a:r>
              <a:rPr lang="en-US" sz="1600" dirty="0">
                <a:latin typeface="Verdana"/>
                <a:cs typeface="Verdana"/>
              </a:rPr>
              <a:t>2022</a:t>
            </a:r>
            <a:endParaRPr lang="en-GB" altLang="en-US" sz="1600" i="1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652463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838200" y="553847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1592" y="5733256"/>
            <a:ext cx="1089024" cy="696976"/>
          </a:xfrm>
          <a:prstGeom prst="rect">
            <a:avLst/>
          </a:prstGeom>
        </p:spPr>
      </p:pic>
      <p:pic>
        <p:nvPicPr>
          <p:cNvPr id="12" name="Afbeelding 6">
            <a:extLst>
              <a:ext uri="{FF2B5EF4-FFF2-40B4-BE49-F238E27FC236}">
                <a16:creationId xmlns:a16="http://schemas.microsoft.com/office/drawing/2014/main" id="{89DD31EB-077E-5144-9133-CFC5CC90E3D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224" t="5416" r="10487" b="5393"/>
          <a:stretch/>
        </p:blipFill>
        <p:spPr>
          <a:xfrm>
            <a:off x="6845282" y="2175806"/>
            <a:ext cx="3285893" cy="26303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A6D5FF-49DB-2B4F-A60A-90C302FA7A7A}"/>
              </a:ext>
            </a:extLst>
          </p:cNvPr>
          <p:cNvSpPr/>
          <p:nvPr/>
        </p:nvSpPr>
        <p:spPr>
          <a:xfrm>
            <a:off x="7543899" y="5033030"/>
            <a:ext cx="2515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latin typeface="Verdana"/>
                <a:cs typeface="Verdana"/>
              </a:rPr>
              <a:t>8 Quad Module</a:t>
            </a:r>
            <a:endParaRPr lang="en-N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4051115" y="467961"/>
            <a:ext cx="42771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 err="1">
                <a:solidFill>
                  <a:srgbClr val="FF0000"/>
                </a:solidFill>
                <a:latin typeface="Verdana"/>
                <a:cs typeface="Verdana"/>
              </a:rPr>
              <a:t>Conclusions</a:t>
            </a:r>
            <a:r>
              <a:rPr lang="nl-NL" sz="3200" kern="0" dirty="0">
                <a:solidFill>
                  <a:srgbClr val="FF0000"/>
                </a:solidFill>
                <a:latin typeface="Verdana"/>
                <a:cs typeface="Verdana"/>
              </a:rPr>
              <a:t> module</a:t>
            </a:r>
            <a:endParaRPr lang="nl-NL" sz="3200" dirty="0">
              <a:solidFill>
                <a:srgbClr val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FE62BF-ED7E-1247-BA50-84CC21690117}"/>
              </a:ext>
            </a:extLst>
          </p:cNvPr>
          <p:cNvSpPr/>
          <p:nvPr/>
        </p:nvSpPr>
        <p:spPr>
          <a:xfrm>
            <a:off x="1847528" y="1747154"/>
            <a:ext cx="93610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Precision results for the whole module were shown for the B=0 data </a:t>
            </a:r>
          </a:p>
          <a:p>
            <a:endParaRPr lang="en-GB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2D module deformation (mean residual) plot looks good</a:t>
            </a:r>
          </a:p>
          <a:p>
            <a:endParaRPr lang="en-GB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rms of the distribution in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z is larger than e.g. the quad</a:t>
            </a: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the core we found 31 </a:t>
            </a:r>
            <a:r>
              <a:rPr lang="en-GB" sz="2000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 (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and 24 </a:t>
            </a:r>
            <a:r>
              <a:rPr lang="en-GB" sz="2000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 (z) </a:t>
            </a: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the quad full area  13 </a:t>
            </a:r>
            <a:r>
              <a:rPr lang="en-GB" sz="2000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 (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and 19 </a:t>
            </a:r>
            <a:r>
              <a:rPr lang="en-GB" sz="2000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 (z) </a:t>
            </a:r>
          </a:p>
          <a:p>
            <a:endParaRPr lang="en-GB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 that the statistics is much lower </a:t>
            </a:r>
            <a:r>
              <a:rPr lang="en-GB" sz="200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 for the 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quad</a:t>
            </a: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Secondly, no deformation correction is applied to the data as was done for the quad (Cauchy shape)</a:t>
            </a:r>
          </a:p>
          <a:p>
            <a:endParaRPr lang="en-GB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8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8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205714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2915768" y="408752"/>
            <a:ext cx="67104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B=0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high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stats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</a:t>
            </a:r>
            <a:endParaRPr lang="nl-NL" sz="3200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FE080B-F0E5-764C-BBE7-7B453050CAB9}"/>
              </a:ext>
            </a:extLst>
          </p:cNvPr>
          <p:cNvSpPr txBox="1"/>
          <p:nvPr/>
        </p:nvSpPr>
        <p:spPr>
          <a:xfrm>
            <a:off x="1343471" y="1340768"/>
            <a:ext cx="103151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B=0 field  runs      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6916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6917   6934  6935 </a:t>
            </a:r>
          </a:p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p (GeV)        6        6         5        5</a:t>
            </a:r>
          </a:p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(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x,z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       1,1     1,2      0,2     2,2 </a:t>
            </a:r>
          </a:p>
          <a:p>
            <a:endParaRPr lang="en-GB" sz="11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Last meeting showed alignment inconsistencies that are understood: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Solved after correcting the pneumatic displacement in x from 20 to 19.7 mm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z ‘time jumps’ between 6916-17 and 6934-35 runs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is due to threshold change in the chip settings (affects time and z)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cannot simply assume that 6916 and 6917 are the same; z has changed and this affects angles. Further the E field may be slightly </a:t>
            </a:r>
            <a:r>
              <a:rPr lang="en-GB" sz="18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inhomogenous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have small distortions in e.g. x ( drift time) vs z</a:t>
            </a:r>
          </a:p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these studies a careful alignment was performed for the 4 runs by adjusting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mean x(z) dx(z)/</a:t>
            </a:r>
            <a:r>
              <a:rPr lang="en-GB" sz="18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dcolumn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dx(z)/</a:t>
            </a:r>
            <a:r>
              <a:rPr lang="en-GB" sz="18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drow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column=local x row=local 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mean x(z) and dx((z)/</a:t>
            </a:r>
            <a:r>
              <a:rPr lang="en-GB" sz="18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drow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geometrical (shifts/rotation)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dx(z)/</a:t>
            </a:r>
            <a:r>
              <a:rPr lang="en-GB" sz="18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dcol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a deformation: in z e.g. caused by a tilt in z of the chip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x caused by a misalignment (or mistune of the guard V) of the E field 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18803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2999656" y="369824"/>
            <a:ext cx="6615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cs typeface="Verdana"/>
              </a:rPr>
              <a:t>DESY  B=0 run 6916-17-34-35</a:t>
            </a:r>
            <a:endParaRPr lang="nl-NL" sz="3200" dirty="0">
              <a:solidFill>
                <a:srgbClr val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387A25-2973-294E-BE1D-E3B1256A6E9C}"/>
              </a:ext>
            </a:extLst>
          </p:cNvPr>
          <p:cNvSpPr/>
          <p:nvPr/>
        </p:nvSpPr>
        <p:spPr>
          <a:xfrm>
            <a:off x="1027890" y="1700808"/>
            <a:ext cx="204377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</a:t>
            </a:r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Mean corrected residual </a:t>
            </a:r>
            <a:r>
              <a:rPr lang="en-GB" sz="20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wrt</a:t>
            </a:r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telescope track</a:t>
            </a:r>
          </a:p>
          <a:p>
            <a:endParaRPr lang="en-GB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z: Mean corrected residual </a:t>
            </a:r>
            <a:r>
              <a:rPr lang="en-GB" sz="20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wrt</a:t>
            </a:r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TPX3 track </a:t>
            </a:r>
            <a:endParaRPr lang="en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238878-C991-3543-9622-AAE2F1FF6A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65593" y="258808"/>
            <a:ext cx="4838095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4A4D5E9-8CCC-1843-9A68-CF2A5378E7D8}"/>
              </a:ext>
            </a:extLst>
          </p:cNvPr>
          <p:cNvSpPr/>
          <p:nvPr/>
        </p:nvSpPr>
        <p:spPr>
          <a:xfrm>
            <a:off x="9405891" y="5221890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Maximum scales </a:t>
            </a:r>
          </a:p>
          <a:p>
            <a:pPr lvl="0"/>
            <a:r>
              <a:rPr lang="en-GB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0.1 mm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4C2149-5DDA-5A46-99F1-7A75CA1D7A18}"/>
              </a:ext>
            </a:extLst>
          </p:cNvPr>
          <p:cNvSpPr/>
          <p:nvPr/>
        </p:nvSpPr>
        <p:spPr>
          <a:xfrm>
            <a:off x="3791744" y="1044518"/>
            <a:ext cx="3699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chip was disconnected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13C441-860C-FA42-99A4-6E03196E4CCF}"/>
              </a:ext>
            </a:extLst>
          </p:cNvPr>
          <p:cNvSpPr/>
          <p:nvPr/>
        </p:nvSpPr>
        <p:spPr>
          <a:xfrm>
            <a:off x="4511824" y="5955022"/>
            <a:ext cx="4215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Guard gives 4 vertical white bands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8455A8-F2F6-3641-9361-48676578F411}"/>
              </a:ext>
            </a:extLst>
          </p:cNvPr>
          <p:cNvSpPr/>
          <p:nvPr/>
        </p:nvSpPr>
        <p:spPr>
          <a:xfrm>
            <a:off x="9713641" y="1913676"/>
            <a:ext cx="22870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small middle horizontal white line is the area between the chips</a:t>
            </a:r>
          </a:p>
          <a:p>
            <a:pPr lvl="0"/>
            <a:endParaRPr lang="en-GB" sz="1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GB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two broader white lines are not covered by the Telescope acceptance </a:t>
            </a:r>
          </a:p>
        </p:txBody>
      </p:sp>
    </p:spTree>
    <p:extLst>
      <p:ext uri="{BB962C8B-B14F-4D97-AF65-F5344CB8AC3E}">
        <p14:creationId xmlns:p14="http://schemas.microsoft.com/office/powerpoint/2010/main" val="414263506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78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cs typeface="Verdana"/>
              </a:rPr>
              <a:t>DESY B=0 run 6916-17-34-35 </a:t>
            </a:r>
            <a:endParaRPr lang="nl-NL" sz="3200" dirty="0">
              <a:solidFill>
                <a:srgbClr val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6F58D3-5A52-6744-AA9D-9DC0A894C271}"/>
              </a:ext>
            </a:extLst>
          </p:cNvPr>
          <p:cNvSpPr/>
          <p:nvPr/>
        </p:nvSpPr>
        <p:spPr>
          <a:xfrm>
            <a:off x="2135560" y="1588730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blue</a:t>
            </a:r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GB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</a:t>
            </a:r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concentrator 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GB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2BFB42-3E0C-1340-8B86-1BB8944843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58566" y="-1019094"/>
            <a:ext cx="4070059" cy="1008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7611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2999656" y="369824"/>
            <a:ext cx="6615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cs typeface="Verdana"/>
              </a:rPr>
              <a:t>DESY  B=0 run 6916-17-34-35</a:t>
            </a:r>
            <a:endParaRPr lang="nl-NL" sz="3200" dirty="0">
              <a:solidFill>
                <a:srgbClr val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387A25-2973-294E-BE1D-E3B1256A6E9C}"/>
              </a:ext>
            </a:extLst>
          </p:cNvPr>
          <p:cNvSpPr/>
          <p:nvPr/>
        </p:nvSpPr>
        <p:spPr>
          <a:xfrm>
            <a:off x="9439448" y="2060848"/>
            <a:ext cx="24892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“bin”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size 20 (</a:t>
            </a:r>
            <a:r>
              <a:rPr lang="en-GB" sz="18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colums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by 40 (rows) pixels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&gt; 1000 entries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(expected) column number 15-240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Quad uses 4x4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800 entries</a:t>
            </a:r>
          </a:p>
          <a:p>
            <a:endParaRPr lang="en-GB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NL" sz="2000" dirty="0">
              <a:solidFill>
                <a:srgbClr val="0066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88B7C4-B724-3441-826B-149598DADF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50058" y="-1257905"/>
            <a:ext cx="3488237" cy="8829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09C953C-4BB3-BE4F-A80E-6683F7AF5528}"/>
              </a:ext>
            </a:extLst>
          </p:cNvPr>
          <p:cNvSpPr/>
          <p:nvPr/>
        </p:nvSpPr>
        <p:spPr>
          <a:xfrm>
            <a:off x="1991544" y="1340768"/>
            <a:ext cx="66287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mean residuals </a:t>
            </a:r>
            <a:r>
              <a:rPr lang="en-GB" sz="20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</a:t>
            </a:r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z per “bin” for the module </a:t>
            </a:r>
            <a:endParaRPr lang="en-N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0D2D68-5E16-444E-9293-0C77ED4F88CF}"/>
              </a:ext>
            </a:extLst>
          </p:cNvPr>
          <p:cNvSpPr/>
          <p:nvPr/>
        </p:nvSpPr>
        <p:spPr>
          <a:xfrm>
            <a:off x="2540406" y="4822701"/>
            <a:ext cx="730001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rms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0.041 mm  rms z 0.026 mm</a:t>
            </a: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core     0.031                 0.024        |value|&lt;0.1 mm</a:t>
            </a: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 rms </a:t>
            </a:r>
            <a:r>
              <a:rPr lang="en-GB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0.008    rms z 0.010 </a:t>
            </a: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Fit method </a:t>
            </a:r>
            <a:r>
              <a:rPr lang="en-GB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z rms 0.011 (refit data in 2 z slices) </a:t>
            </a: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Except chips 8,10,24 rms </a:t>
            </a:r>
            <a:r>
              <a:rPr lang="en-GB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0.046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 </a:t>
            </a:r>
            <a:r>
              <a:rPr lang="en-GB" sz="1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0.019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       </a:t>
            </a:r>
          </a:p>
          <a:p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05303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2999656" y="369824"/>
            <a:ext cx="6615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cs typeface="Verdana"/>
              </a:rPr>
              <a:t>DESY  B=0 run 6916-17-34-35</a:t>
            </a:r>
            <a:endParaRPr lang="nl-NL" sz="320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76EA33-DBE8-8247-BCEC-036E34BA63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73211" y="1003301"/>
            <a:ext cx="4997489" cy="50963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4D732D-03A7-BC4C-8C37-DD08898DC233}"/>
              </a:ext>
            </a:extLst>
          </p:cNvPr>
          <p:cNvSpPr/>
          <p:nvPr/>
        </p:nvSpPr>
        <p:spPr>
          <a:xfrm>
            <a:off x="7632510" y="2435783"/>
            <a:ext cx="39661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Module layout </a:t>
            </a:r>
            <a:r>
              <a:rPr lang="en-GB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</a:t>
            </a:r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concentrator 0 </a:t>
            </a:r>
          </a:p>
          <a:p>
            <a:endParaRPr lang="en-GB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Mean residuals per bin for each chip </a:t>
            </a:r>
          </a:p>
        </p:txBody>
      </p:sp>
    </p:spTree>
    <p:extLst>
      <p:ext uri="{BB962C8B-B14F-4D97-AF65-F5344CB8AC3E}">
        <p14:creationId xmlns:p14="http://schemas.microsoft.com/office/powerpoint/2010/main" val="2999061298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2999656" y="369824"/>
            <a:ext cx="6615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cs typeface="Verdana"/>
              </a:rPr>
              <a:t>DESY  B=0 run 6916-17-34-35</a:t>
            </a:r>
            <a:endParaRPr lang="nl-NL" sz="3200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4D732D-03A7-BC4C-8C37-DD08898DC233}"/>
              </a:ext>
            </a:extLst>
          </p:cNvPr>
          <p:cNvSpPr/>
          <p:nvPr/>
        </p:nvSpPr>
        <p:spPr>
          <a:xfrm>
            <a:off x="7632510" y="2435783"/>
            <a:ext cx="39661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Module layout </a:t>
            </a:r>
            <a:r>
              <a:rPr lang="en-GB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</a:t>
            </a:r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concentrator 1 </a:t>
            </a:r>
          </a:p>
          <a:p>
            <a:endParaRPr lang="en-GB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Mean residuals per bin for each chip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1E6FB3-3871-8C42-9BFF-66FC191DF3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57310" y="1012067"/>
            <a:ext cx="5028410" cy="5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13984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2999656" y="369824"/>
            <a:ext cx="6615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cs typeface="Verdana"/>
              </a:rPr>
              <a:t>DESY  B=0 run 6916-17-34-35</a:t>
            </a:r>
            <a:endParaRPr lang="nl-NL" sz="3200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4D732D-03A7-BC4C-8C37-DD08898DC233}"/>
              </a:ext>
            </a:extLst>
          </p:cNvPr>
          <p:cNvSpPr/>
          <p:nvPr/>
        </p:nvSpPr>
        <p:spPr>
          <a:xfrm>
            <a:off x="7632510" y="2435783"/>
            <a:ext cx="39661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Module layout z </a:t>
            </a:r>
          </a:p>
          <a:p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concentrator 0 </a:t>
            </a:r>
          </a:p>
          <a:p>
            <a:endParaRPr lang="en-GB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Mean residuals per bin for each chip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998455-065D-7D4A-B211-A82B363268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28471" y="1003842"/>
            <a:ext cx="4942770" cy="50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73855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2999656" y="369824"/>
            <a:ext cx="6615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cs typeface="Verdana"/>
              </a:rPr>
              <a:t>DESY  B=0 run 6916-17-34-35</a:t>
            </a:r>
            <a:endParaRPr lang="nl-NL" sz="3200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4D732D-03A7-BC4C-8C37-DD08898DC233}"/>
              </a:ext>
            </a:extLst>
          </p:cNvPr>
          <p:cNvSpPr/>
          <p:nvPr/>
        </p:nvSpPr>
        <p:spPr>
          <a:xfrm>
            <a:off x="7632510" y="2435783"/>
            <a:ext cx="39661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Module layout z </a:t>
            </a:r>
          </a:p>
          <a:p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concentrator 1 </a:t>
            </a:r>
          </a:p>
          <a:p>
            <a:endParaRPr lang="en-GB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Mean residuals per bin for each chip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536FCC-D391-664B-AD61-CCF4D4260D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29012" y="1003301"/>
            <a:ext cx="4997489" cy="509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0879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Como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m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9105098</TotalTime>
  <Pages>11</Pages>
  <Words>637</Words>
  <Application>Microsoft Macintosh PowerPoint</Application>
  <PresentationFormat>Widescreen</PresentationFormat>
  <Paragraphs>94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Monotype Sorts</vt:lpstr>
      <vt:lpstr>Symbol</vt:lpstr>
      <vt:lpstr>Times New Roman</vt:lpstr>
      <vt:lpstr>Verdana</vt:lpstr>
      <vt:lpstr>Wingdings</vt:lpstr>
      <vt:lpstr>Como</vt:lpstr>
      <vt:lpstr>Pixel TPC testbeam results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Manager/>
  <Company>NIKHEF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gaseous QUAD pixel detector</dc:title>
  <dc:subject/>
  <dc:creator>Peter Kluit </dc:creator>
  <cp:keywords/>
  <dc:description/>
  <cp:lastModifiedBy>Microsoft Office User</cp:lastModifiedBy>
  <cp:revision>2494</cp:revision>
  <cp:lastPrinted>2002-02-06T08:01:21Z</cp:lastPrinted>
  <dcterms:created xsi:type="dcterms:W3CDTF">2019-10-28T05:36:17Z</dcterms:created>
  <dcterms:modified xsi:type="dcterms:W3CDTF">2022-12-19T11:29:09Z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F.Hartjes@nikhef.nl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\\Nikhefh\CT www\pub\techphys\diamond</vt:lpwstr>
  </property>
</Properties>
</file>