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362" r:id="rId3"/>
    <p:sldId id="363" r:id="rId4"/>
    <p:sldId id="352" r:id="rId5"/>
    <p:sldId id="351" r:id="rId6"/>
    <p:sldId id="350" r:id="rId7"/>
    <p:sldId id="348" r:id="rId8"/>
    <p:sldId id="349" r:id="rId9"/>
    <p:sldId id="357" r:id="rId10"/>
    <p:sldId id="356" r:id="rId11"/>
    <p:sldId id="355" r:id="rId12"/>
    <p:sldId id="353" r:id="rId13"/>
    <p:sldId id="354" r:id="rId14"/>
    <p:sldId id="358" r:id="rId15"/>
    <p:sldId id="359" r:id="rId16"/>
    <p:sldId id="361" r:id="rId17"/>
    <p:sldId id="364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02" autoAdjust="0"/>
    <p:restoredTop sz="90019" autoAdjust="0"/>
  </p:normalViewPr>
  <p:slideViewPr>
    <p:cSldViewPr snapToObjects="1">
      <p:cViewPr varScale="1">
        <p:scale>
          <a:sx n="97" d="100"/>
          <a:sy n="97" d="100"/>
        </p:scale>
        <p:origin x="-1216" y="-88"/>
      </p:cViewPr>
      <p:guideLst>
        <p:guide orient="horz" pos="3360"/>
        <p:guide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7843-02BA-864D-9593-8F343272C62B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D6F6-5A79-3649-BF44-71297D1A7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5DDEF-9FC9-5044-9D9A-8D0731E88EC5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64CF-7B13-CC43-8505-199FE8D12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6504-1001-8042-A808-EB40CB4ACB69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103D-E38B-3747-9F16-ECC7187BC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9715-7D62-994E-BEDA-C575A9C17E4B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85DD-9197-4B43-87E1-E67AABC9D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3683C-17A0-DA4F-8B03-34BA5C2FFE4F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6818-A5BF-0347-9DE2-ABE0BBE6E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F04E-D4B9-CE49-A40C-16DCFFF768D1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318E-ED33-094A-825A-1CFDD221F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1EF5B-C43A-C343-B697-EA82F7B82432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888B-3825-D743-97C4-322AE6BB2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A88F6-741E-A746-9797-6A468ECAA234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F3E2-1BB3-6247-8259-BDDA9C3E2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ADBFA-4D04-D242-9B1C-EF2B13AE6B40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3A31-22AA-AB4F-9DA6-3E264DF94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02B3-655E-FA45-BEE6-938C16E4C44A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69BA-025D-844C-A5C6-3B9D632C7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  <a:cs typeface="+mn-cs"/>
            </a:endParaRPr>
          </a:p>
        </p:txBody>
      </p:sp>
      <p:sp>
        <p:nvSpPr>
          <p:cNvPr id="6" name="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0C003-9A82-764B-9BF5-A236972C24A2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729F-ADB2-5244-A731-3619DBAE4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C6408B-A30B-EC44-AB81-3F040322760A}" type="datetime1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499162-512E-2F4F-A292-6144F58B4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3" r:id="rId2"/>
    <p:sldLayoutId id="2147483909" r:id="rId3"/>
    <p:sldLayoutId id="2147483904" r:id="rId4"/>
    <p:sldLayoutId id="2147483910" r:id="rId5"/>
    <p:sldLayoutId id="2147483905" r:id="rId6"/>
    <p:sldLayoutId id="2147483911" r:id="rId7"/>
    <p:sldLayoutId id="2147483912" r:id="rId8"/>
    <p:sldLayoutId id="2147483913" r:id="rId9"/>
    <p:sldLayoutId id="2147483906" r:id="rId10"/>
    <p:sldLayoutId id="21474839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pitchFamily="-84" charset="-128"/>
          <a:cs typeface="ＭＳ Ｐゴシック" pitchFamily="-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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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58975"/>
            <a:ext cx="7772400" cy="1470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Analysis of the 2014</a:t>
            </a:r>
            <a:b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dirty="0" err="1" smtClean="0">
                <a:solidFill>
                  <a:srgbClr val="FF0000"/>
                </a:solidFill>
                <a:ea typeface="+mj-ea"/>
                <a:cs typeface="+mj-cs"/>
              </a:rPr>
              <a:t>Octopuce</a:t>
            </a: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 Pixel TPC</a:t>
            </a:r>
            <a:b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Test Beam data </a:t>
            </a:r>
            <a:b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dirty="0" smtClean="0">
                <a:solidFill>
                  <a:srgbClr val="FF0000"/>
                </a:solidFill>
                <a:ea typeface="+mj-ea"/>
                <a:cs typeface="+mj-cs"/>
              </a:rPr>
              <a:t>Deformations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209800" y="4876800"/>
            <a:ext cx="6188075" cy="1752600"/>
          </a:xfrm>
        </p:spPr>
        <p:txBody>
          <a:bodyPr/>
          <a:lstStyle/>
          <a:p>
            <a:pPr marL="26988" eaLnBrk="1" hangingPunct="1">
              <a:buClr>
                <a:srgbClr val="3891A7"/>
              </a:buClr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Peter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Kluit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,   Jan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Timmermans</a:t>
            </a: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26988" eaLnBrk="1" hangingPunct="1"/>
            <a:r>
              <a:rPr 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prepared 17 March 2016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0" y="457200"/>
            <a:ext cx="4916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300 V data deformation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x</a:t>
            </a:r>
            <a:endParaRPr lang="en-US" dirty="0"/>
          </a:p>
        </p:txBody>
      </p:sp>
      <p:pic>
        <p:nvPicPr>
          <p:cNvPr id="6" name="Content Placeholder 5" descr="Chip2014res_10to25mm300V_NoDistDeformX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6675" r="-16675"/>
              <a:stretch>
                <a:fillRect/>
              </a:stretch>
            </p:blipFill>
          </mc:Choice>
          <mc:Fallback>
            <p:blipFill>
              <a:blip r:embed="rId3"/>
              <a:srcRect l="-16675" r="-16675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1352" y="457200"/>
            <a:ext cx="2126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300 V data</a:t>
            </a:r>
            <a:endParaRPr lang="en-US" dirty="0"/>
          </a:p>
        </p:txBody>
      </p:sp>
      <p:pic>
        <p:nvPicPr>
          <p:cNvPr id="6" name="Content Placeholder 5" descr="Chip2014res_10to25mm300V_NoDistDeform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32" b="-132"/>
              <a:stretch>
                <a:fillRect/>
              </a:stretch>
            </p:blipFill>
          </mc:Choice>
          <mc:Fallback>
            <p:blipFill>
              <a:blip r:embed="rId3"/>
              <a:srcRect t="-132" b="-132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76600" y="457200"/>
            <a:ext cx="4471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300 V data raw hit map</a:t>
            </a:r>
            <a:endParaRPr lang="en-US" dirty="0"/>
          </a:p>
        </p:txBody>
      </p:sp>
      <p:pic>
        <p:nvPicPr>
          <p:cNvPr id="6" name="Content Placeholder 5" descr="Chip2014_10to25mm300V_NoDistDeformHi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1352" y="457200"/>
            <a:ext cx="2126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300 V data</a:t>
            </a:r>
            <a:endParaRPr lang="en-US" dirty="0"/>
          </a:p>
        </p:txBody>
      </p:sp>
      <p:pic>
        <p:nvPicPr>
          <p:cNvPr id="7" name="Content Placeholder 6" descr="Chip2014_10to25mm300V_NoDistDeformHitEdg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>
          <a:xfrm>
            <a:off x="2482850" y="1387376"/>
            <a:ext cx="7499350" cy="4800600"/>
          </a:xfrm>
        </p:spPr>
      </p:pic>
      <p:sp>
        <p:nvSpPr>
          <p:cNvPr id="8" name="TextBox 7"/>
          <p:cNvSpPr txBox="1"/>
          <p:nvPr/>
        </p:nvSpPr>
        <p:spPr>
          <a:xfrm>
            <a:off x="3733800" y="1535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1   </a:t>
            </a:r>
            <a:r>
              <a:rPr lang="en-US" dirty="0" smtClean="0">
                <a:solidFill>
                  <a:srgbClr val="FF0000"/>
                </a:solidFill>
              </a:rPr>
              <a:t>Module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787676"/>
            <a:ext cx="289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1 is OK except chip 5 low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high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Module 2 deformations occur on </a:t>
            </a:r>
            <a:r>
              <a:rPr lang="en-US" dirty="0" err="1" smtClean="0">
                <a:solidFill>
                  <a:srgbClr val="0000FF"/>
                </a:solidFill>
              </a:rPr>
              <a:t>Octopuce</a:t>
            </a:r>
            <a:r>
              <a:rPr lang="en-US" dirty="0" smtClean="0">
                <a:solidFill>
                  <a:srgbClr val="0000FF"/>
                </a:solidFill>
              </a:rPr>
              <a:t> edges. A large dead zone is created at low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and low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at high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and high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82880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Between the chips we see 2 times 7 pixels dead zone coming from the dike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5715000"/>
            <a:ext cx="52535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Module 2   Edges </a:t>
            </a:r>
            <a:r>
              <a:rPr lang="en-US" dirty="0" err="1" smtClean="0"/>
              <a:t>x</a:t>
            </a:r>
            <a:r>
              <a:rPr lang="en-US" dirty="0" smtClean="0"/>
              <a:t> = 26 </a:t>
            </a:r>
            <a:r>
              <a:rPr lang="en-US" dirty="0" err="1" smtClean="0"/>
              <a:t>x</a:t>
            </a:r>
            <a:r>
              <a:rPr lang="en-US" dirty="0" smtClean="0"/>
              <a:t> = 1000  </a:t>
            </a:r>
            <a:r>
              <a:rPr lang="en-US" dirty="0" err="1" smtClean="0"/>
              <a:t>y</a:t>
            </a:r>
            <a:r>
              <a:rPr lang="en-US" dirty="0" smtClean="0"/>
              <a:t>= 11  </a:t>
            </a:r>
            <a:r>
              <a:rPr lang="en-US" dirty="0" err="1" smtClean="0"/>
              <a:t>y</a:t>
            </a:r>
            <a:r>
              <a:rPr lang="en-US" dirty="0" smtClean="0"/>
              <a:t> = 502</a:t>
            </a:r>
          </a:p>
          <a:p>
            <a:r>
              <a:rPr lang="en-US" dirty="0" smtClean="0"/>
              <a:t>Half height Edges </a:t>
            </a:r>
            <a:r>
              <a:rPr lang="en-US" dirty="0" err="1" smtClean="0"/>
              <a:t>x</a:t>
            </a:r>
            <a:r>
              <a:rPr lang="en-US" dirty="0" smtClean="0"/>
              <a:t> = 30 </a:t>
            </a:r>
            <a:r>
              <a:rPr lang="en-US" dirty="0" err="1" smtClean="0"/>
              <a:t>x</a:t>
            </a:r>
            <a:r>
              <a:rPr lang="en-US" dirty="0" smtClean="0"/>
              <a:t> = 994   </a:t>
            </a:r>
            <a:r>
              <a:rPr lang="en-US" dirty="0" err="1" smtClean="0"/>
              <a:t>y</a:t>
            </a:r>
            <a:r>
              <a:rPr lang="en-US" dirty="0" smtClean="0"/>
              <a:t>= 20  </a:t>
            </a:r>
            <a:r>
              <a:rPr lang="en-US" dirty="0" err="1" smtClean="0"/>
              <a:t>y</a:t>
            </a:r>
            <a:r>
              <a:rPr lang="en-US" dirty="0" smtClean="0"/>
              <a:t> = 495 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ip2014_DeformationFi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30657" b="-30657"/>
              <a:stretch>
                <a:fillRect/>
              </a:stretch>
            </p:blipFill>
          </mc:Choice>
          <mc:Fallback>
            <p:blipFill>
              <a:blip r:embed="rId3"/>
              <a:srcRect t="-30657" b="-30657"/>
              <a:stretch>
                <a:fillRect/>
              </a:stretch>
            </p:blipFill>
          </mc:Fallback>
        </mc:AlternateContent>
        <p:spPr>
          <a:xfrm>
            <a:off x="1416050" y="838200"/>
            <a:ext cx="7499350" cy="4800600"/>
          </a:xfrm>
        </p:spPr>
      </p:pic>
      <p:sp>
        <p:nvSpPr>
          <p:cNvPr id="5" name="Rectangle 4"/>
          <p:cNvSpPr/>
          <p:nvPr/>
        </p:nvSpPr>
        <p:spPr>
          <a:xfrm>
            <a:off x="2590800" y="457200"/>
            <a:ext cx="5475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All data: Fitted deformations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1524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 V Module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1524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300 V Module 2        </a:t>
            </a:r>
            <a:r>
              <a:rPr lang="en-US" dirty="0" smtClean="0"/>
              <a:t>320 V Module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502027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320 V was a good working point for Module 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For Module 2 no data was taken at a lower voltage: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NB: 280-270 V would have been better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172200" y="1524000"/>
            <a:ext cx="2971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33600" y="457200"/>
            <a:ext cx="633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Origin of the field deformations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5181600"/>
            <a:ext cx="61722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103812"/>
            <a:ext cx="6172200" cy="158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58200" y="2209800"/>
            <a:ext cx="685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72200" y="1522412"/>
            <a:ext cx="2971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67600" y="5484812"/>
            <a:ext cx="381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46598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 @ 50 </a:t>
            </a:r>
            <a:r>
              <a:rPr lang="en-US" dirty="0" err="1" smtClean="0"/>
              <a:t>μm</a:t>
            </a:r>
            <a:r>
              <a:rPr lang="en-US" dirty="0" smtClean="0"/>
              <a:t>  -300 -320 V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71250" y="5650468"/>
            <a:ext cx="219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Chip 700 </a:t>
            </a:r>
            <a:r>
              <a:rPr lang="en-US" dirty="0" err="1" smtClean="0"/>
              <a:t>μm</a:t>
            </a:r>
            <a:r>
              <a:rPr lang="en-US" dirty="0" smtClean="0"/>
              <a:t> height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72199" y="5678269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Grid HV for </a:t>
            </a:r>
            <a:r>
              <a:rPr lang="en-US" dirty="0" err="1" smtClean="0"/>
              <a:t>y</a:t>
            </a:r>
            <a:endParaRPr lang="en-US" dirty="0" smtClean="0"/>
          </a:p>
          <a:p>
            <a:r>
              <a:rPr lang="en-US" dirty="0" smtClean="0"/>
              <a:t>&lt; 4.5 mm &gt;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724550" y="1522412"/>
            <a:ext cx="260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Guard PCB 1.6 mm</a:t>
            </a:r>
          </a:p>
          <a:p>
            <a:r>
              <a:rPr lang="en-US" dirty="0" smtClean="0"/>
              <a:t>4.25 mm above grid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268587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mismatch on the Guard-Grid Voltages will result that the drifting are moved “outside/inside” the grid. In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there is an additional potential to bring the HV to the chip. In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this is not present.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1600" y="1295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-380 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2057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-357 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48400" y="2133600"/>
            <a:ext cx="121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1400" dirty="0" smtClean="0">
                <a:latin typeface="ＭＳ ゴシック"/>
                <a:ea typeface="ＭＳ ゴシック"/>
                <a:cs typeface="ＭＳ ゴシック"/>
              </a:rPr>
              <a:t>∧</a:t>
            </a: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2.65 mm</a:t>
            </a: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endParaRPr lang="en-US" sz="1400" dirty="0" smtClean="0">
              <a:latin typeface="ＭＳ ゴシック"/>
              <a:ea typeface="ＭＳ ゴシック"/>
              <a:cs typeface="ＭＳ ゴシック"/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ＭＳ ゴシック"/>
                <a:ea typeface="ＭＳ ゴシック"/>
                <a:cs typeface="ＭＳ ゴシック"/>
              </a:rPr>
              <a:t>∨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248400" y="5105400"/>
            <a:ext cx="685800" cy="46886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096000" y="5486400"/>
            <a:ext cx="103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 mm&gt;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172200" y="517862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y</a:t>
            </a:r>
            <a:r>
              <a:rPr lang="en-US" sz="1400" dirty="0" smtClean="0"/>
              <a:t> bonds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096000" y="1981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        12 mm            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Field and the edges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28800" y="1828800"/>
          <a:ext cx="6629400" cy="2336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/>
                <a:gridCol w="1325880"/>
                <a:gridCol w="1325880"/>
                <a:gridCol w="1325880"/>
                <a:gridCol w="1325880"/>
              </a:tblGrid>
              <a:tr h="7789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xlow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xup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ylow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yup</a:t>
                      </a:r>
                      <a:endParaRPr lang="en-US" sz="2400" dirty="0"/>
                    </a:p>
                  </a:txBody>
                  <a:tcPr/>
                </a:tc>
              </a:tr>
              <a:tr h="7789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-16</a:t>
                      </a:r>
                      <a:endParaRPr lang="en-US" sz="2400" dirty="0"/>
                    </a:p>
                  </a:txBody>
                  <a:tcPr/>
                </a:tc>
              </a:tr>
              <a:tr h="7789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-17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85950" y="4623137"/>
            <a:ext cx="7105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Optimal HV will give  ±10 pixels</a:t>
            </a:r>
          </a:p>
          <a:p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E.g. 30-10 pixels implies a shift of 20 pixels or 1.1 mm 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76200"/>
            <a:ext cx="749935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Conclusions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045487"/>
            <a:ext cx="710565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The origin of the deformations has been found: electrical field de</a:t>
            </a:r>
            <a:r>
              <a:rPr lang="en-US" dirty="0" smtClean="0">
                <a:solidFill>
                  <a:srgbClr val="3366FF"/>
                </a:solidFill>
              </a:rPr>
              <a:t>formations (</a:t>
            </a:r>
            <a:r>
              <a:rPr lang="en-US" dirty="0" err="1" smtClean="0">
                <a:solidFill>
                  <a:srgbClr val="3366FF"/>
                </a:solidFill>
              </a:rPr>
              <a:t>incl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ExB</a:t>
            </a:r>
            <a:r>
              <a:rPr lang="en-US" dirty="0" smtClean="0">
                <a:solidFill>
                  <a:srgbClr val="3366FF"/>
                </a:solidFill>
              </a:rPr>
              <a:t>):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Module 1 has to be run with a Guard Voltage  at 320 V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As slight mistune of the Guard Voltage of 20 V results already in 0.2 mm deformation at the chip edge (active zone that starts </a:t>
            </a:r>
            <a:r>
              <a:rPr lang="en-US" dirty="0" smtClean="0">
                <a:solidFill>
                  <a:srgbClr val="3366FF"/>
                </a:solidFill>
              </a:rPr>
              <a:t>after</a:t>
            </a:r>
            <a:r>
              <a:rPr lang="en-US" dirty="0" smtClean="0">
                <a:solidFill>
                  <a:srgbClr val="3366FF"/>
                </a:solidFill>
              </a:rPr>
              <a:t> dike).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Module 2 was not ran at an optimal Voltage and has deformations up to 1 mm for 300 V (320V makes it worse).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Chips far from the </a:t>
            </a:r>
            <a:r>
              <a:rPr lang="en-US" dirty="0" err="1" smtClean="0">
                <a:solidFill>
                  <a:srgbClr val="3366FF"/>
                </a:solidFill>
              </a:rPr>
              <a:t>Octopuce</a:t>
            </a:r>
            <a:r>
              <a:rPr lang="en-US" dirty="0" smtClean="0">
                <a:solidFill>
                  <a:srgbClr val="3366FF"/>
                </a:solidFill>
              </a:rPr>
              <a:t> boundaries (“in the middle”) suffer less from the distortions. The </a:t>
            </a:r>
            <a:r>
              <a:rPr lang="en-US" dirty="0" smtClean="0">
                <a:solidFill>
                  <a:srgbClr val="3366FF"/>
                </a:solidFill>
              </a:rPr>
              <a:t>distortions have been measured on data.</a:t>
            </a:r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 field distortions can also be observed in the raw hit map.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The edges get shifted and the effective sensitive area changes. An </a:t>
            </a:r>
            <a:r>
              <a:rPr lang="en-US" dirty="0" smtClean="0">
                <a:solidFill>
                  <a:srgbClr val="3366FF"/>
                </a:solidFill>
              </a:rPr>
              <a:t>o</a:t>
            </a:r>
            <a:r>
              <a:rPr lang="en-US" dirty="0" smtClean="0">
                <a:solidFill>
                  <a:srgbClr val="3366FF"/>
                </a:solidFill>
              </a:rPr>
              <a:t>ptimal </a:t>
            </a:r>
            <a:r>
              <a:rPr lang="en-US" dirty="0" smtClean="0">
                <a:solidFill>
                  <a:srgbClr val="3366FF"/>
                </a:solidFill>
              </a:rPr>
              <a:t>HV</a:t>
            </a:r>
            <a:r>
              <a:rPr lang="en-US" dirty="0" smtClean="0">
                <a:solidFill>
                  <a:srgbClr val="3366FF"/>
                </a:solidFill>
              </a:rPr>
              <a:t> on the </a:t>
            </a:r>
            <a:r>
              <a:rPr lang="en-US" dirty="0" smtClean="0">
                <a:solidFill>
                  <a:srgbClr val="3366FF"/>
                </a:solidFill>
              </a:rPr>
              <a:t>Guard </a:t>
            </a:r>
            <a:r>
              <a:rPr lang="en-US" dirty="0" smtClean="0">
                <a:solidFill>
                  <a:srgbClr val="3366FF"/>
                </a:solidFill>
              </a:rPr>
              <a:t>will </a:t>
            </a:r>
            <a:r>
              <a:rPr lang="en-US" dirty="0" smtClean="0">
                <a:solidFill>
                  <a:srgbClr val="3366FF"/>
                </a:solidFill>
              </a:rPr>
              <a:t>give  ±10 </a:t>
            </a:r>
            <a:r>
              <a:rPr lang="en-US" dirty="0" smtClean="0">
                <a:solidFill>
                  <a:srgbClr val="3366FF"/>
                </a:solidFill>
              </a:rPr>
              <a:t>pixels.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E.g</a:t>
            </a:r>
            <a:r>
              <a:rPr lang="en-US" dirty="0" smtClean="0">
                <a:solidFill>
                  <a:srgbClr val="3366FF"/>
                </a:solidFill>
              </a:rPr>
              <a:t>. 30-10 pixels implies a shift of 20 pixels or 1.1 </a:t>
            </a:r>
            <a:r>
              <a:rPr lang="en-US" dirty="0" smtClean="0">
                <a:solidFill>
                  <a:srgbClr val="3366FF"/>
                </a:solidFill>
              </a:rPr>
              <a:t>mm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A</a:t>
            </a:r>
            <a:r>
              <a:rPr lang="en-US" dirty="0" smtClean="0">
                <a:solidFill>
                  <a:srgbClr val="3366FF"/>
                </a:solidFill>
              </a:rPr>
              <a:t> design of a TPC module should be done including the </a:t>
            </a:r>
            <a:r>
              <a:rPr lang="en-US" dirty="0" err="1" smtClean="0">
                <a:solidFill>
                  <a:srgbClr val="3366FF"/>
                </a:solidFill>
              </a:rPr>
              <a:t>Efield</a:t>
            </a:r>
            <a:r>
              <a:rPr lang="en-US" dirty="0" smtClean="0">
                <a:solidFill>
                  <a:srgbClr val="3366FF"/>
                </a:solidFill>
              </a:rPr>
              <a:t> calculations at the edges of chips and module boundaries.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Also the impact of mechanical uncertainties (e.g. up 1 mm shifts in vertical or horizontal plane) should be evaluated.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This should result in a robust design with minimal distortions. 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Layout </a:t>
            </a:r>
            <a:r>
              <a:rPr lang="en-US" dirty="0" err="1" smtClean="0">
                <a:solidFill>
                  <a:srgbClr val="FF0000"/>
                </a:solidFill>
              </a:rPr>
              <a:t>Octopuce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ezzanine_Board-Chip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648" r="-47648"/>
          <a:stretch>
            <a:fillRect/>
          </a:stretch>
        </p:blipFill>
        <p:spPr>
          <a:xfrm>
            <a:off x="-1524000" y="1447800"/>
            <a:ext cx="7499350" cy="4800600"/>
          </a:xfrm>
        </p:spPr>
      </p:pic>
      <p:pic>
        <p:nvPicPr>
          <p:cNvPr id="5" name="Picture 4" descr="PB1204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62314"/>
            <a:ext cx="4842457" cy="2728686"/>
          </a:xfrm>
          <a:prstGeom prst="rect">
            <a:avLst/>
          </a:prstGeom>
        </p:spPr>
      </p:pic>
      <p:pic>
        <p:nvPicPr>
          <p:cNvPr id="6" name="Picture 5" descr="PB1204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419600"/>
            <a:ext cx="3200400" cy="18034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400" y="457200"/>
            <a:ext cx="4701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300 V data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residiual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 map</a:t>
            </a:r>
            <a:endParaRPr lang="en-US" dirty="0"/>
          </a:p>
        </p:txBody>
      </p:sp>
      <p:pic>
        <p:nvPicPr>
          <p:cNvPr id="6" name="Content Placeholder 5" descr="Chip2014_10to25mm300V_NoDistDefor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/>
      </p:pic>
      <p:sp>
        <p:nvSpPr>
          <p:cNvPr id="4" name="TextBox 3"/>
          <p:cNvSpPr txBox="1"/>
          <p:nvPr/>
        </p:nvSpPr>
        <p:spPr>
          <a:xfrm>
            <a:off x="1600200" y="1447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1 has deformations left top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295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2 has deformations left top and right bottom but smaller than for 320 V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95600" y="457200"/>
            <a:ext cx="4777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320 V data residuals map</a:t>
            </a:r>
            <a:endParaRPr lang="en-US" dirty="0"/>
          </a:p>
        </p:txBody>
      </p:sp>
      <p:pic>
        <p:nvPicPr>
          <p:cNvPr id="6" name="Content Placeholder 5" descr="Chip2014_25mm320V_NoDistDefor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/>
      </p:pic>
      <p:sp>
        <p:nvSpPr>
          <p:cNvPr id="8" name="TextBox 7"/>
          <p:cNvSpPr txBox="1"/>
          <p:nvPr/>
        </p:nvSpPr>
        <p:spPr>
          <a:xfrm>
            <a:off x="1752600" y="1600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1 is in great shape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1447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2 has more deformations than@ 300 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5553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Chips</a:t>
            </a:r>
          </a:p>
          <a:p>
            <a:r>
              <a:rPr lang="en-US" dirty="0" smtClean="0"/>
              <a:t>5 6 7 8</a:t>
            </a:r>
          </a:p>
          <a:p>
            <a:r>
              <a:rPr lang="en-US" dirty="0" smtClean="0"/>
              <a:t>1 2 3 4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0" y="457200"/>
            <a:ext cx="5096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320 V data deformations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x</a:t>
            </a:r>
            <a:endParaRPr lang="en-US" dirty="0"/>
          </a:p>
        </p:txBody>
      </p:sp>
      <p:pic>
        <p:nvPicPr>
          <p:cNvPr id="6" name="Content Placeholder 5" descr="Chip2014res_25mm320V_NoDistDeformX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6675" r="-16675"/>
              <a:stretch>
                <a:fillRect/>
              </a:stretch>
            </p:blipFill>
          </mc:Choice>
          <mc:Fallback>
            <p:blipFill>
              <a:blip r:embed="rId3"/>
              <a:srcRect l="-16675" r="-16675"/>
              <a:stretch>
                <a:fillRect/>
              </a:stretch>
            </p:blipFill>
          </mc:Fallback>
        </mc:AlternateContent>
        <p:spPr/>
      </p:pic>
      <p:sp>
        <p:nvSpPr>
          <p:cNvPr id="8" name="TextBox 7"/>
          <p:cNvSpPr txBox="1"/>
          <p:nvPr/>
        </p:nvSpPr>
        <p:spPr>
          <a:xfrm>
            <a:off x="685800" y="2133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Very small deformations in Module 1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1148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Large fitted deformations in Module at low and high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0" y="457200"/>
            <a:ext cx="5070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320 V data deformations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y</a:t>
            </a:r>
            <a:endParaRPr lang="en-US" dirty="0"/>
          </a:p>
        </p:txBody>
      </p:sp>
      <p:pic>
        <p:nvPicPr>
          <p:cNvPr id="7" name="Content Placeholder 6" descr="Chip2014res_25mm320V_NoDistDeform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32" b="-132"/>
              <a:stretch>
                <a:fillRect/>
              </a:stretch>
            </p:blipFill>
          </mc:Choice>
          <mc:Fallback>
            <p:blipFill>
              <a:blip r:embed="rId3"/>
              <a:srcRect t="-132" b="-132"/>
              <a:stretch>
                <a:fillRect/>
              </a:stretch>
            </p:blipFill>
          </mc:Fallback>
        </mc:AlternateContent>
        <p:spPr/>
      </p:pic>
      <p:sp>
        <p:nvSpPr>
          <p:cNvPr id="8" name="TextBox 7"/>
          <p:cNvSpPr txBox="1"/>
          <p:nvPr/>
        </p:nvSpPr>
        <p:spPr>
          <a:xfrm>
            <a:off x="152400" y="33160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Deformations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are small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76200"/>
            <a:ext cx="749935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ea typeface="+mj-ea"/>
                <a:cs typeface="+mj-cs"/>
              </a:rPr>
              <a:t>320 V data raw hit map</a:t>
            </a:r>
            <a:endParaRPr lang="en-US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6" name="Content Placeholder 5" descr="Chip2014_25mm320V_NoDistDeformHi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/>
      </p:pic>
      <p:sp>
        <p:nvSpPr>
          <p:cNvPr id="7" name="TextBox 6"/>
          <p:cNvSpPr txBox="1"/>
          <p:nvPr/>
        </p:nvSpPr>
        <p:spPr>
          <a:xfrm>
            <a:off x="1981200" y="14478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 the Raw hit maps the edges show the deformations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p2014_25mm320V_NoDistDeformHitEdg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>
          <a:xfrm>
            <a:off x="2101850" y="1447800"/>
            <a:ext cx="7499350" cy="4800600"/>
          </a:xfrm>
        </p:spPr>
      </p:pic>
      <p:sp>
        <p:nvSpPr>
          <p:cNvPr id="5" name="Rectangle 4"/>
          <p:cNvSpPr/>
          <p:nvPr/>
        </p:nvSpPr>
        <p:spPr>
          <a:xfrm>
            <a:off x="2843228" y="457200"/>
            <a:ext cx="4471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320 V data raw hit map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0" y="1524000"/>
            <a:ext cx="2276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Module 1   </a:t>
            </a:r>
            <a:r>
              <a:rPr lang="en-US" dirty="0" smtClean="0">
                <a:solidFill>
                  <a:srgbClr val="FF0000"/>
                </a:solidFill>
              </a:rPr>
              <a:t>Module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4478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Between the chips we see 2 times 7 pixels dead zone coming from the dike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124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1 is OK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Module 2 deformations occur on </a:t>
            </a:r>
            <a:r>
              <a:rPr lang="en-US" dirty="0" err="1" smtClean="0">
                <a:solidFill>
                  <a:srgbClr val="0000FF"/>
                </a:solidFill>
              </a:rPr>
              <a:t>Octopuce</a:t>
            </a:r>
            <a:r>
              <a:rPr lang="en-US" dirty="0" smtClean="0">
                <a:solidFill>
                  <a:srgbClr val="0000FF"/>
                </a:solidFill>
              </a:rPr>
              <a:t> edges. A large dead zone is created at low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and low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at high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and high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5410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1 why hits </a:t>
            </a:r>
            <a:r>
              <a:rPr lang="en-US" dirty="0" err="1" smtClean="0"/>
              <a:t>y</a:t>
            </a:r>
            <a:r>
              <a:rPr lang="en-US" dirty="0" smtClean="0"/>
              <a:t> &gt; 512-7 (beyond dike)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66800" y="5867400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Module 2   Edges </a:t>
            </a:r>
            <a:r>
              <a:rPr lang="en-US" dirty="0" err="1" smtClean="0"/>
              <a:t>x</a:t>
            </a:r>
            <a:r>
              <a:rPr lang="en-US" dirty="0" smtClean="0"/>
              <a:t> = 33 </a:t>
            </a:r>
            <a:r>
              <a:rPr lang="en-US" dirty="0" err="1" smtClean="0"/>
              <a:t>x</a:t>
            </a:r>
            <a:r>
              <a:rPr lang="en-US" dirty="0" smtClean="0"/>
              <a:t> = 993  </a:t>
            </a:r>
            <a:r>
              <a:rPr lang="en-US" dirty="0" err="1" smtClean="0"/>
              <a:t>y</a:t>
            </a:r>
            <a:r>
              <a:rPr lang="en-US" dirty="0" smtClean="0"/>
              <a:t>= 22  </a:t>
            </a:r>
            <a:r>
              <a:rPr lang="en-US" dirty="0" err="1" smtClean="0"/>
              <a:t>y</a:t>
            </a:r>
            <a:r>
              <a:rPr lang="en-US" dirty="0" smtClean="0"/>
              <a:t> = 494</a:t>
            </a:r>
          </a:p>
          <a:p>
            <a:r>
              <a:rPr lang="en-US" dirty="0" smtClean="0"/>
              <a:t>Half height Edges </a:t>
            </a:r>
            <a:r>
              <a:rPr lang="en-US" dirty="0" err="1" smtClean="0"/>
              <a:t>x</a:t>
            </a:r>
            <a:r>
              <a:rPr lang="en-US" dirty="0" smtClean="0"/>
              <a:t> = 38 </a:t>
            </a:r>
            <a:r>
              <a:rPr lang="en-US" dirty="0" err="1" smtClean="0"/>
              <a:t>x</a:t>
            </a:r>
            <a:r>
              <a:rPr lang="en-US" dirty="0" smtClean="0"/>
              <a:t> = 989  </a:t>
            </a:r>
            <a:r>
              <a:rPr lang="en-US" dirty="0" err="1" smtClean="0"/>
              <a:t>y</a:t>
            </a:r>
            <a:r>
              <a:rPr lang="en-US" dirty="0" smtClean="0"/>
              <a:t>= 30  </a:t>
            </a:r>
            <a:r>
              <a:rPr lang="en-US" dirty="0" err="1" smtClean="0"/>
              <a:t>y</a:t>
            </a:r>
            <a:r>
              <a:rPr lang="en-US" dirty="0" smtClean="0"/>
              <a:t> = 486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400" y="457200"/>
            <a:ext cx="4701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300 V data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residiual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 map</a:t>
            </a:r>
            <a:endParaRPr lang="en-US" dirty="0"/>
          </a:p>
        </p:txBody>
      </p:sp>
      <p:pic>
        <p:nvPicPr>
          <p:cNvPr id="6" name="Content Placeholder 5" descr="Chip2014_10to25mm300V_NoDistDefor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b="-16720"/>
              <a:stretch>
                <a:fillRect/>
              </a:stretch>
            </p:blipFill>
          </mc:Choice>
          <mc:Fallback>
            <p:blipFill>
              <a:blip r:embed="rId3"/>
              <a:srcRect t="-16720" b="-16720"/>
              <a:stretch>
                <a:fillRect/>
              </a:stretch>
            </p:blipFill>
          </mc:Fallback>
        </mc:AlternateContent>
        <p:spPr/>
      </p:pic>
      <p:sp>
        <p:nvSpPr>
          <p:cNvPr id="4" name="TextBox 3"/>
          <p:cNvSpPr txBox="1"/>
          <p:nvPr/>
        </p:nvSpPr>
        <p:spPr>
          <a:xfrm>
            <a:off x="1600200" y="1447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1 has deformations left top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295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Module 2 has deformations left top and right bottom but smaller than for 320 V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11492</TotalTime>
  <Words>774</Words>
  <Application>Microsoft Macintosh PowerPoint</Application>
  <PresentationFormat>On-screen Show (4:3)</PresentationFormat>
  <Paragraphs>107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Solstice</vt:lpstr>
      <vt:lpstr>Analysis of the 2014 Octopuce Pixel TPC Test Beam data  Deformations</vt:lpstr>
      <vt:lpstr>Layout Octopuce</vt:lpstr>
      <vt:lpstr>Slide 3</vt:lpstr>
      <vt:lpstr>Slide 4</vt:lpstr>
      <vt:lpstr>Slide 5</vt:lpstr>
      <vt:lpstr>Slide 6</vt:lpstr>
      <vt:lpstr>320 V data raw hit map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Field and the edges</vt:lpstr>
      <vt:lpstr>Conclusions</vt:lpstr>
    </vt:vector>
  </TitlesOfParts>
  <Company>NIKHEF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reconstruction</dc:title>
  <dc:creator>Peter Kluit</dc:creator>
  <cp:lastModifiedBy>Peter Kluit</cp:lastModifiedBy>
  <cp:revision>180</cp:revision>
  <dcterms:created xsi:type="dcterms:W3CDTF">2016-04-18T07:06:06Z</dcterms:created>
  <dcterms:modified xsi:type="dcterms:W3CDTF">2016-04-18T07:32:26Z</dcterms:modified>
</cp:coreProperties>
</file>