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679" r:id="rId3"/>
    <p:sldId id="680" r:id="rId4"/>
    <p:sldId id="686" r:id="rId5"/>
    <p:sldId id="681" r:id="rId6"/>
    <p:sldId id="682" r:id="rId7"/>
    <p:sldId id="683" r:id="rId8"/>
    <p:sldId id="684" r:id="rId9"/>
    <p:sldId id="665" r:id="rId10"/>
    <p:sldId id="666" r:id="rId11"/>
    <p:sldId id="685" r:id="rId12"/>
    <p:sldId id="667" r:id="rId13"/>
    <p:sldId id="668" r:id="rId14"/>
    <p:sldId id="669" r:id="rId15"/>
    <p:sldId id="670" r:id="rId16"/>
    <p:sldId id="671" r:id="rId17"/>
    <p:sldId id="672" r:id="rId18"/>
    <p:sldId id="673" r:id="rId19"/>
    <p:sldId id="675" r:id="rId20"/>
    <p:sldId id="674" r:id="rId21"/>
  </p:sldIdLst>
  <p:sldSz cx="12192000" cy="6858000"/>
  <p:notesSz cx="70231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66FF"/>
    <a:srgbClr val="66FF33"/>
    <a:srgbClr val="FF6600"/>
    <a:srgbClr val="FFFF00"/>
    <a:srgbClr val="808080"/>
    <a:srgbClr val="FFFF6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18" autoAdjust="0"/>
    <p:restoredTop sz="94948" autoAdjust="0"/>
  </p:normalViewPr>
  <p:slideViewPr>
    <p:cSldViewPr>
      <p:cViewPr varScale="1">
        <p:scale>
          <a:sx n="110" d="100"/>
          <a:sy n="110" d="100"/>
        </p:scale>
        <p:origin x="360" y="184"/>
      </p:cViewPr>
      <p:guideLst>
        <p:guide orient="horz" pos="3552"/>
        <p:guide pos="3840"/>
      </p:guideLst>
    </p:cSldViewPr>
  </p:slideViewPr>
  <p:outlineViewPr>
    <p:cViewPr>
      <p:scale>
        <a:sx n="25" d="100"/>
        <a:sy n="25" d="100"/>
      </p:scale>
      <p:origin x="0" y="-5938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-70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0213" y="703263"/>
            <a:ext cx="6183312" cy="3479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22775"/>
            <a:ext cx="5151437" cy="418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845" tIns="46622" rIns="94845" bIns="466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0"/>
            <a:r>
              <a:rPr lang="en-GB" noProof="0"/>
              <a:t>Second level</a:t>
            </a:r>
          </a:p>
          <a:p>
            <a:pPr lvl="0"/>
            <a:r>
              <a:rPr lang="en-GB" noProof="0"/>
              <a:t>Third level</a:t>
            </a:r>
          </a:p>
          <a:p>
            <a:pPr lvl="0"/>
            <a:r>
              <a:rPr lang="en-GB" noProof="0"/>
              <a:t>Fourth level</a:t>
            </a:r>
          </a:p>
          <a:p>
            <a:pPr lvl="0"/>
            <a:r>
              <a:rPr lang="en-GB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2486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4999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5830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9209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394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78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0787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9697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3879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020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2326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624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125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3327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405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466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580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8186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510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117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748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4623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6133" y="457200"/>
            <a:ext cx="2726267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3" y="457200"/>
            <a:ext cx="79756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7275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457200"/>
            <a:ext cx="10363200" cy="800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172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201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29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82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091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959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724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05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200"/>
            </a:lvl1pPr>
            <a:lvl2pPr marL="7429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2800"/>
            </a:lvl2pPr>
            <a:lvl3pPr marL="12573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3pPr>
            <a:lvl4pPr marL="17145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4pPr>
            <a:lvl5pPr marL="21717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04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8267" y="457200"/>
            <a:ext cx="10363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33" y="1657350"/>
            <a:ext cx="10905067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 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4343400" y="6305550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1200" dirty="0">
                <a:solidFill>
                  <a:schemeClr val="tx1"/>
                </a:solidFill>
                <a:latin typeface="Verdana"/>
                <a:cs typeface="Verdana"/>
              </a:rPr>
              <a:t>Peter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Kluit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(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Nikhef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)</a:t>
            </a:r>
            <a:endParaRPr lang="en-GB" altLang="en-US" sz="12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940800" y="62293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GB" altLang="en-US" sz="800">
                <a:solidFill>
                  <a:schemeClr val="bg2"/>
                </a:solidFill>
              </a:rPr>
              <a:t> </a:t>
            </a:r>
            <a:fld id="{50F9948D-FA28-478D-A82E-F93DDFBE36D5}" type="slidenum">
              <a:rPr lang="en-GB" altLang="en-US" sz="800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GB" altLang="en-US" sz="800">
              <a:solidFill>
                <a:schemeClr val="bg2"/>
              </a:solidFill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533400" y="6460282"/>
            <a:ext cx="4906061" cy="2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700" dirty="0">
                <a:solidFill>
                  <a:schemeClr val="bg2"/>
                </a:solidFill>
                <a:latin typeface="Verdana"/>
                <a:cs typeface="Verdana"/>
              </a:rPr>
              <a:t> </a:t>
            </a:r>
            <a:r>
              <a:rPr lang="en-US" altLang="en-US" sz="1200" kern="120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CEPC2022</a:t>
            </a:r>
            <a:endParaRPr lang="en-GB" altLang="en-US" sz="900" dirty="0">
              <a:latin typeface="Verdana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Monotype Sorts"/>
        <a:buChar char="u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Monotype Sorts"/>
        <a:buChar char="l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Monotype Sorts"/>
        <a:buChar char="u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l"/>
        <a:defRPr sz="1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agenda.linearcollider.org/event/9675/contributions/50519/attachments/38102/59815/TeraZ_ion_density_numbers.pdf" TargetMode="Externa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ndico.ihep.ac.cn/event/17020/contributions/118087/attachments/64332/75191/NewILDstrategy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em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ndico.cern.ch/event/1044975/contributions/4663794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854598" y="548680"/>
            <a:ext cx="7203802" cy="1080120"/>
          </a:xfrm>
        </p:spPr>
        <p:txBody>
          <a:bodyPr anchor="ctr"/>
          <a:lstStyle/>
          <a:p>
            <a:r>
              <a:rPr lang="en-GB" altLang="en-US" sz="3200" b="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 of an ILD-like detector at CEPC or </a:t>
            </a:r>
            <a:r>
              <a:rPr lang="en-GB" altLang="en-US" sz="3200" b="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FCCee</a:t>
            </a:r>
            <a:endParaRPr lang="en-GB" altLang="en-US" sz="3200" b="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927350" y="6330806"/>
            <a:ext cx="65976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/>
              <a:buChar char="u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Monotype Sorts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Monotype Sorts"/>
              <a:buChar char="n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00000"/>
              <a:buFont typeface="Monotype Sorts"/>
              <a:buChar char="u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1600" dirty="0">
                <a:latin typeface="Verdana"/>
                <a:cs typeface="Verdana"/>
              </a:rPr>
              <a:t>CEPC workshop  28 October 2022</a:t>
            </a:r>
            <a:endParaRPr lang="en-GB" altLang="en-US" sz="1600" i="1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652463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EPC_logo.png">
            <a:extLst>
              <a:ext uri="{FF2B5EF4-FFF2-40B4-BE49-F238E27FC236}">
                <a16:creationId xmlns:a16="http://schemas.microsoft.com/office/drawing/2014/main" id="{DB9A4C60-23E3-7245-95B4-D9D16B821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0449" y="5544644"/>
            <a:ext cx="1622491" cy="955439"/>
          </a:xfrm>
          <a:prstGeom prst="rect">
            <a:avLst/>
          </a:prstGeom>
        </p:spPr>
      </p:pic>
      <p:pic>
        <p:nvPicPr>
          <p:cNvPr id="13" name="Afbeelding 6">
            <a:extLst>
              <a:ext uri="{FF2B5EF4-FFF2-40B4-BE49-F238E27FC236}">
                <a16:creationId xmlns:a16="http://schemas.microsoft.com/office/drawing/2014/main" id="{EC21F52B-3045-984F-A9BC-90BB541B20C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lum/>
            <a:alphaModFix amt="64000"/>
          </a:blip>
          <a:srcRect l="8327" r="4591" b="4133"/>
          <a:stretch/>
        </p:blipFill>
        <p:spPr>
          <a:xfrm>
            <a:off x="4676684" y="2111503"/>
            <a:ext cx="4515660" cy="34057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64A68C-D793-F546-BF55-93CEA7FF1785}"/>
              </a:ext>
            </a:extLst>
          </p:cNvPr>
          <p:cNvSpPr/>
          <p:nvPr/>
        </p:nvSpPr>
        <p:spPr>
          <a:xfrm>
            <a:off x="767408" y="4653136"/>
            <a:ext cx="31801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Peter Kluit (Nikhef)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49EF75-C1F5-3943-88AA-BC8F68BF13B9}"/>
              </a:ext>
            </a:extLst>
          </p:cNvPr>
          <p:cNvSpPr txBox="1"/>
          <p:nvPr/>
        </p:nvSpPr>
        <p:spPr>
          <a:xfrm>
            <a:off x="1353834" y="1509166"/>
            <a:ext cx="942268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So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basic numbers for the ILD detector (units mm)</a:t>
            </a:r>
          </a:p>
          <a:p>
            <a:endParaRPr lang="en-GB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//  VTX (mm)</a:t>
            </a:r>
          </a:p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   double VTX1 = 16.;</a:t>
            </a:r>
          </a:p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   double VTX2 = 37.;</a:t>
            </a:r>
          </a:p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   double VTX3 = 58.;</a:t>
            </a:r>
          </a:p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   double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resolution_VTX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0.004;</a:t>
            </a:r>
          </a:p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//  SIT</a:t>
            </a:r>
          </a:p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   double SIT1 = 153.;</a:t>
            </a:r>
          </a:p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   double SIT2 = 303.;</a:t>
            </a:r>
          </a:p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   double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resolution_SIT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0.010;</a:t>
            </a:r>
          </a:p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//  SET</a:t>
            </a:r>
          </a:p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   double SET1 = 1773.;</a:t>
            </a:r>
          </a:p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   double SET2 = 1776.; </a:t>
            </a:r>
          </a:p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double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resolution_SET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0.010</a:t>
            </a:r>
            <a:r>
              <a:rPr lang="en-GB" sz="1400" dirty="0"/>
              <a:t>;</a:t>
            </a:r>
          </a:p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// TPC </a:t>
            </a:r>
          </a:p>
          <a:p>
            <a:r>
              <a:rPr lang="en-GB" sz="1400" dirty="0"/>
              <a:t> 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   double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rInner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329.;  // </a:t>
            </a:r>
          </a:p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    double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rOuter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1770.;  //</a:t>
            </a:r>
          </a:p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    double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zMax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  = 2350.;  // half length</a:t>
            </a:r>
          </a:p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double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resolution_TPC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0.1; // per point in total  220 points</a:t>
            </a:r>
          </a:p>
          <a:p>
            <a:endParaRPr lang="en-GB" sz="1600" dirty="0"/>
          </a:p>
          <a:p>
            <a:b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574" y="2276872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6816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cs typeface="Verdana"/>
              </a:rPr>
              <a:t>ILD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cs typeface="Verdana"/>
              </a:rPr>
              <a:t>geometry</a:t>
            </a:r>
            <a:r>
              <a:rPr lang="nl-NL" sz="3200" kern="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cs typeface="Verdana"/>
              </a:rPr>
              <a:t>and</a:t>
            </a:r>
            <a:r>
              <a:rPr lang="nl-NL" sz="3200" kern="0" dirty="0">
                <a:solidFill>
                  <a:srgbClr val="FF0000"/>
                </a:solidFill>
                <a:latin typeface="Verdana"/>
                <a:cs typeface="Verdana"/>
              </a:rPr>
              <a:t> performance</a:t>
            </a:r>
            <a:endParaRPr lang="nl-NL" sz="3200" dirty="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652A02-3357-0D42-89A4-0084276D6F13}"/>
              </a:ext>
            </a:extLst>
          </p:cNvPr>
          <p:cNvSpPr txBox="1"/>
          <p:nvPr/>
        </p:nvSpPr>
        <p:spPr>
          <a:xfrm>
            <a:off x="7583488" y="2020778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arX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iv:1912.04601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374E6C-1F17-DC4E-9FD7-649E520B92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3211480"/>
            <a:ext cx="1600199" cy="10816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1110E8-37CA-DB42-9B66-8DD80844AD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0252" y="2489627"/>
            <a:ext cx="3082212" cy="26675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DCCB735-4406-1A4B-83BD-97F2632E116E}"/>
                  </a:ext>
                </a:extLst>
              </p:cNvPr>
              <p:cNvSpPr/>
              <p:nvPr/>
            </p:nvSpPr>
            <p:spPr>
              <a:xfrm>
                <a:off x="7394186" y="5219908"/>
                <a:ext cx="35589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NL" sz="18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ILD </a:t>
                </a:r>
                <a:r>
                  <a:rPr lang="en-GB" sz="1800" dirty="0">
                    <a:latin typeface="Symbol" pitchFamily="2" charset="2"/>
                  </a:rPr>
                  <a:t>s</a:t>
                </a:r>
                <a:r>
                  <a:rPr lang="en-NL" sz="18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(1/p</a:t>
                </a:r>
                <a:r>
                  <a:rPr lang="en-NL" sz="1800" baseline="-25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</a:t>
                </a:r>
                <a:r>
                  <a:rPr lang="en-NL" sz="18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NL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≈</m:t>
                    </m:r>
                  </m:oMath>
                </a14:m>
                <a:r>
                  <a:rPr lang="en-NL" sz="18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2 x 10</a:t>
                </a:r>
                <a:r>
                  <a:rPr lang="en-NL" sz="1800" baseline="30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-5</a:t>
                </a:r>
                <a:r>
                  <a:rPr lang="en-NL" sz="18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GeV </a:t>
                </a:r>
                <a:r>
                  <a:rPr lang="en-NL" sz="1800" baseline="30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-1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DCCB735-4406-1A4B-83BD-97F2632E11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186" y="5219908"/>
                <a:ext cx="3558988" cy="369332"/>
              </a:xfrm>
              <a:prstGeom prst="rect">
                <a:avLst/>
              </a:prstGeom>
              <a:blipFill>
                <a:blip r:embed="rId8"/>
                <a:stretch>
                  <a:fillRect l="-1068" t="-6667" b="-2333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268D2AA-F2D8-1345-855B-535601FBC71A}"/>
              </a:ext>
            </a:extLst>
          </p:cNvPr>
          <p:cNvSpPr txBox="1"/>
          <p:nvPr/>
        </p:nvSpPr>
        <p:spPr>
          <a:xfrm>
            <a:off x="10272464" y="2897649"/>
            <a:ext cx="15131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ILD Full simulation muon momentum resolution </a:t>
            </a:r>
          </a:p>
        </p:txBody>
      </p:sp>
    </p:spTree>
    <p:extLst>
      <p:ext uri="{BB962C8B-B14F-4D97-AF65-F5344CB8AC3E}">
        <p14:creationId xmlns:p14="http://schemas.microsoft.com/office/powerpoint/2010/main" val="990009694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467961"/>
            <a:ext cx="66816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cs typeface="Verdana"/>
              </a:rPr>
              <a:t>ILD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cs typeface="Verdana"/>
              </a:rPr>
              <a:t>geometry</a:t>
            </a:r>
            <a:r>
              <a:rPr lang="nl-NL" sz="3200" kern="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cs typeface="Verdana"/>
              </a:rPr>
              <a:t>and</a:t>
            </a:r>
            <a:r>
              <a:rPr lang="nl-NL" sz="3200" kern="0" dirty="0">
                <a:solidFill>
                  <a:srgbClr val="FF0000"/>
                </a:solidFill>
                <a:latin typeface="Verdana"/>
                <a:cs typeface="Verdana"/>
              </a:rPr>
              <a:t> performance</a:t>
            </a:r>
            <a:endParaRPr lang="nl-NL" sz="3200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4C832B-ACDD-454C-BB04-DE63018D3D04}"/>
              </a:ext>
            </a:extLst>
          </p:cNvPr>
          <p:cNvSpPr txBox="1"/>
          <p:nvPr/>
        </p:nvSpPr>
        <p:spPr>
          <a:xfrm>
            <a:off x="1487488" y="1895341"/>
            <a:ext cx="101081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simulation program generates hits on a straight line track in the B field </a:t>
            </a:r>
          </a:p>
          <a:p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This gives 3+2 (VTX+SIT)+220 (TPC)+2 (SET) points along a track </a:t>
            </a:r>
          </a:p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hits are smeared using the specified resolution (see slide 9)</a:t>
            </a:r>
          </a:p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Note that no multiple scattering is included</a:t>
            </a:r>
          </a:p>
          <a:p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Finally, a helix is fitted to the hits using per point errors</a:t>
            </a:r>
          </a:p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curvature 1/p is a free parameter in the fit.</a:t>
            </a:r>
          </a:p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Two fits are performed: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through all hits giving 1/p for full ILD (VTX-SIT-TPC-SET)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fit  gives 1/p TPC through the TPC hits only </a:t>
            </a:r>
          </a:p>
        </p:txBody>
      </p:sp>
    </p:spTree>
    <p:extLst>
      <p:ext uri="{BB962C8B-B14F-4D97-AF65-F5344CB8AC3E}">
        <p14:creationId xmlns:p14="http://schemas.microsoft.com/office/powerpoint/2010/main" val="389585073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482635" y="539969"/>
            <a:ext cx="60404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cs typeface="Verdana"/>
              </a:rPr>
              <a:t>ILD performance at B=3.5 T</a:t>
            </a:r>
            <a:endParaRPr lang="nl-NL" sz="3200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49EF75-C1F5-3943-88AA-BC8F68BF13B9}"/>
              </a:ext>
            </a:extLst>
          </p:cNvPr>
          <p:cNvSpPr txBox="1"/>
          <p:nvPr/>
        </p:nvSpPr>
        <p:spPr>
          <a:xfrm>
            <a:off x="767408" y="1743199"/>
            <a:ext cx="1116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Simulations are in the barrel region </a:t>
            </a:r>
            <a:r>
              <a:rPr lang="en-NL" dirty="0">
                <a:solidFill>
                  <a:srgbClr val="0066FF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q</a:t>
            </a:r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=90 degrees at B=3.5 T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endParaRPr lang="en-NL" sz="2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71253E-DCBF-4D4D-9C0B-CAAB35BD9B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00454" y="341590"/>
            <a:ext cx="3542597" cy="73847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84D974-2528-544F-A267-EBC711FC360E}"/>
              </a:ext>
            </a:extLst>
          </p:cNvPr>
          <p:cNvSpPr txBox="1"/>
          <p:nvPr/>
        </p:nvSpPr>
        <p:spPr>
          <a:xfrm>
            <a:off x="8038705" y="2712209"/>
            <a:ext cx="3865263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ILD </a:t>
            </a:r>
            <a:r>
              <a:rPr lang="en-GB" sz="2000" dirty="0">
                <a:latin typeface="Symbol" pitchFamily="2" charset="2"/>
              </a:rPr>
              <a:t>s</a:t>
            </a:r>
            <a:r>
              <a:rPr lang="en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(1/p</a:t>
            </a:r>
            <a:r>
              <a:rPr lang="en-NL" sz="16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 = 2.3 x 10</a:t>
            </a:r>
            <a:r>
              <a:rPr lang="en-NL" sz="16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-5</a:t>
            </a:r>
            <a:r>
              <a:rPr lang="en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GeV </a:t>
            </a:r>
            <a:r>
              <a:rPr lang="en-NL" sz="16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-1</a:t>
            </a:r>
          </a:p>
          <a:p>
            <a:endParaRPr lang="en-GB" sz="2000" dirty="0">
              <a:latin typeface="Symbol" pitchFamily="2" charset="2"/>
            </a:endParaRPr>
          </a:p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TPC </a:t>
            </a:r>
            <a:r>
              <a:rPr lang="en-GB" sz="2000" dirty="0">
                <a:latin typeface="Symbol" pitchFamily="2" charset="2"/>
              </a:rPr>
              <a:t>s</a:t>
            </a:r>
            <a:r>
              <a:rPr lang="en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(1/p</a:t>
            </a:r>
            <a:r>
              <a:rPr lang="en-NL" sz="16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 = 8.2 x 10</a:t>
            </a:r>
            <a:r>
              <a:rPr lang="en-NL" sz="16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-5</a:t>
            </a:r>
            <a:r>
              <a:rPr lang="en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GeV </a:t>
            </a:r>
            <a:r>
              <a:rPr lang="en-NL" sz="16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-1</a:t>
            </a:r>
          </a:p>
          <a:p>
            <a:endParaRPr lang="en-NL" sz="2000" baseline="30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FBD381-54C3-E441-AEE5-66F2A0B1BA3A}"/>
              </a:ext>
            </a:extLst>
          </p:cNvPr>
          <p:cNvSpPr txBox="1"/>
          <p:nvPr/>
        </p:nvSpPr>
        <p:spPr>
          <a:xfrm>
            <a:off x="8099672" y="4020160"/>
            <a:ext cx="355892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GB" sz="22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</a:t>
            </a:r>
            <a:r>
              <a:rPr lang="en-NL" sz="22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silicon tracking improves the TPC tracking and dominates the momentum resolution</a:t>
            </a:r>
          </a:p>
        </p:txBody>
      </p:sp>
    </p:spTree>
    <p:extLst>
      <p:ext uri="{BB962C8B-B14F-4D97-AF65-F5344CB8AC3E}">
        <p14:creationId xmlns:p14="http://schemas.microsoft.com/office/powerpoint/2010/main" val="3403074727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143672" y="467961"/>
            <a:ext cx="6928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 err="1">
                <a:solidFill>
                  <a:srgbClr val="FF0000"/>
                </a:solidFill>
                <a:latin typeface="Verdana"/>
                <a:cs typeface="Verdana"/>
              </a:rPr>
              <a:t>Distortions</a:t>
            </a:r>
            <a:r>
              <a:rPr lang="nl-NL" sz="3200" kern="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cs typeface="Verdana"/>
              </a:rPr>
              <a:t>and</a:t>
            </a:r>
            <a:r>
              <a:rPr lang="nl-NL" sz="3200" kern="0" dirty="0">
                <a:solidFill>
                  <a:srgbClr val="FF0000"/>
                </a:solidFill>
                <a:latin typeface="Verdana"/>
                <a:cs typeface="Verdana"/>
              </a:rPr>
              <a:t> ILD performance</a:t>
            </a:r>
            <a:endParaRPr lang="nl-NL" sz="3200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49EF75-C1F5-3943-88AA-BC8F68BF13B9}"/>
              </a:ext>
            </a:extLst>
          </p:cNvPr>
          <p:cNvSpPr txBox="1"/>
          <p:nvPr/>
        </p:nvSpPr>
        <p:spPr>
          <a:xfrm>
            <a:off x="1703512" y="1383159"/>
            <a:ext cx="1116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impact of distortions* in the TPC on ILD tracking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E515740-DE17-914B-81A1-9BED0D5D3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16" y="2205154"/>
            <a:ext cx="3600110" cy="36001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C52EEF5-5379-EE4F-9FE7-C156D631B2DE}"/>
              </a:ext>
            </a:extLst>
          </p:cNvPr>
          <p:cNvSpPr/>
          <p:nvPr/>
        </p:nvSpPr>
        <p:spPr>
          <a:xfrm>
            <a:off x="4871864" y="1844824"/>
            <a:ext cx="648072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distortions from Ion Back Flow – assuming IBF*Gain=1 - were calculated/presented by Ganjour/Schwemmling and have to be scaled up by a factor of 16.7 to correspond to a Luminosity of 200 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r>
              <a:rPr lang="nl-NL" sz="2000" baseline="30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34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cm</a:t>
            </a:r>
            <a:r>
              <a:rPr lang="nl-NL" sz="2000" baseline="30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-2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</a:t>
            </a:r>
            <a:r>
              <a:rPr lang="nl-NL" sz="2000" baseline="30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-1 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(see summary LCTPC WP 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meeting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370)</a:t>
            </a:r>
          </a:p>
          <a:p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distortion rotates the track in </a:t>
            </a:r>
            <a:r>
              <a:rPr lang="en-NL" sz="1800" dirty="0"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f </a:t>
            </a:r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due to the ExB term. It affects the curvature measurement. This term is pretty constant for a 2 or a 3.5 T field. </a:t>
            </a:r>
          </a:p>
          <a:p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</a:t>
            </a:r>
            <a:r>
              <a:rPr lang="en-NL" sz="1800" dirty="0"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q</a:t>
            </a:r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90 degrees the drift distance and the distortions are maximal.</a:t>
            </a:r>
          </a:p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NL" sz="2000" dirty="0">
              <a:latin typeface="Symbol" pitchFamily="2" charset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F96879-5A54-3948-941F-775B5063E142}"/>
              </a:ext>
            </a:extLst>
          </p:cNvPr>
          <p:cNvSpPr txBox="1"/>
          <p:nvPr/>
        </p:nvSpPr>
        <p:spPr>
          <a:xfrm>
            <a:off x="4937318" y="5517232"/>
            <a:ext cx="6055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 distortions* from Z decays; </a:t>
            </a:r>
          </a:p>
          <a:p>
            <a:r>
              <a:rPr lang="en-NL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 (machine) backgrounds not simulated </a:t>
            </a:r>
          </a:p>
        </p:txBody>
      </p:sp>
    </p:spTree>
    <p:extLst>
      <p:ext uri="{BB962C8B-B14F-4D97-AF65-F5344CB8AC3E}">
        <p14:creationId xmlns:p14="http://schemas.microsoft.com/office/powerpoint/2010/main" val="961242981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482635" y="467961"/>
            <a:ext cx="60404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cs typeface="Verdana"/>
              </a:rPr>
              <a:t>ILD performance at B=3.5 T</a:t>
            </a:r>
            <a:endParaRPr lang="nl-NL" sz="3200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49EF75-C1F5-3943-88AA-BC8F68BF13B9}"/>
              </a:ext>
            </a:extLst>
          </p:cNvPr>
          <p:cNvSpPr txBox="1"/>
          <p:nvPr/>
        </p:nvSpPr>
        <p:spPr>
          <a:xfrm>
            <a:off x="1559496" y="1556792"/>
            <a:ext cx="1116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impact of deformations* in the TPC on the tracking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450064-FB47-9344-8B14-B8A058729D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89190" y="207019"/>
            <a:ext cx="3418589" cy="71262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072FCA5-67AA-7F41-B18D-874D9B5CFA84}"/>
                  </a:ext>
                </a:extLst>
              </p:cNvPr>
              <p:cNvSpPr txBox="1"/>
              <p:nvPr/>
            </p:nvSpPr>
            <p:spPr>
              <a:xfrm>
                <a:off x="7392144" y="2235315"/>
                <a:ext cx="4536504" cy="315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L" sz="18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It is assumed that one can correct for the mean deviation (distortion).</a:t>
                </a:r>
              </a:p>
              <a:p>
                <a:r>
                  <a:rPr lang="en-NL" sz="18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</a:t>
                </a:r>
                <a:r>
                  <a:rPr lang="en-GB" sz="18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he</a:t>
                </a:r>
                <a:r>
                  <a:rPr lang="en-NL" sz="18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uncertainty associated with the correction is conservatively taken as |deviation|/</a:t>
                </a:r>
                <a14:m>
                  <m:oMath xmlns:m="http://schemas.openxmlformats.org/officeDocument/2006/math">
                    <m:r>
                      <a:rPr lang="en-NL" sz="180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√</m:t>
                    </m:r>
                  </m:oMath>
                </a14:m>
                <a:r>
                  <a:rPr lang="en-NL" sz="18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12.</a:t>
                </a:r>
              </a:p>
              <a:p>
                <a:endParaRPr lang="en-NL" sz="1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r>
                  <a:rPr lang="en-NL" sz="18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The total uncertainty on each of the 220 points (0.1 mm with no distortions) is shown as the TPC resolution. In the track fit these (per point) errors are used.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072FCA5-67AA-7F41-B18D-874D9B5CF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144" y="2235315"/>
                <a:ext cx="4536504" cy="3159968"/>
              </a:xfrm>
              <a:prstGeom prst="rect">
                <a:avLst/>
              </a:prstGeom>
              <a:blipFill>
                <a:blip r:embed="rId8"/>
                <a:stretch>
                  <a:fillRect l="-1117" t="-800" r="-2793" b="-200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580DAFAB-5F68-E24B-AAA1-A29527934298}"/>
              </a:ext>
            </a:extLst>
          </p:cNvPr>
          <p:cNvSpPr/>
          <p:nvPr/>
        </p:nvSpPr>
        <p:spPr>
          <a:xfrm>
            <a:off x="1198494" y="4149080"/>
            <a:ext cx="2161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Distortions from -340 till 100 </a:t>
            </a:r>
            <a:r>
              <a:rPr lang="en-NL" sz="1800" dirty="0"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638094196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410627" y="539969"/>
            <a:ext cx="60404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cs typeface="Verdana"/>
              </a:rPr>
              <a:t>ILD performance at B=3.5 T</a:t>
            </a:r>
            <a:endParaRPr lang="nl-NL" sz="3200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49EF75-C1F5-3943-88AA-BC8F68BF13B9}"/>
              </a:ext>
            </a:extLst>
          </p:cNvPr>
          <p:cNvSpPr txBox="1"/>
          <p:nvPr/>
        </p:nvSpPr>
        <p:spPr>
          <a:xfrm>
            <a:off x="1559496" y="1556792"/>
            <a:ext cx="1116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Simulations including deformations* B=3.5 T (</a:t>
            </a:r>
            <a:r>
              <a:rPr lang="en-NL" dirty="0">
                <a:solidFill>
                  <a:srgbClr val="0066FF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q</a:t>
            </a:r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=90 degrees)</a:t>
            </a:r>
            <a:endParaRPr lang="en-NL" sz="2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84D974-2528-544F-A267-EBC711FC360E}"/>
              </a:ext>
            </a:extLst>
          </p:cNvPr>
          <p:cNvSpPr txBox="1"/>
          <p:nvPr/>
        </p:nvSpPr>
        <p:spPr>
          <a:xfrm>
            <a:off x="7707300" y="2220927"/>
            <a:ext cx="4509380" cy="2082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n-NL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results for no deformations</a:t>
            </a:r>
          </a:p>
          <a:p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ILD </a:t>
            </a:r>
            <a:r>
              <a:rPr lang="en-GB" sz="2000" dirty="0">
                <a:latin typeface="Symbol" pitchFamily="2" charset="2"/>
              </a:rPr>
              <a:t>s</a:t>
            </a:r>
            <a:r>
              <a:rPr lang="en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(1/p</a:t>
            </a:r>
            <a:r>
              <a:rPr lang="en-NL" sz="16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 = 2.34 </a:t>
            </a:r>
            <a:r>
              <a:rPr lang="en-NL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(2.30) </a:t>
            </a:r>
            <a:r>
              <a:rPr lang="en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r>
              <a:rPr lang="en-NL" sz="16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-5</a:t>
            </a:r>
            <a:r>
              <a:rPr lang="en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GeV </a:t>
            </a:r>
            <a:r>
              <a:rPr lang="en-NL" sz="16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-1</a:t>
            </a:r>
          </a:p>
          <a:p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TPC </a:t>
            </a:r>
            <a:r>
              <a:rPr lang="en-GB" sz="2000" dirty="0">
                <a:latin typeface="Symbol" pitchFamily="2" charset="2"/>
              </a:rPr>
              <a:t>s</a:t>
            </a:r>
            <a:r>
              <a:rPr lang="en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(1/p</a:t>
            </a:r>
            <a:r>
              <a:rPr lang="en-NL" sz="16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 = 9.1 </a:t>
            </a:r>
            <a:r>
              <a:rPr lang="en-NL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(8.2) </a:t>
            </a:r>
            <a:r>
              <a:rPr lang="en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r>
              <a:rPr lang="en-NL" sz="16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-5</a:t>
            </a:r>
            <a:r>
              <a:rPr lang="en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GeV </a:t>
            </a:r>
            <a:r>
              <a:rPr lang="en-NL" sz="16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-1</a:t>
            </a:r>
          </a:p>
          <a:p>
            <a:endParaRPr lang="en-NL" sz="2000" baseline="30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FBD381-54C3-E441-AEE5-66F2A0B1BA3A}"/>
              </a:ext>
            </a:extLst>
          </p:cNvPr>
          <p:cNvSpPr txBox="1"/>
          <p:nvPr/>
        </p:nvSpPr>
        <p:spPr>
          <a:xfrm>
            <a:off x="7752184" y="4221088"/>
            <a:ext cx="3839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observes a tiny worsening for the full ILD tracking and about 10% worsening of the TPC only momentum resolution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86D922-4332-E641-9A84-D17755B6DC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0765" y="245851"/>
            <a:ext cx="3557984" cy="741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117087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604972" y="467961"/>
            <a:ext cx="57406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cs typeface="Verdana"/>
              </a:rPr>
              <a:t>ILD’ performance at B=2 T</a:t>
            </a:r>
            <a:endParaRPr lang="nl-NL" sz="3200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49EF75-C1F5-3943-88AA-BC8F68BF13B9}"/>
              </a:ext>
            </a:extLst>
          </p:cNvPr>
          <p:cNvSpPr txBox="1"/>
          <p:nvPr/>
        </p:nvSpPr>
        <p:spPr>
          <a:xfrm>
            <a:off x="767408" y="1584955"/>
            <a:ext cx="1116124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ILD-like detector same layout with B=2 T (</a:t>
            </a:r>
            <a:r>
              <a:rPr lang="en-NL" dirty="0">
                <a:solidFill>
                  <a:srgbClr val="0066FF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q</a:t>
            </a:r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=90 degrees)</a:t>
            </a:r>
          </a:p>
          <a:p>
            <a:endParaRPr lang="en-NL" sz="9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NB: TPC resolution goes from 100 to 150 </a:t>
            </a:r>
            <a:r>
              <a:rPr lang="en-NL" sz="2000" dirty="0">
                <a:solidFill>
                  <a:srgbClr val="0066FF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 per point due to increased the diffusion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NL" sz="2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84D974-2528-544F-A267-EBC711FC360E}"/>
              </a:ext>
            </a:extLst>
          </p:cNvPr>
          <p:cNvSpPr txBox="1"/>
          <p:nvPr/>
        </p:nvSpPr>
        <p:spPr>
          <a:xfrm>
            <a:off x="7824192" y="2784217"/>
            <a:ext cx="3888432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ILD </a:t>
            </a:r>
            <a:r>
              <a:rPr lang="en-GB" sz="2000" dirty="0">
                <a:latin typeface="Symbol" pitchFamily="2" charset="2"/>
              </a:rPr>
              <a:t>s</a:t>
            </a:r>
            <a:r>
              <a:rPr lang="en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(1/p</a:t>
            </a:r>
            <a:r>
              <a:rPr lang="en-NL" sz="16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 = 4.9 x 10</a:t>
            </a:r>
            <a:r>
              <a:rPr lang="en-NL" sz="16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-5</a:t>
            </a:r>
            <a:r>
              <a:rPr lang="en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GeV </a:t>
            </a:r>
            <a:r>
              <a:rPr lang="en-NL" sz="16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-1</a:t>
            </a:r>
          </a:p>
          <a:p>
            <a:endParaRPr lang="en-GB" sz="2000" dirty="0">
              <a:latin typeface="Symbol" pitchFamily="2" charset="2"/>
            </a:endParaRPr>
          </a:p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TPC </a:t>
            </a:r>
            <a:r>
              <a:rPr lang="en-GB" sz="2000" dirty="0">
                <a:latin typeface="Symbol" pitchFamily="2" charset="2"/>
              </a:rPr>
              <a:t>s</a:t>
            </a:r>
            <a:r>
              <a:rPr lang="en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(1/p</a:t>
            </a:r>
            <a:r>
              <a:rPr lang="en-NL" sz="16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 = 2.1 x 10</a:t>
            </a:r>
            <a:r>
              <a:rPr lang="en-NL" sz="16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-4</a:t>
            </a:r>
            <a:r>
              <a:rPr lang="en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GeV </a:t>
            </a:r>
            <a:r>
              <a:rPr lang="en-NL" sz="16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-1</a:t>
            </a:r>
          </a:p>
          <a:p>
            <a:endParaRPr lang="en-NL" sz="2000" baseline="30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FBD381-54C3-E441-AEE5-66F2A0B1BA3A}"/>
              </a:ext>
            </a:extLst>
          </p:cNvPr>
          <p:cNvSpPr txBox="1"/>
          <p:nvPr/>
        </p:nvSpPr>
        <p:spPr>
          <a:xfrm>
            <a:off x="7710737" y="3887177"/>
            <a:ext cx="40018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Due to the lower B field the momentum resolution is worse than at ILC (3.5 T).</a:t>
            </a: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 that this is a factor 5 better than the ALEPH TPC at B=1.5 T</a:t>
            </a: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>
                <a:latin typeface="Symbol" pitchFamily="2" charset="2"/>
              </a:rPr>
              <a:t>s</a:t>
            </a:r>
            <a:r>
              <a:rPr lang="en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(1/p</a:t>
            </a:r>
            <a:r>
              <a:rPr lang="en-NL" sz="16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 = 1.2 x 10</a:t>
            </a:r>
            <a:r>
              <a:rPr lang="en-NL" sz="16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-3</a:t>
            </a:r>
            <a:r>
              <a:rPr lang="en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GeV </a:t>
            </a:r>
            <a:r>
              <a:rPr lang="en-NL" sz="16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-1</a:t>
            </a:r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674669-2B25-D84F-BA95-5B821DA5DB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2816" y="803319"/>
            <a:ext cx="32899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27896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532964" y="539969"/>
            <a:ext cx="5121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cs typeface="Verdana"/>
              </a:rPr>
              <a:t>ILD’ performance at 2 T</a:t>
            </a:r>
            <a:endParaRPr lang="nl-NL" sz="3200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49EF75-C1F5-3943-88AA-BC8F68BF13B9}"/>
              </a:ext>
            </a:extLst>
          </p:cNvPr>
          <p:cNvSpPr txBox="1"/>
          <p:nvPr/>
        </p:nvSpPr>
        <p:spPr>
          <a:xfrm>
            <a:off x="1415480" y="1743199"/>
            <a:ext cx="1116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ILD-like detector with deformations* B=2 T (</a:t>
            </a:r>
            <a:r>
              <a:rPr lang="en-NL" dirty="0">
                <a:solidFill>
                  <a:srgbClr val="0066FF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q</a:t>
            </a:r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=90 degrees)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37614A-CDBD-FA40-9928-05FA2E205F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69266" y="270959"/>
            <a:ext cx="3566253" cy="74340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7533060-20A9-6F40-8132-4A297EFE371E}"/>
                  </a:ext>
                </a:extLst>
              </p:cNvPr>
              <p:cNvSpPr/>
              <p:nvPr/>
            </p:nvSpPr>
            <p:spPr>
              <a:xfrm>
                <a:off x="7769425" y="2349133"/>
                <a:ext cx="4117775" cy="39601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TPC resolution goes from 100 to 150 </a:t>
                </a:r>
                <a:r>
                  <a:rPr lang="en-NL" sz="20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 per point</a:t>
                </a:r>
              </a:p>
              <a:p>
                <a:endParaRPr lang="en-NL" sz="2000" dirty="0">
                  <a:solidFill>
                    <a:srgbClr val="0066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r>
                  <a:rPr lang="en-NL" sz="18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Same procedure: t</a:t>
                </a:r>
                <a:r>
                  <a:rPr lang="en-GB" sz="18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he</a:t>
                </a:r>
                <a:r>
                  <a:rPr lang="en-NL" sz="18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uncertainty associated with the correction is conservatively taken as |deviation|/</a:t>
                </a:r>
                <a14:m>
                  <m:oMath xmlns:m="http://schemas.openxmlformats.org/officeDocument/2006/math">
                    <m:r>
                      <a:rPr lang="en-NL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√</m:t>
                    </m:r>
                  </m:oMath>
                </a14:m>
                <a:r>
                  <a:rPr lang="en-NL" sz="18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12.</a:t>
                </a:r>
              </a:p>
              <a:p>
                <a:endParaRPr lang="en-NL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r>
                  <a:rPr lang="en-NL" sz="18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The relative impact on the resolution at low radii is 185 </a:t>
                </a:r>
                <a:r>
                  <a:rPr lang="en-NL" sz="18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NL" sz="18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  and smaller than at B=3.5 T.</a:t>
                </a:r>
                <a:endParaRPr lang="en-GB" sz="18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endParaRPr lang="en-GB" sz="20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endParaRPr lang="en-NL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7533060-20A9-6F40-8132-4A297EFE37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425" y="2349133"/>
                <a:ext cx="4117775" cy="3960187"/>
              </a:xfrm>
              <a:prstGeom prst="rect">
                <a:avLst/>
              </a:prstGeom>
              <a:blipFill>
                <a:blip r:embed="rId6"/>
                <a:stretch>
                  <a:fillRect l="-1852" t="-639" r="-309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1805C0C3-D904-4248-A25C-160A10DA2449}"/>
              </a:ext>
            </a:extLst>
          </p:cNvPr>
          <p:cNvSpPr/>
          <p:nvPr/>
        </p:nvSpPr>
        <p:spPr>
          <a:xfrm>
            <a:off x="1703512" y="3596823"/>
            <a:ext cx="19437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Deformations in the xy plane are the same as for 3.5 T</a:t>
            </a:r>
          </a:p>
        </p:txBody>
      </p:sp>
    </p:spTree>
    <p:extLst>
      <p:ext uri="{BB962C8B-B14F-4D97-AF65-F5344CB8AC3E}">
        <p14:creationId xmlns:p14="http://schemas.microsoft.com/office/powerpoint/2010/main" val="1145553796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676980" y="467961"/>
            <a:ext cx="57406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cs typeface="Verdana"/>
              </a:rPr>
              <a:t>ILD’ performance at B=2 T</a:t>
            </a:r>
            <a:endParaRPr lang="nl-NL" sz="3200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49EF75-C1F5-3943-88AA-BC8F68BF13B9}"/>
              </a:ext>
            </a:extLst>
          </p:cNvPr>
          <p:cNvSpPr txBox="1"/>
          <p:nvPr/>
        </p:nvSpPr>
        <p:spPr>
          <a:xfrm>
            <a:off x="767408" y="1599183"/>
            <a:ext cx="1116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ILD-like detector including deformations* B=2 T (</a:t>
            </a:r>
            <a:r>
              <a:rPr lang="en-NL" dirty="0">
                <a:solidFill>
                  <a:srgbClr val="0066FF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q</a:t>
            </a:r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=90 degrees)</a:t>
            </a:r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84D974-2528-544F-A267-EBC711FC360E}"/>
              </a:ext>
            </a:extLst>
          </p:cNvPr>
          <p:cNvSpPr txBox="1"/>
          <p:nvPr/>
        </p:nvSpPr>
        <p:spPr>
          <a:xfrm>
            <a:off x="7632741" y="2507798"/>
            <a:ext cx="4367808" cy="1713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n-NL" sz="1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</a:t>
            </a:r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results for no deformations</a:t>
            </a:r>
          </a:p>
          <a:p>
            <a:endParaRPr lang="en-NL" sz="14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ILD </a:t>
            </a:r>
            <a:r>
              <a:rPr lang="en-GB" sz="2000" dirty="0">
                <a:latin typeface="Symbol" pitchFamily="2" charset="2"/>
              </a:rPr>
              <a:t>s</a:t>
            </a:r>
            <a:r>
              <a:rPr lang="en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(1/p</a:t>
            </a:r>
            <a:r>
              <a:rPr lang="en-NL" sz="16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 = 4.9 </a:t>
            </a:r>
            <a:r>
              <a:rPr lang="en-NL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(4.9) </a:t>
            </a:r>
            <a:r>
              <a:rPr lang="en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r>
              <a:rPr lang="en-NL" sz="16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-5</a:t>
            </a:r>
            <a:r>
              <a:rPr lang="en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GeV </a:t>
            </a:r>
            <a:r>
              <a:rPr lang="en-NL" sz="16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-1</a:t>
            </a:r>
          </a:p>
          <a:p>
            <a:endParaRPr lang="en-GB" sz="2000" dirty="0">
              <a:latin typeface="Symbol" pitchFamily="2" charset="2"/>
            </a:endParaRPr>
          </a:p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TPC </a:t>
            </a:r>
            <a:r>
              <a:rPr lang="en-GB" sz="2000" dirty="0">
                <a:latin typeface="Symbol" pitchFamily="2" charset="2"/>
              </a:rPr>
              <a:t>s</a:t>
            </a:r>
            <a:r>
              <a:rPr lang="en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(1/p</a:t>
            </a:r>
            <a:r>
              <a:rPr lang="en-NL" sz="16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 = 2.2 </a:t>
            </a:r>
            <a:r>
              <a:rPr lang="en-NL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(2.1) </a:t>
            </a:r>
            <a:r>
              <a:rPr lang="en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r>
              <a:rPr lang="en-NL" sz="16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-4</a:t>
            </a:r>
            <a:r>
              <a:rPr lang="en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GeV </a:t>
            </a:r>
            <a:r>
              <a:rPr lang="en-NL" sz="16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-1</a:t>
            </a:r>
          </a:p>
          <a:p>
            <a:endParaRPr lang="en-NL" sz="2000" baseline="30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B42666-D9C3-CA41-91D9-4F3F38CB55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52995" y="476865"/>
            <a:ext cx="3408196" cy="71045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F02E46-2867-7743-86DC-E93882CBBB3E}"/>
              </a:ext>
            </a:extLst>
          </p:cNvPr>
          <p:cNvSpPr txBox="1"/>
          <p:nvPr/>
        </p:nvSpPr>
        <p:spPr>
          <a:xfrm>
            <a:off x="7632741" y="4365104"/>
            <a:ext cx="4152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is clear that the momentum resolution is almost unaffected by TPC distortions</a:t>
            </a:r>
          </a:p>
        </p:txBody>
      </p:sp>
    </p:spTree>
    <p:extLst>
      <p:ext uri="{BB962C8B-B14F-4D97-AF65-F5344CB8AC3E}">
        <p14:creationId xmlns:p14="http://schemas.microsoft.com/office/powerpoint/2010/main" val="95211710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2927648" y="467961"/>
            <a:ext cx="7164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cs typeface="Verdana"/>
              </a:rPr>
              <a:t>Summary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cs typeface="Verdana"/>
              </a:rPr>
              <a:t>for</a:t>
            </a:r>
            <a:r>
              <a:rPr lang="nl-NL" sz="3200" kern="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cs typeface="Verdana"/>
              </a:rPr>
              <a:t>an</a:t>
            </a:r>
            <a:r>
              <a:rPr lang="nl-NL" sz="3200" kern="0" dirty="0">
                <a:solidFill>
                  <a:srgbClr val="FF0000"/>
                </a:solidFill>
                <a:latin typeface="Verdana"/>
                <a:cs typeface="Verdana"/>
              </a:rPr>
              <a:t> ILD-like detector</a:t>
            </a:r>
            <a:endParaRPr lang="nl-NL" sz="3200" dirty="0">
              <a:solidFill>
                <a:srgbClr val="000000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429D8BA-3BB7-6142-A6FA-47969668AE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025191"/>
              </p:ext>
            </p:extLst>
          </p:nvPr>
        </p:nvGraphicFramePr>
        <p:xfrm>
          <a:off x="1963790" y="1628800"/>
          <a:ext cx="81279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08811629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8977650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20369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L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q/p resolution </a:t>
                      </a:r>
                      <a:r>
                        <a:rPr lang="en-GB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GeV </a:t>
                      </a:r>
                      <a:r>
                        <a:rPr lang="en-GB" b="0" baseline="30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-1</a:t>
                      </a:r>
                      <a:endParaRPr lang="en-NL" b="0" baseline="300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dirty="0"/>
                        <a:t>    </a:t>
                      </a:r>
                      <a:r>
                        <a:rPr lang="en-NL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 distortions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</a:t>
                      </a:r>
                      <a:r>
                        <a:rPr lang="en-NL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ith TPC distortions*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554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Full ILD  B=3.5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2.30</a:t>
                      </a:r>
                      <a:r>
                        <a:rPr lang="en-NL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r>
                        <a:rPr lang="en-NL" baseline="30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-5</a:t>
                      </a:r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2.34 </a:t>
                      </a:r>
                      <a:r>
                        <a:rPr lang="en-NL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r>
                        <a:rPr lang="en-NL" baseline="30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-5</a:t>
                      </a:r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610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TPC only B=3.5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8.2</a:t>
                      </a:r>
                      <a:r>
                        <a:rPr lang="en-NL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r>
                        <a:rPr lang="en-NL" baseline="30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-5</a:t>
                      </a:r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9.1 </a:t>
                      </a:r>
                      <a:r>
                        <a:rPr lang="en-NL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r>
                        <a:rPr lang="en-NL" baseline="30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-5</a:t>
                      </a:r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893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Full ILD B=2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4.9</a:t>
                      </a:r>
                      <a:r>
                        <a:rPr lang="en-NL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r>
                        <a:rPr lang="en-NL" baseline="30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-5</a:t>
                      </a:r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4.9 </a:t>
                      </a:r>
                      <a:r>
                        <a:rPr lang="en-NL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r>
                        <a:rPr lang="en-NL" baseline="30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-5</a:t>
                      </a:r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890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TPC only B=2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</a:t>
                      </a:r>
                      <a:r>
                        <a:rPr lang="en-NL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r>
                        <a:rPr lang="en-NL" baseline="30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-4</a:t>
                      </a:r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2.2</a:t>
                      </a:r>
                      <a:r>
                        <a:rPr lang="en-NL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r>
                        <a:rPr lang="en-NL" baseline="300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-4</a:t>
                      </a:r>
                      <a:r>
                        <a:rPr lang="en-N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79540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EFE17429-6F68-F146-96C4-1FBEF9D7A677}"/>
              </a:ext>
            </a:extLst>
          </p:cNvPr>
          <p:cNvSpPr/>
          <p:nvPr/>
        </p:nvSpPr>
        <p:spPr>
          <a:xfrm>
            <a:off x="2054472" y="3780036"/>
            <a:ext cx="9010080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can conclude that the distortions* – after correcting – have little impact on the momentum resolution of </a:t>
            </a:r>
            <a:r>
              <a:rPr lang="en-NL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full ILD 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tracking (VTX-SIT-TPC-SET). Independent of the B field.</a:t>
            </a:r>
          </a:p>
          <a:p>
            <a:endParaRPr lang="en-NL" sz="9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the </a:t>
            </a:r>
            <a:r>
              <a:rPr lang="en-NL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TPC only 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momentum resolution at 3.5 T a 10% degradation is observed. At a field of 2 T the impact of distortions on the TPC momentum resolution is pretty small. </a:t>
            </a:r>
          </a:p>
          <a:p>
            <a:r>
              <a:rPr lang="en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 distortions* from Z decays; other (machine) backgrounds not simulated.</a:t>
            </a:r>
            <a:r>
              <a:rPr lang="en-NL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423408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24" y="1939936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975012" y="467961"/>
            <a:ext cx="47852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cs typeface="Verdana"/>
              </a:rPr>
              <a:t> ILD concept detector </a:t>
            </a:r>
            <a:endParaRPr lang="nl-NL" sz="3200" dirty="0">
              <a:solidFill>
                <a:srgbClr val="0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2BE4E4-CBF8-8C41-A0FA-E7AB957435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9535" y="1438636"/>
            <a:ext cx="6774355" cy="45826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3FCA8E-4669-7440-959E-A71F7FFDF812}"/>
              </a:ext>
            </a:extLst>
          </p:cNvPr>
          <p:cNvSpPr txBox="1"/>
          <p:nvPr/>
        </p:nvSpPr>
        <p:spPr>
          <a:xfrm>
            <a:off x="7320136" y="2606715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BA3B43-B24B-254E-ABEC-25D197BE731A}"/>
              </a:ext>
            </a:extLst>
          </p:cNvPr>
          <p:cNvSpPr txBox="1"/>
          <p:nvPr/>
        </p:nvSpPr>
        <p:spPr>
          <a:xfrm>
            <a:off x="8693890" y="1823333"/>
            <a:ext cx="296471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Optimized for ILC</a:t>
            </a:r>
          </a:p>
          <a:p>
            <a:endParaRPr lang="en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 radius detector </a:t>
            </a:r>
          </a:p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 field 3.5 T</a:t>
            </a:r>
          </a:p>
          <a:p>
            <a:endParaRPr lang="en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TPC central tracker</a:t>
            </a:r>
          </a:p>
          <a:p>
            <a:endParaRPr lang="en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Surrounded by Silicon trackers</a:t>
            </a:r>
          </a:p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nner: VTX-SIT</a:t>
            </a:r>
          </a:p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Outer: SET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1AE60F-38DE-404C-93B2-BB10DF58B7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995456"/>
            <a:ext cx="1600199" cy="108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38595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2927648" y="467961"/>
            <a:ext cx="75873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 err="1">
                <a:solidFill>
                  <a:srgbClr val="FF0000"/>
                </a:solidFill>
                <a:latin typeface="Verdana"/>
                <a:cs typeface="Verdana"/>
              </a:rPr>
              <a:t>Conclusions</a:t>
            </a:r>
            <a:r>
              <a:rPr lang="nl-NL" sz="3200" kern="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cs typeface="Verdana"/>
              </a:rPr>
              <a:t>for</a:t>
            </a:r>
            <a:r>
              <a:rPr lang="nl-NL" sz="3200" kern="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cs typeface="Verdana"/>
              </a:rPr>
              <a:t>an</a:t>
            </a:r>
            <a:r>
              <a:rPr lang="nl-NL" sz="3200" kern="0" dirty="0">
                <a:solidFill>
                  <a:srgbClr val="FF0000"/>
                </a:solidFill>
                <a:latin typeface="Verdana"/>
                <a:cs typeface="Verdana"/>
              </a:rPr>
              <a:t> ILD-like detector</a:t>
            </a:r>
            <a:endParaRPr lang="nl-NL" sz="3200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49EF75-C1F5-3943-88AA-BC8F68BF13B9}"/>
              </a:ext>
            </a:extLst>
          </p:cNvPr>
          <p:cNvSpPr txBox="1"/>
          <p:nvPr/>
        </p:nvSpPr>
        <p:spPr>
          <a:xfrm>
            <a:off x="1631504" y="1722288"/>
            <a:ext cx="939812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one constructs a TPC with an Ion Back Flow times Gain factor of 1 – as assumed in these distortions* studies -  and one integrates it in an ILD-like detector, one can achieve a momentum resolution that is sufficient for the various physics programmes (Z, W, Higgs or top).</a:t>
            </a:r>
          </a:p>
          <a:p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 distortions* from Z decays; other (machine) backgrounds not simulated.</a:t>
            </a:r>
            <a:r>
              <a:rPr lang="en-NL" sz="1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particular, if the detector operates at a field of 2 T (like at CEPC or FCCee), the TPC distortions – after correction - have a neglegible impact on the momentum resolution. </a:t>
            </a:r>
          </a:p>
          <a:p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advantages of the TPC – compared to a full silicon tracker - are a low(er) material budget, continuous tracking and measurement of the energy loss dE/dx.</a:t>
            </a:r>
          </a:p>
          <a:p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75038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467961"/>
            <a:ext cx="53896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cs typeface="Verdana"/>
              </a:rPr>
              <a:t>ILD-like detector at CEPC</a:t>
            </a:r>
            <a:endParaRPr lang="nl-NL" sz="3200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49EF75-C1F5-3943-88AA-BC8F68BF13B9}"/>
              </a:ext>
            </a:extLst>
          </p:cNvPr>
          <p:cNvSpPr txBox="1"/>
          <p:nvPr/>
        </p:nvSpPr>
        <p:spPr>
          <a:xfrm>
            <a:off x="869008" y="1794296"/>
            <a:ext cx="1120365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ILD discussions are ongoing to shape a the long term strategy of ILD </a:t>
            </a: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See e.g. Talk Paul Colas @ CEPC workshop on ILD strategy</a:t>
            </a:r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opens the possibility to study 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ILD-like detector at other colliders such as CEPC or FCCee. This is now in the start up phase. This means that no common proposal for an ILD-inspired detector - that is agreed and dicusssed out by the ILD management and members – exists yet.</a:t>
            </a:r>
          </a:p>
          <a:p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Currently only first ideas of individuals are being discussed.</a:t>
            </a:r>
          </a:p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 of the key questions are: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(How) Can one operate a TPC in an ILD-like detector at other colliders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are the critical issues?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What is the tracking detector performance?</a:t>
            </a:r>
          </a:p>
          <a:p>
            <a:pPr marL="342900" indent="-342900">
              <a:buFontTx/>
              <a:buChar char="-"/>
            </a:pP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272518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5952" y="5303661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674282" y="611977"/>
            <a:ext cx="47259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cs typeface="Verdana"/>
              </a:rPr>
              <a:t>ILD TPC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cs typeface="Verdana"/>
              </a:rPr>
              <a:t>requirements</a:t>
            </a:r>
            <a:endParaRPr lang="nl-NL" sz="3200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390D60-B253-6C41-87D7-F0737BCD81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6276" y="2072436"/>
            <a:ext cx="6083300" cy="4089400"/>
          </a:xfrm>
          <a:prstGeom prst="rect">
            <a:avLst/>
          </a:prstGeom>
        </p:spPr>
      </p:pic>
      <p:pic>
        <p:nvPicPr>
          <p:cNvPr id="14" name="Afbeelding 6">
            <a:extLst>
              <a:ext uri="{FF2B5EF4-FFF2-40B4-BE49-F238E27FC236}">
                <a16:creationId xmlns:a16="http://schemas.microsoft.com/office/drawing/2014/main" id="{0770206C-A05D-E24B-85D6-DD9B7CA90D1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lum/>
            <a:alphaModFix amt="64000"/>
          </a:blip>
          <a:srcRect l="8327" r="4591" b="4133"/>
          <a:stretch/>
        </p:blipFill>
        <p:spPr>
          <a:xfrm>
            <a:off x="304800" y="2336184"/>
            <a:ext cx="3931329" cy="29650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529F98-8388-AF41-B509-5EBE076808DB}"/>
              </a:ext>
            </a:extLst>
          </p:cNvPr>
          <p:cNvSpPr/>
          <p:nvPr/>
        </p:nvSpPr>
        <p:spPr>
          <a:xfrm>
            <a:off x="767408" y="1412776"/>
            <a:ext cx="110181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R&amp;D on a TPC for a Linear Collider is done in the LCTPC collaboration</a:t>
            </a:r>
            <a:endParaRPr lang="en-N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9CCCB7-A859-AA49-B291-3F4463798CBD}"/>
              </a:ext>
            </a:extLst>
          </p:cNvPr>
          <p:cNvSpPr txBox="1"/>
          <p:nvPr/>
        </p:nvSpPr>
        <p:spPr>
          <a:xfrm>
            <a:off x="8544272" y="1772816"/>
            <a:ext cx="2304256" cy="8652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NL" dirty="0"/>
          </a:p>
        </p:txBody>
      </p:sp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 flipH="1" flipV="1">
            <a:off x="8986879" y="1899906"/>
            <a:ext cx="1600200" cy="91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03821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4031171" y="500433"/>
            <a:ext cx="41296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cs typeface="Verdana"/>
              </a:rPr>
              <a:t>TPC R&amp;D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cs typeface="Verdana"/>
              </a:rPr>
              <a:t>questions</a:t>
            </a:r>
            <a:endParaRPr lang="nl-NL" sz="3200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49EF75-C1F5-3943-88AA-BC8F68BF13B9}"/>
              </a:ext>
            </a:extLst>
          </p:cNvPr>
          <p:cNvSpPr txBox="1"/>
          <p:nvPr/>
        </p:nvSpPr>
        <p:spPr>
          <a:xfrm>
            <a:off x="869008" y="1724610"/>
            <a:ext cx="1091659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LCTPC three – now mature - read out technologies are developed:</a:t>
            </a: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See VCI 2020 </a:t>
            </a:r>
            <a:r>
              <a:rPr lang="en-GB" sz="200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slides</a:t>
            </a:r>
            <a:r>
              <a:rPr lang="en-GB" sz="200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Kaminski</a:t>
            </a:r>
            <a:endParaRPr lang="en-GB" sz="12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GEMs with pad readout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Resistive Micro </a:t>
            </a:r>
            <a:r>
              <a:rPr lang="en-GB" sz="22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Megas</a:t>
            </a:r>
            <a:r>
              <a:rPr lang="en-GB" sz="22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with pad readout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Pixels using a integrated grid on top of a pixel chip (TPX3)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running at the Z several questions were raised:</a:t>
            </a:r>
          </a:p>
          <a:p>
            <a:endParaRPr lang="en-GB" sz="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TPC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reconstruct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events?</a:t>
            </a:r>
            <a:endParaRPr lang="en-GB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TPC total drift time is about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μs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means that there is on average 2 event / TPC readout cycle</a:t>
            </a:r>
          </a:p>
          <a:p>
            <a:pPr lvl="1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Pixels YES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The excellent time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resolution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time stamping of tracks &lt; 1.2 ns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allows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resolve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reconstruct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events. No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occupancy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at low radii.</a:t>
            </a:r>
          </a:p>
          <a:p>
            <a:pPr lvl="1"/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Pads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?: The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current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pad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size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might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too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large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occupancy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might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</a:t>
            </a:r>
            <a:r>
              <a:rPr lang="nl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issue 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22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531599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4151784" y="457200"/>
            <a:ext cx="41296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cs typeface="Verdana"/>
              </a:rPr>
              <a:t>TPC R&amp;D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cs typeface="Verdana"/>
              </a:rPr>
              <a:t>questions</a:t>
            </a:r>
            <a:endParaRPr lang="nl-NL" sz="32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49EF75-C1F5-3943-88AA-BC8F68BF13B9}"/>
                  </a:ext>
                </a:extLst>
              </p:cNvPr>
              <p:cNvSpPr txBox="1"/>
              <p:nvPr/>
            </p:nvSpPr>
            <p:spPr>
              <a:xfrm>
                <a:off x="869008" y="1484784"/>
                <a:ext cx="10916592" cy="4632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For running at the Z several questions were raised:</a:t>
                </a:r>
              </a:p>
              <a:p>
                <a:endParaRPr lang="en-GB" sz="10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Can the readout deal with the rate?</a:t>
                </a:r>
              </a:p>
              <a:p>
                <a:pPr lvl="1"/>
                <a:r>
                  <a:rPr lang="en-GB" sz="18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Pixels: Link speed of Timepix3 (in Quad) is 80 Mbps: 2.6 </a:t>
                </a:r>
                <a:r>
                  <a:rPr lang="en-GB" sz="1800" dirty="0" err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MHits</a:t>
                </a:r>
                <a:r>
                  <a:rPr lang="en-GB" sz="18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/s per 1.41 × 1.41 cm</a:t>
                </a:r>
                <a:r>
                  <a:rPr lang="en-GB" sz="1800" baseline="30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</a:p>
              <a:p>
                <a:pPr lvl="1"/>
                <a:r>
                  <a:rPr lang="en-GB" sz="18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Pixels YES: This is largely sufficient to deal with high luminosity Z running</a:t>
                </a:r>
              </a:p>
              <a:p>
                <a:pPr lvl="1"/>
                <a:r>
                  <a:rPr lang="en-GB" sz="18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Pads: Probably achievable but not yet demonstrated  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What about the power consumption?</a:t>
                </a:r>
              </a:p>
              <a:p>
                <a:pPr lvl="1"/>
                <a:r>
                  <a:rPr lang="en-GB" sz="18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No power pulsing possible at these colliders (at ILC power pulsing was possible) </a:t>
                </a:r>
              </a:p>
              <a:p>
                <a:pPr lvl="1"/>
                <a:r>
                  <a:rPr lang="en-GB" sz="18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Pixels: Current power consumption TPX3 chip </a:t>
                </a:r>
                <a14:m>
                  <m:oMath xmlns:m="http://schemas.openxmlformats.org/officeDocument/2006/math">
                    <m:r>
                      <a:rPr lang="nl-NL" sz="1800" i="1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GB" sz="18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2W/chip per 1.41 × 1.41 cm</a:t>
                </a:r>
                <a:r>
                  <a:rPr lang="en-GB" sz="1800" baseline="30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endParaRPr lang="en-GB" sz="1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lvl="1"/>
                <a:r>
                  <a:rPr lang="en-GB" sz="18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Pads: Estimates vary between 0.1 - 1W/cm</a:t>
                </a:r>
                <a:r>
                  <a:rPr lang="en-GB" sz="1800" baseline="30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</a:p>
              <a:p>
                <a:pPr lvl="1"/>
                <a:r>
                  <a:rPr lang="en-GB" sz="18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In summary: R&amp;D effort is needed to lower the power consumption. In any case good cooling (e.g. two phase CO2 cooling) is important. See also the R&amp;D done for cooling of the Micro </a:t>
                </a:r>
                <a:r>
                  <a:rPr lang="en-GB" sz="18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Megas</a:t>
                </a:r>
                <a:r>
                  <a:rPr lang="en-GB" sz="18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modules. This is not a show stopper. Note that for Silicon detectors lower consumption for the chips and cooling is an important point that needs R&amp;D (e.g. microchannel cooling). </a:t>
                </a:r>
              </a:p>
              <a:p>
                <a:endParaRPr lang="en-GB" sz="2200" dirty="0">
                  <a:solidFill>
                    <a:srgbClr val="0066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49EF75-C1F5-3943-88AA-BC8F68BF1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008" y="1484784"/>
                <a:ext cx="10916592" cy="4632037"/>
              </a:xfrm>
              <a:prstGeom prst="rect">
                <a:avLst/>
              </a:prstGeom>
              <a:blipFill>
                <a:blip r:embed="rId5"/>
                <a:stretch>
                  <a:fillRect l="-813" t="-109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0834912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4412171" y="395953"/>
            <a:ext cx="41296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cs typeface="Verdana"/>
              </a:rPr>
              <a:t>TPC R&amp;D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cs typeface="Verdana"/>
              </a:rPr>
              <a:t>questions</a:t>
            </a:r>
            <a:endParaRPr lang="nl-NL" sz="3200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49EF75-C1F5-3943-88AA-BC8F68BF13B9}"/>
              </a:ext>
            </a:extLst>
          </p:cNvPr>
          <p:cNvSpPr txBox="1"/>
          <p:nvPr/>
        </p:nvSpPr>
        <p:spPr>
          <a:xfrm>
            <a:off x="869008" y="1804169"/>
            <a:ext cx="1091659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running at the Z several questions were raised:</a:t>
            </a:r>
          </a:p>
          <a:p>
            <a:endParaRPr lang="en-GB" sz="16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one limit the track distortions due to Ion Back Flow (IBF) in a TPC?</a:t>
            </a:r>
          </a:p>
          <a:p>
            <a:pPr lvl="1"/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YES: one can limit the IBF for different readout options</a:t>
            </a:r>
          </a:p>
          <a:p>
            <a:pPr lvl="1"/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Pixels: Use of a </a:t>
            </a:r>
            <a:r>
              <a:rPr lang="en-GB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GridPix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with a double Grid will limit the IBF*Gain to 0.6</a:t>
            </a:r>
          </a:p>
          <a:p>
            <a:pPr lvl="1"/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A device like this was already made with the </a:t>
            </a:r>
            <a:r>
              <a:rPr lang="en-GB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TimePix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chip  </a:t>
            </a:r>
          </a:p>
          <a:p>
            <a:pPr lvl="1"/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The idea needs to be tested for the TPX3.</a:t>
            </a:r>
          </a:p>
          <a:p>
            <a:pPr lvl="1"/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Further R&amp;D on the chip processing is needed.</a:t>
            </a:r>
          </a:p>
          <a:p>
            <a:pPr lvl="1"/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Micromegas: For this technology a double </a:t>
            </a:r>
            <a:r>
              <a:rPr lang="en-GB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MicroMegas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mesh is an option</a:t>
            </a:r>
          </a:p>
          <a:p>
            <a:pPr lvl="1"/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GEMs: At IHEP a </a:t>
            </a:r>
            <a:r>
              <a:rPr lang="en-GB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MicroMegas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mesh was put on top of a GEM to reduce the IBF*Gain to 1</a:t>
            </a:r>
          </a:p>
          <a:p>
            <a:pPr lvl="1"/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summary: the way forward is clear but R&amp;D is needed to realize a stable reliable device.  </a:t>
            </a:r>
          </a:p>
          <a:p>
            <a:endParaRPr lang="en-GB" sz="22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72462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2831258" y="457200"/>
            <a:ext cx="72971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kern="0" dirty="0">
                <a:solidFill>
                  <a:srgbClr val="FF0000"/>
                </a:solidFill>
                <a:latin typeface="Verdana"/>
                <a:cs typeface="Verdana"/>
              </a:rPr>
              <a:t>Tracking performance ILD-like detector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49EF75-C1F5-3943-88AA-BC8F68BF13B9}"/>
              </a:ext>
            </a:extLst>
          </p:cNvPr>
          <p:cNvSpPr txBox="1"/>
          <p:nvPr/>
        </p:nvSpPr>
        <p:spPr>
          <a:xfrm>
            <a:off x="869008" y="1871241"/>
            <a:ext cx="10916592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running at the Z questions on the tracking performance were raised:</a:t>
            </a:r>
          </a:p>
          <a:p>
            <a:endParaRPr lang="en-GB" sz="11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the tracking performance of an ILD-like detector?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the momentum resolution?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VTX-SIT-TPC-SET all detectors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TPC only</a:t>
            </a:r>
          </a:p>
          <a:p>
            <a:endParaRPr lang="en-GB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Due to the Ion Back Flow and the primary ionization of the particles produced at the Z pole there will be charge in the TPC volume, that distorts the drift of the primary electrons. Assuming that for the read out a technology with IBF*Gain = 1 is achieved.</a:t>
            </a:r>
          </a:p>
          <a:p>
            <a:endParaRPr lang="en-GB" sz="12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the momentum resolution in the presence of TPC distortions?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all detectors and TPC only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311690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2831258" y="457508"/>
            <a:ext cx="72971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kern="0" dirty="0">
                <a:solidFill>
                  <a:srgbClr val="FF0000"/>
                </a:solidFill>
                <a:latin typeface="Verdana"/>
                <a:cs typeface="Verdana"/>
              </a:rPr>
              <a:t>Tracking performance ILD-like detector</a:t>
            </a:r>
            <a:endParaRPr lang="nl-NL" sz="2800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49EF75-C1F5-3943-88AA-BC8F68BF13B9}"/>
              </a:ext>
            </a:extLst>
          </p:cNvPr>
          <p:cNvSpPr txBox="1"/>
          <p:nvPr/>
        </p:nvSpPr>
        <p:spPr>
          <a:xfrm>
            <a:off x="879725" y="1958057"/>
            <a:ext cx="1091659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 simulation studies for an ILD-like detector at CEPC/FCCee</a:t>
            </a:r>
          </a:p>
          <a:p>
            <a:endParaRPr lang="en-NL" sz="22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22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Starting point is the ILD (detector) as optimized for ILC B = 3.5 T</a:t>
            </a:r>
          </a:p>
          <a:p>
            <a:pPr marL="342900" indent="-342900">
              <a:buFontTx/>
              <a:buChar char="-"/>
            </a:pPr>
            <a:r>
              <a:rPr lang="en-NL" sz="22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 detector with VTX SIT TPC SET with nominal resolutions </a:t>
            </a:r>
          </a:p>
          <a:p>
            <a:pPr marL="342900" indent="-342900">
              <a:buFontTx/>
              <a:buChar char="-"/>
            </a:pPr>
            <a:r>
              <a:rPr lang="en-NL" sz="22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Study momentum resolution for high p tracks where multiple scattering in the material can be neglected</a:t>
            </a:r>
          </a:p>
          <a:p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Compare performance for full ILD tracking with TPC only B = 3.5 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the performance of the detector including TPC distortions?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the performance of an ILD-like detector at B = 2 T?</a:t>
            </a:r>
          </a:p>
          <a:p>
            <a:pPr marL="342900" indent="-342900">
              <a:buFontTx/>
              <a:buChar char="-"/>
            </a:pPr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576113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Como">
  <a:themeElements>
    <a:clrScheme name="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m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9102598</TotalTime>
  <Pages>11</Pages>
  <Words>2155</Words>
  <Application>Microsoft Macintosh PowerPoint</Application>
  <PresentationFormat>Widescreen</PresentationFormat>
  <Paragraphs>233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Cambria Math</vt:lpstr>
      <vt:lpstr>Monotype Sorts</vt:lpstr>
      <vt:lpstr>Symbol</vt:lpstr>
      <vt:lpstr>Times New Roman</vt:lpstr>
      <vt:lpstr>Verdana</vt:lpstr>
      <vt:lpstr>Wingdings</vt:lpstr>
      <vt:lpstr>Como</vt:lpstr>
      <vt:lpstr>Performance of an ILD-like detector at CEPC or FCCee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 </vt:lpstr>
      <vt:lpstr> </vt:lpstr>
      <vt:lpstr> </vt:lpstr>
      <vt:lpstr> </vt:lpstr>
      <vt:lpstr> </vt:lpstr>
    </vt:vector>
  </TitlesOfParts>
  <Manager/>
  <Company>NIKHEF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gaseous QUAD pixel detector</dc:title>
  <dc:subject/>
  <dc:creator>Peter Kluit </dc:creator>
  <cp:keywords/>
  <dc:description/>
  <cp:lastModifiedBy>Microsoft Office User</cp:lastModifiedBy>
  <cp:revision>2517</cp:revision>
  <cp:lastPrinted>2002-02-06T08:01:21Z</cp:lastPrinted>
  <dcterms:created xsi:type="dcterms:W3CDTF">2019-10-28T05:36:17Z</dcterms:created>
  <dcterms:modified xsi:type="dcterms:W3CDTF">2022-10-27T19:43:13Z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F.Hartjes@nikhef.nl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\\Nikhefh\CT www\pub\techphys\diamond</vt:lpwstr>
  </property>
</Properties>
</file>