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18"/>
  </p:notesMasterIdLst>
  <p:sldIdLst>
    <p:sldId id="256" r:id="rId2"/>
    <p:sldId id="257" r:id="rId3"/>
    <p:sldId id="258" r:id="rId4"/>
    <p:sldId id="289" r:id="rId5"/>
    <p:sldId id="671" r:id="rId6"/>
    <p:sldId id="657" r:id="rId7"/>
    <p:sldId id="658" r:id="rId8"/>
    <p:sldId id="659" r:id="rId9"/>
    <p:sldId id="329" r:id="rId10"/>
    <p:sldId id="654" r:id="rId11"/>
    <p:sldId id="660" r:id="rId12"/>
    <p:sldId id="674" r:id="rId13"/>
    <p:sldId id="676" r:id="rId14"/>
    <p:sldId id="672" r:id="rId15"/>
    <p:sldId id="675" r:id="rId16"/>
    <p:sldId id="673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000000"/>
    <a:srgbClr val="00B050"/>
    <a:srgbClr val="D9D9D9"/>
    <a:srgbClr val="D6A300"/>
    <a:srgbClr val="BFBFBF"/>
    <a:srgbClr val="F2F2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48"/>
  </p:normalViewPr>
  <p:slideViewPr>
    <p:cSldViewPr>
      <p:cViewPr varScale="1">
        <p:scale>
          <a:sx n="107" d="100"/>
          <a:sy n="107" d="100"/>
        </p:scale>
        <p:origin x="1760" y="1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25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041E69-5A99-4717-8548-9F941649635E}" type="datetimeFigureOut">
              <a:rPr lang="en-US" smtClean="0"/>
              <a:t>12/1/22</a:t>
            </a:fld>
            <a:endParaRPr lang="en-US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28498A-FF8D-40AD-8B63-DE870BE049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8615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E4F470-A901-45DC-B03C-1586FAD41DE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1027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E4F470-A901-45DC-B03C-1586FAD41DE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3513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E4F470-A901-45DC-B03C-1586FAD41DE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626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E4F470-A901-45DC-B03C-1586FAD41DE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8703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6708F-E785-AB48-B257-4C094CA8AD73}" type="datetime1">
              <a:rPr lang="en-US" smtClean="0"/>
              <a:t>12/1/22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Charles Timmermans, Neutriverse 2022</a:t>
            </a:r>
          </a:p>
        </p:txBody>
      </p:sp>
      <p:sp>
        <p:nvSpPr>
          <p:cNvPr id="9" name="Rectangle 8"/>
          <p:cNvSpPr/>
          <p:nvPr/>
        </p:nvSpPr>
        <p:spPr>
          <a:xfrm>
            <a:off x="345440" y="2942602"/>
            <a:ext cx="7147931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572652" y="2944634"/>
            <a:ext cx="1190348" cy="2459736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712714" y="3136658"/>
            <a:ext cx="910224" cy="2075688"/>
          </a:xfrm>
          <a:prstGeom prst="rect">
            <a:avLst/>
          </a:prstGeom>
          <a:solidFill>
            <a:schemeClr val="accent3">
              <a:alpha val="70000"/>
            </a:schemeClr>
          </a:solidFill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45483" y="3055621"/>
            <a:ext cx="6947845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86826" y="4625268"/>
            <a:ext cx="762000" cy="457200"/>
          </a:xfrm>
        </p:spPr>
        <p:txBody>
          <a:bodyPr/>
          <a:lstStyle>
            <a:lvl1pPr algn="ctr">
              <a:defRPr sz="28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831F73E7-5702-49DE-832E-21D1EFAB8B22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541822" y="4559276"/>
            <a:ext cx="6755166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38971" y="3139440"/>
            <a:ext cx="6760868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2805" y="4648200"/>
            <a:ext cx="6553200" cy="457200"/>
          </a:xfrm>
        </p:spPr>
        <p:txBody>
          <a:bodyPr>
            <a:normAutofit/>
          </a:bodyPr>
          <a:lstStyle>
            <a:lvl1pPr marL="0" indent="0" algn="ctr">
              <a:buNone/>
              <a:defRPr sz="1800" cap="all" spc="300" baseline="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4705" y="3227033"/>
            <a:ext cx="6629400" cy="1219201"/>
          </a:xfrm>
        </p:spPr>
        <p:txBody>
          <a:bodyPr anchor="b" anchorCtr="0">
            <a:noAutofit/>
          </a:bodyPr>
          <a:lstStyle>
            <a:lvl1pPr>
              <a:defRPr sz="4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70DEE-E212-864B-81FA-61C99C9264C5}" type="datetime1">
              <a:rPr lang="en-US" smtClean="0"/>
              <a:t>12/1/22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Charles Timmermans, Neutriverse 2022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1F73E7-5702-49DE-832E-21D1EFAB8B2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861702" y="228600"/>
            <a:ext cx="1859280" cy="6122634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955225" y="351409"/>
            <a:ext cx="1672235" cy="587701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48577" y="395427"/>
            <a:ext cx="1485531" cy="5788981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0999"/>
            <a:ext cx="6172200" cy="5791201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37F36-A425-A044-A5AA-3EAC47649A5F}" type="datetime1">
              <a:rPr lang="en-US" smtClean="0"/>
              <a:t>12/1/22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Charles Timmermans, Neutriverse 2022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1F73E7-5702-49DE-832E-21D1EFAB8B2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1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49997" y="6536531"/>
            <a:ext cx="239245" cy="228028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23414368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12123"/>
            <a:ext cx="8260672" cy="1039427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</a:t>
            </a:r>
            <a:r>
              <a:rPr lang="fr-FR" dirty="0" err="1"/>
              <a:t>niveaua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311B58-8192-BA44-AD2D-862D5C279F3F}" type="datetime1">
              <a:rPr lang="en-US" smtClean="0"/>
              <a:t>12/1/22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Charles Timmermans, Neutriverse 2022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1F73E7-5702-49DE-832E-21D1EFAB8B22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C2FF5-82FB-0A4A-9DB9-B3BFE5BA94B7}" type="datetime1">
              <a:rPr lang="en-US" smtClean="0"/>
              <a:t>12/1/22</a:t>
            </a:fld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51976" y="2946400"/>
            <a:ext cx="8265160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67656" y="3048000"/>
            <a:ext cx="8033800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Charles Timmermans, Neutriverse 2022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1F73E7-5702-49DE-832E-21D1EFAB8B22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6" y="3200399"/>
            <a:ext cx="7696200" cy="1295401"/>
          </a:xfrm>
        </p:spPr>
        <p:txBody>
          <a:bodyPr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000" kern="1200" cap="all" baseline="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675496" y="4541520"/>
            <a:ext cx="7818120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4607510"/>
            <a:ext cx="7696200" cy="523783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75757" y="3124200"/>
            <a:ext cx="7817599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6128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399B4-AE71-1744-B75D-8132CECE3E26}" type="datetime1">
              <a:rPr lang="en-US" smtClean="0"/>
              <a:t>12/1/22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Charles Timmermans, Neutriverse 2022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1F73E7-5702-49DE-832E-21D1EFAB8B2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6128" y="1722438"/>
            <a:ext cx="4040188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128" y="2438400"/>
            <a:ext cx="4040188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22438"/>
            <a:ext cx="4041775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38400"/>
            <a:ext cx="4041775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635BD-014F-114D-ACA5-1824388597DB}" type="datetime1">
              <a:rPr lang="en-US" smtClean="0"/>
              <a:t>12/1/22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Charles Timmermans, Neutriverse 2022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1F73E7-5702-49DE-832E-21D1EFAB8B2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51944-2028-7349-9B81-D66441D4288A}" type="datetime1">
              <a:rPr lang="en-US" smtClean="0"/>
              <a:t>12/1/22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Charles Timmermans, Neutriverse 2022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1F73E7-5702-49DE-832E-21D1EFAB8B2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ounded Rectangle 10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21CF9-F585-4A4F-9C72-CE5CDE59419E}" type="datetime1">
              <a:rPr lang="en-US" smtClean="0"/>
              <a:t>12/1/22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Charles Timmermans, Neutriverse 2022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1F73E7-5702-49DE-832E-21D1EFAB8B2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ounded Rectangle 11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685800"/>
            <a:ext cx="4572000" cy="525780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0C8F1-F134-A244-AD9E-09E6B23B9114}" type="datetime1">
              <a:rPr lang="en-US" smtClean="0"/>
              <a:t>12/1/22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Charles Timmermans, Neutriverse 2022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1F73E7-5702-49DE-832E-21D1EFAB8B2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60034" y="1505712"/>
            <a:ext cx="2716566" cy="3523488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76690" y="1642472"/>
            <a:ext cx="2483254" cy="3234328"/>
          </a:xfrm>
          <a:prstGeom prst="rect">
            <a:avLst/>
          </a:prstGeom>
          <a:solidFill>
            <a:srgbClr val="FFFFFF"/>
          </a:solidFill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9000" y="2971800"/>
            <a:ext cx="2298634" cy="1752600"/>
          </a:xfrm>
        </p:spPr>
        <p:txBody>
          <a:bodyPr/>
          <a:lstStyle>
            <a:lvl1pPr marL="0" indent="0">
              <a:spcBef>
                <a:spcPts val="400"/>
              </a:spcBef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9000" y="1734312"/>
            <a:ext cx="2298634" cy="1191620"/>
          </a:xfrm>
        </p:spPr>
        <p:txBody>
          <a:bodyPr anchor="b">
            <a:normAutofit/>
          </a:bodyPr>
          <a:lstStyle>
            <a:lvl1pPr algn="l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ounded Rectangle 8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5800" y="621437"/>
            <a:ext cx="7772400" cy="4331564"/>
          </a:xfrm>
          <a:solidFill>
            <a:schemeClr val="bg2"/>
          </a:solidFill>
          <a:ln>
            <a:noFill/>
          </a:ln>
          <a:effectLst>
            <a:softEdge rad="12700"/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F942F-3BE1-A340-AF00-9A1EFE218F52}" type="datetime1">
              <a:rPr lang="en-US" smtClean="0"/>
              <a:t>12/1/22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1F73E7-5702-49DE-832E-21D1EFAB8B2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85800" y="4953000"/>
            <a:ext cx="7772400" cy="13716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61999" y="5029200"/>
            <a:ext cx="7600765" cy="1202924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Charles Timmermans, Neutriverse 2022</a:t>
            </a:r>
          </a:p>
        </p:txBody>
      </p:sp>
      <p:sp>
        <p:nvSpPr>
          <p:cNvPr id="13" name="Rectangle 12"/>
          <p:cNvSpPr/>
          <p:nvPr/>
        </p:nvSpPr>
        <p:spPr>
          <a:xfrm>
            <a:off x="914400" y="5638800"/>
            <a:ext cx="7328514" cy="451696"/>
          </a:xfrm>
          <a:prstGeom prst="rect">
            <a:avLst/>
          </a:prstGeom>
          <a:solidFill>
            <a:schemeClr val="accent1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05589" y="5074920"/>
            <a:ext cx="7946136" cy="1097280"/>
          </a:xfrm>
          <a:prstGeom prst="rect">
            <a:avLst/>
          </a:prstGeom>
          <a:noFill/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56289" y="5656556"/>
            <a:ext cx="7244736" cy="40171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5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05400"/>
            <a:ext cx="7328514" cy="523043"/>
          </a:xfrm>
        </p:spPr>
        <p:txBody>
          <a:bodyPr anchor="ctr" anchorCtr="0"/>
          <a:lstStyle>
            <a:lvl1pPr algn="ctr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" name="Rounded Rectangle 6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82296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CCAE4A6D-11C8-0A41-ACD5-175882DF54FA}" type="datetime1">
              <a:rPr lang="en-US" smtClean="0"/>
              <a:t>12/1/22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/>
              <a:t>Charles Timmermans, Neutriverse 2022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831F73E7-5702-49DE-832E-21D1EFAB8B22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74320" y="278166"/>
            <a:ext cx="8595360" cy="1093434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72863" y="278166"/>
            <a:ext cx="8380520" cy="1078074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96968" y="304800"/>
            <a:ext cx="7289831" cy="10394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14230A44-698E-4EFE-BC58-123F545F65AF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348" y="293766"/>
            <a:ext cx="1054621" cy="106149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3200" kern="1200" cap="all" baseline="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emf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emf"/><Relationship Id="rId5" Type="http://schemas.openxmlformats.org/officeDocument/2006/relationships/image" Target="../media/image39.emf"/><Relationship Id="rId4" Type="http://schemas.openxmlformats.org/officeDocument/2006/relationships/image" Target="../media/image38.e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emf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8" b="5264"/>
          <a:stretch/>
        </p:blipFill>
        <p:spPr bwMode="auto">
          <a:xfrm>
            <a:off x="-5300" y="0"/>
            <a:ext cx="91493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ZoneTexte 11"/>
          <p:cNvSpPr txBox="1"/>
          <p:nvPr/>
        </p:nvSpPr>
        <p:spPr>
          <a:xfrm>
            <a:off x="4419600" y="6092283"/>
            <a:ext cx="4648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i="1" dirty="0" err="1">
                <a:solidFill>
                  <a:srgbClr val="FFFF00"/>
                </a:solidFill>
                <a:latin typeface="Bahnschrift SemiLight SemiConde" panose="020B0502040204020203" pitchFamily="34" charset="0"/>
              </a:rPr>
              <a:t>LengHu</a:t>
            </a:r>
            <a:r>
              <a:rPr lang="fr-FR" i="1" dirty="0">
                <a:solidFill>
                  <a:srgbClr val="FFFF00"/>
                </a:solidFill>
                <a:latin typeface="Bahnschrift SemiLight SemiConde" panose="020B0502040204020203" pitchFamily="34" charset="0"/>
              </a:rPr>
              <a:t>, </a:t>
            </a:r>
            <a:r>
              <a:rPr lang="fr-FR" i="1" dirty="0" err="1">
                <a:solidFill>
                  <a:srgbClr val="FFFF00"/>
                </a:solidFill>
                <a:latin typeface="Bahnschrift SemiLight SemiConde" panose="020B0502040204020203" pitchFamily="34" charset="0"/>
              </a:rPr>
              <a:t>QingHai</a:t>
            </a:r>
            <a:r>
              <a:rPr lang="fr-FR" i="1" dirty="0">
                <a:solidFill>
                  <a:srgbClr val="FFFF00"/>
                </a:solidFill>
                <a:latin typeface="Bahnschrift SemiLight SemiConde" panose="020B0502040204020203" pitchFamily="34" charset="0"/>
              </a:rPr>
              <a:t> province, China</a:t>
            </a:r>
          </a:p>
          <a:p>
            <a:pPr algn="r"/>
            <a:r>
              <a:rPr lang="fr-FR" i="1" dirty="0">
                <a:solidFill>
                  <a:srgbClr val="FFFF00"/>
                </a:solidFill>
                <a:latin typeface="Bahnschrift SemiLight SemiConde" panose="020B0502040204020203" pitchFamily="34" charset="0"/>
              </a:rPr>
              <a:t>Candidate site for the GRANDProto300 setup</a:t>
            </a:r>
            <a:endParaRPr lang="en-US" i="1" dirty="0">
              <a:solidFill>
                <a:srgbClr val="FFFF00"/>
              </a:solidFill>
              <a:latin typeface="Bahnschrift SemiLight SemiConde" panose="020B0502040204020203" pitchFamily="34" charset="0"/>
            </a:endParaRPr>
          </a:p>
        </p:txBody>
      </p:sp>
      <p:grpSp>
        <p:nvGrpSpPr>
          <p:cNvPr id="4" name="Groupe 3"/>
          <p:cNvGrpSpPr/>
          <p:nvPr/>
        </p:nvGrpSpPr>
        <p:grpSpPr>
          <a:xfrm>
            <a:off x="7471745" y="79299"/>
            <a:ext cx="1659429" cy="1819918"/>
            <a:chOff x="228600" y="175133"/>
            <a:chExt cx="1659429" cy="1819918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436" r="9661"/>
            <a:stretch/>
          </p:blipFill>
          <p:spPr bwMode="auto">
            <a:xfrm>
              <a:off x="230879" y="175133"/>
              <a:ext cx="1602026" cy="15618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Rectangle 7"/>
            <p:cNvSpPr/>
            <p:nvPr/>
          </p:nvSpPr>
          <p:spPr>
            <a:xfrm>
              <a:off x="228600" y="1718052"/>
              <a:ext cx="1659429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i="1" u="sng" dirty="0"/>
                <a:t>http://grand.cnrs.fr/</a:t>
              </a:r>
            </a:p>
          </p:txBody>
        </p:sp>
      </p:grpSp>
      <p:sp>
        <p:nvSpPr>
          <p:cNvPr id="3" name="Titre 2"/>
          <p:cNvSpPr>
            <a:spLocks noGrp="1"/>
          </p:cNvSpPr>
          <p:nvPr>
            <p:ph type="ctrTitle"/>
          </p:nvPr>
        </p:nvSpPr>
        <p:spPr>
          <a:xfrm>
            <a:off x="609600" y="2133600"/>
            <a:ext cx="8234496" cy="1219201"/>
          </a:xfrm>
        </p:spPr>
        <p:txBody>
          <a:bodyPr/>
          <a:lstStyle/>
          <a:p>
            <a:r>
              <a:rPr lang="fr-FR" dirty="0"/>
              <a:t>The </a:t>
            </a:r>
            <a:r>
              <a:rPr lang="fr-FR" b="1" dirty="0" err="1"/>
              <a:t>g</a:t>
            </a:r>
            <a:r>
              <a:rPr lang="fr-FR" dirty="0" err="1"/>
              <a:t>iant</a:t>
            </a:r>
            <a:r>
              <a:rPr lang="fr-FR" dirty="0"/>
              <a:t> </a:t>
            </a:r>
            <a:r>
              <a:rPr lang="fr-FR" b="1" dirty="0"/>
              <a:t>R</a:t>
            </a:r>
            <a:r>
              <a:rPr lang="fr-FR" dirty="0"/>
              <a:t>adio </a:t>
            </a:r>
            <a:r>
              <a:rPr lang="fr-FR" b="1" dirty="0" err="1"/>
              <a:t>a</a:t>
            </a:r>
            <a:r>
              <a:rPr lang="fr-FR" dirty="0" err="1"/>
              <a:t>rray</a:t>
            </a:r>
            <a:r>
              <a:rPr lang="fr-FR" dirty="0"/>
              <a:t> for </a:t>
            </a:r>
            <a:r>
              <a:rPr lang="fr-FR" b="1" dirty="0"/>
              <a:t>n</a:t>
            </a:r>
            <a:r>
              <a:rPr lang="fr-FR" dirty="0"/>
              <a:t>eutrino </a:t>
            </a:r>
            <a:r>
              <a:rPr lang="fr-FR" b="1" dirty="0" err="1"/>
              <a:t>d</a:t>
            </a:r>
            <a:r>
              <a:rPr lang="fr-FR" dirty="0" err="1"/>
              <a:t>etection</a:t>
            </a:r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050F50D-CAE8-2B8A-4434-9FC121AD52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Charles Timmermans, Neutriverse 2022</a:t>
            </a:r>
          </a:p>
        </p:txBody>
      </p:sp>
    </p:spTree>
    <p:extLst>
      <p:ext uri="{BB962C8B-B14F-4D97-AF65-F5344CB8AC3E}">
        <p14:creationId xmlns:p14="http://schemas.microsoft.com/office/powerpoint/2010/main" val="18332225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e 20">
            <a:extLst>
              <a:ext uri="{FF2B5EF4-FFF2-40B4-BE49-F238E27FC236}">
                <a16:creationId xmlns:a16="http://schemas.microsoft.com/office/drawing/2014/main" id="{D92707E9-E325-4609-BA32-0855C4A8F7DB}"/>
              </a:ext>
            </a:extLst>
          </p:cNvPr>
          <p:cNvGrpSpPr/>
          <p:nvPr/>
        </p:nvGrpSpPr>
        <p:grpSpPr>
          <a:xfrm>
            <a:off x="247073" y="4117642"/>
            <a:ext cx="2598497" cy="2283157"/>
            <a:chOff x="1730610" y="4968179"/>
            <a:chExt cx="3345251" cy="2537267"/>
          </a:xfrm>
        </p:grpSpPr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287E7ED7-B2DA-4898-A10E-0FC509B548AE}"/>
                </a:ext>
              </a:extLst>
            </p:cNvPr>
            <p:cNvGrpSpPr/>
            <p:nvPr/>
          </p:nvGrpSpPr>
          <p:grpSpPr>
            <a:xfrm>
              <a:off x="1730610" y="4968179"/>
              <a:ext cx="3345251" cy="2537267"/>
              <a:chOff x="2147297" y="4951641"/>
              <a:chExt cx="3345251" cy="2537267"/>
            </a:xfrm>
          </p:grpSpPr>
          <p:pic>
            <p:nvPicPr>
              <p:cNvPr id="7" name="Image 6">
                <a:extLst>
                  <a:ext uri="{FF2B5EF4-FFF2-40B4-BE49-F238E27FC236}">
                    <a16:creationId xmlns:a16="http://schemas.microsoft.com/office/drawing/2014/main" id="{C3E22BD7-A1C7-4A33-9BC7-6D7EA160B40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-3136" t="6521" r="-1"/>
              <a:stretch/>
            </p:blipFill>
            <p:spPr>
              <a:xfrm>
                <a:off x="2221614" y="4951641"/>
                <a:ext cx="3270934" cy="2537267"/>
              </a:xfrm>
              <a:prstGeom prst="rect">
                <a:avLst/>
              </a:prstGeom>
            </p:spPr>
          </p:pic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6B7147A2-AB3A-4A7D-951C-6F91A191BAF5}"/>
                  </a:ext>
                </a:extLst>
              </p:cNvPr>
              <p:cNvSpPr/>
              <p:nvPr/>
            </p:nvSpPr>
            <p:spPr>
              <a:xfrm>
                <a:off x="2147297" y="4957247"/>
                <a:ext cx="3270934" cy="5080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350"/>
              </a:p>
            </p:txBody>
          </p:sp>
        </p:grpSp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649A7B85-8452-4B73-8784-FB27E8E9D2E0}"/>
                </a:ext>
              </a:extLst>
            </p:cNvPr>
            <p:cNvSpPr txBox="1"/>
            <p:nvPr/>
          </p:nvSpPr>
          <p:spPr>
            <a:xfrm>
              <a:off x="2221171" y="6532084"/>
              <a:ext cx="741145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350" dirty="0" err="1"/>
                <a:t>With</a:t>
              </a:r>
              <a:r>
                <a:rPr lang="fr-FR" sz="1350" dirty="0"/>
                <a:t> </a:t>
              </a:r>
              <a:r>
                <a:rPr lang="fr-FR" sz="1350" dirty="0" err="1"/>
                <a:t>infill</a:t>
              </a:r>
              <a:endParaRPr lang="fr-FR" sz="1350" dirty="0"/>
            </a:p>
          </p:txBody>
        </p:sp>
      </p:grpSp>
      <p:pic>
        <p:nvPicPr>
          <p:cNvPr id="8" name="Image 7">
            <a:extLst>
              <a:ext uri="{FF2B5EF4-FFF2-40B4-BE49-F238E27FC236}">
                <a16:creationId xmlns:a16="http://schemas.microsoft.com/office/drawing/2014/main" id="{A48DFAD1-6A68-48E8-B47A-C232496DE3C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140" r="3761"/>
          <a:stretch/>
        </p:blipFill>
        <p:spPr>
          <a:xfrm>
            <a:off x="239119" y="4180744"/>
            <a:ext cx="2103705" cy="2218201"/>
          </a:xfrm>
          <a:prstGeom prst="rect">
            <a:avLst/>
          </a:prstGeom>
        </p:spPr>
      </p:pic>
      <p:grpSp>
        <p:nvGrpSpPr>
          <p:cNvPr id="19" name="Groupe 18">
            <a:extLst>
              <a:ext uri="{FF2B5EF4-FFF2-40B4-BE49-F238E27FC236}">
                <a16:creationId xmlns:a16="http://schemas.microsoft.com/office/drawing/2014/main" id="{DFD2C96C-11AD-42BA-8C69-61F245D68091}"/>
              </a:ext>
            </a:extLst>
          </p:cNvPr>
          <p:cNvGrpSpPr/>
          <p:nvPr/>
        </p:nvGrpSpPr>
        <p:grpSpPr>
          <a:xfrm>
            <a:off x="5410200" y="3942754"/>
            <a:ext cx="3378994" cy="2534246"/>
            <a:chOff x="7273483" y="3349615"/>
            <a:chExt cx="4505325" cy="3378994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BF58EF7F-7A94-43F9-8822-F075F5ADDC8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73483" y="3349615"/>
              <a:ext cx="4505325" cy="3378994"/>
            </a:xfrm>
            <a:prstGeom prst="rect">
              <a:avLst/>
            </a:prstGeom>
          </p:spPr>
        </p:pic>
        <p:cxnSp>
          <p:nvCxnSpPr>
            <p:cNvPr id="17" name="Connecteur droit avec flèche 16">
              <a:extLst>
                <a:ext uri="{FF2B5EF4-FFF2-40B4-BE49-F238E27FC236}">
                  <a16:creationId xmlns:a16="http://schemas.microsoft.com/office/drawing/2014/main" id="{832C05CB-8985-41E5-A72C-5000FAA8A5FE}"/>
                </a:ext>
              </a:extLst>
            </p:cNvPr>
            <p:cNvCxnSpPr/>
            <p:nvPr/>
          </p:nvCxnSpPr>
          <p:spPr>
            <a:xfrm>
              <a:off x="10401300" y="4290060"/>
              <a:ext cx="137160" cy="19050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1AE1FF79-C8A1-4BAD-B3D6-87E70189E243}"/>
                </a:ext>
              </a:extLst>
            </p:cNvPr>
            <p:cNvSpPr txBox="1"/>
            <p:nvPr/>
          </p:nvSpPr>
          <p:spPr>
            <a:xfrm>
              <a:off x="10417981" y="4142950"/>
              <a:ext cx="370187" cy="338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i="1" dirty="0">
                  <a:solidFill>
                    <a:srgbClr val="0070C0"/>
                  </a:solidFill>
                </a:rPr>
                <a:t>d</a:t>
              </a:r>
              <a:endParaRPr lang="fr-FR" sz="1350" i="1" dirty="0">
                <a:solidFill>
                  <a:srgbClr val="0070C0"/>
                </a:solidFill>
              </a:endParaRPr>
            </a:p>
          </p:txBody>
        </p:sp>
      </p:grpSp>
      <p:sp>
        <p:nvSpPr>
          <p:cNvPr id="2" name="Titre 1">
            <a:extLst>
              <a:ext uri="{FF2B5EF4-FFF2-40B4-BE49-F238E27FC236}">
                <a16:creationId xmlns:a16="http://schemas.microsoft.com/office/drawing/2014/main" id="{56C0D3AE-A842-4E8B-8647-B33245A789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207" y="295256"/>
            <a:ext cx="7886700" cy="994172"/>
          </a:xfrm>
        </p:spPr>
        <p:txBody>
          <a:bodyPr/>
          <a:lstStyle/>
          <a:p>
            <a:r>
              <a:rPr lang="en-US" dirty="0"/>
              <a:t>GRANDProto300 layout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38CF64B-73DB-45C4-831E-3778BBEA83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5628" y="1851308"/>
            <a:ext cx="5062206" cy="1302544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hexagonal pattern with </a:t>
            </a:r>
            <a:r>
              <a:rPr lang="en-US" i="1" dirty="0"/>
              <a:t>d</a:t>
            </a:r>
            <a:r>
              <a:rPr lang="en-US" dirty="0"/>
              <a:t> = 850m </a:t>
            </a:r>
          </a:p>
          <a:p>
            <a:r>
              <a:rPr lang="en-US" dirty="0">
                <a:sym typeface="Wingdings" panose="05000000000000000000" pitchFamily="2" charset="2"/>
              </a:rPr>
              <a:t>200 antennas  200 km²</a:t>
            </a:r>
          </a:p>
          <a:p>
            <a:r>
              <a:rPr lang="en-US" dirty="0">
                <a:sym typeface="Wingdings" panose="05000000000000000000" pitchFamily="2" charset="2"/>
              </a:rPr>
              <a:t>Infill of ~100 antennas for improved sensitivity at lower energies</a:t>
            </a:r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1337678-9356-4B40-A85B-B336B523B23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3489" y="1527587"/>
            <a:ext cx="3666361" cy="2707466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CF6AA95A-10CD-4508-8ED1-3022A4C85E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11737" y="4090068"/>
            <a:ext cx="2411232" cy="2292205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5E1762C9-333E-4A4C-A1D7-5DF7CC4231F3}"/>
              </a:ext>
            </a:extLst>
          </p:cNvPr>
          <p:cNvSpPr txBox="1"/>
          <p:nvPr/>
        </p:nvSpPr>
        <p:spPr>
          <a:xfrm>
            <a:off x="3286969" y="5281136"/>
            <a:ext cx="173186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dirty="0"/>
              <a:t>GP300:</a:t>
            </a:r>
          </a:p>
          <a:p>
            <a:pPr algn="r"/>
            <a:r>
              <a:rPr lang="en-US" sz="1050" dirty="0"/>
              <a:t>10</a:t>
            </a:r>
            <a:r>
              <a:rPr lang="en-US" sz="1050" baseline="30000" dirty="0"/>
              <a:t>6</a:t>
            </a:r>
            <a:r>
              <a:rPr lang="en-US" sz="1050" dirty="0"/>
              <a:t> events/year in </a:t>
            </a:r>
          </a:p>
          <a:p>
            <a:pPr algn="r"/>
            <a:r>
              <a:rPr lang="en-US" sz="1050" dirty="0"/>
              <a:t>10</a:t>
            </a:r>
            <a:r>
              <a:rPr lang="en-US" sz="1050" baseline="30000" dirty="0"/>
              <a:t>16.5</a:t>
            </a:r>
            <a:r>
              <a:rPr lang="en-US" sz="1050" dirty="0"/>
              <a:t> – 10</a:t>
            </a:r>
            <a:r>
              <a:rPr lang="en-US" sz="1050" baseline="30000" dirty="0"/>
              <a:t>18 </a:t>
            </a:r>
            <a:r>
              <a:rPr lang="en-US" sz="1050" dirty="0"/>
              <a:t>eV energy range</a:t>
            </a:r>
            <a:endParaRPr lang="fr-FR" sz="1050" dirty="0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F977A495-C8C3-47DB-9C88-A893150DA88A}"/>
              </a:ext>
            </a:extLst>
          </p:cNvPr>
          <p:cNvSpPr txBox="1"/>
          <p:nvPr/>
        </p:nvSpPr>
        <p:spPr>
          <a:xfrm>
            <a:off x="423946" y="3728438"/>
            <a:ext cx="189827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Detection efficiency</a:t>
            </a:r>
            <a:endParaRPr lang="fr-FR" sz="1350" dirty="0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3326366E-8BBA-4074-A245-B346A2340E71}"/>
              </a:ext>
            </a:extLst>
          </p:cNvPr>
          <p:cNvSpPr txBox="1"/>
          <p:nvPr/>
        </p:nvSpPr>
        <p:spPr>
          <a:xfrm>
            <a:off x="2895600" y="6375484"/>
            <a:ext cx="255069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rgbClr val="2CAE2C"/>
                </a:solidFill>
              </a:rPr>
              <a:t>the GRAND collaboration, ICRC2019</a:t>
            </a:r>
            <a:endParaRPr lang="fr-FR" sz="1050" dirty="0">
              <a:solidFill>
                <a:srgbClr val="2CAE2C"/>
              </a:solidFill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45FD1A46-881B-468C-90AA-49996BE774BC}"/>
              </a:ext>
            </a:extLst>
          </p:cNvPr>
          <p:cNvSpPr txBox="1"/>
          <p:nvPr/>
        </p:nvSpPr>
        <p:spPr>
          <a:xfrm>
            <a:off x="143480" y="6398568"/>
            <a:ext cx="221567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rgbClr val="2CAE2C"/>
                </a:solidFill>
              </a:rPr>
              <a:t>A. Benoit-Levy, K. </a:t>
            </a:r>
            <a:r>
              <a:rPr lang="en-US" sz="900" dirty="0" err="1">
                <a:solidFill>
                  <a:srgbClr val="2CAE2C"/>
                </a:solidFill>
              </a:rPr>
              <a:t>Kotera</a:t>
            </a:r>
            <a:r>
              <a:rPr lang="en-US" sz="900" dirty="0">
                <a:solidFill>
                  <a:srgbClr val="2CAE2C"/>
                </a:solidFill>
              </a:rPr>
              <a:t> &amp; M. </a:t>
            </a:r>
            <a:r>
              <a:rPr lang="en-US" sz="900" dirty="0" err="1">
                <a:solidFill>
                  <a:srgbClr val="2CAE2C"/>
                </a:solidFill>
              </a:rPr>
              <a:t>Tueros</a:t>
            </a:r>
            <a:endParaRPr lang="fr-FR" sz="900" dirty="0">
              <a:solidFill>
                <a:srgbClr val="2CAE2C"/>
              </a:solidFill>
            </a:endParaRP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CF6D2FFD-7E3A-4D43-950A-131676C7F49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78" t="9140" r="93157"/>
          <a:stretch/>
        </p:blipFill>
        <p:spPr>
          <a:xfrm>
            <a:off x="267856" y="4117642"/>
            <a:ext cx="148179" cy="2310866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AE235B-9F4D-7F1D-A96E-D770BE13AA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492875"/>
            <a:ext cx="3660651" cy="365125"/>
          </a:xfrm>
        </p:spPr>
        <p:txBody>
          <a:bodyPr/>
          <a:lstStyle/>
          <a:p>
            <a:r>
              <a:rPr lang="en-US" dirty="0"/>
              <a:t>Charles Timmermans, </a:t>
            </a:r>
            <a:r>
              <a:rPr lang="en-US" dirty="0" err="1"/>
              <a:t>Neutriverse</a:t>
            </a:r>
            <a:r>
              <a:rPr lang="en-US" dirty="0"/>
              <a:t> 2022</a:t>
            </a:r>
          </a:p>
        </p:txBody>
      </p:sp>
    </p:spTree>
    <p:extLst>
      <p:ext uri="{BB962C8B-B14F-4D97-AF65-F5344CB8AC3E}">
        <p14:creationId xmlns:p14="http://schemas.microsoft.com/office/powerpoint/2010/main" val="1766224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DB2E393-71DF-4FBE-B9B9-5E97EED37E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7800" y="377428"/>
            <a:ext cx="7430558" cy="994172"/>
          </a:xfrm>
        </p:spPr>
        <p:txBody>
          <a:bodyPr>
            <a:normAutofit fontScale="90000"/>
          </a:bodyPr>
          <a:lstStyle/>
          <a:p>
            <a:r>
              <a:rPr lang="en-US" dirty="0"/>
              <a:t>EVENT reconstruction &amp; ANALYSIS</a:t>
            </a:r>
            <a:endParaRPr lang="fr-FR" dirty="0"/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FC8AE025-D124-479D-BC5A-2D49A8FD4A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698" y="3995701"/>
            <a:ext cx="6866563" cy="2786099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83728106-7E83-48DE-8E87-DC59E8D88642}"/>
              </a:ext>
            </a:extLst>
          </p:cNvPr>
          <p:cNvSpPr txBox="1"/>
          <p:nvPr/>
        </p:nvSpPr>
        <p:spPr>
          <a:xfrm>
            <a:off x="155358" y="3276600"/>
            <a:ext cx="19782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Center of spherical fit of trigger times</a:t>
            </a:r>
          </a:p>
          <a:p>
            <a:r>
              <a:rPr lang="en-US" sz="1350" dirty="0">
                <a:sym typeface="Wingdings" panose="05000000000000000000" pitchFamily="2" charset="2"/>
              </a:rPr>
              <a:t> r</a:t>
            </a:r>
            <a:r>
              <a:rPr lang="en-US" sz="1350" dirty="0"/>
              <a:t>adio emission source</a:t>
            </a:r>
            <a:endParaRPr lang="fr-FR" sz="1350" dirty="0"/>
          </a:p>
        </p:txBody>
      </p:sp>
      <p:sp>
        <p:nvSpPr>
          <p:cNvPr id="32" name="Arc 31">
            <a:extLst>
              <a:ext uri="{FF2B5EF4-FFF2-40B4-BE49-F238E27FC236}">
                <a16:creationId xmlns:a16="http://schemas.microsoft.com/office/drawing/2014/main" id="{791E2ECD-6279-4525-B35A-9C03BCB3A939}"/>
              </a:ext>
            </a:extLst>
          </p:cNvPr>
          <p:cNvSpPr/>
          <p:nvPr/>
        </p:nvSpPr>
        <p:spPr>
          <a:xfrm rot="4956457">
            <a:off x="618183" y="3690132"/>
            <a:ext cx="1878306" cy="1623060"/>
          </a:xfrm>
          <a:prstGeom prst="arc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33" name="Arc 32">
            <a:extLst>
              <a:ext uri="{FF2B5EF4-FFF2-40B4-BE49-F238E27FC236}">
                <a16:creationId xmlns:a16="http://schemas.microsoft.com/office/drawing/2014/main" id="{6E6E95C9-701C-46F7-BE76-418A3EE1F36A}"/>
              </a:ext>
            </a:extLst>
          </p:cNvPr>
          <p:cNvSpPr/>
          <p:nvPr/>
        </p:nvSpPr>
        <p:spPr>
          <a:xfrm rot="4956457">
            <a:off x="620868" y="3651419"/>
            <a:ext cx="2333006" cy="2115659"/>
          </a:xfrm>
          <a:prstGeom prst="arc">
            <a:avLst>
              <a:gd name="adj1" fmla="val 16033131"/>
              <a:gd name="adj2" fmla="val 0"/>
            </a:avLst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34" name="Arc 33">
            <a:extLst>
              <a:ext uri="{FF2B5EF4-FFF2-40B4-BE49-F238E27FC236}">
                <a16:creationId xmlns:a16="http://schemas.microsoft.com/office/drawing/2014/main" id="{B253733C-78EE-4C8E-82BF-6D28227464E4}"/>
              </a:ext>
            </a:extLst>
          </p:cNvPr>
          <p:cNvSpPr/>
          <p:nvPr/>
        </p:nvSpPr>
        <p:spPr>
          <a:xfrm rot="4956457">
            <a:off x="872834" y="3639292"/>
            <a:ext cx="2691272" cy="2408155"/>
          </a:xfrm>
          <a:prstGeom prst="arc">
            <a:avLst>
              <a:gd name="adj1" fmla="val 16033131"/>
              <a:gd name="adj2" fmla="val 20614868"/>
            </a:avLst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cxnSp>
        <p:nvCxnSpPr>
          <p:cNvPr id="36" name="Connecteur droit avec flèche 35">
            <a:extLst>
              <a:ext uri="{FF2B5EF4-FFF2-40B4-BE49-F238E27FC236}">
                <a16:creationId xmlns:a16="http://schemas.microsoft.com/office/drawing/2014/main" id="{3EB8158F-380D-40B5-A778-56F855946FB7}"/>
              </a:ext>
            </a:extLst>
          </p:cNvPr>
          <p:cNvCxnSpPr/>
          <p:nvPr/>
        </p:nvCxnSpPr>
        <p:spPr>
          <a:xfrm>
            <a:off x="631716" y="4235950"/>
            <a:ext cx="5158592" cy="184023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Arc 36">
            <a:extLst>
              <a:ext uri="{FF2B5EF4-FFF2-40B4-BE49-F238E27FC236}">
                <a16:creationId xmlns:a16="http://schemas.microsoft.com/office/drawing/2014/main" id="{65390B6D-97F8-4091-8BD0-3F2BA736E536}"/>
              </a:ext>
            </a:extLst>
          </p:cNvPr>
          <p:cNvSpPr/>
          <p:nvPr/>
        </p:nvSpPr>
        <p:spPr>
          <a:xfrm rot="3975076">
            <a:off x="1218308" y="4467373"/>
            <a:ext cx="222885" cy="305788"/>
          </a:xfrm>
          <a:prstGeom prst="arc">
            <a:avLst>
              <a:gd name="adj1" fmla="val 15912491"/>
              <a:gd name="adj2" fmla="val 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3E957043-7E94-4B47-BD3A-C40554BC9F76}"/>
              </a:ext>
            </a:extLst>
          </p:cNvPr>
          <p:cNvSpPr txBox="1"/>
          <p:nvPr/>
        </p:nvSpPr>
        <p:spPr>
          <a:xfrm>
            <a:off x="1453820" y="4506848"/>
            <a:ext cx="30328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rgbClr val="0070C0"/>
                </a:solidFill>
                <a:latin typeface="Symbol" panose="05050102010706020507" pitchFamily="18" charset="2"/>
              </a:rPr>
              <a:t>w</a:t>
            </a:r>
            <a:endParaRPr lang="fr-FR" sz="1350" dirty="0">
              <a:solidFill>
                <a:srgbClr val="0070C0"/>
              </a:solidFill>
              <a:latin typeface="Symbol" panose="05050102010706020507" pitchFamily="18" charset="2"/>
            </a:endParaRPr>
          </a:p>
        </p:txBody>
      </p:sp>
      <p:grpSp>
        <p:nvGrpSpPr>
          <p:cNvPr id="40" name="Groupe 39">
            <a:extLst>
              <a:ext uri="{FF2B5EF4-FFF2-40B4-BE49-F238E27FC236}">
                <a16:creationId xmlns:a16="http://schemas.microsoft.com/office/drawing/2014/main" id="{D101631A-78D4-495A-B939-56BCBB09899B}"/>
              </a:ext>
            </a:extLst>
          </p:cNvPr>
          <p:cNvGrpSpPr/>
          <p:nvPr/>
        </p:nvGrpSpPr>
        <p:grpSpPr>
          <a:xfrm>
            <a:off x="381000" y="1524000"/>
            <a:ext cx="5384355" cy="2514601"/>
            <a:chOff x="2407199" y="713884"/>
            <a:chExt cx="9500756" cy="3765888"/>
          </a:xfrm>
        </p:grpSpPr>
        <p:grpSp>
          <p:nvGrpSpPr>
            <p:cNvPr id="4" name="Groupe 3">
              <a:extLst>
                <a:ext uri="{FF2B5EF4-FFF2-40B4-BE49-F238E27FC236}">
                  <a16:creationId xmlns:a16="http://schemas.microsoft.com/office/drawing/2014/main" id="{13321350-3D5E-4052-8557-609C4C89FCA0}"/>
                </a:ext>
              </a:extLst>
            </p:cNvPr>
            <p:cNvGrpSpPr/>
            <p:nvPr/>
          </p:nvGrpSpPr>
          <p:grpSpPr>
            <a:xfrm>
              <a:off x="6547351" y="720951"/>
              <a:ext cx="5360604" cy="3758821"/>
              <a:chOff x="5625083" y="2558341"/>
              <a:chExt cx="6268903" cy="4360795"/>
            </a:xfrm>
          </p:grpSpPr>
          <p:pic>
            <p:nvPicPr>
              <p:cNvPr id="5" name="Image 4">
                <a:extLst>
                  <a:ext uri="{FF2B5EF4-FFF2-40B4-BE49-F238E27FC236}">
                    <a16:creationId xmlns:a16="http://schemas.microsoft.com/office/drawing/2014/main" id="{41E9959D-C1C5-40B9-BC56-BCFA287FEE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625083" y="2558341"/>
                <a:ext cx="6268903" cy="4360795"/>
              </a:xfrm>
              <a:prstGeom prst="rect">
                <a:avLst/>
              </a:prstGeom>
            </p:spPr>
          </p:pic>
          <p:sp>
            <p:nvSpPr>
              <p:cNvPr id="6" name="ZoneTexte 5">
                <a:extLst>
                  <a:ext uri="{FF2B5EF4-FFF2-40B4-BE49-F238E27FC236}">
                    <a16:creationId xmlns:a16="http://schemas.microsoft.com/office/drawing/2014/main" id="{7686521A-EBDA-457D-96FF-BB7848B7BF60}"/>
                  </a:ext>
                </a:extLst>
              </p:cNvPr>
              <p:cNvSpPr txBox="1"/>
              <p:nvPr/>
            </p:nvSpPr>
            <p:spPr>
              <a:xfrm>
                <a:off x="7243026" y="3003908"/>
                <a:ext cx="2604304" cy="47299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50" dirty="0">
                    <a:solidFill>
                      <a:srgbClr val="00B050"/>
                    </a:solidFill>
                  </a:rPr>
                  <a:t>V. </a:t>
                </a:r>
                <a:r>
                  <a:rPr lang="en-US" sz="1050" dirty="0" err="1">
                    <a:solidFill>
                      <a:srgbClr val="00B050"/>
                    </a:solidFill>
                  </a:rPr>
                  <a:t>Decoene</a:t>
                </a:r>
                <a:r>
                  <a:rPr lang="en-US" sz="1050" dirty="0">
                    <a:solidFill>
                      <a:srgbClr val="00B050"/>
                    </a:solidFill>
                  </a:rPr>
                  <a:t> PhD</a:t>
                </a:r>
                <a:endParaRPr lang="fr-FR" sz="1050" dirty="0">
                  <a:solidFill>
                    <a:srgbClr val="00B050"/>
                  </a:solidFill>
                </a:endParaRPr>
              </a:p>
            </p:txBody>
          </p:sp>
        </p:grpSp>
        <p:sp>
          <p:nvSpPr>
            <p:cNvPr id="39" name="ZoneTexte 38">
              <a:extLst>
                <a:ext uri="{FF2B5EF4-FFF2-40B4-BE49-F238E27FC236}">
                  <a16:creationId xmlns:a16="http://schemas.microsoft.com/office/drawing/2014/main" id="{4CE20B6E-208E-4467-81D0-F83EA7C1030E}"/>
                </a:ext>
              </a:extLst>
            </p:cNvPr>
            <p:cNvSpPr txBox="1"/>
            <p:nvPr/>
          </p:nvSpPr>
          <p:spPr>
            <a:xfrm>
              <a:off x="2407199" y="713884"/>
              <a:ext cx="4046106" cy="8153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350" dirty="0"/>
                <a:t>Analytical description of amplitude distribution</a:t>
              </a:r>
              <a:endParaRPr lang="fr-FR" sz="1350" dirty="0"/>
            </a:p>
          </p:txBody>
        </p:sp>
      </p:grpSp>
      <p:cxnSp>
        <p:nvCxnSpPr>
          <p:cNvPr id="48" name="Connecteur droit 47">
            <a:extLst>
              <a:ext uri="{FF2B5EF4-FFF2-40B4-BE49-F238E27FC236}">
                <a16:creationId xmlns:a16="http://schemas.microsoft.com/office/drawing/2014/main" id="{85AF4E50-9369-41D9-B9A6-DD2793CA9FE8}"/>
              </a:ext>
            </a:extLst>
          </p:cNvPr>
          <p:cNvCxnSpPr>
            <a:cxnSpLocks/>
          </p:cNvCxnSpPr>
          <p:nvPr/>
        </p:nvCxnSpPr>
        <p:spPr>
          <a:xfrm flipV="1">
            <a:off x="2623098" y="4843369"/>
            <a:ext cx="795485" cy="1467733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Flèche : courbe vers le bas 48">
            <a:extLst>
              <a:ext uri="{FF2B5EF4-FFF2-40B4-BE49-F238E27FC236}">
                <a16:creationId xmlns:a16="http://schemas.microsoft.com/office/drawing/2014/main" id="{9AEE92B6-ADFE-4413-AC40-0761F703EC91}"/>
              </a:ext>
            </a:extLst>
          </p:cNvPr>
          <p:cNvSpPr/>
          <p:nvPr/>
        </p:nvSpPr>
        <p:spPr>
          <a:xfrm rot="16735423">
            <a:off x="1502983" y="4392050"/>
            <a:ext cx="1837605" cy="763681"/>
          </a:xfrm>
          <a:prstGeom prst="curvedDownArrow">
            <a:avLst/>
          </a:prstGeom>
          <a:noFill/>
          <a:ln w="28575">
            <a:solidFill>
              <a:srgbClr val="2CAE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>
              <a:solidFill>
                <a:schemeClr val="tx1"/>
              </a:solidFill>
            </a:endParaRP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763955E5-DE2D-4278-BBAB-9BABB3DFC7C0}"/>
              </a:ext>
            </a:extLst>
          </p:cNvPr>
          <p:cNvGrpSpPr/>
          <p:nvPr/>
        </p:nvGrpSpPr>
        <p:grpSpPr>
          <a:xfrm>
            <a:off x="5714998" y="4191768"/>
            <a:ext cx="3447980" cy="2609642"/>
            <a:chOff x="7467785" y="3461331"/>
            <a:chExt cx="4417921" cy="3479522"/>
          </a:xfrm>
        </p:grpSpPr>
        <p:pic>
          <p:nvPicPr>
            <p:cNvPr id="56" name="Image 55">
              <a:extLst>
                <a:ext uri="{FF2B5EF4-FFF2-40B4-BE49-F238E27FC236}">
                  <a16:creationId xmlns:a16="http://schemas.microsoft.com/office/drawing/2014/main" id="{326D845F-CF69-47AA-8E1F-7A15DFBB799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467785" y="3461331"/>
              <a:ext cx="4370027" cy="3268710"/>
            </a:xfrm>
            <a:prstGeom prst="rect">
              <a:avLst/>
            </a:prstGeom>
          </p:spPr>
        </p:pic>
        <p:sp>
          <p:nvSpPr>
            <p:cNvPr id="57" name="ZoneTexte 56">
              <a:extLst>
                <a:ext uri="{FF2B5EF4-FFF2-40B4-BE49-F238E27FC236}">
                  <a16:creationId xmlns:a16="http://schemas.microsoft.com/office/drawing/2014/main" id="{C77D2528-BC70-4D91-BEFF-2AF6D3C9BBFA}"/>
                </a:ext>
              </a:extLst>
            </p:cNvPr>
            <p:cNvSpPr txBox="1"/>
            <p:nvPr/>
          </p:nvSpPr>
          <p:spPr>
            <a:xfrm>
              <a:off x="7804119" y="6602298"/>
              <a:ext cx="4081587" cy="33855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050" dirty="0">
                  <a:solidFill>
                    <a:srgbClr val="00B050"/>
                  </a:solidFill>
                </a:rPr>
                <a:t>V. </a:t>
              </a:r>
              <a:r>
                <a:rPr lang="en-US" sz="1050" dirty="0" err="1">
                  <a:solidFill>
                    <a:srgbClr val="00B050"/>
                  </a:solidFill>
                </a:rPr>
                <a:t>Decoene</a:t>
              </a:r>
              <a:r>
                <a:rPr lang="en-US" sz="1050" dirty="0">
                  <a:solidFill>
                    <a:srgbClr val="00B050"/>
                  </a:solidFill>
                </a:rPr>
                <a:t> et al., submitted to </a:t>
              </a:r>
              <a:r>
                <a:rPr lang="en-US" sz="1050" dirty="0" err="1">
                  <a:solidFill>
                    <a:srgbClr val="00B050"/>
                  </a:solidFill>
                </a:rPr>
                <a:t>Astropart</a:t>
              </a:r>
              <a:r>
                <a:rPr lang="en-US" sz="1050" dirty="0">
                  <a:solidFill>
                    <a:srgbClr val="00B050"/>
                  </a:solidFill>
                </a:rPr>
                <a:t> Phys</a:t>
              </a:r>
              <a:endParaRPr lang="fr-FR" sz="1050" dirty="0">
                <a:solidFill>
                  <a:srgbClr val="00B050"/>
                </a:solidFill>
              </a:endParaRPr>
            </a:p>
          </p:txBody>
        </p:sp>
      </p:grpSp>
      <p:grpSp>
        <p:nvGrpSpPr>
          <p:cNvPr id="59" name="Groupe 58">
            <a:extLst>
              <a:ext uri="{FF2B5EF4-FFF2-40B4-BE49-F238E27FC236}">
                <a16:creationId xmlns:a16="http://schemas.microsoft.com/office/drawing/2014/main" id="{E179E039-601A-4408-AF8C-13E801C6C1B3}"/>
              </a:ext>
            </a:extLst>
          </p:cNvPr>
          <p:cNvGrpSpPr/>
          <p:nvPr/>
        </p:nvGrpSpPr>
        <p:grpSpPr>
          <a:xfrm>
            <a:off x="5761683" y="1528718"/>
            <a:ext cx="3304731" cy="2686436"/>
            <a:chOff x="7449645" y="29158"/>
            <a:chExt cx="4406308" cy="3581915"/>
          </a:xfrm>
        </p:grpSpPr>
        <p:pic>
          <p:nvPicPr>
            <p:cNvPr id="50" name="Image 49">
              <a:extLst>
                <a:ext uri="{FF2B5EF4-FFF2-40B4-BE49-F238E27FC236}">
                  <a16:creationId xmlns:a16="http://schemas.microsoft.com/office/drawing/2014/main" id="{2B98FCA7-D2DF-4390-B0C6-E6AA9B579A7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449645" y="31578"/>
              <a:ext cx="4406308" cy="3579495"/>
            </a:xfrm>
            <a:prstGeom prst="rect">
              <a:avLst/>
            </a:prstGeom>
          </p:spPr>
        </p:pic>
        <p:sp>
          <p:nvSpPr>
            <p:cNvPr id="53" name="ZoneTexte 52">
              <a:extLst>
                <a:ext uri="{FF2B5EF4-FFF2-40B4-BE49-F238E27FC236}">
                  <a16:creationId xmlns:a16="http://schemas.microsoft.com/office/drawing/2014/main" id="{81FB9DB2-F176-4E5C-B520-98C1D7C4C399}"/>
                </a:ext>
              </a:extLst>
            </p:cNvPr>
            <p:cNvSpPr txBox="1"/>
            <p:nvPr/>
          </p:nvSpPr>
          <p:spPr>
            <a:xfrm>
              <a:off x="10060569" y="983167"/>
              <a:ext cx="1473053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350" dirty="0" err="1">
                  <a:latin typeface="Symbol" panose="05050102010706020507" pitchFamily="18" charset="2"/>
                </a:rPr>
                <a:t>s</a:t>
              </a:r>
              <a:r>
                <a:rPr lang="en-US" sz="1350" baseline="-25000" dirty="0" err="1"/>
                <a:t>t</a:t>
              </a:r>
              <a:r>
                <a:rPr lang="en-US" sz="1350" dirty="0"/>
                <a:t> = 5ns</a:t>
              </a:r>
            </a:p>
            <a:p>
              <a:pPr algn="r"/>
              <a:r>
                <a:rPr lang="en-US" sz="1350" dirty="0" err="1">
                  <a:latin typeface="Symbol" panose="05050102010706020507" pitchFamily="18" charset="2"/>
                </a:rPr>
                <a:t>s</a:t>
              </a:r>
              <a:r>
                <a:rPr lang="en-US" sz="1350" baseline="-25000" dirty="0" err="1"/>
                <a:t>A</a:t>
              </a:r>
              <a:r>
                <a:rPr lang="en-US" sz="1350" dirty="0"/>
                <a:t>/A = 20%</a:t>
              </a:r>
              <a:endParaRPr lang="fr-FR" sz="1350" dirty="0"/>
            </a:p>
          </p:txBody>
        </p:sp>
        <p:sp>
          <p:nvSpPr>
            <p:cNvPr id="55" name="ZoneTexte 54">
              <a:extLst>
                <a:ext uri="{FF2B5EF4-FFF2-40B4-BE49-F238E27FC236}">
                  <a16:creationId xmlns:a16="http://schemas.microsoft.com/office/drawing/2014/main" id="{3CC30013-5109-4E7C-810C-BFBF7F731C22}"/>
                </a:ext>
              </a:extLst>
            </p:cNvPr>
            <p:cNvSpPr txBox="1"/>
            <p:nvPr/>
          </p:nvSpPr>
          <p:spPr>
            <a:xfrm>
              <a:off x="8301801" y="29158"/>
              <a:ext cx="2753319" cy="40010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350" dirty="0"/>
                <a:t>     GP300 simulations   </a:t>
              </a:r>
              <a:endParaRPr lang="fr-FR" sz="1350" dirty="0"/>
            </a:p>
          </p:txBody>
        </p:sp>
        <p:sp>
          <p:nvSpPr>
            <p:cNvPr id="58" name="ZoneTexte 57">
              <a:extLst>
                <a:ext uri="{FF2B5EF4-FFF2-40B4-BE49-F238E27FC236}">
                  <a16:creationId xmlns:a16="http://schemas.microsoft.com/office/drawing/2014/main" id="{24CD42BB-3D78-43AC-AAB8-C7A16FDBA50C}"/>
                </a:ext>
              </a:extLst>
            </p:cNvPr>
            <p:cNvSpPr txBox="1"/>
            <p:nvPr/>
          </p:nvSpPr>
          <p:spPr>
            <a:xfrm>
              <a:off x="10014221" y="2194168"/>
              <a:ext cx="1699611" cy="338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>
                  <a:solidFill>
                    <a:srgbClr val="00B050"/>
                  </a:solidFill>
                </a:rPr>
                <a:t>V. </a:t>
              </a:r>
              <a:r>
                <a:rPr lang="en-US" sz="1050" dirty="0" err="1">
                  <a:solidFill>
                    <a:srgbClr val="00B050"/>
                  </a:solidFill>
                </a:rPr>
                <a:t>Decoene</a:t>
              </a:r>
              <a:r>
                <a:rPr lang="en-US" sz="1050" dirty="0">
                  <a:solidFill>
                    <a:srgbClr val="00B050"/>
                  </a:solidFill>
                </a:rPr>
                <a:t> PhD</a:t>
              </a:r>
              <a:endParaRPr lang="fr-FR" sz="1050" dirty="0">
                <a:solidFill>
                  <a:srgbClr val="00B050"/>
                </a:solidFill>
              </a:endParaRPr>
            </a:p>
          </p:txBody>
        </p:sp>
      </p:grpSp>
      <p:pic>
        <p:nvPicPr>
          <p:cNvPr id="61" name="Image 60">
            <a:extLst>
              <a:ext uri="{FF2B5EF4-FFF2-40B4-BE49-F238E27FC236}">
                <a16:creationId xmlns:a16="http://schemas.microsoft.com/office/drawing/2014/main" id="{7C81792C-97A8-4BCE-B09F-36E8E8CDFFF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13" y="4824267"/>
            <a:ext cx="1609946" cy="1207460"/>
          </a:xfrm>
          <a:prstGeom prst="rect">
            <a:avLst/>
          </a:prstGeom>
        </p:spPr>
      </p:pic>
      <p:pic>
        <p:nvPicPr>
          <p:cNvPr id="62" name="Image 61">
            <a:extLst>
              <a:ext uri="{FF2B5EF4-FFF2-40B4-BE49-F238E27FC236}">
                <a16:creationId xmlns:a16="http://schemas.microsoft.com/office/drawing/2014/main" id="{E8AFDCA7-04F3-44F7-8715-63AF0FEF84A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3137" y="4794700"/>
            <a:ext cx="1609946" cy="1207460"/>
          </a:xfrm>
          <a:prstGeom prst="rect">
            <a:avLst/>
          </a:prstGeom>
        </p:spPr>
      </p:pic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3B85A737-31A1-E18A-B6D0-E9235867F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Charles Timmermans, Neutriverse 2022</a:t>
            </a:r>
          </a:p>
        </p:txBody>
      </p:sp>
    </p:spTree>
    <p:extLst>
      <p:ext uri="{BB962C8B-B14F-4D97-AF65-F5344CB8AC3E}">
        <p14:creationId xmlns:p14="http://schemas.microsoft.com/office/powerpoint/2010/main" val="2810347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  <p:bldP spid="34" grpId="0" animBg="1"/>
      <p:bldP spid="4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DB2E393-71DF-4FBE-B9B9-5E97EED37E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7800" y="377428"/>
            <a:ext cx="7430558" cy="994172"/>
          </a:xfrm>
        </p:spPr>
        <p:txBody>
          <a:bodyPr>
            <a:normAutofit/>
          </a:bodyPr>
          <a:lstStyle/>
          <a:p>
            <a:r>
              <a:rPr lang="en-US" dirty="0"/>
              <a:t>Radio Interferometry</a:t>
            </a:r>
            <a:endParaRPr lang="fr-FR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7E41FAB-176C-D56B-D8CA-DD9A5DA43D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524000"/>
            <a:ext cx="3158241" cy="31242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6EA1010-54F2-082A-14AD-5620DA842B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3079" y="1360111"/>
            <a:ext cx="3198167" cy="31242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263CFE2-95EC-8728-9260-8F2423B804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9001" y="3276600"/>
            <a:ext cx="3663950" cy="331559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6B8ADC0-7B0B-E05A-246E-F41D7F50FA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1117" y="3661172"/>
            <a:ext cx="3110935" cy="28194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F246CE5-0168-919E-D5CC-9B6F4A396B1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63079" y="3164976"/>
            <a:ext cx="3607644" cy="3315596"/>
          </a:xfrm>
          <a:prstGeom prst="rect">
            <a:avLst/>
          </a:prstGeom>
        </p:spPr>
      </p:pic>
      <p:sp>
        <p:nvSpPr>
          <p:cNvPr id="19" name="ZoneTexte 56">
            <a:extLst>
              <a:ext uri="{FF2B5EF4-FFF2-40B4-BE49-F238E27FC236}">
                <a16:creationId xmlns:a16="http://schemas.microsoft.com/office/drawing/2014/main" id="{799A8D28-5A58-D458-494A-783B5B415BBE}"/>
              </a:ext>
            </a:extLst>
          </p:cNvPr>
          <p:cNvSpPr txBox="1"/>
          <p:nvPr/>
        </p:nvSpPr>
        <p:spPr>
          <a:xfrm>
            <a:off x="5188809" y="6438202"/>
            <a:ext cx="3416320" cy="25391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050" dirty="0" err="1">
                <a:solidFill>
                  <a:srgbClr val="00B050"/>
                </a:solidFill>
              </a:rPr>
              <a:t>Schoorlemmer</a:t>
            </a:r>
            <a:r>
              <a:rPr lang="en-US" sz="1050" dirty="0">
                <a:solidFill>
                  <a:srgbClr val="00B050"/>
                </a:solidFill>
              </a:rPr>
              <a:t> Carvalho </a:t>
            </a:r>
            <a:r>
              <a:rPr lang="en-US" sz="1050" dirty="0" err="1">
                <a:solidFill>
                  <a:srgbClr val="00B050"/>
                </a:solidFill>
              </a:rPr>
              <a:t>jr</a:t>
            </a:r>
            <a:r>
              <a:rPr lang="en-US" sz="1050" dirty="0">
                <a:solidFill>
                  <a:srgbClr val="00B050"/>
                </a:solidFill>
              </a:rPr>
              <a:t>,, </a:t>
            </a:r>
            <a:r>
              <a:rPr lang="en-US" sz="1050" dirty="0" err="1">
                <a:solidFill>
                  <a:srgbClr val="00B050"/>
                </a:solidFill>
              </a:rPr>
              <a:t>Eur.Phys.J.C</a:t>
            </a:r>
            <a:r>
              <a:rPr lang="en-US" sz="1050" dirty="0">
                <a:solidFill>
                  <a:srgbClr val="00B050"/>
                </a:solidFill>
              </a:rPr>
              <a:t> 81 (2021) </a:t>
            </a:r>
            <a:endParaRPr lang="fr-FR" sz="1050" dirty="0">
              <a:solidFill>
                <a:srgbClr val="00B050"/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49E5991-F76F-F95A-760F-29182F7C8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09800" y="6370637"/>
            <a:ext cx="3198167" cy="365125"/>
          </a:xfrm>
        </p:spPr>
        <p:txBody>
          <a:bodyPr/>
          <a:lstStyle/>
          <a:p>
            <a:r>
              <a:rPr lang="en-US" dirty="0"/>
              <a:t>Charles Timmermans, </a:t>
            </a:r>
            <a:r>
              <a:rPr lang="en-US" dirty="0" err="1"/>
              <a:t>Neutriverse</a:t>
            </a:r>
            <a:r>
              <a:rPr lang="en-US" dirty="0"/>
              <a:t> 2022</a:t>
            </a:r>
          </a:p>
        </p:txBody>
      </p:sp>
    </p:spTree>
    <p:extLst>
      <p:ext uri="{BB962C8B-B14F-4D97-AF65-F5344CB8AC3E}">
        <p14:creationId xmlns:p14="http://schemas.microsoft.com/office/powerpoint/2010/main" val="1502030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DB2E393-71DF-4FBE-B9B9-5E97EED37E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7800" y="377428"/>
            <a:ext cx="7430558" cy="994172"/>
          </a:xfrm>
        </p:spPr>
        <p:txBody>
          <a:bodyPr>
            <a:normAutofit/>
          </a:bodyPr>
          <a:lstStyle/>
          <a:p>
            <a:r>
              <a:rPr lang="en-US" dirty="0"/>
              <a:t>Long Lived Particles</a:t>
            </a:r>
            <a:endParaRPr lang="fr-FR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A777697-0C81-DAA4-32A9-1B3C5DFF42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5200" y="2057400"/>
            <a:ext cx="4483100" cy="36322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A37F646-DCF9-DCED-3F0B-267F9BBBF8A7}"/>
              </a:ext>
            </a:extLst>
          </p:cNvPr>
          <p:cNvSpPr txBox="1"/>
          <p:nvPr/>
        </p:nvSpPr>
        <p:spPr>
          <a:xfrm>
            <a:off x="712519" y="2565070"/>
            <a:ext cx="279268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dirty="0"/>
              <a:t>Searches in horizontal air showers</a:t>
            </a:r>
          </a:p>
          <a:p>
            <a:endParaRPr lang="en-NL" dirty="0"/>
          </a:p>
          <a:p>
            <a:r>
              <a:rPr lang="en-NL" dirty="0"/>
              <a:t>Radio signal moves with speed of light in air</a:t>
            </a:r>
          </a:p>
        </p:txBody>
      </p:sp>
      <p:sp>
        <p:nvSpPr>
          <p:cNvPr id="5" name="ZoneTexte 56">
            <a:extLst>
              <a:ext uri="{FF2B5EF4-FFF2-40B4-BE49-F238E27FC236}">
                <a16:creationId xmlns:a16="http://schemas.microsoft.com/office/drawing/2014/main" id="{6CF30316-5A28-19D8-4B13-7F798F554923}"/>
              </a:ext>
            </a:extLst>
          </p:cNvPr>
          <p:cNvSpPr txBox="1"/>
          <p:nvPr/>
        </p:nvSpPr>
        <p:spPr>
          <a:xfrm>
            <a:off x="5741802" y="5904537"/>
            <a:ext cx="3360215" cy="25391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rgbClr val="00B050"/>
                </a:solidFill>
              </a:rPr>
              <a:t>van </a:t>
            </a:r>
            <a:r>
              <a:rPr lang="en-US" sz="1050" dirty="0" err="1">
                <a:solidFill>
                  <a:srgbClr val="00B050"/>
                </a:solidFill>
              </a:rPr>
              <a:t>Rens</a:t>
            </a:r>
            <a:r>
              <a:rPr lang="en-US" sz="1050" dirty="0">
                <a:solidFill>
                  <a:srgbClr val="00B050"/>
                </a:solidFill>
              </a:rPr>
              <a:t>, masters thesis Radboud University 2022</a:t>
            </a:r>
            <a:endParaRPr lang="fr-FR" sz="1050" dirty="0">
              <a:solidFill>
                <a:srgbClr val="00B050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BAF8FD-8B45-ECA2-B62B-E9E033D4B5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Charles Timmermans, Neutriverse 2022</a:t>
            </a:r>
          </a:p>
        </p:txBody>
      </p:sp>
    </p:spTree>
    <p:extLst>
      <p:ext uri="{BB962C8B-B14F-4D97-AF65-F5344CB8AC3E}">
        <p14:creationId xmlns:p14="http://schemas.microsoft.com/office/powerpoint/2010/main" val="31696993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ree, outdoor, ground, grass&#10;&#10;Description automatically generated">
            <a:extLst>
              <a:ext uri="{FF2B5EF4-FFF2-40B4-BE49-F238E27FC236}">
                <a16:creationId xmlns:a16="http://schemas.microsoft.com/office/drawing/2014/main" id="{511851F3-12D6-54A7-8F18-324AD13FB94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56"/>
          <a:stretch/>
        </p:blipFill>
        <p:spPr>
          <a:xfrm>
            <a:off x="548936" y="1344227"/>
            <a:ext cx="8442664" cy="5365994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795AD0D3-715A-43FF-8688-985B5124A6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304800"/>
            <a:ext cx="8260672" cy="1039427"/>
          </a:xfrm>
        </p:spPr>
        <p:txBody>
          <a:bodyPr/>
          <a:lstStyle/>
          <a:p>
            <a:r>
              <a:rPr lang="fr-FR" dirty="0"/>
              <a:t>GRAND test setups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BD0C68B-F51E-4D9A-83BC-FE6764E1B0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344226"/>
            <a:ext cx="9067800" cy="5365993"/>
          </a:xfrm>
          <a:solidFill>
            <a:srgbClr val="FFFFFF">
              <a:alpha val="52157"/>
            </a:srgbClr>
          </a:solidFill>
        </p:spPr>
        <p:txBody>
          <a:bodyPr>
            <a:normAutofit/>
          </a:bodyPr>
          <a:lstStyle/>
          <a:p>
            <a:endParaRPr lang="fr-FR" sz="2400" u="sng" dirty="0"/>
          </a:p>
          <a:p>
            <a:endParaRPr lang="fr-FR" sz="2400" u="sng" dirty="0"/>
          </a:p>
          <a:p>
            <a:endParaRPr lang="fr-FR" sz="2400" u="sng" dirty="0"/>
          </a:p>
          <a:p>
            <a:endParaRPr lang="fr-FR" sz="2400" u="sng" dirty="0"/>
          </a:p>
          <a:p>
            <a:endParaRPr lang="fr-FR" sz="2400" u="sng" dirty="0"/>
          </a:p>
          <a:p>
            <a:endParaRPr lang="fr-FR" sz="2400" u="sng" dirty="0"/>
          </a:p>
          <a:p>
            <a:r>
              <a:rPr lang="fr-FR" sz="2400" u="sng" dirty="0"/>
              <a:t>GRAND @ Nançay Radio </a:t>
            </a:r>
            <a:r>
              <a:rPr lang="fr-FR" sz="2400" u="sng" dirty="0" err="1"/>
              <a:t>Observatory</a:t>
            </a:r>
            <a:endParaRPr lang="fr-FR" sz="2400" u="sng" dirty="0"/>
          </a:p>
          <a:p>
            <a:pPr lvl="1"/>
            <a:r>
              <a:rPr lang="fr-FR" sz="2000" dirty="0"/>
              <a:t>A </a:t>
            </a:r>
            <a:r>
              <a:rPr lang="fr-FR" sz="2000" b="1" dirty="0"/>
              <a:t>4-units </a:t>
            </a:r>
            <a:r>
              <a:rPr lang="fr-FR" sz="2000" b="1" dirty="0" err="1"/>
              <a:t>testbench</a:t>
            </a:r>
            <a:r>
              <a:rPr lang="fr-FR" sz="2000" dirty="0"/>
              <a:t> in a clean radio </a:t>
            </a:r>
            <a:r>
              <a:rPr lang="fr-FR" sz="2000" dirty="0" err="1"/>
              <a:t>environment</a:t>
            </a:r>
            <a:r>
              <a:rPr lang="fr-FR" sz="2000" dirty="0"/>
              <a:t> (and a </a:t>
            </a:r>
            <a:r>
              <a:rPr lang="fr-FR" sz="2000" dirty="0" err="1"/>
              <a:t>reasonable</a:t>
            </a:r>
            <a:r>
              <a:rPr lang="fr-FR" sz="2000" dirty="0"/>
              <a:t> distance </a:t>
            </a:r>
            <a:r>
              <a:rPr lang="fr-FR" sz="2000" dirty="0" err="1"/>
              <a:t>from</a:t>
            </a:r>
            <a:r>
              <a:rPr lang="fr-FR" sz="2000" dirty="0"/>
              <a:t> </a:t>
            </a:r>
            <a:r>
              <a:rPr lang="fr-FR" sz="2000" dirty="0" err="1"/>
              <a:t>our</a:t>
            </a:r>
            <a:r>
              <a:rPr lang="fr-FR" sz="2000" dirty="0"/>
              <a:t> </a:t>
            </a:r>
            <a:r>
              <a:rPr lang="fr-FR" sz="2000" dirty="0" err="1"/>
              <a:t>labs</a:t>
            </a:r>
            <a:r>
              <a:rPr lang="fr-FR" sz="2000" dirty="0"/>
              <a:t>) </a:t>
            </a:r>
          </a:p>
          <a:p>
            <a:pPr lvl="1"/>
            <a:r>
              <a:rPr lang="fr-FR" sz="2000" dirty="0"/>
              <a:t>Test trigger </a:t>
            </a:r>
            <a:r>
              <a:rPr lang="fr-FR" sz="2000" dirty="0" err="1"/>
              <a:t>algorithms</a:t>
            </a:r>
            <a:r>
              <a:rPr lang="fr-FR" sz="2000" dirty="0"/>
              <a:t> for First (and Second) </a:t>
            </a:r>
            <a:r>
              <a:rPr lang="fr-FR" sz="2000" dirty="0" err="1"/>
              <a:t>Level</a:t>
            </a:r>
            <a:r>
              <a:rPr lang="fr-FR" sz="2000" dirty="0"/>
              <a:t> Triggers.</a:t>
            </a:r>
          </a:p>
          <a:p>
            <a:pPr lvl="1"/>
            <a:r>
              <a:rPr lang="fr-FR" sz="2000" dirty="0" err="1"/>
              <a:t>Also</a:t>
            </a:r>
            <a:r>
              <a:rPr lang="fr-FR" sz="2000" dirty="0"/>
              <a:t> a </a:t>
            </a:r>
            <a:r>
              <a:rPr lang="fr-FR" sz="2000" dirty="0" err="1"/>
              <a:t>tesbench</a:t>
            </a:r>
            <a:r>
              <a:rPr lang="fr-FR" sz="2000" dirty="0"/>
              <a:t> for GP300 </a:t>
            </a:r>
            <a:r>
              <a:rPr lang="fr-FR" sz="2000" dirty="0" err="1"/>
              <a:t>units</a:t>
            </a:r>
            <a:endParaRPr lang="fr-FR" sz="2000" dirty="0"/>
          </a:p>
          <a:p>
            <a:pPr lvl="1"/>
            <a:r>
              <a:rPr lang="fr-FR" sz="2000" dirty="0" err="1"/>
              <a:t>Deployment</a:t>
            </a:r>
            <a:r>
              <a:rPr lang="fr-FR" sz="2000" dirty="0"/>
              <a:t> </a:t>
            </a:r>
            <a:r>
              <a:rPr lang="fr-FR" sz="2000" dirty="0" err="1"/>
              <a:t>started</a:t>
            </a:r>
            <a:r>
              <a:rPr lang="fr-FR" sz="2000" dirty="0"/>
              <a:t>, commissioning first quarter 2023</a:t>
            </a:r>
          </a:p>
          <a:p>
            <a:endParaRPr lang="fr-FR" sz="2400" dirty="0"/>
          </a:p>
          <a:p>
            <a:endParaRPr lang="fr-FR" sz="24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B84A13-21B5-8066-BFFB-CBA314915C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Charles Timmermans, Neutriverse 2022</a:t>
            </a:r>
          </a:p>
        </p:txBody>
      </p:sp>
    </p:spTree>
    <p:extLst>
      <p:ext uri="{BB962C8B-B14F-4D97-AF65-F5344CB8AC3E}">
        <p14:creationId xmlns:p14="http://schemas.microsoft.com/office/powerpoint/2010/main" val="35417084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sky, outdoor, car, mountain&#10;&#10;Description automatically generated">
            <a:extLst>
              <a:ext uri="{FF2B5EF4-FFF2-40B4-BE49-F238E27FC236}">
                <a16:creationId xmlns:a16="http://schemas.microsoft.com/office/drawing/2014/main" id="{95A457F9-4953-420E-2F60-7FBF78B7893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15"/>
          <a:stretch/>
        </p:blipFill>
        <p:spPr>
          <a:xfrm>
            <a:off x="152400" y="1447800"/>
            <a:ext cx="8839200" cy="52959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795AD0D3-715A-43FF-8688-985B5124A6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304800"/>
            <a:ext cx="8260672" cy="1039427"/>
          </a:xfrm>
        </p:spPr>
        <p:txBody>
          <a:bodyPr/>
          <a:lstStyle/>
          <a:p>
            <a:r>
              <a:rPr lang="fr-FR" dirty="0"/>
              <a:t>GRAND test setups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BD0C68B-F51E-4D9A-83BC-FE6764E1B0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482436"/>
            <a:ext cx="9067800" cy="5295900"/>
          </a:xfrm>
          <a:solidFill>
            <a:srgbClr val="FFFFFF">
              <a:alpha val="52157"/>
            </a:srgbClr>
          </a:solidFill>
        </p:spPr>
        <p:txBody>
          <a:bodyPr>
            <a:normAutofit/>
          </a:bodyPr>
          <a:lstStyle/>
          <a:p>
            <a:endParaRPr lang="fr-FR" sz="2400" dirty="0"/>
          </a:p>
          <a:p>
            <a:endParaRPr lang="fr-FR" sz="2400" u="sng" dirty="0"/>
          </a:p>
          <a:p>
            <a:endParaRPr lang="fr-FR" sz="2400" u="sng" dirty="0"/>
          </a:p>
          <a:p>
            <a:endParaRPr lang="fr-FR" sz="2400" u="sng" dirty="0"/>
          </a:p>
          <a:p>
            <a:endParaRPr lang="fr-FR" sz="2400" u="sng" dirty="0"/>
          </a:p>
          <a:p>
            <a:endParaRPr lang="fr-FR" sz="2400" u="sng" dirty="0"/>
          </a:p>
          <a:p>
            <a:r>
              <a:rPr lang="fr-FR" sz="2400" u="sng" dirty="0"/>
              <a:t>GRAND @ Pierre Auger </a:t>
            </a:r>
            <a:r>
              <a:rPr lang="fr-FR" sz="2400" u="sng" dirty="0" err="1"/>
              <a:t>Observatory</a:t>
            </a:r>
            <a:endParaRPr lang="fr-FR" sz="2400" u="sng" dirty="0"/>
          </a:p>
          <a:p>
            <a:pPr lvl="1"/>
            <a:r>
              <a:rPr lang="fr-FR" sz="2000" dirty="0" err="1"/>
              <a:t>Subarray</a:t>
            </a:r>
            <a:r>
              <a:rPr lang="fr-FR" sz="2000" dirty="0"/>
              <a:t> of </a:t>
            </a:r>
            <a:r>
              <a:rPr lang="fr-FR" sz="2000" b="1" dirty="0"/>
              <a:t>10 GP300 </a:t>
            </a:r>
            <a:r>
              <a:rPr lang="fr-FR" sz="2000" b="1" dirty="0" err="1"/>
              <a:t>units</a:t>
            </a:r>
            <a:r>
              <a:rPr lang="fr-FR" sz="2000" b="1" dirty="0"/>
              <a:t> </a:t>
            </a:r>
            <a:r>
              <a:rPr lang="fr-FR" sz="2000" b="1" dirty="0" err="1"/>
              <a:t>within</a:t>
            </a:r>
            <a:r>
              <a:rPr lang="fr-FR" sz="2000" b="1" dirty="0"/>
              <a:t> Pierre Auger </a:t>
            </a:r>
            <a:r>
              <a:rPr lang="fr-FR" sz="2000" b="1" dirty="0" err="1"/>
              <a:t>array</a:t>
            </a:r>
            <a:endParaRPr lang="fr-FR" sz="2000" b="1" dirty="0"/>
          </a:p>
          <a:p>
            <a:pPr lvl="1"/>
            <a:r>
              <a:rPr lang="fr-FR" sz="2000" dirty="0"/>
              <a:t>Test GRAND </a:t>
            </a:r>
            <a:r>
              <a:rPr lang="fr-FR" sz="2000" dirty="0" err="1"/>
              <a:t>units</a:t>
            </a:r>
            <a:r>
              <a:rPr lang="fr-FR" sz="2000" dirty="0"/>
              <a:t> &amp; trigger system in a </a:t>
            </a:r>
            <a:r>
              <a:rPr lang="fr-FR" sz="2000" dirty="0" err="1"/>
              <a:t>different</a:t>
            </a:r>
            <a:r>
              <a:rPr lang="fr-FR" sz="2000" dirty="0"/>
              <a:t> radio </a:t>
            </a:r>
            <a:r>
              <a:rPr lang="fr-FR" sz="2000" dirty="0" err="1"/>
              <a:t>environment</a:t>
            </a:r>
            <a:endParaRPr lang="fr-FR" sz="2000" dirty="0"/>
          </a:p>
          <a:p>
            <a:pPr lvl="1"/>
            <a:r>
              <a:rPr lang="fr-FR" sz="2000" dirty="0"/>
              <a:t>Cross calibration &amp; </a:t>
            </a:r>
            <a:r>
              <a:rPr lang="fr-FR" sz="2000" dirty="0" err="1"/>
              <a:t>analysis</a:t>
            </a:r>
            <a:r>
              <a:rPr lang="fr-FR" sz="2000" dirty="0"/>
              <a:t> of Auger (radio) &amp; GRAND data</a:t>
            </a:r>
          </a:p>
          <a:p>
            <a:pPr lvl="1"/>
            <a:r>
              <a:rPr lang="fr-FR" sz="2000" dirty="0"/>
              <a:t>Site </a:t>
            </a:r>
            <a:r>
              <a:rPr lang="fr-FR" sz="2000" dirty="0" err="1"/>
              <a:t>selection</a:t>
            </a:r>
            <a:r>
              <a:rPr lang="fr-FR" sz="2000" dirty="0"/>
              <a:t> </a:t>
            </a:r>
            <a:r>
              <a:rPr lang="fr-FR" sz="2000" dirty="0" err="1"/>
              <a:t>was</a:t>
            </a:r>
            <a:r>
              <a:rPr lang="fr-FR" sz="2000" dirty="0"/>
              <a:t> </a:t>
            </a:r>
            <a:r>
              <a:rPr lang="fr-FR" sz="2000" dirty="0" err="1"/>
              <a:t>done</a:t>
            </a:r>
            <a:r>
              <a:rPr lang="fr-FR" sz="2000" dirty="0"/>
              <a:t> in </a:t>
            </a:r>
            <a:r>
              <a:rPr lang="fr-FR" sz="2000" dirty="0" err="1"/>
              <a:t>November</a:t>
            </a:r>
            <a:r>
              <a:rPr lang="fr-FR" sz="2000" dirty="0"/>
              <a:t> 2022, </a:t>
            </a:r>
            <a:r>
              <a:rPr lang="fr-FR" sz="2000" dirty="0" err="1"/>
              <a:t>deployment</a:t>
            </a:r>
            <a:r>
              <a:rPr lang="fr-FR" sz="2000" dirty="0"/>
              <a:t> </a:t>
            </a:r>
            <a:r>
              <a:rPr lang="fr-FR" sz="2000" dirty="0" err="1"/>
              <a:t>will</a:t>
            </a:r>
            <a:r>
              <a:rPr lang="fr-FR" sz="2000" dirty="0"/>
              <a:t> start in March 2023</a:t>
            </a:r>
          </a:p>
          <a:p>
            <a:endParaRPr lang="fr-FR" sz="24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F04D88C-A242-5A1E-BAC3-E9864145EA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Charles Timmermans, Neutriverse 2022</a:t>
            </a:r>
          </a:p>
        </p:txBody>
      </p:sp>
    </p:spTree>
    <p:extLst>
      <p:ext uri="{BB962C8B-B14F-4D97-AF65-F5344CB8AC3E}">
        <p14:creationId xmlns:p14="http://schemas.microsoft.com/office/powerpoint/2010/main" val="11255459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7B47B8E7-1F55-4993-9C37-E48141B5B60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32" r="10034"/>
          <a:stretch/>
        </p:blipFill>
        <p:spPr>
          <a:xfrm>
            <a:off x="152400" y="1600200"/>
            <a:ext cx="8915400" cy="5007167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8AEE93B2-7A48-4B95-B850-5CFE9EEDC3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128" y="304800"/>
            <a:ext cx="8260672" cy="1039427"/>
          </a:xfrm>
        </p:spPr>
        <p:txBody>
          <a:bodyPr/>
          <a:lstStyle/>
          <a:p>
            <a:r>
              <a:rPr lang="fr-FR" dirty="0"/>
              <a:t>CONCLUSION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942FA56-100D-4EE5-BA3C-DA96E3825A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752600"/>
            <a:ext cx="8229600" cy="4373563"/>
          </a:xfrm>
          <a:solidFill>
            <a:srgbClr val="FFFFFF">
              <a:alpha val="43922"/>
            </a:srgbClr>
          </a:solidFill>
        </p:spPr>
        <p:txBody>
          <a:bodyPr>
            <a:normAutofit lnSpcReduction="10000"/>
          </a:bodyPr>
          <a:lstStyle/>
          <a:p>
            <a:r>
              <a:rPr lang="fr-FR" dirty="0"/>
              <a:t>GRAND </a:t>
            </a:r>
            <a:r>
              <a:rPr lang="fr-FR" dirty="0" err="1"/>
              <a:t>is</a:t>
            </a:r>
            <a:r>
              <a:rPr lang="fr-FR" dirty="0"/>
              <a:t> an </a:t>
            </a:r>
            <a:r>
              <a:rPr lang="fr-FR" dirty="0" err="1"/>
              <a:t>ambitious</a:t>
            </a:r>
            <a:r>
              <a:rPr lang="fr-FR" dirty="0"/>
              <a:t> </a:t>
            </a:r>
            <a:r>
              <a:rPr lang="fr-FR" dirty="0" err="1"/>
              <a:t>project</a:t>
            </a:r>
            <a:r>
              <a:rPr lang="fr-FR" dirty="0"/>
              <a:t> to </a:t>
            </a:r>
            <a:r>
              <a:rPr lang="fr-FR" dirty="0" err="1"/>
              <a:t>perform</a:t>
            </a:r>
            <a:r>
              <a:rPr lang="fr-FR" dirty="0"/>
              <a:t> </a:t>
            </a:r>
            <a:r>
              <a:rPr lang="fr-FR" b="1" dirty="0"/>
              <a:t>UHE multi-</a:t>
            </a:r>
            <a:r>
              <a:rPr lang="fr-FR" b="1" dirty="0" err="1"/>
              <a:t>messenger</a:t>
            </a:r>
            <a:r>
              <a:rPr lang="fr-FR" b="1" dirty="0"/>
              <a:t> </a:t>
            </a:r>
            <a:r>
              <a:rPr lang="fr-FR" b="1" dirty="0" err="1"/>
              <a:t>astronomy</a:t>
            </a:r>
            <a:r>
              <a:rPr lang="fr-FR" dirty="0"/>
              <a:t> (</a:t>
            </a:r>
            <a:r>
              <a:rPr lang="fr-FR" dirty="0" err="1"/>
              <a:t>among</a:t>
            </a:r>
            <a:r>
              <a:rPr lang="fr-FR" dirty="0"/>
              <a:t> </a:t>
            </a:r>
            <a:r>
              <a:rPr lang="fr-FR" dirty="0" err="1"/>
              <a:t>other</a:t>
            </a:r>
            <a:r>
              <a:rPr lang="fr-FR" dirty="0"/>
              <a:t> </a:t>
            </a:r>
            <a:r>
              <a:rPr lang="fr-FR" dirty="0" err="1"/>
              <a:t>things</a:t>
            </a:r>
            <a:r>
              <a:rPr lang="fr-FR" dirty="0"/>
              <a:t>) in the 2030s</a:t>
            </a:r>
          </a:p>
          <a:p>
            <a:endParaRPr lang="fr-FR" dirty="0"/>
          </a:p>
          <a:p>
            <a:r>
              <a:rPr lang="fr-FR" dirty="0"/>
              <a:t>A </a:t>
            </a:r>
            <a:r>
              <a:rPr lang="fr-FR" dirty="0" err="1"/>
              <a:t>staged</a:t>
            </a:r>
            <a:r>
              <a:rPr lang="fr-FR" dirty="0"/>
              <a:t> </a:t>
            </a:r>
            <a:r>
              <a:rPr lang="fr-FR" dirty="0" err="1"/>
              <a:t>experimental</a:t>
            </a:r>
            <a:r>
              <a:rPr lang="fr-FR" dirty="0"/>
              <a:t> appro</a:t>
            </a:r>
            <a:r>
              <a:rPr lang="en-US" dirty="0"/>
              <a:t>a</a:t>
            </a:r>
            <a:r>
              <a:rPr lang="fr-FR" dirty="0" err="1"/>
              <a:t>ch</a:t>
            </a:r>
            <a:r>
              <a:rPr lang="fr-FR" dirty="0"/>
              <a:t> </a:t>
            </a:r>
            <a:r>
              <a:rPr lang="fr-FR" dirty="0" err="1"/>
              <a:t>was</a:t>
            </a:r>
            <a:r>
              <a:rPr lang="fr-FR" dirty="0"/>
              <a:t> </a:t>
            </a:r>
            <a:r>
              <a:rPr lang="fr-FR" dirty="0" err="1"/>
              <a:t>chosen</a:t>
            </a:r>
            <a:r>
              <a:rPr lang="fr-FR" dirty="0"/>
              <a:t> by the collaboration, </a:t>
            </a:r>
            <a:r>
              <a:rPr lang="fr-FR" dirty="0" err="1"/>
              <a:t>with</a:t>
            </a:r>
            <a:r>
              <a:rPr lang="fr-FR" dirty="0"/>
              <a:t> </a:t>
            </a:r>
            <a:r>
              <a:rPr lang="fr-FR" b="1" dirty="0"/>
              <a:t>GRANDProto300</a:t>
            </a:r>
            <a:r>
              <a:rPr lang="fr-FR" dirty="0"/>
              <a:t> as a </a:t>
            </a:r>
            <a:r>
              <a:rPr lang="fr-FR" dirty="0" err="1"/>
              <a:t>demonstrator</a:t>
            </a:r>
            <a:r>
              <a:rPr lang="fr-FR" dirty="0"/>
              <a:t> for the full-</a:t>
            </a:r>
            <a:r>
              <a:rPr lang="fr-FR" dirty="0" err="1"/>
              <a:t>scale</a:t>
            </a:r>
            <a:r>
              <a:rPr lang="fr-FR" dirty="0"/>
              <a:t> </a:t>
            </a:r>
            <a:r>
              <a:rPr lang="fr-FR" dirty="0" err="1"/>
              <a:t>experiment</a:t>
            </a:r>
            <a:endParaRPr lang="fr-FR" dirty="0"/>
          </a:p>
          <a:p>
            <a:endParaRPr lang="fr-FR" dirty="0"/>
          </a:p>
          <a:p>
            <a:r>
              <a:rPr lang="fr-FR" dirty="0" err="1"/>
              <a:t>Deployment</a:t>
            </a:r>
            <a:r>
              <a:rPr lang="fr-FR" dirty="0"/>
              <a:t> of GRANDProto300 </a:t>
            </a:r>
            <a:r>
              <a:rPr lang="fr-FR" dirty="0" err="1"/>
              <a:t>was</a:t>
            </a:r>
            <a:r>
              <a:rPr lang="fr-FR" dirty="0"/>
              <a:t> </a:t>
            </a:r>
            <a:r>
              <a:rPr lang="fr-FR" dirty="0" err="1"/>
              <a:t>significantly</a:t>
            </a:r>
            <a:r>
              <a:rPr lang="fr-FR" dirty="0"/>
              <a:t> </a:t>
            </a:r>
            <a:r>
              <a:rPr lang="fr-FR" dirty="0" err="1"/>
              <a:t>affected</a:t>
            </a:r>
            <a:r>
              <a:rPr lang="fr-FR" dirty="0"/>
              <a:t> by </a:t>
            </a:r>
            <a:r>
              <a:rPr lang="fr-FR" dirty="0" err="1"/>
              <a:t>Covid</a:t>
            </a:r>
            <a:r>
              <a:rPr lang="fr-FR" dirty="0"/>
              <a:t>… </a:t>
            </a:r>
            <a:r>
              <a:rPr lang="fr-FR" dirty="0" err="1"/>
              <a:t>Now</a:t>
            </a:r>
            <a:r>
              <a:rPr lang="fr-FR" dirty="0"/>
              <a:t> </a:t>
            </a:r>
            <a:r>
              <a:rPr lang="fr-FR" dirty="0" err="1"/>
              <a:t>hoping</a:t>
            </a:r>
            <a:r>
              <a:rPr lang="fr-FR" dirty="0"/>
              <a:t> for a positive </a:t>
            </a:r>
            <a:r>
              <a:rPr lang="fr-FR" dirty="0" err="1"/>
              <a:t>outcome</a:t>
            </a:r>
            <a:r>
              <a:rPr lang="fr-FR" dirty="0"/>
              <a:t> in the </a:t>
            </a:r>
            <a:r>
              <a:rPr lang="fr-FR" dirty="0" err="1"/>
              <a:t>coming</a:t>
            </a:r>
            <a:r>
              <a:rPr lang="fr-FR" dirty="0"/>
              <a:t> </a:t>
            </a:r>
            <a:r>
              <a:rPr lang="fr-FR" dirty="0" err="1"/>
              <a:t>months</a:t>
            </a:r>
            <a:r>
              <a:rPr lang="fr-FR" dirty="0"/>
              <a:t>.</a:t>
            </a:r>
          </a:p>
          <a:p>
            <a:endParaRPr lang="fr-FR" dirty="0"/>
          </a:p>
          <a:p>
            <a:r>
              <a:rPr lang="fr-FR" dirty="0"/>
              <a:t>In the </a:t>
            </a:r>
            <a:r>
              <a:rPr lang="fr-FR" dirty="0" err="1"/>
              <a:t>meanwhile</a:t>
            </a:r>
            <a:r>
              <a:rPr lang="fr-FR" dirty="0"/>
              <a:t>, </a:t>
            </a:r>
            <a:r>
              <a:rPr lang="fr-FR" dirty="0" err="1"/>
              <a:t>vivid</a:t>
            </a:r>
            <a:r>
              <a:rPr lang="fr-FR" dirty="0"/>
              <a:t> </a:t>
            </a:r>
            <a:r>
              <a:rPr lang="fr-FR" dirty="0" err="1"/>
              <a:t>activity</a:t>
            </a:r>
            <a:r>
              <a:rPr lang="fr-FR" dirty="0"/>
              <a:t> </a:t>
            </a:r>
            <a:r>
              <a:rPr lang="fr-FR" dirty="0" err="1"/>
              <a:t>within</a:t>
            </a:r>
            <a:r>
              <a:rPr lang="fr-FR" dirty="0"/>
              <a:t> the collaboration: hardware &amp; software </a:t>
            </a:r>
            <a:r>
              <a:rPr lang="fr-FR" dirty="0" err="1"/>
              <a:t>developments</a:t>
            </a:r>
            <a:r>
              <a:rPr lang="fr-FR" dirty="0"/>
              <a:t>, </a:t>
            </a:r>
            <a:r>
              <a:rPr lang="fr-FR" dirty="0" err="1"/>
              <a:t>deployment</a:t>
            </a:r>
            <a:r>
              <a:rPr lang="fr-FR" dirty="0"/>
              <a:t> of alternative </a:t>
            </a:r>
            <a:r>
              <a:rPr lang="fr-FR" dirty="0" err="1"/>
              <a:t>testbenches</a:t>
            </a:r>
            <a:r>
              <a:rPr lang="fr-FR" dirty="0"/>
              <a:t> and analyses.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D7B336-1949-1880-3CC5-44E107AA2F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Charles Timmermans, Neutriverse 2022</a:t>
            </a:r>
          </a:p>
        </p:txBody>
      </p:sp>
    </p:spTree>
    <p:extLst>
      <p:ext uri="{BB962C8B-B14F-4D97-AF65-F5344CB8AC3E}">
        <p14:creationId xmlns:p14="http://schemas.microsoft.com/office/powerpoint/2010/main" val="31682988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/>
          <a:lstStyle/>
          <a:p>
            <a:r>
              <a:rPr lang="fr-FR" dirty="0" err="1"/>
              <a:t>Why</a:t>
            </a:r>
            <a:r>
              <a:rPr lang="fr-FR" dirty="0"/>
              <a:t> UHE neutrinos?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52400" y="1676400"/>
            <a:ext cx="4419600" cy="1143000"/>
          </a:xfrm>
        </p:spPr>
        <p:txBody>
          <a:bodyPr>
            <a:noAutofit/>
          </a:bodyPr>
          <a:lstStyle/>
          <a:p>
            <a:pPr marL="285750" indent="-285750"/>
            <a:r>
              <a:rPr lang="fr-FR" sz="1600" dirty="0"/>
              <a:t>Clean probe of the </a:t>
            </a:r>
            <a:r>
              <a:rPr lang="fr-FR" sz="1600" dirty="0" err="1"/>
              <a:t>Universe</a:t>
            </a:r>
            <a:r>
              <a:rPr lang="fr-FR" sz="1600" dirty="0"/>
              <a:t> </a:t>
            </a:r>
          </a:p>
          <a:p>
            <a:pPr marL="285750" indent="-285750"/>
            <a:r>
              <a:rPr lang="fr-FR" sz="1600" dirty="0"/>
              <a:t>E&gt;10</a:t>
            </a:r>
            <a:r>
              <a:rPr lang="fr-FR" sz="1600" baseline="30000" dirty="0"/>
              <a:t>17</a:t>
            </a:r>
            <a:r>
              <a:rPr lang="fr-FR" sz="1600" dirty="0"/>
              <a:t>eV neutrinos </a:t>
            </a:r>
            <a:r>
              <a:rPr lang="fr-FR" sz="1600" dirty="0" err="1"/>
              <a:t>is</a:t>
            </a:r>
            <a:r>
              <a:rPr lang="fr-FR" sz="1600" dirty="0"/>
              <a:t> </a:t>
            </a:r>
            <a:r>
              <a:rPr lang="fr-FR" sz="1600" b="1" dirty="0" err="1"/>
              <a:t>uncharted</a:t>
            </a:r>
            <a:r>
              <a:rPr lang="fr-FR" sz="1600" b="1" dirty="0"/>
              <a:t> </a:t>
            </a:r>
            <a:r>
              <a:rPr lang="fr-FR" sz="1600" b="1" dirty="0" err="1"/>
              <a:t>territory</a:t>
            </a:r>
            <a:endParaRPr lang="fr-FR" sz="1600" b="1" dirty="0"/>
          </a:p>
          <a:p>
            <a:pPr marL="285750" indent="-285750"/>
            <a:r>
              <a:rPr lang="fr-FR" sz="1600" dirty="0"/>
              <a:t>Direct </a:t>
            </a:r>
            <a:r>
              <a:rPr lang="fr-FR" sz="1600" dirty="0" err="1"/>
              <a:t>link</a:t>
            </a:r>
            <a:r>
              <a:rPr lang="fr-FR" sz="1600" dirty="0"/>
              <a:t> to </a:t>
            </a:r>
            <a:r>
              <a:rPr lang="fr-FR" sz="1600" dirty="0" err="1"/>
              <a:t>highest</a:t>
            </a:r>
            <a:r>
              <a:rPr lang="fr-FR" sz="1600" dirty="0"/>
              <a:t> </a:t>
            </a:r>
            <a:r>
              <a:rPr lang="fr-FR" sz="1600" dirty="0" err="1"/>
              <a:t>energy</a:t>
            </a:r>
            <a:r>
              <a:rPr lang="fr-FR" sz="1600" dirty="0"/>
              <a:t> </a:t>
            </a:r>
            <a:r>
              <a:rPr lang="fr-FR" sz="1600" dirty="0" err="1"/>
              <a:t>CRs</a:t>
            </a:r>
            <a:r>
              <a:rPr lang="fr-FR" sz="1600" dirty="0"/>
              <a:t>  (5%/A of </a:t>
            </a:r>
            <a:r>
              <a:rPr lang="fr-FR" sz="1600" dirty="0" err="1"/>
              <a:t>primary</a:t>
            </a:r>
            <a:r>
              <a:rPr lang="fr-FR" sz="1600" dirty="0"/>
              <a:t> </a:t>
            </a:r>
            <a:r>
              <a:rPr lang="fr-FR" sz="1600" dirty="0" err="1"/>
              <a:t>energy</a:t>
            </a:r>
            <a:r>
              <a:rPr lang="fr-FR" sz="1600" dirty="0"/>
              <a:t>)</a:t>
            </a:r>
          </a:p>
          <a:p>
            <a:pPr marL="285750" indent="-285750"/>
            <a:r>
              <a:rPr lang="fr-FR" sz="1600" b="1" dirty="0" err="1"/>
              <a:t>Transient</a:t>
            </a:r>
            <a:r>
              <a:rPr lang="fr-FR" sz="1600" b="1" dirty="0"/>
              <a:t> </a:t>
            </a:r>
            <a:r>
              <a:rPr lang="fr-FR" sz="1600" b="1" dirty="0" err="1"/>
              <a:t>multimessenger</a:t>
            </a:r>
            <a:r>
              <a:rPr lang="fr-FR" sz="1600" b="1" dirty="0"/>
              <a:t> </a:t>
            </a:r>
            <a:r>
              <a:rPr lang="fr-FR" sz="1600" b="1" dirty="0" err="1"/>
              <a:t>astronomy</a:t>
            </a:r>
            <a:endParaRPr lang="en-US" sz="1600" b="1" dirty="0"/>
          </a:p>
          <a:p>
            <a:endParaRPr lang="en-US" sz="16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436" y="1333746"/>
            <a:ext cx="3733800" cy="2657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e 4"/>
          <p:cNvGrpSpPr/>
          <p:nvPr/>
        </p:nvGrpSpPr>
        <p:grpSpPr>
          <a:xfrm>
            <a:off x="5426803" y="3970765"/>
            <a:ext cx="3592710" cy="2658635"/>
            <a:chOff x="4549364" y="1099236"/>
            <a:chExt cx="4599913" cy="2965612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1621"/>
            <a:stretch/>
          </p:blipFill>
          <p:spPr bwMode="auto">
            <a:xfrm>
              <a:off x="4554972" y="2551094"/>
              <a:ext cx="4589028" cy="15137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951" b="50000"/>
            <a:stretch/>
          </p:blipFill>
          <p:spPr bwMode="auto">
            <a:xfrm>
              <a:off x="4549364" y="1339755"/>
              <a:ext cx="4589028" cy="12294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5233"/>
            <a:stretch/>
          </p:blipFill>
          <p:spPr bwMode="auto">
            <a:xfrm>
              <a:off x="4560249" y="1099236"/>
              <a:ext cx="4589028" cy="2542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BFE981E9-BF0E-459E-85E1-6CA7538B3157}"/>
              </a:ext>
            </a:extLst>
          </p:cNvPr>
          <p:cNvGrpSpPr/>
          <p:nvPr/>
        </p:nvGrpSpPr>
        <p:grpSpPr>
          <a:xfrm>
            <a:off x="8502" y="3810001"/>
            <a:ext cx="5459130" cy="2819399"/>
            <a:chOff x="-32327" y="3429000"/>
            <a:chExt cx="5459130" cy="2819399"/>
          </a:xfrm>
        </p:grpSpPr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34235C6D-E648-4B41-8CDF-4EBB7A6E921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32327" y="3429000"/>
              <a:ext cx="5459130" cy="2819399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128609" y="5940622"/>
              <a:ext cx="1253869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1400" dirty="0">
                  <a:solidFill>
                    <a:srgbClr val="00B050"/>
                  </a:solidFill>
                </a:rPr>
                <a:t>[2203.08096]</a:t>
              </a:r>
              <a:endParaRPr lang="en-US" sz="1400" dirty="0">
                <a:solidFill>
                  <a:srgbClr val="00B050"/>
                </a:solidFill>
              </a:endParaRPr>
            </a:p>
          </p:txBody>
        </p:sp>
      </p:grpSp>
      <p:pic>
        <p:nvPicPr>
          <p:cNvPr id="15" name="Picture 2">
            <a:extLst>
              <a:ext uri="{FF2B5EF4-FFF2-40B4-BE49-F238E27FC236}">
                <a16:creationId xmlns:a16="http://schemas.microsoft.com/office/drawing/2014/main" id="{FC44EBFD-ACA1-4014-894C-88F73781CF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36" r="9661"/>
          <a:stretch/>
        </p:blipFill>
        <p:spPr bwMode="auto">
          <a:xfrm>
            <a:off x="3622229" y="5280997"/>
            <a:ext cx="763826" cy="744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2201286" y="3254436"/>
            <a:ext cx="4732914" cy="23843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FR" b="1" u="sng" dirty="0"/>
          </a:p>
          <a:p>
            <a:r>
              <a:rPr lang="fr-FR" b="1" u="sng" dirty="0" err="1"/>
              <a:t>What</a:t>
            </a:r>
            <a:r>
              <a:rPr lang="fr-FR" b="1" u="sng" dirty="0"/>
              <a:t> </a:t>
            </a:r>
            <a:r>
              <a:rPr lang="fr-FR" b="1" u="sng" dirty="0" err="1"/>
              <a:t>it</a:t>
            </a:r>
            <a:r>
              <a:rPr lang="fr-FR" b="1" u="sng" dirty="0"/>
              <a:t> </a:t>
            </a:r>
            <a:r>
              <a:rPr lang="fr-FR" b="1" u="sng" dirty="0" err="1"/>
              <a:t>would</a:t>
            </a:r>
            <a:r>
              <a:rPr lang="fr-FR" b="1" u="sng" dirty="0"/>
              <a:t> </a:t>
            </a:r>
            <a:r>
              <a:rPr lang="fr-FR" b="1" u="sng" dirty="0" err="1"/>
              <a:t>take</a:t>
            </a:r>
            <a:r>
              <a:rPr lang="fr-FR" b="1" u="sng" dirty="0"/>
              <a:t>:</a:t>
            </a:r>
          </a:p>
          <a:p>
            <a:endParaRPr lang="fr-FR" b="1" u="sng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Gain of factor ~100 in </a:t>
            </a:r>
            <a:r>
              <a:rPr lang="fr-FR" dirty="0" err="1"/>
              <a:t>sensitivity</a:t>
            </a:r>
            <a:r>
              <a:rPr lang="fr-FR" dirty="0"/>
              <a:t> </a:t>
            </a:r>
          </a:p>
          <a:p>
            <a:r>
              <a:rPr lang="fr-FR" dirty="0"/>
              <a:t>    (10</a:t>
            </a:r>
            <a:r>
              <a:rPr lang="fr-FR" baseline="30000" dirty="0"/>
              <a:t>-10</a:t>
            </a:r>
            <a:r>
              <a:rPr lang="fr-FR" dirty="0"/>
              <a:t> </a:t>
            </a:r>
            <a:r>
              <a:rPr lang="fr-FR" dirty="0" err="1"/>
              <a:t>GeV</a:t>
            </a:r>
            <a:r>
              <a:rPr lang="fr-FR" dirty="0"/>
              <a:t>/cm²/s/sr)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Large </a:t>
            </a:r>
            <a:r>
              <a:rPr lang="fr-FR" dirty="0" err="1"/>
              <a:t>FoV</a:t>
            </a:r>
            <a:r>
              <a:rPr lang="fr-FR" dirty="0"/>
              <a:t> (~full </a:t>
            </a:r>
            <a:r>
              <a:rPr lang="fr-FR" dirty="0" err="1"/>
              <a:t>sky</a:t>
            </a:r>
            <a:r>
              <a:rPr lang="fr-FR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/>
              <a:t>Precise</a:t>
            </a:r>
            <a:r>
              <a:rPr lang="fr-FR" dirty="0"/>
              <a:t> </a:t>
            </a:r>
            <a:r>
              <a:rPr lang="fr-FR" dirty="0" err="1"/>
              <a:t>angular</a:t>
            </a:r>
            <a:r>
              <a:rPr lang="fr-FR" dirty="0"/>
              <a:t> reconstruction (~0.1°)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/>
              <a:t>Decent</a:t>
            </a:r>
            <a:r>
              <a:rPr lang="fr-FR" dirty="0"/>
              <a:t> </a:t>
            </a:r>
            <a:r>
              <a:rPr lang="fr-FR" dirty="0" err="1"/>
              <a:t>energy</a:t>
            </a:r>
            <a:r>
              <a:rPr lang="fr-FR" dirty="0"/>
              <a:t> reconstruction (</a:t>
            </a:r>
            <a:r>
              <a:rPr lang="fr-FR" dirty="0" err="1"/>
              <a:t>spectrum</a:t>
            </a:r>
            <a:r>
              <a:rPr lang="fr-FR" dirty="0"/>
              <a:t>)</a:t>
            </a:r>
          </a:p>
          <a:p>
            <a:endParaRPr lang="en-US" dirty="0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81058939-E862-68F1-5C64-ADE611DDAD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Charles Timmermans, Neutriverse 2022</a:t>
            </a:r>
          </a:p>
        </p:txBody>
      </p:sp>
    </p:spTree>
    <p:extLst>
      <p:ext uri="{BB962C8B-B14F-4D97-AF65-F5344CB8AC3E}">
        <p14:creationId xmlns:p14="http://schemas.microsoft.com/office/powerpoint/2010/main" val="2394318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512564" y="1826691"/>
            <a:ext cx="2602428" cy="4566554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96671"/>
            <a:ext cx="6512564" cy="4566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 6" descr="black-hole-emitting-jets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4927562">
            <a:off x="7104319" y="4274058"/>
            <a:ext cx="2000990" cy="16730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8" name="Connecteur droit 7"/>
          <p:cNvCxnSpPr/>
          <p:nvPr/>
        </p:nvCxnSpPr>
        <p:spPr>
          <a:xfrm>
            <a:off x="6096000" y="4475585"/>
            <a:ext cx="2057400" cy="457200"/>
          </a:xfrm>
          <a:prstGeom prst="line">
            <a:avLst/>
          </a:prstGeom>
          <a:ln w="28575" cmpd="sng">
            <a:solidFill>
              <a:srgbClr val="FF0000"/>
            </a:solidFill>
            <a:prstDash val="lg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5" name="Groupe 14"/>
          <p:cNvGrpSpPr/>
          <p:nvPr/>
        </p:nvGrpSpPr>
        <p:grpSpPr>
          <a:xfrm>
            <a:off x="4316704" y="2990343"/>
            <a:ext cx="2084096" cy="1421869"/>
            <a:chOff x="2652253" y="1596177"/>
            <a:chExt cx="2236496" cy="1567190"/>
          </a:xfrm>
        </p:grpSpPr>
        <p:cxnSp>
          <p:nvCxnSpPr>
            <p:cNvPr id="16" name="Connecteur droit 15"/>
            <p:cNvCxnSpPr/>
            <p:nvPr/>
          </p:nvCxnSpPr>
          <p:spPr>
            <a:xfrm>
              <a:off x="3747991" y="2521400"/>
              <a:ext cx="680609" cy="641967"/>
            </a:xfrm>
            <a:prstGeom prst="line">
              <a:avLst/>
            </a:prstGeom>
            <a:ln w="28575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7" name="Groupe 16"/>
            <p:cNvGrpSpPr/>
            <p:nvPr/>
          </p:nvGrpSpPr>
          <p:grpSpPr>
            <a:xfrm>
              <a:off x="2652253" y="1596177"/>
              <a:ext cx="2236496" cy="1046555"/>
              <a:chOff x="2458040" y="1710220"/>
              <a:chExt cx="2550256" cy="1056193"/>
            </a:xfrm>
          </p:grpSpPr>
          <p:pic>
            <p:nvPicPr>
              <p:cNvPr id="18" name="Picture 2" descr="Résultat de recherche d'images pour &quot;deep inelastic scattering&quot;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3589"/>
              <a:stretch/>
            </p:blipFill>
            <p:spPr bwMode="auto">
              <a:xfrm>
                <a:off x="2458040" y="1710220"/>
                <a:ext cx="2550256" cy="1056193"/>
              </a:xfrm>
              <a:prstGeom prst="rect">
                <a:avLst/>
              </a:prstGeom>
              <a:noFill/>
              <a:ln w="28575">
                <a:solidFill>
                  <a:srgbClr val="FF0000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9" name="ZoneTexte 18"/>
              <p:cNvSpPr txBox="1"/>
              <p:nvPr/>
            </p:nvSpPr>
            <p:spPr>
              <a:xfrm>
                <a:off x="4301909" y="1719858"/>
                <a:ext cx="324128" cy="276999"/>
              </a:xfrm>
              <a:prstGeom prst="rect">
                <a:avLst/>
              </a:prstGeom>
              <a:solidFill>
                <a:srgbClr val="FFFFFF"/>
              </a:solidFill>
              <a:ln w="28575"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fr-FR" sz="1200" b="1" dirty="0">
                    <a:latin typeface="Symbol" panose="05050102010706020507" pitchFamily="18" charset="2"/>
                  </a:rPr>
                  <a:t>t</a:t>
                </a:r>
                <a:r>
                  <a:rPr lang="fr-FR" sz="1200" b="1" baseline="30000" dirty="0"/>
                  <a:t>±</a:t>
                </a:r>
                <a:endParaRPr lang="en-US" sz="1200" b="1" baseline="30000" dirty="0"/>
              </a:p>
            </p:txBody>
          </p:sp>
        </p:grpSp>
      </p:grpSp>
      <p:grpSp>
        <p:nvGrpSpPr>
          <p:cNvPr id="21" name="Groupe 20"/>
          <p:cNvGrpSpPr/>
          <p:nvPr/>
        </p:nvGrpSpPr>
        <p:grpSpPr>
          <a:xfrm>
            <a:off x="2133600" y="4117095"/>
            <a:ext cx="2815830" cy="2129196"/>
            <a:chOff x="5355070" y="309054"/>
            <a:chExt cx="2257366" cy="2129196"/>
          </a:xfrm>
        </p:grpSpPr>
        <p:cxnSp>
          <p:nvCxnSpPr>
            <p:cNvPr id="23" name="Connecteur droit 22"/>
            <p:cNvCxnSpPr/>
            <p:nvPr/>
          </p:nvCxnSpPr>
          <p:spPr>
            <a:xfrm>
              <a:off x="6945662" y="309054"/>
              <a:ext cx="385972" cy="842849"/>
            </a:xfrm>
            <a:prstGeom prst="line">
              <a:avLst/>
            </a:prstGeom>
            <a:ln w="28575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22" name="Picture 6" descr="https://upload.wikimedia.org/wikipedia/commons/thumb/1/11/Feynman_diagram_of_decay_of_tau_lepton.svg/2000px-Feynman_diagram_of_decay_of_tau_lepton.svg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55070" y="1124744"/>
              <a:ext cx="2257366" cy="131350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</p:pic>
      </p:grpSp>
      <p:grpSp>
        <p:nvGrpSpPr>
          <p:cNvPr id="24" name="Groupe 23"/>
          <p:cNvGrpSpPr/>
          <p:nvPr/>
        </p:nvGrpSpPr>
        <p:grpSpPr>
          <a:xfrm>
            <a:off x="4056706" y="5605248"/>
            <a:ext cx="930848" cy="582949"/>
            <a:chOff x="6743929" y="1709859"/>
            <a:chExt cx="930848" cy="582949"/>
          </a:xfrm>
        </p:grpSpPr>
        <p:grpSp>
          <p:nvGrpSpPr>
            <p:cNvPr id="25" name="Groupe 24"/>
            <p:cNvGrpSpPr/>
            <p:nvPr/>
          </p:nvGrpSpPr>
          <p:grpSpPr>
            <a:xfrm>
              <a:off x="6743929" y="1709859"/>
              <a:ext cx="924415" cy="304329"/>
              <a:chOff x="6439234" y="1815487"/>
              <a:chExt cx="924415" cy="304329"/>
            </a:xfrm>
          </p:grpSpPr>
          <p:sp>
            <p:nvSpPr>
              <p:cNvPr id="27" name="Ellipse 26"/>
              <p:cNvSpPr/>
              <p:nvPr/>
            </p:nvSpPr>
            <p:spPr>
              <a:xfrm>
                <a:off x="7081059" y="1815487"/>
                <a:ext cx="282590" cy="303968"/>
              </a:xfrm>
              <a:prstGeom prst="ellipse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Ellipse 27"/>
              <p:cNvSpPr/>
              <p:nvPr/>
            </p:nvSpPr>
            <p:spPr>
              <a:xfrm>
                <a:off x="6439234" y="1815848"/>
                <a:ext cx="282590" cy="303968"/>
              </a:xfrm>
              <a:prstGeom prst="ellipse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6" name="Ellipse 25"/>
            <p:cNvSpPr/>
            <p:nvPr/>
          </p:nvSpPr>
          <p:spPr>
            <a:xfrm>
              <a:off x="7392187" y="1988840"/>
              <a:ext cx="282590" cy="303968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" name="Groupe 8"/>
          <p:cNvGrpSpPr/>
          <p:nvPr/>
        </p:nvGrpSpPr>
        <p:grpSpPr>
          <a:xfrm>
            <a:off x="2057400" y="3829773"/>
            <a:ext cx="3613733" cy="2571027"/>
            <a:chOff x="2057400" y="2003082"/>
            <a:chExt cx="3613733" cy="2571027"/>
          </a:xfrm>
        </p:grpSpPr>
        <p:pic>
          <p:nvPicPr>
            <p:cNvPr id="5123" name="Picture 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57400" y="2675284"/>
              <a:ext cx="3613733" cy="1898825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cxnSp>
          <p:nvCxnSpPr>
            <p:cNvPr id="6" name="Connecteur droit 5"/>
            <p:cNvCxnSpPr/>
            <p:nvPr/>
          </p:nvCxnSpPr>
          <p:spPr>
            <a:xfrm flipH="1" flipV="1">
              <a:off x="2057400" y="2003082"/>
              <a:ext cx="838200" cy="672202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Titre 1">
            <a:extLst>
              <a:ext uri="{FF2B5EF4-FFF2-40B4-BE49-F238E27FC236}">
                <a16:creationId xmlns:a16="http://schemas.microsoft.com/office/drawing/2014/main" id="{80252C80-FD4D-471B-B650-891B748689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7800" y="275432"/>
            <a:ext cx="7681696" cy="1096168"/>
          </a:xfrm>
        </p:spPr>
        <p:txBody>
          <a:bodyPr>
            <a:normAutofit/>
          </a:bodyPr>
          <a:lstStyle/>
          <a:p>
            <a:r>
              <a:rPr lang="fr-FR" dirty="0" err="1"/>
              <a:t>detection</a:t>
            </a:r>
            <a:r>
              <a:rPr lang="fr-FR" dirty="0"/>
              <a:t> </a:t>
            </a:r>
            <a:r>
              <a:rPr lang="fr-FR" dirty="0" err="1"/>
              <a:t>principle</a:t>
            </a:r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4B2F449-B31A-13A1-BF7C-B5810B084B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Charles Timmermans, Neutriverse 2022</a:t>
            </a:r>
          </a:p>
        </p:txBody>
      </p:sp>
    </p:spTree>
    <p:extLst>
      <p:ext uri="{BB962C8B-B14F-4D97-AF65-F5344CB8AC3E}">
        <p14:creationId xmlns:p14="http://schemas.microsoft.com/office/powerpoint/2010/main" val="88957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1" name="Connecteur droit 30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07933" y="1405110"/>
            <a:ext cx="4788691" cy="2531787"/>
          </a:xfrm>
        </p:spPr>
        <p:txBody>
          <a:bodyPr>
            <a:normAutofit lnSpcReduction="10000"/>
          </a:bodyPr>
          <a:lstStyle/>
          <a:p>
            <a:r>
              <a:rPr lang="fr-FR" sz="1200" dirty="0" err="1"/>
              <a:t>Sizable</a:t>
            </a:r>
            <a:r>
              <a:rPr lang="fr-FR" sz="1200" dirty="0"/>
              <a:t> effort for end-to-end simulation </a:t>
            </a:r>
          </a:p>
          <a:p>
            <a:pPr marL="0" indent="0">
              <a:buNone/>
            </a:pPr>
            <a:r>
              <a:rPr lang="fr-FR" sz="1200" dirty="0"/>
              <a:t>DANTON </a:t>
            </a:r>
            <a:r>
              <a:rPr lang="fr-FR" sz="1400" dirty="0" err="1">
                <a:solidFill>
                  <a:srgbClr val="A6A6A6"/>
                </a:solidFill>
              </a:rPr>
              <a:t>Niess</a:t>
            </a:r>
            <a:r>
              <a:rPr lang="fr-FR" sz="1400" dirty="0">
                <a:solidFill>
                  <a:srgbClr val="A6A6A6"/>
                </a:solidFill>
              </a:rPr>
              <a:t> &amp; Martineau-Huynh 1810.01978</a:t>
            </a:r>
          </a:p>
          <a:p>
            <a:pPr marL="0" indent="0">
              <a:buNone/>
            </a:pPr>
            <a:r>
              <a:rPr lang="fr-FR" sz="1200" dirty="0" err="1"/>
              <a:t>RadioMorphing</a:t>
            </a:r>
            <a:r>
              <a:rPr lang="fr-FR" sz="1200" dirty="0"/>
              <a:t> </a:t>
            </a:r>
          </a:p>
          <a:p>
            <a:pPr marL="0" indent="0">
              <a:buNone/>
            </a:pPr>
            <a:r>
              <a:rPr lang="fr-FR" sz="1400" dirty="0" err="1">
                <a:solidFill>
                  <a:srgbClr val="A6A6A6"/>
                </a:solidFill>
              </a:rPr>
              <a:t>Zilles</a:t>
            </a:r>
            <a:r>
              <a:rPr lang="fr-FR" sz="1400" dirty="0">
                <a:solidFill>
                  <a:srgbClr val="A6A6A6"/>
                </a:solidFill>
              </a:rPr>
              <a:t> et al. 1811.01750, Chiche et al.</a:t>
            </a:r>
            <a:endParaRPr lang="fr-FR" sz="1200" dirty="0">
              <a:solidFill>
                <a:srgbClr val="A6A6A6"/>
              </a:solidFill>
            </a:endParaRPr>
          </a:p>
          <a:p>
            <a:pPr marL="0" indent="0">
              <a:buNone/>
            </a:pPr>
            <a:r>
              <a:rPr lang="fr-FR" sz="1200" dirty="0"/>
              <a:t>on a 10000 </a:t>
            </a:r>
            <a:r>
              <a:rPr lang="fr-FR" sz="1200" dirty="0" err="1"/>
              <a:t>antennas</a:t>
            </a:r>
            <a:r>
              <a:rPr lang="fr-FR" sz="1200" dirty="0"/>
              <a:t> </a:t>
            </a:r>
            <a:r>
              <a:rPr lang="fr-FR" sz="1200" dirty="0" err="1"/>
              <a:t>hotspot</a:t>
            </a:r>
            <a:r>
              <a:rPr lang="fr-FR" sz="1200" dirty="0"/>
              <a:t> (GRAND10k)</a:t>
            </a:r>
          </a:p>
          <a:p>
            <a:pPr>
              <a:buFont typeface="Wingdings"/>
              <a:buChar char="è"/>
            </a:pPr>
            <a:r>
              <a:rPr lang="fr-FR" sz="1200" dirty="0" err="1">
                <a:sym typeface="Wingdings" panose="05000000000000000000" pitchFamily="2" charset="2"/>
              </a:rPr>
              <a:t>Sensitivity</a:t>
            </a:r>
            <a:r>
              <a:rPr lang="fr-FR" sz="1200" dirty="0">
                <a:sym typeface="Wingdings" panose="05000000000000000000" pitchFamily="2" charset="2"/>
              </a:rPr>
              <a:t> </a:t>
            </a:r>
            <a:r>
              <a:rPr lang="fr-FR" sz="1200" dirty="0"/>
              <a:t>in IceCube2015 range.</a:t>
            </a:r>
          </a:p>
          <a:p>
            <a:pPr marL="285750" indent="-285750"/>
            <a:r>
              <a:rPr lang="fr-FR" sz="1200" b="1" dirty="0"/>
              <a:t>Go for x20!! </a:t>
            </a:r>
            <a:r>
              <a:rPr lang="fr-FR" sz="1200" b="1" dirty="0">
                <a:sym typeface="Wingdings" panose="05000000000000000000" pitchFamily="2" charset="2"/>
              </a:rPr>
              <a:t> </a:t>
            </a:r>
            <a:r>
              <a:rPr lang="fr-FR" sz="1200" b="1" dirty="0"/>
              <a:t>Network of o(20) </a:t>
            </a:r>
            <a:r>
              <a:rPr lang="fr-FR" sz="1200" b="1" dirty="0" err="1"/>
              <a:t>subarrays</a:t>
            </a:r>
            <a:r>
              <a:rPr lang="fr-FR" sz="1200" b="1" dirty="0"/>
              <a:t> of o(10000) </a:t>
            </a:r>
            <a:r>
              <a:rPr lang="fr-FR" sz="1200" b="1" dirty="0" err="1"/>
              <a:t>antennas</a:t>
            </a:r>
            <a:r>
              <a:rPr lang="fr-FR" sz="1200" b="1" dirty="0"/>
              <a:t> </a:t>
            </a:r>
            <a:r>
              <a:rPr lang="fr-FR" sz="1200" b="1" dirty="0" err="1"/>
              <a:t>with</a:t>
            </a:r>
            <a:r>
              <a:rPr lang="fr-FR" sz="1200" b="1" dirty="0"/>
              <a:t> </a:t>
            </a:r>
            <a:r>
              <a:rPr lang="fr-FR" sz="1200" b="1" dirty="0" err="1"/>
              <a:t>sparse</a:t>
            </a:r>
            <a:r>
              <a:rPr lang="fr-FR" sz="1200" b="1" dirty="0"/>
              <a:t> </a:t>
            </a:r>
            <a:r>
              <a:rPr lang="fr-FR" sz="1200" b="1" dirty="0" err="1"/>
              <a:t>density</a:t>
            </a:r>
            <a:r>
              <a:rPr lang="fr-FR" sz="1200" b="1" dirty="0"/>
              <a:t> (1/km²) at </a:t>
            </a:r>
            <a:r>
              <a:rPr lang="fr-FR" sz="1200" b="1" dirty="0" err="1"/>
              <a:t>various</a:t>
            </a:r>
            <a:r>
              <a:rPr lang="fr-FR" sz="1200" b="1" dirty="0"/>
              <a:t> favorable locations </a:t>
            </a:r>
            <a:r>
              <a:rPr lang="fr-FR" sz="1200" b="1" dirty="0" err="1"/>
              <a:t>around</a:t>
            </a:r>
            <a:r>
              <a:rPr lang="fr-FR" sz="1200" b="1" dirty="0"/>
              <a:t> the world (« </a:t>
            </a:r>
            <a:r>
              <a:rPr lang="fr-FR" sz="1200" b="1" dirty="0" err="1"/>
              <a:t>hotspots</a:t>
            </a:r>
            <a:r>
              <a:rPr lang="fr-FR" sz="1200" b="1" dirty="0"/>
              <a:t> »)</a:t>
            </a:r>
            <a:endParaRPr lang="en-US" sz="1200" b="1" dirty="0"/>
          </a:p>
          <a:p>
            <a:pPr marL="285750" indent="-285750"/>
            <a:r>
              <a:rPr lang="fr-FR" sz="1200" dirty="0" err="1"/>
              <a:t>Sensitivity</a:t>
            </a:r>
            <a:r>
              <a:rPr lang="fr-FR" sz="1200" dirty="0"/>
              <a:t> of full </a:t>
            </a:r>
            <a:r>
              <a:rPr lang="fr-FR" sz="1200" dirty="0" err="1"/>
              <a:t>array</a:t>
            </a:r>
            <a:r>
              <a:rPr lang="fr-FR" sz="1200" dirty="0"/>
              <a:t> good </a:t>
            </a:r>
            <a:r>
              <a:rPr lang="fr-FR" sz="1200" dirty="0" err="1"/>
              <a:t>enough</a:t>
            </a:r>
            <a:r>
              <a:rPr lang="fr-FR" sz="1200" dirty="0"/>
              <a:t> for GRAND to </a:t>
            </a:r>
            <a:r>
              <a:rPr lang="fr-FR" sz="1200" dirty="0" err="1"/>
              <a:t>detect</a:t>
            </a:r>
            <a:r>
              <a:rPr lang="fr-FR" sz="1200" dirty="0"/>
              <a:t> </a:t>
            </a:r>
            <a:r>
              <a:rPr lang="fr-FR" sz="1200" dirty="0" err="1"/>
              <a:t>cosmogenic</a:t>
            </a:r>
            <a:r>
              <a:rPr lang="fr-FR" sz="1200" dirty="0"/>
              <a:t> neutrinos for standard </a:t>
            </a:r>
            <a:r>
              <a:rPr lang="fr-FR" sz="1200" dirty="0" err="1"/>
              <a:t>hypothesis</a:t>
            </a:r>
            <a:endParaRPr lang="fr-FR" sz="1200" dirty="0"/>
          </a:p>
          <a:p>
            <a:pPr marL="285750" indent="-285750"/>
            <a:r>
              <a:rPr lang="fr-FR" sz="1200" b="1" dirty="0"/>
              <a:t>GRAND white </a:t>
            </a:r>
            <a:r>
              <a:rPr lang="fr-FR" sz="1200" b="1" dirty="0" err="1"/>
              <a:t>paper</a:t>
            </a:r>
            <a:r>
              <a:rPr lang="fr-FR" sz="1200" b="1" dirty="0"/>
              <a:t> </a:t>
            </a:r>
          </a:p>
          <a:p>
            <a:pPr marL="0" indent="0">
              <a:buNone/>
            </a:pPr>
            <a:endParaRPr lang="fr-FR" sz="1200" dirty="0"/>
          </a:p>
        </p:txBody>
      </p:sp>
      <p:grpSp>
        <p:nvGrpSpPr>
          <p:cNvPr id="4" name="Groupe 3"/>
          <p:cNvGrpSpPr/>
          <p:nvPr/>
        </p:nvGrpSpPr>
        <p:grpSpPr>
          <a:xfrm>
            <a:off x="4955343" y="46832"/>
            <a:ext cx="3883857" cy="3305968"/>
            <a:chOff x="150576" y="2952120"/>
            <a:chExt cx="5181600" cy="3886200"/>
          </a:xfrm>
        </p:grpSpPr>
        <p:pic>
          <p:nvPicPr>
            <p:cNvPr id="5" name="Imag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576" y="2952120"/>
              <a:ext cx="5181600" cy="3886200"/>
            </a:xfrm>
            <a:prstGeom prst="rect">
              <a:avLst/>
            </a:prstGeom>
          </p:spPr>
        </p:pic>
        <p:sp>
          <p:nvSpPr>
            <p:cNvPr id="6" name="ZoneTexte 5"/>
            <p:cNvSpPr txBox="1"/>
            <p:nvPr/>
          </p:nvSpPr>
          <p:spPr>
            <a:xfrm>
              <a:off x="1270686" y="4430239"/>
              <a:ext cx="26670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b="1" dirty="0">
                  <a:solidFill>
                    <a:schemeClr val="bg1"/>
                  </a:solidFill>
                </a:rPr>
                <a:t>10 000km² </a:t>
              </a:r>
            </a:p>
            <a:p>
              <a:pPr algn="ctr"/>
              <a:r>
                <a:rPr lang="fr-FR" b="1" dirty="0">
                  <a:solidFill>
                    <a:schemeClr val="bg1"/>
                  </a:solidFill>
                </a:rPr>
                <a:t>HotSpot1 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2" name="Groupe 31"/>
          <p:cNvGrpSpPr/>
          <p:nvPr/>
        </p:nvGrpSpPr>
        <p:grpSpPr>
          <a:xfrm>
            <a:off x="4953001" y="3197423"/>
            <a:ext cx="4191000" cy="3660577"/>
            <a:chOff x="4855117" y="3197423"/>
            <a:chExt cx="4361172" cy="3660577"/>
          </a:xfrm>
        </p:grpSpPr>
        <p:grpSp>
          <p:nvGrpSpPr>
            <p:cNvPr id="7" name="Groupe 6"/>
            <p:cNvGrpSpPr/>
            <p:nvPr/>
          </p:nvGrpSpPr>
          <p:grpSpPr>
            <a:xfrm>
              <a:off x="4876800" y="3460738"/>
              <a:ext cx="4337104" cy="3397262"/>
              <a:chOff x="76200" y="3020837"/>
              <a:chExt cx="5181600" cy="3685291"/>
            </a:xfrm>
          </p:grpSpPr>
          <p:pic>
            <p:nvPicPr>
              <p:cNvPr id="8" name="Image 7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6200" y="3020837"/>
                <a:ext cx="5181600" cy="3685291"/>
              </a:xfrm>
              <a:prstGeom prst="rect">
                <a:avLst/>
              </a:prstGeom>
            </p:spPr>
          </p:pic>
          <p:sp>
            <p:nvSpPr>
              <p:cNvPr id="9" name="ZoneTexte 8"/>
              <p:cNvSpPr txBox="1"/>
              <p:nvPr/>
            </p:nvSpPr>
            <p:spPr>
              <a:xfrm>
                <a:off x="2261093" y="5791200"/>
                <a:ext cx="169431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b="1" dirty="0">
                    <a:solidFill>
                      <a:srgbClr val="FF0000"/>
                    </a:solidFill>
                    <a:latin typeface="Symbol" panose="05050102010706020507" pitchFamily="18" charset="2"/>
                  </a:rPr>
                  <a:t>n</a:t>
                </a:r>
                <a:r>
                  <a:rPr lang="fr-FR" b="1" dirty="0">
                    <a:solidFill>
                      <a:srgbClr val="FF0000"/>
                    </a:solidFill>
                  </a:rPr>
                  <a:t> CC interaction</a:t>
                </a:r>
                <a:endParaRPr lang="en-US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10" name="ZoneTexte 9"/>
              <p:cNvSpPr txBox="1"/>
              <p:nvPr/>
            </p:nvSpPr>
            <p:spPr>
              <a:xfrm>
                <a:off x="3080428" y="5052919"/>
                <a:ext cx="89088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b="1" dirty="0">
                    <a:solidFill>
                      <a:srgbClr val="FF0000"/>
                    </a:solidFill>
                    <a:latin typeface="Symbol" panose="05050102010706020507" pitchFamily="18" charset="2"/>
                  </a:rPr>
                  <a:t>t</a:t>
                </a:r>
                <a:r>
                  <a:rPr lang="fr-FR" b="1" dirty="0">
                    <a:solidFill>
                      <a:srgbClr val="FF0000"/>
                    </a:solidFill>
                  </a:rPr>
                  <a:t> </a:t>
                </a:r>
                <a:r>
                  <a:rPr lang="fr-FR" b="1" dirty="0" err="1">
                    <a:solidFill>
                      <a:srgbClr val="FF0000"/>
                    </a:solidFill>
                  </a:rPr>
                  <a:t>decay</a:t>
                </a:r>
                <a:endParaRPr lang="en-US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11" name="ZoneTexte 10"/>
              <p:cNvSpPr txBox="1"/>
              <p:nvPr/>
            </p:nvSpPr>
            <p:spPr>
              <a:xfrm>
                <a:off x="1219200" y="3669268"/>
                <a:ext cx="181357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b="1" dirty="0" err="1">
                    <a:solidFill>
                      <a:srgbClr val="0070C0"/>
                    </a:solidFill>
                  </a:rPr>
                  <a:t>Trigged</a:t>
                </a:r>
                <a:r>
                  <a:rPr lang="fr-FR" b="1" dirty="0">
                    <a:solidFill>
                      <a:srgbClr val="0070C0"/>
                    </a:solidFill>
                  </a:rPr>
                  <a:t> </a:t>
                </a:r>
                <a:r>
                  <a:rPr lang="fr-FR" b="1" dirty="0" err="1">
                    <a:solidFill>
                      <a:srgbClr val="0070C0"/>
                    </a:solidFill>
                  </a:rPr>
                  <a:t>antennas</a:t>
                </a:r>
                <a:endParaRPr lang="en-US" b="1" dirty="0">
                  <a:solidFill>
                    <a:srgbClr val="0070C0"/>
                  </a:solidFill>
                </a:endParaRPr>
              </a:p>
            </p:txBody>
          </p:sp>
          <p:sp>
            <p:nvSpPr>
              <p:cNvPr id="12" name="ZoneTexte 11"/>
              <p:cNvSpPr txBox="1"/>
              <p:nvPr/>
            </p:nvSpPr>
            <p:spPr>
              <a:xfrm>
                <a:off x="525162" y="3124200"/>
                <a:ext cx="216501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/>
                  <a:t>E</a:t>
                </a:r>
                <a:r>
                  <a:rPr lang="fr-FR" baseline="-25000" dirty="0">
                    <a:latin typeface="Symbol" panose="05050102010706020507" pitchFamily="18" charset="2"/>
                  </a:rPr>
                  <a:t>n</a:t>
                </a:r>
                <a:r>
                  <a:rPr lang="fr-FR" dirty="0"/>
                  <a:t> = 2 10</a:t>
                </a:r>
                <a:r>
                  <a:rPr lang="fr-FR" baseline="30000" dirty="0"/>
                  <a:t>19</a:t>
                </a:r>
                <a:r>
                  <a:rPr lang="fr-FR" dirty="0"/>
                  <a:t>eV; </a:t>
                </a:r>
                <a:r>
                  <a:rPr lang="fr-FR" dirty="0">
                    <a:latin typeface="Symbol" panose="05050102010706020507" pitchFamily="18" charset="2"/>
                  </a:rPr>
                  <a:t>q</a:t>
                </a:r>
                <a:r>
                  <a:rPr lang="fr-FR" dirty="0"/>
                  <a:t> = 93°</a:t>
                </a:r>
                <a:endParaRPr lang="en-US" dirty="0"/>
              </a:p>
            </p:txBody>
          </p:sp>
        </p:grpSp>
        <p:sp>
          <p:nvSpPr>
            <p:cNvPr id="30" name="ZoneTexte 29"/>
            <p:cNvSpPr txBox="1"/>
            <p:nvPr/>
          </p:nvSpPr>
          <p:spPr>
            <a:xfrm>
              <a:off x="4855117" y="3197423"/>
              <a:ext cx="4361172" cy="30008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fr-FR" sz="1350" dirty="0">
                  <a:highlight>
                    <a:srgbClr val="FFFFFF"/>
                  </a:highlight>
                </a:rPr>
                <a:t>A </a:t>
              </a:r>
              <a:r>
                <a:rPr lang="fr-FR" sz="1350" dirty="0" err="1">
                  <a:highlight>
                    <a:srgbClr val="FFFFFF"/>
                  </a:highlight>
                </a:rPr>
                <a:t>simulated</a:t>
              </a:r>
              <a:r>
                <a:rPr lang="fr-FR" sz="1350" dirty="0">
                  <a:highlight>
                    <a:srgbClr val="FFFFFF"/>
                  </a:highlight>
                </a:rPr>
                <a:t> neutrino </a:t>
              </a:r>
              <a:r>
                <a:rPr lang="fr-FR" sz="1350" dirty="0" err="1">
                  <a:highlight>
                    <a:srgbClr val="FFFFFF"/>
                  </a:highlight>
                </a:rPr>
                <a:t>event</a:t>
              </a:r>
              <a:r>
                <a:rPr lang="fr-FR" sz="1350" dirty="0">
                  <a:highlight>
                    <a:srgbClr val="FFFFFF"/>
                  </a:highlight>
                </a:rPr>
                <a:t> in a GRAND </a:t>
              </a:r>
              <a:r>
                <a:rPr lang="fr-FR" sz="1350" dirty="0" err="1">
                  <a:highlight>
                    <a:srgbClr val="FFFFFF"/>
                  </a:highlight>
                </a:rPr>
                <a:t>hotspot</a:t>
              </a:r>
              <a:endParaRPr lang="en-US" sz="1350" dirty="0">
                <a:highlight>
                  <a:srgbClr val="FFFFFF"/>
                </a:highlight>
              </a:endParaRPr>
            </a:p>
          </p:txBody>
        </p:sp>
      </p:grpSp>
      <p:pic>
        <p:nvPicPr>
          <p:cNvPr id="33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6867" y="2871334"/>
            <a:ext cx="4081854" cy="402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221542" y="304800"/>
            <a:ext cx="3883857" cy="1096168"/>
          </a:xfrm>
        </p:spPr>
        <p:txBody>
          <a:bodyPr>
            <a:normAutofit/>
          </a:bodyPr>
          <a:lstStyle/>
          <a:p>
            <a:r>
              <a:rPr lang="fr-FR" dirty="0"/>
              <a:t>GRAND </a:t>
            </a:r>
            <a:r>
              <a:rPr lang="fr-FR" dirty="0" err="1"/>
              <a:t>proposal</a:t>
            </a:r>
            <a:endParaRPr lang="en-US" dirty="0"/>
          </a:p>
        </p:txBody>
      </p:sp>
      <p:sp>
        <p:nvSpPr>
          <p:cNvPr id="34" name="Flèche droite rayée 33"/>
          <p:cNvSpPr/>
          <p:nvPr/>
        </p:nvSpPr>
        <p:spPr>
          <a:xfrm rot="5400000">
            <a:off x="7353292" y="3816735"/>
            <a:ext cx="685800" cy="1262880"/>
          </a:xfrm>
          <a:prstGeom prst="stripedRightArrow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grpSp>
        <p:nvGrpSpPr>
          <p:cNvPr id="35" name="Groupe 34"/>
          <p:cNvGrpSpPr/>
          <p:nvPr/>
        </p:nvGrpSpPr>
        <p:grpSpPr>
          <a:xfrm>
            <a:off x="0" y="3907646"/>
            <a:ext cx="4935346" cy="3026554"/>
            <a:chOff x="68735" y="3945643"/>
            <a:chExt cx="4935346" cy="3026554"/>
          </a:xfrm>
        </p:grpSpPr>
        <p:pic>
          <p:nvPicPr>
            <p:cNvPr id="36" name="Picture 2" descr="Résultat de recherche d'images pour &quot;world&quot;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735" y="3945643"/>
              <a:ext cx="4935346" cy="30265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7" name="Rectangle 36"/>
            <p:cNvSpPr/>
            <p:nvPr/>
          </p:nvSpPr>
          <p:spPr>
            <a:xfrm>
              <a:off x="3516438" y="4654447"/>
              <a:ext cx="92479" cy="91972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/>
            <p:cNvSpPr/>
            <p:nvPr/>
          </p:nvSpPr>
          <p:spPr>
            <a:xfrm>
              <a:off x="3592638" y="4806847"/>
              <a:ext cx="92479" cy="91972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3745038" y="4883047"/>
              <a:ext cx="92479" cy="91972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/>
            <p:cNvSpPr/>
            <p:nvPr/>
          </p:nvSpPr>
          <p:spPr>
            <a:xfrm>
              <a:off x="3456040" y="4765819"/>
              <a:ext cx="92479" cy="91972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/>
            <p:cNvSpPr/>
            <p:nvPr/>
          </p:nvSpPr>
          <p:spPr>
            <a:xfrm>
              <a:off x="3668838" y="4578247"/>
              <a:ext cx="92479" cy="91972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41"/>
            <p:cNvSpPr/>
            <p:nvPr/>
          </p:nvSpPr>
          <p:spPr>
            <a:xfrm>
              <a:off x="3672916" y="4707199"/>
              <a:ext cx="92479" cy="91972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42"/>
            <p:cNvSpPr/>
            <p:nvPr/>
          </p:nvSpPr>
          <p:spPr>
            <a:xfrm>
              <a:off x="4049361" y="5781675"/>
              <a:ext cx="92479" cy="91972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43"/>
            <p:cNvSpPr/>
            <p:nvPr/>
          </p:nvSpPr>
          <p:spPr>
            <a:xfrm>
              <a:off x="4298318" y="5721247"/>
              <a:ext cx="92479" cy="91972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44"/>
            <p:cNvSpPr/>
            <p:nvPr/>
          </p:nvSpPr>
          <p:spPr>
            <a:xfrm>
              <a:off x="4298318" y="5873647"/>
              <a:ext cx="92479" cy="91972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45"/>
            <p:cNvSpPr/>
            <p:nvPr/>
          </p:nvSpPr>
          <p:spPr>
            <a:xfrm>
              <a:off x="2877532" y="5729950"/>
              <a:ext cx="92479" cy="91972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tangle 46"/>
            <p:cNvSpPr/>
            <p:nvPr/>
          </p:nvSpPr>
          <p:spPr>
            <a:xfrm>
              <a:off x="1721026" y="5967433"/>
              <a:ext cx="92479" cy="91972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 47"/>
            <p:cNvSpPr/>
            <p:nvPr/>
          </p:nvSpPr>
          <p:spPr>
            <a:xfrm>
              <a:off x="1721026" y="5815033"/>
              <a:ext cx="92479" cy="91972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1721026" y="5662633"/>
              <a:ext cx="92479" cy="91972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ectangle 49"/>
            <p:cNvSpPr/>
            <p:nvPr/>
          </p:nvSpPr>
          <p:spPr>
            <a:xfrm>
              <a:off x="1246240" y="4791075"/>
              <a:ext cx="92479" cy="91972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50"/>
            <p:cNvSpPr/>
            <p:nvPr/>
          </p:nvSpPr>
          <p:spPr>
            <a:xfrm>
              <a:off x="1298986" y="4673847"/>
              <a:ext cx="92479" cy="91972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ctangle 51"/>
            <p:cNvSpPr/>
            <p:nvPr/>
          </p:nvSpPr>
          <p:spPr>
            <a:xfrm>
              <a:off x="1334164" y="4544889"/>
              <a:ext cx="92479" cy="91972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ZoneTexte 52"/>
            <p:cNvSpPr txBox="1"/>
            <p:nvPr/>
          </p:nvSpPr>
          <p:spPr>
            <a:xfrm rot="20808245">
              <a:off x="2073720" y="5612365"/>
              <a:ext cx="19827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>
                  <a:solidFill>
                    <a:srgbClr val="FF0000"/>
                  </a:solidFill>
                </a:rPr>
                <a:t>Not </a:t>
              </a:r>
              <a:r>
                <a:rPr lang="fr-FR" dirty="0" err="1">
                  <a:solidFill>
                    <a:srgbClr val="FF0000"/>
                  </a:solidFill>
                </a:rPr>
                <a:t>contractual</a:t>
              </a:r>
              <a:r>
                <a:rPr lang="fr-FR" dirty="0">
                  <a:solidFill>
                    <a:srgbClr val="FF0000"/>
                  </a:solidFill>
                </a:rPr>
                <a:t>!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90741DAA-3E0A-2C57-379B-A3EA95161E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Charles Timmermans, Neutriverse 2022</a:t>
            </a:r>
          </a:p>
        </p:txBody>
      </p:sp>
    </p:spTree>
    <p:extLst>
      <p:ext uri="{BB962C8B-B14F-4D97-AF65-F5344CB8AC3E}">
        <p14:creationId xmlns:p14="http://schemas.microsoft.com/office/powerpoint/2010/main" val="1849409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4EF6B10-FD06-497B-855E-30FB5B3295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5B89017E-297A-4997-A32F-0983BF8A61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2" y="0"/>
            <a:ext cx="91352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10148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Rectangle"/>
          <p:cNvSpPr/>
          <p:nvPr/>
        </p:nvSpPr>
        <p:spPr>
          <a:xfrm>
            <a:off x="6098303" y="1899873"/>
            <a:ext cx="2740897" cy="4638843"/>
          </a:xfrm>
          <a:prstGeom prst="rect">
            <a:avLst/>
          </a:prstGeom>
          <a:gradFill>
            <a:gsLst>
              <a:gs pos="0">
                <a:srgbClr val="672025">
                  <a:alpha val="60204"/>
                </a:srgbClr>
              </a:gs>
              <a:gs pos="100000">
                <a:srgbClr val="A98184">
                  <a:alpha val="60204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26789" tIns="26789" rIns="26789" bIns="26789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160"/>
          </a:p>
        </p:txBody>
      </p:sp>
      <p:sp>
        <p:nvSpPr>
          <p:cNvPr id="128" name="Rectangle"/>
          <p:cNvSpPr/>
          <p:nvPr/>
        </p:nvSpPr>
        <p:spPr>
          <a:xfrm>
            <a:off x="650127" y="1905000"/>
            <a:ext cx="2696113" cy="4628716"/>
          </a:xfrm>
          <a:prstGeom prst="rect">
            <a:avLst/>
          </a:prstGeom>
          <a:gradFill>
            <a:gsLst>
              <a:gs pos="0">
                <a:srgbClr val="EECD9E">
                  <a:alpha val="83208"/>
                </a:srgbClr>
              </a:gs>
              <a:gs pos="100000">
                <a:srgbClr val="FAEEDF">
                  <a:alpha val="83208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26789" tIns="26789" rIns="26789" bIns="26789" anchor="ctr"/>
          <a:lstStyle/>
          <a:p>
            <a:pPr>
              <a:defRPr sz="2200" b="0">
                <a:solidFill>
                  <a:srgbClr val="E8C79A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160"/>
          </a:p>
        </p:txBody>
      </p:sp>
      <p:sp>
        <p:nvSpPr>
          <p:cNvPr id="129" name="Rectangle"/>
          <p:cNvSpPr/>
          <p:nvPr/>
        </p:nvSpPr>
        <p:spPr>
          <a:xfrm>
            <a:off x="3307536" y="1905000"/>
            <a:ext cx="2737863" cy="4629926"/>
          </a:xfrm>
          <a:prstGeom prst="rect">
            <a:avLst/>
          </a:prstGeom>
          <a:gradFill>
            <a:gsLst>
              <a:gs pos="0">
                <a:srgbClr val="FFB872"/>
              </a:gs>
              <a:gs pos="100000">
                <a:srgbClr val="EDD8B6"/>
              </a:gs>
            </a:gsLst>
            <a:lin ang="5400000"/>
          </a:gradFill>
          <a:ln w="12700">
            <a:miter lim="400000"/>
          </a:ln>
        </p:spPr>
        <p:txBody>
          <a:bodyPr lIns="34289" tIns="34289" rIns="34289" bIns="34289" anchor="ctr"/>
          <a:lstStyle/>
          <a:p>
            <a:pPr defTabSz="342888">
              <a:defRPr sz="2200" b="0">
                <a:latin typeface="Gill Sans Light"/>
                <a:ea typeface="Gill Sans Light"/>
                <a:cs typeface="Gill Sans Light"/>
                <a:sym typeface="Gill Sans Light"/>
              </a:defRPr>
            </a:pPr>
            <a:endParaRPr sz="1160"/>
          </a:p>
        </p:txBody>
      </p:sp>
      <p:sp>
        <p:nvSpPr>
          <p:cNvPr id="130" name="300M€ in total"/>
          <p:cNvSpPr txBox="1"/>
          <p:nvPr/>
        </p:nvSpPr>
        <p:spPr>
          <a:xfrm>
            <a:off x="6175698" y="5380259"/>
            <a:ext cx="1895010" cy="2955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4289" tIns="34289" rIns="34289" bIns="34289">
            <a:spAutoFit/>
          </a:bodyPr>
          <a:lstStyle/>
          <a:p>
            <a:pPr defTabSz="685775">
              <a:lnSpc>
                <a:spcPct val="80000"/>
              </a:lnSpc>
              <a:spcBef>
                <a:spcPts val="211"/>
              </a:spcBef>
              <a:defRPr sz="2600" b="0">
                <a:solidFill>
                  <a:srgbClr val="1A1A1A"/>
                </a:solidFill>
                <a:latin typeface="HK Grotesk Regular"/>
                <a:ea typeface="HK Grotesk Regular"/>
                <a:cs typeface="HK Grotesk Regular"/>
                <a:sym typeface="HK Grotesk Regular"/>
              </a:defRPr>
            </a:pPr>
            <a:r>
              <a:rPr sz="1371" dirty="0">
                <a:latin typeface="HK Grotesk Bold"/>
                <a:ea typeface="HK Grotesk Bold"/>
                <a:cs typeface="HK Grotesk Bold"/>
                <a:sym typeface="HK Grotesk Bold"/>
              </a:rPr>
              <a:t>300M€</a:t>
            </a:r>
            <a:r>
              <a:rPr sz="1371" dirty="0"/>
              <a:t> in total</a:t>
            </a:r>
          </a:p>
        </p:txBody>
      </p:sp>
      <p:sp>
        <p:nvSpPr>
          <p:cNvPr id="131" name="200,000 antennas  over 200,000 km2…"/>
          <p:cNvSpPr txBox="1"/>
          <p:nvPr/>
        </p:nvSpPr>
        <p:spPr>
          <a:xfrm>
            <a:off x="6135249" y="3962525"/>
            <a:ext cx="2662214" cy="6046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4289" tIns="34289" rIns="34289" bIns="34289">
            <a:spAutoFit/>
          </a:bodyPr>
          <a:lstStyle/>
          <a:p>
            <a:pPr marL="120547" indent="-120547" defTabSz="685775">
              <a:lnSpc>
                <a:spcPct val="80000"/>
              </a:lnSpc>
              <a:spcBef>
                <a:spcPts val="211"/>
              </a:spcBef>
              <a:buSzPct val="100000"/>
              <a:buChar char="•"/>
              <a:defRPr sz="2000" b="0">
                <a:solidFill>
                  <a:srgbClr val="1A1A1A"/>
                </a:solidFill>
                <a:latin typeface="HK Grotesk Regular"/>
                <a:ea typeface="HK Grotesk Regular"/>
                <a:cs typeface="HK Grotesk Regular"/>
                <a:sym typeface="HK Grotesk Regular"/>
              </a:defRPr>
            </a:pPr>
            <a:r>
              <a:rPr sz="1300" dirty="0"/>
              <a:t>200,000 antennas </a:t>
            </a:r>
            <a:r>
              <a:rPr lang="en-US" sz="1300" dirty="0"/>
              <a:t> </a:t>
            </a:r>
            <a:r>
              <a:rPr sz="1300" dirty="0"/>
              <a:t>over 200,000 km</a:t>
            </a:r>
            <a:r>
              <a:rPr sz="1300" baseline="31999" dirty="0"/>
              <a:t>2</a:t>
            </a:r>
          </a:p>
          <a:p>
            <a:pPr marL="120547" indent="-120547" defTabSz="685775">
              <a:lnSpc>
                <a:spcPct val="80000"/>
              </a:lnSpc>
              <a:spcBef>
                <a:spcPts val="211"/>
              </a:spcBef>
              <a:buSzPct val="100000"/>
              <a:buChar char="•"/>
              <a:defRPr sz="2000" b="0">
                <a:solidFill>
                  <a:srgbClr val="1A1A1A"/>
                </a:solidFill>
                <a:latin typeface="HK Grotesk Regular"/>
                <a:ea typeface="HK Grotesk Regular"/>
                <a:cs typeface="HK Grotesk Regular"/>
                <a:sym typeface="HK Grotesk Regular"/>
              </a:defRPr>
            </a:pPr>
            <a:r>
              <a:rPr sz="1300" dirty="0"/>
              <a:t>20 sub-arrays of 10k antennas</a:t>
            </a:r>
          </a:p>
          <a:p>
            <a:pPr marL="120547" indent="-120547" defTabSz="685775">
              <a:lnSpc>
                <a:spcPct val="80000"/>
              </a:lnSpc>
              <a:spcBef>
                <a:spcPts val="211"/>
              </a:spcBef>
              <a:buSzPct val="100000"/>
              <a:buChar char="•"/>
              <a:defRPr sz="2000" b="0">
                <a:solidFill>
                  <a:srgbClr val="1A1A1A"/>
                </a:solidFill>
                <a:latin typeface="HK Grotesk Regular"/>
                <a:ea typeface="HK Grotesk Regular"/>
                <a:cs typeface="HK Grotesk Regular"/>
                <a:sym typeface="HK Grotesk Regular"/>
              </a:defRPr>
            </a:pPr>
            <a:r>
              <a:rPr sz="1300" dirty="0"/>
              <a:t>on different continents</a:t>
            </a:r>
          </a:p>
        </p:txBody>
      </p:sp>
      <p:sp>
        <p:nvSpPr>
          <p:cNvPr id="132" name="to be divided between participating countries"/>
          <p:cNvSpPr txBox="1"/>
          <p:nvPr/>
        </p:nvSpPr>
        <p:spPr>
          <a:xfrm>
            <a:off x="6208432" y="5661851"/>
            <a:ext cx="2620024" cy="3781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6789" tIns="26789" rIns="26789" bIns="26789" anchor="ctr">
            <a:spAutoFit/>
          </a:bodyPr>
          <a:lstStyle>
            <a:lvl1pPr algn="l" defTabSz="1300480">
              <a:lnSpc>
                <a:spcPct val="80000"/>
              </a:lnSpc>
              <a:defRPr sz="2200" b="0">
                <a:solidFill>
                  <a:srgbClr val="1A1A1A"/>
                </a:solidFill>
                <a:latin typeface="HK Grotesk Regular"/>
                <a:ea typeface="HK Grotesk Regular"/>
                <a:cs typeface="HK Grotesk Regular"/>
                <a:sym typeface="HK Grotesk Regular"/>
              </a:defRPr>
            </a:lvl1pPr>
          </a:lstStyle>
          <a:p>
            <a:r>
              <a:rPr sz="1300" dirty="0"/>
              <a:t>to be divided </a:t>
            </a:r>
            <a:r>
              <a:rPr lang="en-US" sz="1300" dirty="0"/>
              <a:t>among</a:t>
            </a:r>
            <a:r>
              <a:rPr sz="1300" dirty="0"/>
              <a:t> participating countries</a:t>
            </a:r>
          </a:p>
        </p:txBody>
      </p:sp>
      <p:sp>
        <p:nvSpPr>
          <p:cNvPr id="133" name="Rectangle"/>
          <p:cNvSpPr/>
          <p:nvPr/>
        </p:nvSpPr>
        <p:spPr>
          <a:xfrm>
            <a:off x="698832" y="1600200"/>
            <a:ext cx="2650868" cy="292881"/>
          </a:xfrm>
          <a:prstGeom prst="rect">
            <a:avLst/>
          </a:prstGeom>
          <a:solidFill>
            <a:srgbClr val="EDD8B6"/>
          </a:solidFill>
          <a:ln w="12700">
            <a:miter lim="400000"/>
          </a:ln>
          <a:effectLst>
            <a:outerShdw blurRad="50800" dist="25400" dir="5400000" rotWithShape="0">
              <a:srgbClr val="000000">
                <a:alpha val="35000"/>
              </a:srgbClr>
            </a:outerShdw>
          </a:effectLst>
        </p:spPr>
        <p:txBody>
          <a:bodyPr lIns="34289" tIns="34289" rIns="34289" bIns="34289" anchor="ctr"/>
          <a:lstStyle/>
          <a:p>
            <a:pPr defTabSz="342888">
              <a:defRPr sz="2200" b="0">
                <a:latin typeface="Gill Sans Light"/>
                <a:ea typeface="Gill Sans Light"/>
                <a:cs typeface="Gill Sans Light"/>
                <a:sym typeface="Gill Sans Light"/>
              </a:defRPr>
            </a:pPr>
            <a:endParaRPr sz="1160"/>
          </a:p>
        </p:txBody>
      </p:sp>
      <p:sp>
        <p:nvSpPr>
          <p:cNvPr id="137" name="Goals"/>
          <p:cNvSpPr/>
          <p:nvPr/>
        </p:nvSpPr>
        <p:spPr>
          <a:xfrm rot="16200000">
            <a:off x="-316668" y="2988276"/>
            <a:ext cx="1671994" cy="247758"/>
          </a:xfrm>
          <a:prstGeom prst="rect">
            <a:avLst/>
          </a:prstGeom>
          <a:solidFill>
            <a:srgbClr val="DDDDDD"/>
          </a:solidFill>
          <a:ln w="12700">
            <a:miter lim="400000"/>
          </a:ln>
          <a:effectLst>
            <a:outerShdw blurRad="50800" dist="25400" dir="5400000" rotWithShape="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4289" tIns="34289" rIns="34289" bIns="34289">
            <a:spAutoFit/>
          </a:bodyPr>
          <a:lstStyle>
            <a:lvl1pPr algn="l" defTabSz="650240">
              <a:defRPr sz="2200" b="0">
                <a:solidFill>
                  <a:srgbClr val="1A1A1A"/>
                </a:solidFill>
                <a:latin typeface="HK Grotesk Bold"/>
                <a:ea typeface="HK Grotesk Bold"/>
                <a:cs typeface="HK Grotesk Bold"/>
                <a:sym typeface="HK Grotesk Bold"/>
              </a:defRPr>
            </a:lvl1pPr>
          </a:lstStyle>
          <a:p>
            <a:pPr algn="r"/>
            <a:r>
              <a:rPr sz="1160"/>
              <a:t>Goals</a:t>
            </a:r>
          </a:p>
        </p:txBody>
      </p:sp>
      <p:sp>
        <p:nvSpPr>
          <p:cNvPr id="138" name="Arrow"/>
          <p:cNvSpPr/>
          <p:nvPr/>
        </p:nvSpPr>
        <p:spPr>
          <a:xfrm>
            <a:off x="648395" y="1481480"/>
            <a:ext cx="8190805" cy="1120357"/>
          </a:xfrm>
          <a:prstGeom prst="rightArrow">
            <a:avLst>
              <a:gd name="adj1" fmla="val 25142"/>
              <a:gd name="adj2" fmla="val 0"/>
            </a:avLst>
          </a:prstGeom>
          <a:solidFill>
            <a:srgbClr val="DDDDDD"/>
          </a:solidFill>
          <a:ln w="12700">
            <a:miter lim="400000"/>
          </a:ln>
          <a:effectLst>
            <a:outerShdw blurRad="50800" dist="25400" dir="5400000" rotWithShape="0">
              <a:srgbClr val="000000">
                <a:alpha val="35000"/>
              </a:srgbClr>
            </a:outerShdw>
          </a:effectLst>
        </p:spPr>
        <p:txBody>
          <a:bodyPr lIns="34289" tIns="34289" rIns="34289" bIns="34289" anchor="ctr"/>
          <a:lstStyle/>
          <a:p>
            <a:pPr defTabSz="342888">
              <a:defRPr b="0">
                <a:latin typeface="Calibri"/>
                <a:ea typeface="Calibri"/>
                <a:cs typeface="Calibri"/>
                <a:sym typeface="Calibri"/>
              </a:defRPr>
            </a:pPr>
            <a:endParaRPr sz="949"/>
          </a:p>
        </p:txBody>
      </p:sp>
      <p:sp>
        <p:nvSpPr>
          <p:cNvPr id="139" name="2021"/>
          <p:cNvSpPr txBox="1"/>
          <p:nvPr/>
        </p:nvSpPr>
        <p:spPr>
          <a:xfrm>
            <a:off x="783213" y="1944396"/>
            <a:ext cx="484789" cy="2627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4289" tIns="34289" rIns="34289" bIns="34289">
            <a:spAutoFit/>
          </a:bodyPr>
          <a:lstStyle>
            <a:lvl1pPr algn="l" defTabSz="650240">
              <a:defRPr b="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sz="949" dirty="0"/>
              <a:t>2021</a:t>
            </a:r>
          </a:p>
        </p:txBody>
      </p:sp>
      <p:sp>
        <p:nvSpPr>
          <p:cNvPr id="140" name="2025"/>
          <p:cNvSpPr txBox="1"/>
          <p:nvPr/>
        </p:nvSpPr>
        <p:spPr>
          <a:xfrm>
            <a:off x="3128296" y="1971175"/>
            <a:ext cx="312904" cy="2153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4289" tIns="34289" rIns="34289" bIns="34289">
            <a:spAutoFit/>
          </a:bodyPr>
          <a:lstStyle>
            <a:lvl1pPr algn="l" defTabSz="650240">
              <a:defRPr b="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sz="949" dirty="0"/>
              <a:t>202</a:t>
            </a:r>
            <a:r>
              <a:rPr lang="en-US" sz="949" dirty="0"/>
              <a:t>8</a:t>
            </a:r>
            <a:endParaRPr sz="949" dirty="0"/>
          </a:p>
        </p:txBody>
      </p:sp>
      <p:sp>
        <p:nvSpPr>
          <p:cNvPr id="141" name="203X"/>
          <p:cNvSpPr txBox="1"/>
          <p:nvPr/>
        </p:nvSpPr>
        <p:spPr>
          <a:xfrm>
            <a:off x="6028559" y="1947078"/>
            <a:ext cx="487275" cy="2627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4289" tIns="34289" rIns="34289" bIns="34289">
            <a:spAutoFit/>
          </a:bodyPr>
          <a:lstStyle>
            <a:lvl1pPr algn="l" defTabSz="650240">
              <a:defRPr b="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sz="949" dirty="0"/>
              <a:t>203X</a:t>
            </a:r>
          </a:p>
        </p:txBody>
      </p:sp>
      <p:grpSp>
        <p:nvGrpSpPr>
          <p:cNvPr id="144" name="Group"/>
          <p:cNvGrpSpPr/>
          <p:nvPr/>
        </p:nvGrpSpPr>
        <p:grpSpPr>
          <a:xfrm>
            <a:off x="3367074" y="1553580"/>
            <a:ext cx="2660951" cy="351420"/>
            <a:chOff x="-91262" y="-633482"/>
            <a:chExt cx="3954920" cy="500523"/>
          </a:xfrm>
        </p:grpSpPr>
        <p:sp>
          <p:nvSpPr>
            <p:cNvPr id="142" name="Rectangle"/>
            <p:cNvSpPr/>
            <p:nvPr/>
          </p:nvSpPr>
          <p:spPr>
            <a:xfrm>
              <a:off x="-91262" y="-633482"/>
              <a:ext cx="3954920" cy="480908"/>
            </a:xfrm>
            <a:prstGeom prst="rect">
              <a:avLst/>
            </a:prstGeom>
            <a:solidFill>
              <a:srgbClr val="E19853"/>
            </a:solidFill>
            <a:ln w="12700" cap="flat">
              <a:noFill/>
              <a:miter lim="400000"/>
            </a:ln>
            <a:effectLst>
              <a:outerShdw blurRad="50800" dist="254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34289" tIns="34289" rIns="34289" bIns="34289" numCol="1" anchor="ctr">
              <a:noAutofit/>
            </a:bodyPr>
            <a:lstStyle/>
            <a:p>
              <a:pPr defTabSz="342888">
                <a:defRPr sz="2200" b="0">
                  <a:latin typeface="Gill Sans Light"/>
                  <a:ea typeface="Gill Sans Light"/>
                  <a:cs typeface="Gill Sans Light"/>
                  <a:sym typeface="Gill Sans Light"/>
                </a:defRPr>
              </a:pPr>
              <a:endParaRPr sz="1160"/>
            </a:p>
          </p:txBody>
        </p:sp>
        <p:sp>
          <p:nvSpPr>
            <p:cNvPr id="143" name="GRAND10k"/>
            <p:cNvSpPr txBox="1"/>
            <p:nvPr/>
          </p:nvSpPr>
          <p:spPr>
            <a:xfrm>
              <a:off x="840271" y="-588125"/>
              <a:ext cx="2553673" cy="45516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4289" tIns="34289" rIns="34289" bIns="34289" numCol="1" anchor="ctr">
              <a:noAutofit/>
            </a:bodyPr>
            <a:lstStyle>
              <a:lvl1pPr defTabSz="650240">
                <a:defRPr sz="2200" b="0">
                  <a:latin typeface="HK Grotesk Regular"/>
                  <a:ea typeface="HK Grotesk Regular"/>
                  <a:cs typeface="HK Grotesk Regular"/>
                  <a:sym typeface="HK Grotesk Regular"/>
                </a:defRPr>
              </a:lvl1pPr>
            </a:lstStyle>
            <a:p>
              <a:r>
                <a:rPr sz="1160" dirty="0"/>
                <a:t>GRAND10k</a:t>
              </a:r>
            </a:p>
          </p:txBody>
        </p:sp>
      </p:grpSp>
      <p:sp>
        <p:nvSpPr>
          <p:cNvPr id="145" name="Setup"/>
          <p:cNvSpPr/>
          <p:nvPr/>
        </p:nvSpPr>
        <p:spPr>
          <a:xfrm rot="16200000">
            <a:off x="-152786" y="4521353"/>
            <a:ext cx="1365664" cy="247758"/>
          </a:xfrm>
          <a:prstGeom prst="rect">
            <a:avLst/>
          </a:prstGeom>
          <a:solidFill>
            <a:srgbClr val="DDDDDD"/>
          </a:solidFill>
          <a:ln w="12700">
            <a:miter lim="400000"/>
          </a:ln>
          <a:effectLst>
            <a:outerShdw blurRad="50800" dist="25400" dir="5400000" rotWithShape="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4289" tIns="34289" rIns="34289" bIns="34289">
            <a:spAutoFit/>
          </a:bodyPr>
          <a:lstStyle>
            <a:lvl1pPr algn="l" defTabSz="650240">
              <a:defRPr sz="2200" b="0">
                <a:solidFill>
                  <a:srgbClr val="1A1A1A"/>
                </a:solidFill>
                <a:latin typeface="HK Grotesk Bold"/>
                <a:ea typeface="HK Grotesk Bold"/>
                <a:cs typeface="HK Grotesk Bold"/>
                <a:sym typeface="HK Grotesk Bold"/>
              </a:defRPr>
            </a:lvl1pPr>
          </a:lstStyle>
          <a:p>
            <a:pPr algn="r"/>
            <a:r>
              <a:rPr sz="1160"/>
              <a:t>Setup</a:t>
            </a:r>
          </a:p>
        </p:txBody>
      </p:sp>
      <p:sp>
        <p:nvSpPr>
          <p:cNvPr id="146" name="Budget"/>
          <p:cNvSpPr/>
          <p:nvPr/>
        </p:nvSpPr>
        <p:spPr>
          <a:xfrm rot="16200000">
            <a:off x="-70969" y="5808783"/>
            <a:ext cx="1202228" cy="252661"/>
          </a:xfrm>
          <a:prstGeom prst="rect">
            <a:avLst/>
          </a:prstGeom>
          <a:solidFill>
            <a:srgbClr val="DDDDDD"/>
          </a:solidFill>
          <a:ln w="12700">
            <a:miter lim="400000"/>
          </a:ln>
          <a:effectLst>
            <a:outerShdw blurRad="50800" dist="25400" dir="5400000" rotWithShape="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4289" tIns="34289" rIns="34289" bIns="34289">
            <a:spAutoFit/>
          </a:bodyPr>
          <a:lstStyle>
            <a:lvl1pPr algn="l" defTabSz="650240">
              <a:defRPr sz="2200" b="0">
                <a:solidFill>
                  <a:srgbClr val="1A1A1A"/>
                </a:solidFill>
                <a:latin typeface="HK Grotesk Bold"/>
                <a:ea typeface="HK Grotesk Bold"/>
                <a:cs typeface="HK Grotesk Bold"/>
                <a:sym typeface="HK Grotesk Bold"/>
              </a:defRPr>
            </a:lvl1pPr>
          </a:lstStyle>
          <a:p>
            <a:pPr algn="r"/>
            <a:r>
              <a:rPr sz="1160"/>
              <a:t>Budget</a:t>
            </a:r>
          </a:p>
        </p:txBody>
      </p:sp>
      <p:sp>
        <p:nvSpPr>
          <p:cNvPr id="147" name="2 M€…"/>
          <p:cNvSpPr txBox="1"/>
          <p:nvPr/>
        </p:nvSpPr>
        <p:spPr>
          <a:xfrm>
            <a:off x="703292" y="5343857"/>
            <a:ext cx="2478836" cy="6759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4289" tIns="34289" rIns="34289" bIns="34289"/>
          <a:lstStyle/>
          <a:p>
            <a:pPr defTabSz="685775">
              <a:lnSpc>
                <a:spcPct val="90000"/>
              </a:lnSpc>
              <a:spcBef>
                <a:spcPts val="211"/>
              </a:spcBef>
              <a:defRPr sz="2100" b="0">
                <a:solidFill>
                  <a:srgbClr val="1A1A1A"/>
                </a:solidFill>
                <a:latin typeface="HK Grotesk Bold"/>
                <a:ea typeface="HK Grotesk Bold"/>
                <a:cs typeface="HK Grotesk Bold"/>
                <a:sym typeface="HK Grotesk Bold"/>
              </a:defRPr>
            </a:pPr>
            <a:r>
              <a:rPr lang="en-US" sz="1300" dirty="0"/>
              <a:t>~1.5</a:t>
            </a:r>
            <a:r>
              <a:rPr sz="1300" dirty="0"/>
              <a:t> M€ </a:t>
            </a:r>
            <a:r>
              <a:rPr lang="en-US" sz="1300" dirty="0"/>
              <a:t>                    ~4000€/unit</a:t>
            </a:r>
            <a:endParaRPr sz="1300" dirty="0"/>
          </a:p>
          <a:p>
            <a:pPr defTabSz="685775">
              <a:lnSpc>
                <a:spcPct val="90000"/>
              </a:lnSpc>
              <a:spcBef>
                <a:spcPts val="211"/>
              </a:spcBef>
              <a:defRPr sz="2100" b="0">
                <a:solidFill>
                  <a:srgbClr val="1A1A1A"/>
                </a:solidFill>
                <a:latin typeface="HK Grotesk Regular"/>
                <a:ea typeface="HK Grotesk Regular"/>
                <a:cs typeface="HK Grotesk Regular"/>
                <a:sym typeface="HK Grotesk Regular"/>
              </a:defRPr>
            </a:pPr>
            <a:r>
              <a:rPr sz="1300" dirty="0"/>
              <a:t>100 antennas already </a:t>
            </a:r>
            <a:r>
              <a:rPr lang="en-US" sz="1300" dirty="0"/>
              <a:t>built</a:t>
            </a:r>
          </a:p>
          <a:p>
            <a:pPr defTabSz="685775">
              <a:lnSpc>
                <a:spcPct val="90000"/>
              </a:lnSpc>
              <a:spcBef>
                <a:spcPts val="211"/>
              </a:spcBef>
              <a:defRPr sz="2100" b="0">
                <a:solidFill>
                  <a:srgbClr val="1A1A1A"/>
                </a:solidFill>
                <a:latin typeface="HK Grotesk Regular"/>
                <a:ea typeface="HK Grotesk Regular"/>
                <a:cs typeface="HK Grotesk Regular"/>
                <a:sym typeface="HK Grotesk Regular"/>
              </a:defRPr>
            </a:pPr>
            <a:r>
              <a:rPr lang="en-US" sz="1300" dirty="0"/>
              <a:t>Budget for remaining parts secured </a:t>
            </a:r>
            <a:r>
              <a:rPr sz="1300" dirty="0"/>
              <a:t> (China)</a:t>
            </a:r>
          </a:p>
        </p:txBody>
      </p:sp>
      <p:sp>
        <p:nvSpPr>
          <p:cNvPr id="148" name="300 HorizonAntennas over 200 km²…"/>
          <p:cNvSpPr txBox="1"/>
          <p:nvPr/>
        </p:nvSpPr>
        <p:spPr>
          <a:xfrm>
            <a:off x="710569" y="3948151"/>
            <a:ext cx="2566031" cy="10810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4289" tIns="34289" rIns="34289" bIns="34289"/>
          <a:lstStyle/>
          <a:p>
            <a:pPr marL="80364" indent="-80364" defTabSz="685775">
              <a:lnSpc>
                <a:spcPct val="90000"/>
              </a:lnSpc>
              <a:spcBef>
                <a:spcPts val="211"/>
              </a:spcBef>
              <a:buSzPct val="100000"/>
              <a:buChar char="•"/>
              <a:defRPr sz="2000" b="0">
                <a:solidFill>
                  <a:srgbClr val="1A1A1A"/>
                </a:solidFill>
                <a:latin typeface="HK Grotesk Regular"/>
                <a:ea typeface="HK Grotesk Regular"/>
                <a:cs typeface="HK Grotesk Regular"/>
                <a:sym typeface="HK Grotesk Regular"/>
              </a:defRPr>
            </a:pPr>
            <a:r>
              <a:rPr sz="1300" dirty="0"/>
              <a:t>300 </a:t>
            </a:r>
            <a:r>
              <a:rPr sz="1300" dirty="0" err="1"/>
              <a:t>HorizonAntennas</a:t>
            </a:r>
            <a:r>
              <a:rPr sz="1300" dirty="0"/>
              <a:t> over 200 km²</a:t>
            </a:r>
          </a:p>
          <a:p>
            <a:pPr marL="80364" indent="-80364" defTabSz="685775">
              <a:lnSpc>
                <a:spcPct val="90000"/>
              </a:lnSpc>
              <a:spcBef>
                <a:spcPts val="211"/>
              </a:spcBef>
              <a:buSzPct val="100000"/>
              <a:buChar char="•"/>
              <a:defRPr sz="2000" b="0">
                <a:solidFill>
                  <a:srgbClr val="1A1A1A"/>
                </a:solidFill>
                <a:latin typeface="HK Grotesk Regular"/>
                <a:ea typeface="HK Grotesk Regular"/>
                <a:cs typeface="HK Grotesk Regular"/>
                <a:sym typeface="HK Grotesk Regular"/>
              </a:defRPr>
            </a:pPr>
            <a:r>
              <a:rPr sz="1300" dirty="0"/>
              <a:t>Particle detectors </a:t>
            </a:r>
            <a:br>
              <a:rPr sz="1300" dirty="0"/>
            </a:br>
            <a:r>
              <a:rPr sz="1300" dirty="0"/>
              <a:t>(a la HAWC/Auger)</a:t>
            </a:r>
          </a:p>
          <a:p>
            <a:pPr marL="80364" indent="-80364" defTabSz="685775">
              <a:lnSpc>
                <a:spcPct val="90000"/>
              </a:lnSpc>
              <a:spcBef>
                <a:spcPts val="211"/>
              </a:spcBef>
              <a:buSzPct val="100000"/>
              <a:buChar char="•"/>
              <a:defRPr sz="2000" b="0">
                <a:solidFill>
                  <a:srgbClr val="1A1A1A"/>
                </a:solidFill>
                <a:latin typeface="HK Grotesk Regular"/>
                <a:ea typeface="HK Grotesk Regular"/>
                <a:cs typeface="HK Grotesk Regular"/>
                <a:sym typeface="HK Grotesk Regular"/>
              </a:defRPr>
            </a:pPr>
            <a:r>
              <a:rPr lang="en-US" sz="1300" dirty="0"/>
              <a:t> Gansu or </a:t>
            </a:r>
            <a:r>
              <a:rPr lang="en-US" sz="1300" dirty="0" err="1"/>
              <a:t>QingHai</a:t>
            </a:r>
            <a:r>
              <a:rPr lang="en-US" sz="1300" dirty="0"/>
              <a:t> province, China</a:t>
            </a:r>
            <a:endParaRPr sz="1300" dirty="0"/>
          </a:p>
        </p:txBody>
      </p:sp>
      <p:sp>
        <p:nvSpPr>
          <p:cNvPr id="149" name="cosmic rays 1016.5-18 eV…"/>
          <p:cNvSpPr txBox="1"/>
          <p:nvPr/>
        </p:nvSpPr>
        <p:spPr>
          <a:xfrm>
            <a:off x="738442" y="2768945"/>
            <a:ext cx="3113344" cy="9806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4289" tIns="34289" rIns="34289" bIns="34289"/>
          <a:lstStyle/>
          <a:p>
            <a:pPr defTabSz="685775">
              <a:lnSpc>
                <a:spcPct val="90000"/>
              </a:lnSpc>
              <a:spcBef>
                <a:spcPts val="211"/>
              </a:spcBef>
              <a:defRPr sz="2100" b="0">
                <a:solidFill>
                  <a:srgbClr val="1A1A1A"/>
                </a:solidFill>
                <a:latin typeface="HK Grotesk Bold"/>
                <a:ea typeface="HK Grotesk Bold"/>
                <a:cs typeface="HK Grotesk Bold"/>
                <a:sym typeface="HK Grotesk Bold"/>
              </a:defRPr>
            </a:pPr>
            <a:r>
              <a:rPr sz="1300" dirty="0"/>
              <a:t>cosmic rays 10</a:t>
            </a:r>
            <a:r>
              <a:rPr sz="1300" baseline="31999" dirty="0"/>
              <a:t>16.5-18</a:t>
            </a:r>
            <a:r>
              <a:rPr sz="1300" dirty="0"/>
              <a:t> eV</a:t>
            </a:r>
          </a:p>
          <a:p>
            <a:pPr marL="72710" indent="-72710" defTabSz="685775">
              <a:lnSpc>
                <a:spcPct val="90000"/>
              </a:lnSpc>
              <a:spcBef>
                <a:spcPts val="211"/>
              </a:spcBef>
              <a:buSzPct val="100000"/>
              <a:buChar char="•"/>
              <a:defRPr sz="2100" b="0">
                <a:solidFill>
                  <a:srgbClr val="1A1A1A"/>
                </a:solidFill>
                <a:latin typeface="HK Grotesk Bold"/>
                <a:ea typeface="HK Grotesk Bold"/>
                <a:cs typeface="HK Grotesk Bold"/>
                <a:sym typeface="HK Grotesk Bold"/>
              </a:defRPr>
            </a:pPr>
            <a:r>
              <a:rPr sz="1300" dirty="0">
                <a:latin typeface="HK Grotesk Regular"/>
                <a:ea typeface="HK Grotesk Regular"/>
                <a:cs typeface="HK Grotesk Regular"/>
                <a:sym typeface="HK Grotesk Regular"/>
              </a:rPr>
              <a:t>Galactic/extragalactic transition</a:t>
            </a:r>
          </a:p>
          <a:p>
            <a:pPr marL="72710" indent="-72710" defTabSz="685775">
              <a:lnSpc>
                <a:spcPct val="90000"/>
              </a:lnSpc>
              <a:spcBef>
                <a:spcPts val="211"/>
              </a:spcBef>
              <a:buSzPct val="100000"/>
              <a:buChar char="•"/>
              <a:defRPr sz="2100" b="0">
                <a:solidFill>
                  <a:srgbClr val="1A1A1A"/>
                </a:solidFill>
                <a:latin typeface="HK Grotesk Bold"/>
                <a:ea typeface="HK Grotesk Bold"/>
                <a:cs typeface="HK Grotesk Bold"/>
                <a:sym typeface="HK Grotesk Bold"/>
              </a:defRPr>
            </a:pPr>
            <a:r>
              <a:rPr lang="en-US" sz="1300" dirty="0">
                <a:latin typeface="HK Grotesk Regular"/>
                <a:ea typeface="HK Grotesk Regular"/>
                <a:cs typeface="HK Grotesk Regular"/>
                <a:sym typeface="HK Grotesk Regular"/>
              </a:rPr>
              <a:t>gamma rays</a:t>
            </a:r>
          </a:p>
          <a:p>
            <a:pPr marL="72710" indent="-72710" defTabSz="685775">
              <a:lnSpc>
                <a:spcPct val="90000"/>
              </a:lnSpc>
              <a:spcBef>
                <a:spcPts val="211"/>
              </a:spcBef>
              <a:buSzPct val="100000"/>
              <a:buChar char="•"/>
              <a:defRPr sz="2100" b="0">
                <a:solidFill>
                  <a:srgbClr val="1A1A1A"/>
                </a:solidFill>
                <a:latin typeface="HK Grotesk Bold"/>
                <a:ea typeface="HK Grotesk Bold"/>
                <a:cs typeface="HK Grotesk Bold"/>
                <a:sym typeface="HK Grotesk Bold"/>
              </a:defRPr>
            </a:pPr>
            <a:r>
              <a:rPr sz="1300" dirty="0">
                <a:latin typeface="HK Grotesk Regular"/>
                <a:ea typeface="HK Grotesk Regular"/>
                <a:cs typeface="HK Grotesk Regular"/>
                <a:sym typeface="HK Grotesk Regular"/>
              </a:rPr>
              <a:t>muon problem</a:t>
            </a:r>
          </a:p>
          <a:p>
            <a:pPr marL="72710" indent="-72710" defTabSz="685775">
              <a:lnSpc>
                <a:spcPct val="90000"/>
              </a:lnSpc>
              <a:spcBef>
                <a:spcPts val="211"/>
              </a:spcBef>
              <a:buSzPct val="100000"/>
              <a:buChar char="•"/>
              <a:defRPr sz="2100" b="0">
                <a:solidFill>
                  <a:srgbClr val="1A1A1A"/>
                </a:solidFill>
                <a:latin typeface="HK Grotesk Bold"/>
                <a:ea typeface="HK Grotesk Bold"/>
                <a:cs typeface="HK Grotesk Bold"/>
                <a:sym typeface="HK Grotesk Bold"/>
              </a:defRPr>
            </a:pPr>
            <a:r>
              <a:rPr sz="1300" dirty="0">
                <a:latin typeface="HK Grotesk Regular"/>
                <a:ea typeface="HK Grotesk Regular"/>
                <a:cs typeface="HK Grotesk Regular"/>
                <a:sym typeface="HK Grotesk Regular"/>
              </a:rPr>
              <a:t>radio transients</a:t>
            </a:r>
          </a:p>
        </p:txBody>
      </p:sp>
      <p:sp>
        <p:nvSpPr>
          <p:cNvPr id="150" name="autonomous radio detection…"/>
          <p:cNvSpPr txBox="1"/>
          <p:nvPr/>
        </p:nvSpPr>
        <p:spPr>
          <a:xfrm>
            <a:off x="710813" y="2255393"/>
            <a:ext cx="3138254" cy="5287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4289" tIns="34289" rIns="34289" bIns="34289"/>
          <a:lstStyle/>
          <a:p>
            <a:pPr defTabSz="685775">
              <a:lnSpc>
                <a:spcPct val="90000"/>
              </a:lnSpc>
              <a:spcBef>
                <a:spcPts val="211"/>
              </a:spcBef>
              <a:defRPr sz="2100" b="0">
                <a:solidFill>
                  <a:srgbClr val="1A1A1A"/>
                </a:solidFill>
                <a:latin typeface="HK Grotesk Bold"/>
                <a:ea typeface="HK Grotesk Bold"/>
                <a:cs typeface="HK Grotesk Bold"/>
                <a:sym typeface="HK Grotesk Bold"/>
              </a:defRPr>
            </a:pPr>
            <a:r>
              <a:rPr sz="1300" dirty="0"/>
              <a:t>autonomous </a:t>
            </a:r>
            <a:r>
              <a:rPr sz="1300" dirty="0">
                <a:latin typeface="HK Grotesk Regular"/>
                <a:ea typeface="HK Grotesk Regular"/>
                <a:cs typeface="HK Grotesk Regular"/>
                <a:sym typeface="HK Grotesk Regular"/>
              </a:rPr>
              <a:t>radio detection</a:t>
            </a:r>
          </a:p>
          <a:p>
            <a:pPr defTabSz="685775">
              <a:lnSpc>
                <a:spcPct val="90000"/>
              </a:lnSpc>
              <a:spcBef>
                <a:spcPts val="211"/>
              </a:spcBef>
              <a:defRPr sz="2100" b="0">
                <a:solidFill>
                  <a:srgbClr val="1A1A1A"/>
                </a:solidFill>
                <a:latin typeface="HK Grotesk Regular"/>
                <a:ea typeface="HK Grotesk Regular"/>
                <a:cs typeface="HK Grotesk Regular"/>
                <a:sym typeface="HK Grotesk Regular"/>
              </a:defRPr>
            </a:pPr>
            <a:r>
              <a:rPr sz="1300" dirty="0"/>
              <a:t>of </a:t>
            </a:r>
            <a:r>
              <a:rPr sz="1300" dirty="0">
                <a:latin typeface="HK Grotesk Bold"/>
                <a:ea typeface="HK Grotesk Bold"/>
                <a:cs typeface="HK Grotesk Bold"/>
                <a:sym typeface="HK Grotesk Bold"/>
              </a:rPr>
              <a:t>very inclined</a:t>
            </a:r>
            <a:r>
              <a:rPr sz="1300" dirty="0"/>
              <a:t> air-showers</a:t>
            </a:r>
          </a:p>
        </p:txBody>
      </p:sp>
      <p:sp>
        <p:nvSpPr>
          <p:cNvPr id="151" name="10,000 radio antennas over 10,000 km2…"/>
          <p:cNvSpPr txBox="1"/>
          <p:nvPr/>
        </p:nvSpPr>
        <p:spPr>
          <a:xfrm>
            <a:off x="3399144" y="4010834"/>
            <a:ext cx="2657422" cy="6779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4289" tIns="34289" rIns="34289" bIns="34289"/>
          <a:lstStyle/>
          <a:p>
            <a:pPr marL="80364" indent="-80364" defTabSz="685775">
              <a:lnSpc>
                <a:spcPct val="90000"/>
              </a:lnSpc>
              <a:spcBef>
                <a:spcPts val="211"/>
              </a:spcBef>
              <a:buSzPct val="100000"/>
              <a:buChar char="•"/>
              <a:defRPr sz="2000" b="0">
                <a:solidFill>
                  <a:srgbClr val="1A1A1A"/>
                </a:solidFill>
                <a:latin typeface="HK Grotesk Regular"/>
                <a:ea typeface="HK Grotesk Regular"/>
                <a:cs typeface="HK Grotesk Regular"/>
                <a:sym typeface="HK Grotesk Regular"/>
              </a:defRPr>
            </a:pPr>
            <a:r>
              <a:rPr sz="1300" dirty="0"/>
              <a:t>10,000 radio antennas over 10,000 km</a:t>
            </a:r>
            <a:r>
              <a:rPr sz="1300" baseline="31999" dirty="0"/>
              <a:t>2</a:t>
            </a:r>
          </a:p>
        </p:txBody>
      </p:sp>
      <p:pic>
        <p:nvPicPr>
          <p:cNvPr id="152" name="Oval Oval" descr="Oval Oval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608291" y="1584155"/>
            <a:ext cx="2522502" cy="350196"/>
          </a:xfrm>
          <a:prstGeom prst="rect">
            <a:avLst/>
          </a:prstGeom>
        </p:spPr>
      </p:pic>
      <p:sp>
        <p:nvSpPr>
          <p:cNvPr id="154" name="13 M€  confident for large contribution from China"/>
          <p:cNvSpPr txBox="1"/>
          <p:nvPr/>
        </p:nvSpPr>
        <p:spPr>
          <a:xfrm>
            <a:off x="3423635" y="5496525"/>
            <a:ext cx="2737979" cy="414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6789" tIns="26789" rIns="26789" bIns="26789" anchor="ctr">
            <a:spAutoFit/>
          </a:bodyPr>
          <a:lstStyle/>
          <a:p>
            <a:pPr defTabSz="685775">
              <a:lnSpc>
                <a:spcPct val="90000"/>
              </a:lnSpc>
              <a:spcBef>
                <a:spcPts val="211"/>
              </a:spcBef>
              <a:defRPr sz="2200" b="0">
                <a:solidFill>
                  <a:srgbClr val="1A1A1A"/>
                </a:solidFill>
                <a:latin typeface="HK Grotesk Bold"/>
                <a:ea typeface="HK Grotesk Bold"/>
                <a:cs typeface="HK Grotesk Bold"/>
                <a:sym typeface="HK Grotesk Bold"/>
              </a:defRPr>
            </a:pPr>
            <a:r>
              <a:rPr lang="en-US" sz="1300" dirty="0"/>
              <a:t>~</a:t>
            </a:r>
            <a:r>
              <a:rPr sz="1300" dirty="0"/>
              <a:t>1</a:t>
            </a:r>
            <a:r>
              <a:rPr lang="en-US" sz="1300" dirty="0"/>
              <a:t>5</a:t>
            </a:r>
            <a:r>
              <a:rPr sz="1300" dirty="0"/>
              <a:t> M€ </a:t>
            </a:r>
            <a:br>
              <a:rPr sz="1300" dirty="0"/>
            </a:br>
            <a:r>
              <a:rPr lang="nl-NL" sz="1300" dirty="0"/>
              <a:t>host country</a:t>
            </a:r>
            <a:endParaRPr sz="1300" dirty="0">
              <a:latin typeface="HK Grotesk Regular"/>
              <a:ea typeface="HK Grotesk Regular"/>
              <a:cs typeface="HK Grotesk Regular"/>
              <a:sym typeface="HK Grotesk Regular"/>
            </a:endParaRPr>
          </a:p>
        </p:txBody>
      </p:sp>
      <p:sp>
        <p:nvSpPr>
          <p:cNvPr id="160" name="A staged approach with self-standing pathfinders"/>
          <p:cNvSpPr txBox="1"/>
          <p:nvPr/>
        </p:nvSpPr>
        <p:spPr>
          <a:xfrm>
            <a:off x="1294789" y="1520253"/>
            <a:ext cx="6330349" cy="3213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6789" tIns="26789" rIns="26789" bIns="26789" anchor="ctr">
            <a:spAutoFit/>
          </a:bodyPr>
          <a:lstStyle/>
          <a:p>
            <a:pPr>
              <a:defRPr sz="3100" b="0">
                <a:solidFill>
                  <a:srgbClr val="484848"/>
                </a:solidFill>
                <a:latin typeface="HK Grotesk SemiBold"/>
                <a:ea typeface="HK Grotesk SemiBold"/>
                <a:cs typeface="HK Grotesk SemiBold"/>
                <a:sym typeface="HK Grotesk SemiBold"/>
              </a:defRPr>
            </a:pPr>
            <a:endParaRPr sz="1635" dirty="0">
              <a:solidFill>
                <a:srgbClr val="7F170E"/>
              </a:solidFill>
            </a:endParaRPr>
          </a:p>
        </p:txBody>
      </p:sp>
      <p:sp>
        <p:nvSpPr>
          <p:cNvPr id="162" name="discovery of EeV neutrinos for optimistic fluxes…"/>
          <p:cNvSpPr txBox="1"/>
          <p:nvPr/>
        </p:nvSpPr>
        <p:spPr>
          <a:xfrm>
            <a:off x="3382141" y="2656678"/>
            <a:ext cx="2694194" cy="7401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4289" tIns="34289" rIns="34289" bIns="34289"/>
          <a:lstStyle/>
          <a:p>
            <a:pPr marL="80364" indent="-80364" defTabSz="685775">
              <a:lnSpc>
                <a:spcPct val="90000"/>
              </a:lnSpc>
              <a:spcBef>
                <a:spcPts val="211"/>
              </a:spcBef>
              <a:buSzPct val="100000"/>
              <a:buChar char="•"/>
              <a:defRPr sz="2200" b="0">
                <a:solidFill>
                  <a:srgbClr val="1A1A1A"/>
                </a:solidFill>
                <a:latin typeface="HK Grotesk Bold"/>
                <a:ea typeface="HK Grotesk Bold"/>
                <a:cs typeface="HK Grotesk Bold"/>
                <a:sym typeface="HK Grotesk Bold"/>
              </a:defRPr>
            </a:pPr>
            <a:r>
              <a:rPr sz="1300" dirty="0"/>
              <a:t>discovery of </a:t>
            </a:r>
            <a:r>
              <a:rPr sz="1300" dirty="0" err="1"/>
              <a:t>EeV</a:t>
            </a:r>
            <a:r>
              <a:rPr sz="1300" dirty="0"/>
              <a:t> neutrinos </a:t>
            </a:r>
            <a:r>
              <a:rPr sz="1300" dirty="0">
                <a:latin typeface="HK Grotesk Regular"/>
                <a:ea typeface="HK Grotesk Regular"/>
                <a:cs typeface="HK Grotesk Regular"/>
                <a:sym typeface="HK Grotesk Regular"/>
              </a:rPr>
              <a:t>for optimistic fluxes</a:t>
            </a:r>
          </a:p>
          <a:p>
            <a:pPr marL="80364" indent="-80364" defTabSz="685775">
              <a:lnSpc>
                <a:spcPct val="90000"/>
              </a:lnSpc>
              <a:spcBef>
                <a:spcPts val="211"/>
              </a:spcBef>
              <a:buSzPct val="100000"/>
              <a:buChar char="•"/>
              <a:defRPr sz="2200" b="0">
                <a:solidFill>
                  <a:srgbClr val="1A1A1A"/>
                </a:solidFill>
                <a:latin typeface="HK Grotesk Bold"/>
                <a:ea typeface="HK Grotesk Bold"/>
                <a:cs typeface="HK Grotesk Bold"/>
                <a:sym typeface="HK Grotesk Bold"/>
              </a:defRPr>
            </a:pPr>
            <a:r>
              <a:rPr sz="1300" dirty="0">
                <a:latin typeface="HK Grotesk Regular"/>
                <a:ea typeface="HK Grotesk Regular"/>
                <a:cs typeface="HK Grotesk Regular"/>
                <a:sym typeface="HK Grotesk Regular"/>
              </a:rPr>
              <a:t>radio transients (FRBs!)</a:t>
            </a:r>
          </a:p>
        </p:txBody>
      </p:sp>
      <p:sp>
        <p:nvSpPr>
          <p:cNvPr id="163" name="1st EeV neutrino detection…"/>
          <p:cNvSpPr txBox="1"/>
          <p:nvPr/>
        </p:nvSpPr>
        <p:spPr>
          <a:xfrm>
            <a:off x="6187614" y="2668268"/>
            <a:ext cx="3113344" cy="718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4289" tIns="34289" rIns="34289" bIns="34289"/>
          <a:lstStyle/>
          <a:p>
            <a:pPr defTabSz="685775">
              <a:lnSpc>
                <a:spcPct val="90000"/>
              </a:lnSpc>
              <a:spcBef>
                <a:spcPts val="211"/>
              </a:spcBef>
              <a:defRPr sz="2200" b="0">
                <a:solidFill>
                  <a:srgbClr val="1A1A1A"/>
                </a:solidFill>
                <a:latin typeface="HK Grotesk Bold"/>
                <a:ea typeface="HK Grotesk Bold"/>
                <a:cs typeface="HK Grotesk Bold"/>
                <a:sym typeface="HK Grotesk Bold"/>
              </a:defRPr>
            </a:pPr>
            <a:r>
              <a:rPr sz="1300" dirty="0"/>
              <a:t>1st </a:t>
            </a:r>
            <a:r>
              <a:rPr sz="1300" dirty="0" err="1"/>
              <a:t>EeV</a:t>
            </a:r>
            <a:r>
              <a:rPr sz="1300" dirty="0"/>
              <a:t> neutrino detection</a:t>
            </a:r>
          </a:p>
          <a:p>
            <a:pPr defTabSz="685775">
              <a:lnSpc>
                <a:spcPct val="90000"/>
              </a:lnSpc>
              <a:spcBef>
                <a:spcPts val="211"/>
              </a:spcBef>
              <a:defRPr sz="2200" b="0">
                <a:solidFill>
                  <a:srgbClr val="1A1A1A"/>
                </a:solidFill>
                <a:latin typeface="HK Grotesk Bold"/>
                <a:ea typeface="HK Grotesk Bold"/>
                <a:cs typeface="HK Grotesk Bold"/>
                <a:sym typeface="HK Grotesk Bold"/>
              </a:defRPr>
            </a:pPr>
            <a:r>
              <a:rPr sz="1300" dirty="0"/>
              <a:t>and neutrino astronomy!</a:t>
            </a:r>
          </a:p>
        </p:txBody>
      </p:sp>
      <p:sp>
        <p:nvSpPr>
          <p:cNvPr id="164" name="1st GRAND sub-array"/>
          <p:cNvSpPr txBox="1"/>
          <p:nvPr/>
        </p:nvSpPr>
        <p:spPr>
          <a:xfrm>
            <a:off x="3387209" y="2313841"/>
            <a:ext cx="1475644" cy="2341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6789" tIns="26789" rIns="26789" bIns="26789" anchor="ctr">
            <a:spAutoFit/>
          </a:bodyPr>
          <a:lstStyle>
            <a:lvl1pPr algn="l" defTabSz="1300480">
              <a:lnSpc>
                <a:spcPct val="90000"/>
              </a:lnSpc>
              <a:spcBef>
                <a:spcPts val="400"/>
              </a:spcBef>
              <a:defRPr sz="2200" b="0">
                <a:solidFill>
                  <a:srgbClr val="1A1A1A"/>
                </a:solidFill>
                <a:latin typeface="HK Grotesk Bold"/>
                <a:ea typeface="HK Grotesk Bold"/>
                <a:cs typeface="HK Grotesk Bold"/>
                <a:sym typeface="HK Grotesk Bold"/>
              </a:defRPr>
            </a:lvl1pPr>
          </a:lstStyle>
          <a:p>
            <a:r>
              <a:rPr sz="1300" dirty="0"/>
              <a:t>1st GRAND sub-array</a:t>
            </a:r>
          </a:p>
        </p:txBody>
      </p:sp>
      <p:sp>
        <p:nvSpPr>
          <p:cNvPr id="165" name="500€/unit"/>
          <p:cNvSpPr txBox="1"/>
          <p:nvPr/>
        </p:nvSpPr>
        <p:spPr>
          <a:xfrm>
            <a:off x="7942701" y="5416310"/>
            <a:ext cx="928051" cy="2181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6789" tIns="26789" rIns="26789" bIns="26789" anchor="ctr">
            <a:spAutoFit/>
          </a:bodyPr>
          <a:lstStyle>
            <a:lvl1pPr algn="l" defTabSz="1300480">
              <a:lnSpc>
                <a:spcPct val="80000"/>
              </a:lnSpc>
              <a:spcBef>
                <a:spcPts val="400"/>
              </a:spcBef>
              <a:defRPr sz="1700" b="0">
                <a:solidFill>
                  <a:srgbClr val="1A1A1A"/>
                </a:solidFill>
                <a:latin typeface="HK Grotesk Regular"/>
                <a:ea typeface="HK Grotesk Regular"/>
                <a:cs typeface="HK Grotesk Regular"/>
                <a:sym typeface="HK Grotesk Regular"/>
              </a:defRPr>
            </a:lvl1pPr>
          </a:lstStyle>
          <a:p>
            <a:r>
              <a:rPr sz="1300" dirty="0"/>
              <a:t>500€/unit </a:t>
            </a:r>
          </a:p>
        </p:txBody>
      </p:sp>
      <p:sp>
        <p:nvSpPr>
          <p:cNvPr id="166" name="1500€/unit"/>
          <p:cNvSpPr txBox="1"/>
          <p:nvPr/>
        </p:nvSpPr>
        <p:spPr>
          <a:xfrm>
            <a:off x="4908907" y="5486400"/>
            <a:ext cx="2025675" cy="2267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4289" tIns="34289" rIns="34289" bIns="34289"/>
          <a:lstStyle>
            <a:lvl1pPr algn="l" defTabSz="1300480">
              <a:lnSpc>
                <a:spcPct val="80000"/>
              </a:lnSpc>
              <a:spcBef>
                <a:spcPts val="400"/>
              </a:spcBef>
              <a:defRPr sz="1700" b="0">
                <a:solidFill>
                  <a:srgbClr val="1A1A1A"/>
                </a:solidFill>
                <a:latin typeface="HK Grotesk Regular"/>
                <a:ea typeface="HK Grotesk Regular"/>
                <a:cs typeface="HK Grotesk Regular"/>
                <a:sym typeface="HK Grotesk Regular"/>
              </a:defRPr>
            </a:lvl1pPr>
          </a:lstStyle>
          <a:p>
            <a:r>
              <a:rPr sz="1300" dirty="0"/>
              <a:t>1500€/unit</a:t>
            </a:r>
          </a:p>
        </p:txBody>
      </p:sp>
      <p:sp>
        <p:nvSpPr>
          <p:cNvPr id="167" name="sensitive all-sky detector"/>
          <p:cNvSpPr txBox="1"/>
          <p:nvPr/>
        </p:nvSpPr>
        <p:spPr>
          <a:xfrm>
            <a:off x="6187614" y="2331760"/>
            <a:ext cx="1728149" cy="2341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6789" tIns="26789" rIns="26789" bIns="26789" anchor="ctr">
            <a:spAutoFit/>
          </a:bodyPr>
          <a:lstStyle/>
          <a:p>
            <a:pPr defTabSz="685775">
              <a:lnSpc>
                <a:spcPct val="90000"/>
              </a:lnSpc>
              <a:spcBef>
                <a:spcPts val="211"/>
              </a:spcBef>
              <a:defRPr sz="2200" b="0">
                <a:solidFill>
                  <a:srgbClr val="1A1A1A"/>
                </a:solidFill>
                <a:latin typeface="HK Grotesk Bold"/>
                <a:ea typeface="HK Grotesk Bold"/>
                <a:cs typeface="HK Grotesk Bold"/>
                <a:sym typeface="HK Grotesk Bold"/>
              </a:defRPr>
            </a:pPr>
            <a:r>
              <a:rPr sz="1300" dirty="0">
                <a:latin typeface="HK Grotesk Regular"/>
                <a:ea typeface="HK Grotesk Regular"/>
                <a:cs typeface="HK Grotesk Regular"/>
                <a:sym typeface="HK Grotesk Regular"/>
              </a:rPr>
              <a:t>sensitive </a:t>
            </a:r>
            <a:r>
              <a:rPr sz="1300" dirty="0"/>
              <a:t>all-sky </a:t>
            </a:r>
            <a:r>
              <a:rPr sz="1300" dirty="0">
                <a:latin typeface="HK Grotesk Regular"/>
                <a:ea typeface="HK Grotesk Regular"/>
                <a:cs typeface="HK Grotesk Regular"/>
                <a:sym typeface="HK Grotesk Regular"/>
              </a:rPr>
              <a:t>detector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BF42471-C58B-40B7-8C51-C7F122521320}"/>
              </a:ext>
            </a:extLst>
          </p:cNvPr>
          <p:cNvSpPr/>
          <p:nvPr/>
        </p:nvSpPr>
        <p:spPr>
          <a:xfrm>
            <a:off x="1827854" y="327808"/>
            <a:ext cx="6935145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 sz="3100" b="0">
                <a:solidFill>
                  <a:srgbClr val="484848"/>
                </a:solidFill>
                <a:latin typeface="HK Grotesk SemiBold"/>
                <a:ea typeface="HK Grotesk SemiBold"/>
                <a:cs typeface="HK Grotesk SemiBold"/>
                <a:sym typeface="HK Grotesk SemiBold"/>
              </a:defRPr>
            </a:pPr>
            <a:r>
              <a:rPr lang="en-US" cap="small" dirty="0">
                <a:solidFill>
                  <a:srgbClr val="0070C0"/>
                </a:solidFill>
                <a:latin typeface="+mj-lt"/>
              </a:rPr>
              <a:t>A staged approach with </a:t>
            </a:r>
          </a:p>
          <a:p>
            <a:pPr>
              <a:defRPr sz="3100" b="0">
                <a:solidFill>
                  <a:srgbClr val="484848"/>
                </a:solidFill>
                <a:latin typeface="HK Grotesk SemiBold"/>
                <a:ea typeface="HK Grotesk SemiBold"/>
                <a:cs typeface="HK Grotesk SemiBold"/>
                <a:sym typeface="HK Grotesk SemiBold"/>
              </a:defRPr>
            </a:pPr>
            <a:r>
              <a:rPr lang="en-US" cap="small" dirty="0">
                <a:solidFill>
                  <a:srgbClr val="0070C0"/>
                </a:solidFill>
                <a:latin typeface="+mj-lt"/>
              </a:rPr>
              <a:t>self-standing pathfinders</a:t>
            </a:r>
          </a:p>
        </p:txBody>
      </p:sp>
      <p:sp>
        <p:nvSpPr>
          <p:cNvPr id="135" name="Rectangle"/>
          <p:cNvSpPr/>
          <p:nvPr/>
        </p:nvSpPr>
        <p:spPr>
          <a:xfrm>
            <a:off x="6045399" y="1578569"/>
            <a:ext cx="2783057" cy="317829"/>
          </a:xfrm>
          <a:prstGeom prst="rect">
            <a:avLst/>
          </a:prstGeom>
          <a:solidFill>
            <a:srgbClr val="7F170E"/>
          </a:solidFill>
          <a:ln w="12700">
            <a:miter lim="400000"/>
          </a:ln>
          <a:effectLst>
            <a:outerShdw blurRad="50800" dist="25400" dir="5400000" rotWithShape="0">
              <a:srgbClr val="000000">
                <a:alpha val="35000"/>
              </a:srgbClr>
            </a:outerShdw>
          </a:effectLst>
        </p:spPr>
        <p:txBody>
          <a:bodyPr lIns="34289" tIns="34289" rIns="34289" bIns="34289" anchor="ctr"/>
          <a:lstStyle/>
          <a:p>
            <a:pPr defTabSz="342888">
              <a:defRPr sz="2200" b="0">
                <a:latin typeface="Gill Sans Light"/>
                <a:ea typeface="Gill Sans Light"/>
                <a:cs typeface="Gill Sans Light"/>
                <a:sym typeface="Gill Sans Light"/>
              </a:defRPr>
            </a:pPr>
            <a:endParaRPr sz="1160"/>
          </a:p>
        </p:txBody>
      </p:sp>
      <p:sp>
        <p:nvSpPr>
          <p:cNvPr id="136" name="GRAND200k"/>
          <p:cNvSpPr txBox="1"/>
          <p:nvPr/>
        </p:nvSpPr>
        <p:spPr>
          <a:xfrm>
            <a:off x="6096000" y="1637376"/>
            <a:ext cx="2698901" cy="1817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4289" tIns="34289" rIns="34289" bIns="34289" anchor="ctr"/>
          <a:lstStyle>
            <a:lvl1pPr algn="l" defTabSz="650240">
              <a:defRPr sz="2200" b="0">
                <a:solidFill>
                  <a:srgbClr val="FFFFFF"/>
                </a:solidFill>
                <a:latin typeface="HK Grotesk Regular"/>
                <a:ea typeface="HK Grotesk Regular"/>
                <a:cs typeface="HK Grotesk Regular"/>
                <a:sym typeface="HK Grotesk Regular"/>
              </a:defRPr>
            </a:lvl1pPr>
          </a:lstStyle>
          <a:p>
            <a:r>
              <a:rPr sz="1160"/>
              <a:t>GRAND200k</a:t>
            </a:r>
          </a:p>
        </p:txBody>
      </p:sp>
      <p:sp>
        <p:nvSpPr>
          <p:cNvPr id="134" name="GRANDProto300"/>
          <p:cNvSpPr txBox="1"/>
          <p:nvPr/>
        </p:nvSpPr>
        <p:spPr>
          <a:xfrm>
            <a:off x="1295400" y="1600200"/>
            <a:ext cx="2209504" cy="3284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4289" tIns="34289" rIns="34289" bIns="34289" anchor="ctr"/>
          <a:lstStyle>
            <a:lvl1pPr defTabSz="650240">
              <a:defRPr sz="2200" b="0">
                <a:latin typeface="HK Grotesk Regular"/>
                <a:ea typeface="HK Grotesk Regular"/>
                <a:cs typeface="HK Grotesk Regular"/>
                <a:sym typeface="HK Grotesk Regular"/>
              </a:defRPr>
            </a:lvl1pPr>
          </a:lstStyle>
          <a:p>
            <a:r>
              <a:rPr sz="1160" dirty="0"/>
              <a:t>GRANDProto300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2" grpId="0" animBg="1" advAuto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Connecteur droit 5"/>
          <p:cNvCxnSpPr/>
          <p:nvPr/>
        </p:nvCxnSpPr>
        <p:spPr>
          <a:xfrm>
            <a:off x="1143000" y="857250"/>
            <a:ext cx="6858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8600" y="76200"/>
            <a:ext cx="8260672" cy="1039427"/>
          </a:xfrm>
        </p:spPr>
        <p:txBody>
          <a:bodyPr/>
          <a:lstStyle/>
          <a:p>
            <a:r>
              <a:rPr lang="fr-FR" dirty="0"/>
              <a:t>GRANDProto300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solidFill>
            <a:srgbClr val="D9D9D9">
              <a:alpha val="47059"/>
            </a:srgbClr>
          </a:solidFill>
          <a:ln>
            <a:solidFill>
              <a:srgbClr val="A6A6A6">
                <a:alpha val="23922"/>
              </a:srgbClr>
            </a:solidFill>
          </a:ln>
        </p:spPr>
        <p:txBody>
          <a:bodyPr>
            <a:normAutofit fontScale="92500"/>
          </a:bodyPr>
          <a:lstStyle/>
          <a:p>
            <a:r>
              <a:rPr lang="fr-FR" b="1" dirty="0">
                <a:solidFill>
                  <a:srgbClr val="FF0000"/>
                </a:solidFill>
              </a:rPr>
              <a:t>A validation for GRAND </a:t>
            </a:r>
            <a:r>
              <a:rPr lang="fr-FR" b="1" dirty="0" err="1">
                <a:solidFill>
                  <a:srgbClr val="FF0000"/>
                </a:solidFill>
              </a:rPr>
              <a:t>principles</a:t>
            </a:r>
            <a:r>
              <a:rPr lang="fr-FR" b="1" dirty="0">
                <a:solidFill>
                  <a:srgbClr val="FF0000"/>
                </a:solidFill>
              </a:rPr>
              <a:t>:</a:t>
            </a:r>
          </a:p>
          <a:p>
            <a:pPr lvl="1"/>
            <a:r>
              <a:rPr lang="fr-FR" dirty="0" err="1"/>
              <a:t>Validate</a:t>
            </a:r>
            <a:r>
              <a:rPr lang="fr-FR" dirty="0"/>
              <a:t> </a:t>
            </a:r>
            <a:r>
              <a:rPr lang="fr-FR" dirty="0" err="1"/>
              <a:t>principle</a:t>
            </a:r>
            <a:r>
              <a:rPr lang="fr-FR" dirty="0"/>
              <a:t> of </a:t>
            </a:r>
            <a:r>
              <a:rPr lang="fr-FR" dirty="0" err="1"/>
              <a:t>autonomous</a:t>
            </a:r>
            <a:r>
              <a:rPr lang="fr-FR" dirty="0"/>
              <a:t> </a:t>
            </a:r>
            <a:r>
              <a:rPr lang="fr-FR" dirty="0" err="1"/>
              <a:t>radiodetection</a:t>
            </a:r>
            <a:r>
              <a:rPr lang="fr-FR" dirty="0"/>
              <a:t> of </a:t>
            </a:r>
            <a:r>
              <a:rPr lang="fr-FR" dirty="0" err="1"/>
              <a:t>inclined</a:t>
            </a:r>
            <a:r>
              <a:rPr lang="fr-FR" dirty="0"/>
              <a:t> air </a:t>
            </a:r>
            <a:r>
              <a:rPr lang="fr-FR" dirty="0" err="1"/>
              <a:t>showers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a 300 </a:t>
            </a:r>
            <a:r>
              <a:rPr lang="fr-FR" dirty="0" err="1"/>
              <a:t>antenna-array</a:t>
            </a:r>
            <a:r>
              <a:rPr lang="fr-FR" dirty="0"/>
              <a:t> over 200km²</a:t>
            </a:r>
          </a:p>
          <a:p>
            <a:pPr lvl="1"/>
            <a:r>
              <a:rPr lang="fr-FR" dirty="0" err="1"/>
              <a:t>Determine</a:t>
            </a:r>
            <a:r>
              <a:rPr lang="fr-FR" dirty="0"/>
              <a:t> performances for </a:t>
            </a:r>
            <a:r>
              <a:rPr lang="fr-FR" dirty="0" err="1"/>
              <a:t>shower</a:t>
            </a:r>
            <a:r>
              <a:rPr lang="fr-FR" dirty="0"/>
              <a:t> identification, reconstruction (direction, nature and </a:t>
            </a:r>
            <a:r>
              <a:rPr lang="fr-FR" dirty="0" err="1"/>
              <a:t>energy</a:t>
            </a:r>
            <a:r>
              <a:rPr lang="fr-FR" dirty="0"/>
              <a:t>)</a:t>
            </a:r>
          </a:p>
          <a:p>
            <a:r>
              <a:rPr lang="fr-FR" b="1" dirty="0">
                <a:solidFill>
                  <a:srgbClr val="FF0000"/>
                </a:solidFill>
              </a:rPr>
              <a:t>A </a:t>
            </a:r>
            <a:r>
              <a:rPr lang="fr-FR" b="1" dirty="0" err="1">
                <a:solidFill>
                  <a:srgbClr val="FF0000"/>
                </a:solidFill>
              </a:rPr>
              <a:t>testbench</a:t>
            </a:r>
            <a:r>
              <a:rPr lang="fr-FR" b="1" dirty="0">
                <a:solidFill>
                  <a:srgbClr val="FF0000"/>
                </a:solidFill>
              </a:rPr>
              <a:t> for GRAND:</a:t>
            </a:r>
            <a:endParaRPr lang="fr-FR" dirty="0"/>
          </a:p>
          <a:p>
            <a:pPr lvl="1"/>
            <a:r>
              <a:rPr lang="fr-FR" dirty="0" err="1"/>
              <a:t>Develop</a:t>
            </a:r>
            <a:r>
              <a:rPr lang="fr-FR" dirty="0"/>
              <a:t> </a:t>
            </a:r>
            <a:r>
              <a:rPr lang="fr-FR" dirty="0" err="1"/>
              <a:t>procedure</a:t>
            </a:r>
            <a:r>
              <a:rPr lang="fr-FR" dirty="0"/>
              <a:t> for calibration &amp; monitoring (time and amplitude). </a:t>
            </a:r>
            <a:r>
              <a:rPr lang="fr-FR" dirty="0" err="1"/>
              <a:t>Evaluate</a:t>
            </a:r>
            <a:r>
              <a:rPr lang="fr-FR" dirty="0"/>
              <a:t> </a:t>
            </a:r>
            <a:r>
              <a:rPr lang="fr-FR" dirty="0" err="1"/>
              <a:t>ground</a:t>
            </a:r>
            <a:r>
              <a:rPr lang="fr-FR" dirty="0"/>
              <a:t> </a:t>
            </a:r>
            <a:r>
              <a:rPr lang="fr-FR" dirty="0" err="1"/>
              <a:t>effects</a:t>
            </a:r>
            <a:r>
              <a:rPr lang="fr-FR" dirty="0"/>
              <a:t>.</a:t>
            </a:r>
          </a:p>
          <a:p>
            <a:pPr lvl="1"/>
            <a:r>
              <a:rPr lang="fr-FR" dirty="0" err="1"/>
              <a:t>Testbench</a:t>
            </a:r>
            <a:r>
              <a:rPr lang="fr-FR" dirty="0"/>
              <a:t> for trigger and data </a:t>
            </a:r>
            <a:r>
              <a:rPr lang="fr-FR" dirty="0" err="1"/>
              <a:t>transfer</a:t>
            </a:r>
            <a:r>
              <a:rPr lang="fr-FR" dirty="0"/>
              <a:t> for </a:t>
            </a:r>
            <a:r>
              <a:rPr lang="fr-FR" dirty="0" err="1"/>
              <a:t>later</a:t>
            </a:r>
            <a:r>
              <a:rPr lang="fr-FR" dirty="0"/>
              <a:t> stages.</a:t>
            </a:r>
          </a:p>
          <a:p>
            <a:r>
              <a:rPr lang="fr-FR" b="1" dirty="0">
                <a:solidFill>
                  <a:srgbClr val="FF0000"/>
                </a:solidFill>
              </a:rPr>
              <a:t> A </a:t>
            </a:r>
            <a:r>
              <a:rPr lang="fr-FR" b="1" dirty="0" err="1">
                <a:solidFill>
                  <a:srgbClr val="FF0000"/>
                </a:solidFill>
              </a:rPr>
              <a:t>tool</a:t>
            </a:r>
            <a:r>
              <a:rPr lang="fr-FR" b="1" dirty="0">
                <a:solidFill>
                  <a:srgbClr val="FF0000"/>
                </a:solidFill>
              </a:rPr>
              <a:t> for </a:t>
            </a:r>
            <a:r>
              <a:rPr lang="fr-FR" b="1" dirty="0" err="1">
                <a:solidFill>
                  <a:srgbClr val="FF0000"/>
                </a:solidFill>
              </a:rPr>
              <a:t>physics</a:t>
            </a:r>
            <a:endParaRPr lang="fr-FR" b="1" dirty="0">
              <a:solidFill>
                <a:srgbClr val="FF0000"/>
              </a:solidFill>
            </a:endParaRPr>
          </a:p>
          <a:p>
            <a:pPr lvl="1"/>
            <a:r>
              <a:rPr lang="en-US" dirty="0"/>
              <a:t>Denser </a:t>
            </a:r>
            <a:r>
              <a:rPr lang="en-US" b="1" dirty="0"/>
              <a:t>infill</a:t>
            </a:r>
            <a:r>
              <a:rPr lang="en-US" dirty="0"/>
              <a:t> to reach energies down to 10</a:t>
            </a:r>
            <a:r>
              <a:rPr lang="en-US" baseline="30000" dirty="0"/>
              <a:t>16.5</a:t>
            </a:r>
            <a:r>
              <a:rPr lang="en-US" dirty="0"/>
              <a:t>eV</a:t>
            </a:r>
          </a:p>
          <a:p>
            <a:pPr lvl="1"/>
            <a:r>
              <a:rPr lang="en-US" dirty="0"/>
              <a:t>Complemented by </a:t>
            </a:r>
            <a:r>
              <a:rPr lang="en-US" b="1" dirty="0"/>
              <a:t>ground array </a:t>
            </a:r>
            <a:r>
              <a:rPr lang="en-US" dirty="0"/>
              <a:t>for independent muon measurement</a:t>
            </a:r>
          </a:p>
          <a:p>
            <a:pPr marL="342900" lvl="1" indent="0">
              <a:buNone/>
            </a:pPr>
            <a:r>
              <a:rPr lang="en-US" dirty="0">
                <a:sym typeface="Wingdings" panose="05000000000000000000" pitchFamily="2" charset="2"/>
              </a:rPr>
              <a:t> Clean(</a:t>
            </a:r>
            <a:r>
              <a:rPr lang="en-US" dirty="0" err="1">
                <a:sym typeface="Wingdings" panose="05000000000000000000" pitchFamily="2" charset="2"/>
              </a:rPr>
              <a:t>er</a:t>
            </a:r>
            <a:r>
              <a:rPr lang="en-US" dirty="0">
                <a:sym typeface="Wingdings" panose="05000000000000000000" pitchFamily="2" charset="2"/>
              </a:rPr>
              <a:t>) measurement of composition &amp; energy + </a:t>
            </a:r>
            <a:r>
              <a:rPr lang="en-US" dirty="0" err="1">
                <a:sym typeface="Wingdings" panose="05000000000000000000" pitchFamily="2" charset="2"/>
              </a:rPr>
              <a:t>larg</a:t>
            </a:r>
            <a:r>
              <a:rPr lang="en-US" dirty="0">
                <a:sym typeface="Wingdings" panose="05000000000000000000" pitchFamily="2" charset="2"/>
              </a:rPr>
              <a:t> stats in 10</a:t>
            </a:r>
            <a:r>
              <a:rPr lang="en-US" baseline="30000" dirty="0">
                <a:sym typeface="Wingdings" panose="05000000000000000000" pitchFamily="2" charset="2"/>
              </a:rPr>
              <a:t>16.5</a:t>
            </a:r>
            <a:r>
              <a:rPr lang="en-US" dirty="0">
                <a:sym typeface="Wingdings" panose="05000000000000000000" pitchFamily="2" charset="2"/>
              </a:rPr>
              <a:t>-10</a:t>
            </a:r>
            <a:r>
              <a:rPr lang="en-US" baseline="30000" dirty="0">
                <a:sym typeface="Wingdings" panose="05000000000000000000" pitchFamily="2" charset="2"/>
              </a:rPr>
              <a:t>18</a:t>
            </a:r>
            <a:r>
              <a:rPr lang="en-US" dirty="0">
                <a:sym typeface="Wingdings" panose="05000000000000000000" pitchFamily="2" charset="2"/>
              </a:rPr>
              <a:t>eV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AB28A13-9214-FB4D-6025-BC4BD0FDC1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Charles Timmermans, Neutriverse 2022</a:t>
            </a:r>
          </a:p>
        </p:txBody>
      </p:sp>
    </p:spTree>
    <p:extLst>
      <p:ext uri="{BB962C8B-B14F-4D97-AF65-F5344CB8AC3E}">
        <p14:creationId xmlns:p14="http://schemas.microsoft.com/office/powerpoint/2010/main" val="25364359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F3A022FF-91E2-4E2C-B344-179AA6B4EFA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966888" y="1518046"/>
            <a:ext cx="4071938" cy="3053954"/>
          </a:xfrm>
          <a:prstGeom prst="rect">
            <a:avLst/>
          </a:prstGeom>
        </p:spPr>
      </p:pic>
      <p:cxnSp>
        <p:nvCxnSpPr>
          <p:cNvPr id="6" name="Connecteur droit 5"/>
          <p:cNvCxnSpPr/>
          <p:nvPr/>
        </p:nvCxnSpPr>
        <p:spPr>
          <a:xfrm>
            <a:off x="1143000" y="857250"/>
            <a:ext cx="6858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537952" y="470310"/>
            <a:ext cx="6569548" cy="857250"/>
          </a:xfrm>
        </p:spPr>
        <p:txBody>
          <a:bodyPr>
            <a:normAutofit/>
          </a:bodyPr>
          <a:lstStyle/>
          <a:p>
            <a:r>
              <a:rPr lang="fr-FR" dirty="0"/>
              <a:t>GRANDProto300 detector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524412" y="6096001"/>
            <a:ext cx="2390988" cy="533400"/>
          </a:xfrm>
        </p:spPr>
        <p:txBody>
          <a:bodyPr>
            <a:noAutofit/>
          </a:bodyPr>
          <a:lstStyle/>
          <a:p>
            <a:r>
              <a:rPr lang="fr-FR" sz="1350" b="1" dirty="0"/>
              <a:t>100 </a:t>
            </a:r>
            <a:r>
              <a:rPr lang="fr-FR" sz="1350" b="1" dirty="0" err="1"/>
              <a:t>units</a:t>
            </a:r>
            <a:r>
              <a:rPr lang="fr-FR" sz="1350" b="1" dirty="0"/>
              <a:t> </a:t>
            </a:r>
            <a:r>
              <a:rPr lang="fr-FR" sz="1350" b="1" dirty="0" err="1"/>
              <a:t>now</a:t>
            </a:r>
            <a:r>
              <a:rPr lang="fr-FR" sz="1350" b="1" dirty="0"/>
              <a:t> </a:t>
            </a:r>
            <a:r>
              <a:rPr lang="fr-FR" sz="1350" b="1" dirty="0" err="1"/>
              <a:t>fully</a:t>
            </a:r>
            <a:r>
              <a:rPr lang="fr-FR" sz="1350" b="1" dirty="0"/>
              <a:t> </a:t>
            </a:r>
            <a:r>
              <a:rPr lang="fr-FR" sz="1350" b="1" dirty="0" err="1"/>
              <a:t>ready</a:t>
            </a:r>
            <a:r>
              <a:rPr lang="fr-FR" sz="1350" b="1" dirty="0"/>
              <a:t> for </a:t>
            </a:r>
            <a:r>
              <a:rPr lang="fr-FR" sz="1350" b="1" dirty="0" err="1"/>
              <a:t>deployment</a:t>
            </a:r>
            <a:endParaRPr lang="fr-FR" sz="1350" b="1" dirty="0"/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572" y="2514600"/>
            <a:ext cx="3402926" cy="2266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9270" y="4667534"/>
            <a:ext cx="2638375" cy="2080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4966889" y="1579862"/>
            <a:ext cx="162736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350" dirty="0">
                <a:solidFill>
                  <a:srgbClr val="FFFF00"/>
                </a:solidFill>
              </a:rPr>
              <a:t>5 </a:t>
            </a:r>
            <a:r>
              <a:rPr lang="fr-FR" sz="1350" dirty="0" err="1">
                <a:solidFill>
                  <a:srgbClr val="FFFF00"/>
                </a:solidFill>
              </a:rPr>
              <a:t>detection</a:t>
            </a:r>
            <a:r>
              <a:rPr lang="fr-FR" sz="1350" dirty="0">
                <a:solidFill>
                  <a:srgbClr val="FFFF00"/>
                </a:solidFill>
              </a:rPr>
              <a:t> </a:t>
            </a:r>
            <a:r>
              <a:rPr lang="fr-FR" sz="1350" dirty="0" err="1">
                <a:solidFill>
                  <a:srgbClr val="FFFF00"/>
                </a:solidFill>
              </a:rPr>
              <a:t>units</a:t>
            </a:r>
            <a:r>
              <a:rPr lang="fr-FR" sz="1350" dirty="0">
                <a:solidFill>
                  <a:srgbClr val="FFFF00"/>
                </a:solidFill>
              </a:rPr>
              <a:t> </a:t>
            </a:r>
          </a:p>
          <a:p>
            <a:r>
              <a:rPr lang="fr-FR" sz="1350" dirty="0">
                <a:solidFill>
                  <a:srgbClr val="FFFF00"/>
                </a:solidFill>
              </a:rPr>
              <a:t>in test @ </a:t>
            </a:r>
            <a:r>
              <a:rPr lang="fr-FR" sz="1350" dirty="0" err="1">
                <a:solidFill>
                  <a:srgbClr val="FFFF00"/>
                </a:solidFill>
              </a:rPr>
              <a:t>Xi’An</a:t>
            </a:r>
            <a:endParaRPr lang="fr-FR" sz="1350" dirty="0">
              <a:solidFill>
                <a:srgbClr val="FFFF00"/>
              </a:solidFill>
            </a:endParaRPr>
          </a:p>
          <a:p>
            <a:r>
              <a:rPr lang="fr-FR" sz="1350" dirty="0">
                <a:solidFill>
                  <a:srgbClr val="FFFF00"/>
                </a:solidFill>
              </a:rPr>
              <a:t>© Zhang </a:t>
            </a:r>
            <a:r>
              <a:rPr lang="fr-FR" sz="1350" dirty="0" err="1">
                <a:solidFill>
                  <a:srgbClr val="FFFF00"/>
                </a:solidFill>
              </a:rPr>
              <a:t>PengFei</a:t>
            </a:r>
            <a:endParaRPr lang="fr-FR" sz="1350" dirty="0">
              <a:solidFill>
                <a:srgbClr val="FFFF00"/>
              </a:solidFill>
            </a:endParaRPr>
          </a:p>
          <a:p>
            <a:endParaRPr lang="en-US" sz="1350" dirty="0">
              <a:solidFill>
                <a:srgbClr val="FFFF00"/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131796" y="5087486"/>
            <a:ext cx="3767739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350" b="1" dirty="0"/>
              <a:t>Front-End </a:t>
            </a:r>
            <a:r>
              <a:rPr lang="fr-FR" sz="1350" b="1" dirty="0" err="1"/>
              <a:t>electronics</a:t>
            </a:r>
            <a:endParaRPr lang="fr-FR" sz="1350" b="1" dirty="0"/>
          </a:p>
          <a:p>
            <a:pPr algn="r"/>
            <a:r>
              <a:rPr lang="fr-FR" sz="1350" dirty="0"/>
              <a:t>(dev: </a:t>
            </a:r>
            <a:r>
              <a:rPr lang="fr-FR" sz="1350" dirty="0" err="1"/>
              <a:t>Nijmegen</a:t>
            </a:r>
            <a:r>
              <a:rPr lang="fr-FR" sz="1350" dirty="0"/>
              <a:t>, prod: NAOC, tests: PMO)</a:t>
            </a:r>
          </a:p>
          <a:p>
            <a:pPr marL="214313" indent="-214313" algn="r">
              <a:buFont typeface="Arial" panose="020B0604020202020204" pitchFamily="34" charset="0"/>
              <a:buChar char="•"/>
            </a:pPr>
            <a:r>
              <a:rPr lang="fr-FR" sz="1350" dirty="0"/>
              <a:t>30-230MHz </a:t>
            </a:r>
            <a:r>
              <a:rPr lang="fr-FR" sz="1350" dirty="0" err="1"/>
              <a:t>analog</a:t>
            </a:r>
            <a:r>
              <a:rPr lang="fr-FR" sz="1350" dirty="0"/>
              <a:t> </a:t>
            </a:r>
            <a:r>
              <a:rPr lang="fr-FR" sz="1350" dirty="0" err="1"/>
              <a:t>filtering</a:t>
            </a:r>
            <a:endParaRPr lang="fr-FR" sz="1350" dirty="0"/>
          </a:p>
          <a:p>
            <a:pPr marL="214313" indent="-214313" algn="r">
              <a:buFont typeface="Arial" panose="020B0604020202020204" pitchFamily="34" charset="0"/>
              <a:buChar char="•"/>
            </a:pPr>
            <a:r>
              <a:rPr lang="fr-FR" sz="1350" dirty="0"/>
              <a:t>500MS/s </a:t>
            </a:r>
            <a:r>
              <a:rPr lang="fr-FR" sz="1350" dirty="0" err="1"/>
              <a:t>digitization</a:t>
            </a:r>
            <a:endParaRPr lang="fr-FR" sz="1350" dirty="0"/>
          </a:p>
          <a:p>
            <a:pPr marL="214313" indent="-214313" algn="r">
              <a:buFont typeface="Arial" panose="020B0604020202020204" pitchFamily="34" charset="0"/>
              <a:buChar char="•"/>
            </a:pPr>
            <a:r>
              <a:rPr lang="fr-FR" sz="1350" dirty="0"/>
              <a:t> </a:t>
            </a:r>
            <a:r>
              <a:rPr lang="fr-FR" sz="1350" dirty="0" err="1"/>
              <a:t>Xilinx</a:t>
            </a:r>
            <a:r>
              <a:rPr lang="fr-FR" sz="1350" dirty="0"/>
              <a:t> </a:t>
            </a:r>
            <a:r>
              <a:rPr lang="fr-FR" sz="1350" dirty="0" err="1"/>
              <a:t>Zync</a:t>
            </a:r>
            <a:r>
              <a:rPr lang="fr-FR" sz="1350" dirty="0"/>
              <a:t> </a:t>
            </a:r>
            <a:r>
              <a:rPr lang="fr-FR" sz="1350" dirty="0" err="1"/>
              <a:t>MPSoC</a:t>
            </a:r>
            <a:r>
              <a:rPr lang="fr-FR" sz="1350" dirty="0"/>
              <a:t> (FPGA+2 CPUs+2 RT </a:t>
            </a:r>
            <a:r>
              <a:rPr lang="fr-FR" sz="1350" dirty="0" err="1"/>
              <a:t>CPUs</a:t>
            </a:r>
            <a:r>
              <a:rPr lang="fr-FR" sz="1350" dirty="0"/>
              <a:t>)</a:t>
            </a:r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3FF9E3C7-ED52-473A-B763-7C34B296A45B}"/>
              </a:ext>
            </a:extLst>
          </p:cNvPr>
          <p:cNvSpPr txBox="1">
            <a:spLocks/>
          </p:cNvSpPr>
          <p:nvPr/>
        </p:nvSpPr>
        <p:spPr>
          <a:xfrm>
            <a:off x="304800" y="1508340"/>
            <a:ext cx="3962400" cy="1158660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350" dirty="0"/>
              <a:t>2x65cm </a:t>
            </a:r>
            <a:r>
              <a:rPr lang="fr-FR" sz="1350" dirty="0" err="1"/>
              <a:t>antenna</a:t>
            </a:r>
            <a:r>
              <a:rPr lang="fr-FR" sz="1350" dirty="0"/>
              <a:t> arm (</a:t>
            </a:r>
            <a:r>
              <a:rPr lang="fr-FR" sz="1350" dirty="0" err="1"/>
              <a:t>butterfly</a:t>
            </a:r>
            <a:r>
              <a:rPr lang="fr-FR" sz="1350" dirty="0"/>
              <a:t> </a:t>
            </a:r>
            <a:r>
              <a:rPr lang="fr-FR" sz="1350" dirty="0" err="1"/>
              <a:t>shape</a:t>
            </a:r>
            <a:r>
              <a:rPr lang="fr-FR" sz="1350" dirty="0"/>
              <a:t>)</a:t>
            </a:r>
          </a:p>
          <a:p>
            <a:r>
              <a:rPr lang="fr-FR" sz="1350" dirty="0"/>
              <a:t>3 </a:t>
            </a:r>
            <a:r>
              <a:rPr lang="fr-FR" sz="1350" dirty="0" err="1"/>
              <a:t>arms</a:t>
            </a:r>
            <a:r>
              <a:rPr lang="fr-FR" sz="1350" dirty="0"/>
              <a:t> (X, Y, Z)</a:t>
            </a:r>
          </a:p>
          <a:p>
            <a:r>
              <a:rPr lang="fr-FR" sz="1350" dirty="0" err="1"/>
              <a:t>Atop</a:t>
            </a:r>
            <a:r>
              <a:rPr lang="fr-FR" sz="1350" dirty="0"/>
              <a:t> a 3.5m pole</a:t>
            </a:r>
          </a:p>
          <a:p>
            <a:endParaRPr lang="fr-FR" sz="1350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F7826DF-9F37-86F7-FB0E-2ADD528838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Charles Timmermans, Neutriverse 2022</a:t>
            </a:r>
          </a:p>
        </p:txBody>
      </p:sp>
    </p:spTree>
    <p:extLst>
      <p:ext uri="{BB962C8B-B14F-4D97-AF65-F5344CB8AC3E}">
        <p14:creationId xmlns:p14="http://schemas.microsoft.com/office/powerpoint/2010/main" val="19727298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necteur droit 2"/>
          <p:cNvCxnSpPr/>
          <p:nvPr/>
        </p:nvCxnSpPr>
        <p:spPr>
          <a:xfrm>
            <a:off x="1143000" y="857250"/>
            <a:ext cx="6858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73643" y="371475"/>
            <a:ext cx="6068087" cy="857250"/>
          </a:xfrm>
        </p:spPr>
        <p:txBody>
          <a:bodyPr>
            <a:normAutofit/>
          </a:bodyPr>
          <a:lstStyle/>
          <a:p>
            <a:r>
              <a:rPr lang="fr-FR" dirty="0"/>
              <a:t>GRANDProto300 site (?)</a:t>
            </a:r>
            <a:endParaRPr lang="en-US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65" t="9259" r="7620" b="11400"/>
          <a:stretch/>
        </p:blipFill>
        <p:spPr bwMode="auto">
          <a:xfrm>
            <a:off x="485114" y="1714500"/>
            <a:ext cx="4142087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Espace réservé du contenu 2"/>
          <p:cNvSpPr txBox="1">
            <a:spLocks/>
          </p:cNvSpPr>
          <p:nvPr/>
        </p:nvSpPr>
        <p:spPr>
          <a:xfrm>
            <a:off x="228600" y="4343401"/>
            <a:ext cx="4964907" cy="2285999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err="1"/>
              <a:t>Subei</a:t>
            </a:r>
            <a:r>
              <a:rPr lang="en-US" sz="1800" dirty="0"/>
              <a:t> county, Gansu province:</a:t>
            </a:r>
            <a:endParaRPr lang="fr-FR" sz="1800" dirty="0"/>
          </a:p>
          <a:p>
            <a:pPr lvl="1"/>
            <a:r>
              <a:rPr lang="fr-FR" sz="1350" dirty="0" err="1"/>
              <a:t>Remote</a:t>
            </a:r>
            <a:r>
              <a:rPr lang="fr-FR" sz="1350" dirty="0"/>
              <a:t> </a:t>
            </a:r>
            <a:r>
              <a:rPr lang="fr-FR" sz="1350" dirty="0" err="1"/>
              <a:t>mountain</a:t>
            </a:r>
            <a:r>
              <a:rPr lang="fr-FR" sz="1350" dirty="0"/>
              <a:t> area in the Gobi </a:t>
            </a:r>
            <a:r>
              <a:rPr lang="fr-FR" sz="1350" dirty="0" err="1"/>
              <a:t>desert</a:t>
            </a:r>
            <a:endParaRPr lang="fr-FR" sz="1350" dirty="0"/>
          </a:p>
          <a:p>
            <a:pPr lvl="1"/>
            <a:r>
              <a:rPr lang="fr-FR" sz="1350" dirty="0"/>
              <a:t>Excellent radio background &amp; </a:t>
            </a:r>
            <a:r>
              <a:rPr lang="fr-FR" sz="1350" dirty="0" err="1"/>
              <a:t>topography</a:t>
            </a:r>
            <a:r>
              <a:rPr lang="fr-FR" sz="1350" dirty="0"/>
              <a:t> </a:t>
            </a:r>
            <a:r>
              <a:rPr lang="fr-FR" sz="1350" dirty="0" err="1"/>
              <a:t>ideal</a:t>
            </a:r>
            <a:r>
              <a:rPr lang="fr-FR" sz="1350" dirty="0"/>
              <a:t> for </a:t>
            </a:r>
            <a:r>
              <a:rPr lang="fr-FR" sz="1350" dirty="0" err="1"/>
              <a:t>deployment</a:t>
            </a:r>
            <a:endParaRPr lang="fr-FR" sz="1350" dirty="0"/>
          </a:p>
          <a:p>
            <a:pPr lvl="1"/>
            <a:r>
              <a:rPr lang="fr-FR" sz="1350" dirty="0" err="1"/>
              <a:t>Within</a:t>
            </a:r>
            <a:r>
              <a:rPr lang="fr-FR" sz="1350" dirty="0"/>
              <a:t> </a:t>
            </a:r>
            <a:r>
              <a:rPr lang="fr-FR" sz="1350" dirty="0" err="1"/>
              <a:t>boundaries</a:t>
            </a:r>
            <a:r>
              <a:rPr lang="fr-FR" sz="1350" dirty="0"/>
              <a:t> of a N</a:t>
            </a:r>
            <a:r>
              <a:rPr lang="en-US" sz="1350" dirty="0" err="1"/>
              <a:t>ature</a:t>
            </a:r>
            <a:r>
              <a:rPr lang="en-US" sz="1350" dirty="0"/>
              <a:t> Reserve </a:t>
            </a:r>
          </a:p>
          <a:p>
            <a:pPr lvl="1"/>
            <a:r>
              <a:rPr lang="en-US" sz="1350" b="1" dirty="0">
                <a:solidFill>
                  <a:srgbClr val="FF0000"/>
                </a:solidFill>
              </a:rPr>
              <a:t>Deployment approved, COVID issues</a:t>
            </a:r>
            <a:endParaRPr lang="fr-FR" sz="1350" b="1" dirty="0">
              <a:solidFill>
                <a:srgbClr val="FF0000"/>
              </a:solidFill>
            </a:endParaRPr>
          </a:p>
        </p:txBody>
      </p:sp>
      <p:cxnSp>
        <p:nvCxnSpPr>
          <p:cNvPr id="10" name="Connecteur droit avec flèche 9"/>
          <p:cNvCxnSpPr>
            <a:cxnSpLocks/>
            <a:stCxn id="15" idx="1"/>
          </p:cNvCxnSpPr>
          <p:nvPr/>
        </p:nvCxnSpPr>
        <p:spPr>
          <a:xfrm flipH="1" flipV="1">
            <a:off x="2667000" y="2590800"/>
            <a:ext cx="2854362" cy="208271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Image 10">
            <a:extLst>
              <a:ext uri="{FF2B5EF4-FFF2-40B4-BE49-F238E27FC236}">
                <a16:creationId xmlns:a16="http://schemas.microsoft.com/office/drawing/2014/main" id="{DFEAB464-BF41-487F-8136-1ACFEB7B2CF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521361" y="4340622"/>
            <a:ext cx="3051702" cy="2288777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C5320C76-DC91-4784-B79A-EAD9A285E7A3}"/>
              </a:ext>
            </a:extLst>
          </p:cNvPr>
          <p:cNvSpPr txBox="1"/>
          <p:nvPr/>
        </p:nvSpPr>
        <p:spPr>
          <a:xfrm>
            <a:off x="5521362" y="4419600"/>
            <a:ext cx="1996059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rgbClr val="FFFF00"/>
                </a:solidFill>
              </a:rPr>
              <a:t>GP300 candidate site</a:t>
            </a:r>
          </a:p>
          <a:p>
            <a:r>
              <a:rPr lang="en-US" sz="1350" dirty="0">
                <a:solidFill>
                  <a:srgbClr val="FFFF00"/>
                </a:solidFill>
              </a:rPr>
              <a:t>41.3°N, 96.5°E</a:t>
            </a:r>
            <a:endParaRPr lang="fr-FR" sz="1350" dirty="0">
              <a:solidFill>
                <a:srgbClr val="FFFF00"/>
              </a:solidFill>
            </a:endParaRP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0CC649BD-9EBA-4738-85F1-40A53C74CE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20115" y="1684915"/>
            <a:ext cx="3495285" cy="2479561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C54348C-9C4A-C538-5B8A-E899943329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Charles Timmermans, Neutriverse 2022</a:t>
            </a:r>
          </a:p>
        </p:txBody>
      </p:sp>
    </p:spTree>
    <p:extLst>
      <p:ext uri="{BB962C8B-B14F-4D97-AF65-F5344CB8AC3E}">
        <p14:creationId xmlns:p14="http://schemas.microsoft.com/office/powerpoint/2010/main" val="272180977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othicaire">
  <a:themeElements>
    <a:clrScheme name="Horizon">
      <a:dk1>
        <a:srgbClr val="000000"/>
      </a:dk1>
      <a:lt1>
        <a:srgbClr val="FFFFFF"/>
      </a:lt1>
      <a:dk2>
        <a:srgbClr val="1F2123"/>
      </a:dk2>
      <a:lt2>
        <a:srgbClr val="DC9E1F"/>
      </a:lt2>
      <a:accent1>
        <a:srgbClr val="7E97AD"/>
      </a:accent1>
      <a:accent2>
        <a:srgbClr val="CC8E60"/>
      </a:accent2>
      <a:accent3>
        <a:srgbClr val="7A6A60"/>
      </a:accent3>
      <a:accent4>
        <a:srgbClr val="B4936D"/>
      </a:accent4>
      <a:accent5>
        <a:srgbClr val="67787B"/>
      </a:accent5>
      <a:accent6>
        <a:srgbClr val="9D936F"/>
      </a:accent6>
      <a:hlink>
        <a:srgbClr val="646464"/>
      </a:hlink>
      <a:folHlink>
        <a:srgbClr val="969696"/>
      </a:folHlink>
    </a:clrScheme>
    <a:fontScheme name="Apothicaire">
      <a:majorFont>
        <a:latin typeface="Book Antiqua"/>
        <a:ea typeface=""/>
        <a:cs typeface=""/>
        <a:font script="Jpan" typeface="HGS明朝B"/>
        <a:font script="Hang" typeface="HY견명조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견명조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pothicaire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100000"/>
              </a:schemeClr>
            </a:gs>
            <a:gs pos="68000">
              <a:schemeClr val="phClr">
                <a:tint val="77000"/>
                <a:satMod val="100000"/>
              </a:schemeClr>
            </a:gs>
            <a:gs pos="81000">
              <a:schemeClr val="phClr">
                <a:tint val="79000"/>
                <a:satMod val="100000"/>
              </a:schemeClr>
            </a:gs>
            <a:gs pos="86000">
              <a:schemeClr val="phClr">
                <a:tint val="73000"/>
                <a:satMod val="100000"/>
              </a:schemeClr>
            </a:gs>
            <a:gs pos="100000">
              <a:schemeClr val="phClr">
                <a:tint val="35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3000"/>
                <a:shade val="100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tint val="100000"/>
                <a:shade val="57000"/>
                <a:satMod val="120000"/>
              </a:schemeClr>
            </a:gs>
            <a:gs pos="80000">
              <a:schemeClr val="phClr">
                <a:tint val="100000"/>
                <a:shade val="56000"/>
                <a:satMod val="145000"/>
              </a:schemeClr>
            </a:gs>
            <a:gs pos="88000">
              <a:schemeClr val="phClr">
                <a:tint val="100000"/>
                <a:shade val="63000"/>
                <a:satMod val="160000"/>
              </a:schemeClr>
            </a:gs>
            <a:gs pos="100000">
              <a:schemeClr val="phClr">
                <a:tint val="99000"/>
                <a:shade val="100000"/>
                <a:satMod val="155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glow" dir="tl">
              <a:rot lat="0" lon="0" rev="1800000"/>
            </a:lightRig>
          </a:scene3d>
          <a:sp3d contourW="10160" prstMaterial="dkEdge">
            <a:bevelT w="0" h="0" prst="angle"/>
            <a:contourClr>
              <a:schemeClr val="phClr">
                <a:shade val="30000"/>
                <a:satMod val="150000"/>
              </a:schemeClr>
            </a:contourClr>
          </a:sp3d>
        </a:effectStyle>
        <a:effectStyle>
          <a:effectLst>
            <a:glow rad="50800">
              <a:schemeClr val="phClr">
                <a:tint val="68000"/>
                <a:shade val="93000"/>
                <a:alpha val="37000"/>
                <a:satMod val="25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800000"/>
            </a:lightRig>
          </a:scene3d>
          <a:sp3d contourW="10160" prstMaterial="dkEdge">
            <a:bevelT w="20320" h="19050" prst="angle"/>
            <a:contourClr>
              <a:schemeClr val="phClr">
                <a:shade val="3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3000"/>
            <a:satMod val="14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atMod val="170000"/>
              </a:schemeClr>
              <a:schemeClr val="phClr">
                <a:shade val="70000"/>
                <a:satMod val="13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Apothecary</Template>
  <TotalTime>10587</TotalTime>
  <Words>1013</Words>
  <Application>Microsoft Macintosh PowerPoint</Application>
  <PresentationFormat>On-screen Show (4:3)</PresentationFormat>
  <Paragraphs>189</Paragraphs>
  <Slides>16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8" baseType="lpstr">
      <vt:lpstr>Arial</vt:lpstr>
      <vt:lpstr>Bahnschrift SemiLight SemiConde</vt:lpstr>
      <vt:lpstr>Book Antiqua</vt:lpstr>
      <vt:lpstr>Calibri</vt:lpstr>
      <vt:lpstr>Century Gothic</vt:lpstr>
      <vt:lpstr>Gill Sans Light</vt:lpstr>
      <vt:lpstr>HK Grotesk Bold</vt:lpstr>
      <vt:lpstr>HK Grotesk Regular</vt:lpstr>
      <vt:lpstr>HK Grotesk SemiBold</vt:lpstr>
      <vt:lpstr>Symbol</vt:lpstr>
      <vt:lpstr>Wingdings</vt:lpstr>
      <vt:lpstr>Apothicaire</vt:lpstr>
      <vt:lpstr>The giant Radio array for neutrino detection</vt:lpstr>
      <vt:lpstr>Why UHE neutrinos?</vt:lpstr>
      <vt:lpstr>detection principle</vt:lpstr>
      <vt:lpstr>GRAND proposal</vt:lpstr>
      <vt:lpstr>PowerPoint Presentation</vt:lpstr>
      <vt:lpstr>PowerPoint Presentation</vt:lpstr>
      <vt:lpstr>GRANDProto300</vt:lpstr>
      <vt:lpstr>GRANDProto300 detector</vt:lpstr>
      <vt:lpstr>GRANDProto300 site (?)</vt:lpstr>
      <vt:lpstr>GRANDProto300 layout</vt:lpstr>
      <vt:lpstr>EVENT reconstruction &amp; ANALYSIS</vt:lpstr>
      <vt:lpstr>Radio Interferometry</vt:lpstr>
      <vt:lpstr>Long Lived Particles</vt:lpstr>
      <vt:lpstr>GRAND test setups</vt:lpstr>
      <vt:lpstr>GRAND test setups</vt:lpstr>
      <vt:lpstr>CONCLUSION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martineau</dc:creator>
  <cp:lastModifiedBy>Timmermans, C.W.J.P. (Charles)</cp:lastModifiedBy>
  <cp:revision>864</cp:revision>
  <dcterms:created xsi:type="dcterms:W3CDTF">2018-10-07T16:54:38Z</dcterms:created>
  <dcterms:modified xsi:type="dcterms:W3CDTF">2022-12-01T09:03:21Z</dcterms:modified>
</cp:coreProperties>
</file>